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4.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1"/>
    <p:sldMasterId id="2147483652" r:id="rId2"/>
    <p:sldMasterId id="2147483655" r:id="rId3"/>
    <p:sldMasterId id="2147483660" r:id="rId4"/>
    <p:sldMasterId id="2147483666" r:id="rId5"/>
  </p:sldMasterIdLst>
  <p:notesMasterIdLst>
    <p:notesMasterId r:id="rId19"/>
  </p:notesMasterIdLst>
  <p:handoutMasterIdLst>
    <p:handoutMasterId r:id="rId20"/>
  </p:handoutMasterIdLst>
  <p:sldIdLst>
    <p:sldId id="461" r:id="rId6"/>
    <p:sldId id="549" r:id="rId7"/>
    <p:sldId id="555" r:id="rId8"/>
    <p:sldId id="556" r:id="rId9"/>
    <p:sldId id="559" r:id="rId10"/>
    <p:sldId id="557" r:id="rId11"/>
    <p:sldId id="553" r:id="rId12"/>
    <p:sldId id="529" r:id="rId13"/>
    <p:sldId id="541" r:id="rId14"/>
    <p:sldId id="526" r:id="rId15"/>
    <p:sldId id="546" r:id="rId16"/>
    <p:sldId id="558" r:id="rId17"/>
    <p:sldId id="547" r:id="rId18"/>
  </p:sldIdLst>
  <p:sldSz cx="9144000" cy="6858000" type="screen4x3"/>
  <p:notesSz cx="7099300" cy="10234613"/>
  <p:defaultTextStyle>
    <a:defPPr>
      <a:defRPr lang="de-DE"/>
    </a:defPPr>
    <a:lvl1pPr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1pPr>
    <a:lvl2pPr marL="4572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2pPr>
    <a:lvl3pPr marL="9144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3pPr>
    <a:lvl4pPr marL="13716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4pPr>
    <a:lvl5pPr marL="18288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5pPr>
    <a:lvl6pPr marL="22860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6pPr>
    <a:lvl7pPr marL="27432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7pPr>
    <a:lvl8pPr marL="32004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8pPr>
    <a:lvl9pPr marL="36576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9pPr>
  </p:defaultTextStyle>
  <p:extLst>
    <p:ext uri="{EFAFB233-063F-42B5-8137-9DF3F51BA10A}">
      <p15:sldGuideLst xmlns:p15="http://schemas.microsoft.com/office/powerpoint/2012/main">
        <p15:guide id="1" orient="horz" pos="3339" userDrawn="1">
          <p15:clr>
            <a:srgbClr val="A4A3A4"/>
          </p15:clr>
        </p15:guide>
        <p15:guide id="2" pos="65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Ismer, Roland" initials="IR" lastIdx="5" clrIdx="6">
    <p:extLst/>
  </p:cmAuthor>
  <p:cmAuthor id="1" name="Manuel Haußner" initials="MH" lastIdx="44" clrIdx="0">
    <p:extLst/>
  </p:cmAuthor>
  <p:cmAuthor id="8" name="Sebastian Petrick" initials="SP" lastIdx="20" clrIdx="7"/>
  <p:cmAuthor id="2" name="Neuhoff, Karsten" initials="KN" lastIdx="17" clrIdx="1"/>
  <p:cmAuthor id="9" name="Jürgens, Ingmar" initials="JI" lastIdx="18" clrIdx="8">
    <p:extLst>
      <p:ext uri="{19B8F6BF-5375-455C-9EA6-DF929625EA0E}">
        <p15:presenceInfo xmlns:p15="http://schemas.microsoft.com/office/powerpoint/2012/main" userId="S-1-5-21-682003330-1644491937-1801674531-12809" providerId="AD"/>
      </p:ext>
    </p:extLst>
  </p:cmAuthor>
  <p:cmAuthor id="3" name="Zipperer, Vera" initials="ZV" lastIdx="5" clrIdx="2"/>
  <p:cmAuthor id="4" name="sjmahaus" initials="s" lastIdx="1" clrIdx="3">
    <p:extLst/>
  </p:cmAuthor>
  <p:cmAuthor id="5" name="sjmahaus" initials="s [2]" lastIdx="1" clrIdx="4">
    <p:extLst/>
  </p:cmAuthor>
  <p:cmAuthor id="6" name="sjmahaus" initials="s [3]"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CC3300"/>
    <a:srgbClr val="CBD6D4"/>
    <a:srgbClr val="E7ECEB"/>
    <a:srgbClr val="A12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78" autoAdjust="0"/>
    <p:restoredTop sz="86972" autoAdjust="0"/>
  </p:normalViewPr>
  <p:slideViewPr>
    <p:cSldViewPr snapToGrid="0">
      <p:cViewPr varScale="1">
        <p:scale>
          <a:sx n="63" d="100"/>
          <a:sy n="63" d="100"/>
        </p:scale>
        <p:origin x="1098" y="72"/>
      </p:cViewPr>
      <p:guideLst>
        <p:guide orient="horz" pos="3339"/>
        <p:guide pos="657"/>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slideMaster" Target="slideMasters/slideMaster3.xml"/><Relationship Id="rId21"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liennummernplatzhalter 4"/>
          <p:cNvSpPr>
            <a:spLocks noGrp="1"/>
          </p:cNvSpPr>
          <p:nvPr>
            <p:ph type="sldNum" sz="quarter" idx="3"/>
          </p:nvPr>
        </p:nvSpPr>
        <p:spPr>
          <a:xfrm>
            <a:off x="3234126" y="9722883"/>
            <a:ext cx="3313007" cy="255865"/>
          </a:xfrm>
          <a:prstGeom prst="rect">
            <a:avLst/>
          </a:prstGeom>
        </p:spPr>
        <p:txBody>
          <a:bodyPr vert="horz" lIns="0" tIns="0" rIns="0" bIns="0" rtlCol="0" anchor="b"/>
          <a:lstStyle>
            <a:lvl1pPr algn="r" fontAlgn="auto">
              <a:spcBef>
                <a:spcPts val="0"/>
              </a:spcBef>
              <a:spcAft>
                <a:spcPts val="0"/>
              </a:spcAft>
              <a:defRPr sz="1300">
                <a:latin typeface="+mn-lt"/>
                <a:ea typeface="+mn-ea"/>
                <a:cs typeface="+mn-cs"/>
              </a:defRPr>
            </a:lvl1pPr>
          </a:lstStyle>
          <a:p>
            <a:pPr>
              <a:defRPr/>
            </a:pPr>
            <a:fld id="{817E1335-EAF6-8541-BA6A-0248883F1792}" type="slidenum">
              <a:rPr lang="de-DE" sz="1000">
                <a:latin typeface="Calibri" charset="0"/>
                <a:cs typeface="Calibri" charset="0"/>
              </a:rPr>
              <a:pPr>
                <a:defRPr/>
              </a:pPr>
              <a:t>‹#›</a:t>
            </a:fld>
            <a:endParaRPr lang="de-DE" sz="1000" dirty="0">
              <a:latin typeface="Calibri" charset="0"/>
              <a:cs typeface="Calibri" charset="0"/>
            </a:endParaRPr>
          </a:p>
        </p:txBody>
      </p:sp>
    </p:spTree>
    <p:extLst>
      <p:ext uri="{BB962C8B-B14F-4D97-AF65-F5344CB8AC3E}">
        <p14:creationId xmlns:p14="http://schemas.microsoft.com/office/powerpoint/2010/main" val="306034326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1"/>
            <a:ext cx="3076363" cy="511731"/>
          </a:xfrm>
          <a:prstGeom prst="rect">
            <a:avLst/>
          </a:prstGeom>
        </p:spPr>
        <p:txBody>
          <a:bodyPr vert="horz" lIns="99040" tIns="49520" rIns="99040" bIns="49520" rtlCol="0"/>
          <a:lstStyle>
            <a:lvl1pPr algn="l" fontAlgn="auto">
              <a:spcBef>
                <a:spcPts val="0"/>
              </a:spcBef>
              <a:spcAft>
                <a:spcPts val="0"/>
              </a:spcAft>
              <a:defRPr sz="1300">
                <a:latin typeface="+mn-lt"/>
                <a:ea typeface="+mn-ea"/>
                <a:cs typeface="+mn-cs"/>
              </a:defRPr>
            </a:lvl1pPr>
          </a:lstStyle>
          <a:p>
            <a:pPr>
              <a:defRPr/>
            </a:pPr>
            <a:endParaRPr lang="de-DE" dirty="0"/>
          </a:p>
        </p:txBody>
      </p:sp>
      <p:sp>
        <p:nvSpPr>
          <p:cNvPr id="3" name="Datumsplatzhalter 2"/>
          <p:cNvSpPr>
            <a:spLocks noGrp="1"/>
          </p:cNvSpPr>
          <p:nvPr>
            <p:ph type="dt" idx="1"/>
          </p:nvPr>
        </p:nvSpPr>
        <p:spPr>
          <a:xfrm>
            <a:off x="4021295" y="1"/>
            <a:ext cx="3076363" cy="511731"/>
          </a:xfrm>
          <a:prstGeom prst="rect">
            <a:avLst/>
          </a:prstGeom>
        </p:spPr>
        <p:txBody>
          <a:bodyPr vert="horz" lIns="99040" tIns="49520" rIns="99040" bIns="49520" rtlCol="0"/>
          <a:lstStyle>
            <a:lvl1pPr algn="r" fontAlgn="auto">
              <a:spcBef>
                <a:spcPts val="0"/>
              </a:spcBef>
              <a:spcAft>
                <a:spcPts val="0"/>
              </a:spcAft>
              <a:defRPr sz="1300">
                <a:latin typeface="+mn-lt"/>
                <a:ea typeface="+mn-ea"/>
                <a:cs typeface="+mn-cs"/>
              </a:defRPr>
            </a:lvl1pPr>
          </a:lstStyle>
          <a:p>
            <a:pPr>
              <a:defRPr/>
            </a:pPr>
            <a:fld id="{DD541498-9847-0E44-AE8E-158D3D6AF3C7}" type="datetime1">
              <a:rPr lang="de-DE"/>
              <a:pPr>
                <a:defRPr/>
              </a:pPr>
              <a:t>05.09.2017</a:t>
            </a:fld>
            <a:endParaRPr lang="de-DE" dirty="0"/>
          </a:p>
        </p:txBody>
      </p:sp>
      <p:sp>
        <p:nvSpPr>
          <p:cNvPr id="4" name="Folienbildplatzhalt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0" tIns="49520" rIns="99040" bIns="49520" rtlCol="0" anchor="ctr"/>
          <a:lstStyle/>
          <a:p>
            <a:pPr lvl="0"/>
            <a:endParaRPr lang="de-DE" noProof="0" dirty="0" smtClean="0"/>
          </a:p>
        </p:txBody>
      </p:sp>
      <p:sp>
        <p:nvSpPr>
          <p:cNvPr id="5" name="Notizenplatzhalter 4"/>
          <p:cNvSpPr>
            <a:spLocks noGrp="1"/>
          </p:cNvSpPr>
          <p:nvPr>
            <p:ph type="body" sz="quarter" idx="3"/>
          </p:nvPr>
        </p:nvSpPr>
        <p:spPr>
          <a:xfrm>
            <a:off x="709931" y="4861442"/>
            <a:ext cx="5679440" cy="4605576"/>
          </a:xfrm>
          <a:prstGeom prst="rect">
            <a:avLst/>
          </a:prstGeom>
        </p:spPr>
        <p:txBody>
          <a:bodyPr vert="horz" lIns="99040" tIns="49520" rIns="99040" bIns="49520" rtlCol="0">
            <a:normAutofit/>
          </a:bodyPr>
          <a:lstStyle/>
          <a:p>
            <a:pPr lvl="0"/>
            <a:r>
              <a:rPr lang="de-DE" noProof="0" dirty="0" smtClean="0"/>
              <a:t>Mastertextformat bearbeiten</a:t>
            </a:r>
          </a:p>
          <a:p>
            <a:pPr lvl="1"/>
            <a:r>
              <a:rPr lang="de-DE" noProof="0" dirty="0" smtClean="0"/>
              <a:t>Zweite Ebene</a:t>
            </a:r>
          </a:p>
          <a:p>
            <a:pPr lvl="2"/>
            <a:r>
              <a:rPr lang="de-DE" noProof="0" dirty="0" smtClean="0"/>
              <a:t>Dritte Ebene</a:t>
            </a:r>
          </a:p>
          <a:p>
            <a:pPr lvl="3"/>
            <a:r>
              <a:rPr lang="de-DE" noProof="0" dirty="0" smtClean="0"/>
              <a:t>Vierte Ebene</a:t>
            </a:r>
          </a:p>
          <a:p>
            <a:pPr lvl="4"/>
            <a:r>
              <a:rPr lang="de-DE" noProof="0" dirty="0" smtClean="0"/>
              <a:t>Fünfte Ebene</a:t>
            </a:r>
          </a:p>
        </p:txBody>
      </p:sp>
      <p:sp>
        <p:nvSpPr>
          <p:cNvPr id="6" name="Fußzeilenplatzhalter 5"/>
          <p:cNvSpPr>
            <a:spLocks noGrp="1"/>
          </p:cNvSpPr>
          <p:nvPr>
            <p:ph type="ftr" sz="quarter" idx="4"/>
          </p:nvPr>
        </p:nvSpPr>
        <p:spPr>
          <a:xfrm>
            <a:off x="1" y="9721107"/>
            <a:ext cx="3076363" cy="511731"/>
          </a:xfrm>
          <a:prstGeom prst="rect">
            <a:avLst/>
          </a:prstGeom>
        </p:spPr>
        <p:txBody>
          <a:bodyPr vert="horz" lIns="99040" tIns="49520" rIns="99040" bIns="49520" rtlCol="0" anchor="b"/>
          <a:lstStyle>
            <a:lvl1pPr algn="l" fontAlgn="auto">
              <a:spcBef>
                <a:spcPts val="0"/>
              </a:spcBef>
              <a:spcAft>
                <a:spcPts val="0"/>
              </a:spcAft>
              <a:defRPr sz="1300">
                <a:latin typeface="+mn-lt"/>
                <a:ea typeface="+mn-ea"/>
                <a:cs typeface="+mn-cs"/>
              </a:defRPr>
            </a:lvl1pPr>
          </a:lstStyle>
          <a:p>
            <a:pPr>
              <a:defRPr/>
            </a:pPr>
            <a:endParaRPr lang="de-DE" dirty="0"/>
          </a:p>
        </p:txBody>
      </p:sp>
      <p:sp>
        <p:nvSpPr>
          <p:cNvPr id="7" name="Foliennummernplatzhalter 6"/>
          <p:cNvSpPr>
            <a:spLocks noGrp="1"/>
          </p:cNvSpPr>
          <p:nvPr>
            <p:ph type="sldNum" sz="quarter" idx="5"/>
          </p:nvPr>
        </p:nvSpPr>
        <p:spPr>
          <a:xfrm>
            <a:off x="4021295" y="9721107"/>
            <a:ext cx="3076363" cy="511731"/>
          </a:xfrm>
          <a:prstGeom prst="rect">
            <a:avLst/>
          </a:prstGeom>
        </p:spPr>
        <p:txBody>
          <a:bodyPr vert="horz" lIns="99040" tIns="49520" rIns="99040" bIns="49520" rtlCol="0" anchor="b"/>
          <a:lstStyle>
            <a:lvl1pPr algn="r" fontAlgn="auto">
              <a:spcBef>
                <a:spcPts val="0"/>
              </a:spcBef>
              <a:spcAft>
                <a:spcPts val="0"/>
              </a:spcAft>
              <a:defRPr sz="1300">
                <a:latin typeface="+mn-lt"/>
                <a:ea typeface="+mn-ea"/>
                <a:cs typeface="+mn-cs"/>
              </a:defRPr>
            </a:lvl1pPr>
          </a:lstStyle>
          <a:p>
            <a:pPr>
              <a:defRPr/>
            </a:pPr>
            <a:fld id="{716FC78E-5DB2-EF44-97C3-9870110DD900}" type="slidenum">
              <a:rPr lang="de-DE"/>
              <a:pPr>
                <a:defRPr/>
              </a:pPr>
              <a:t>‹#›</a:t>
            </a:fld>
            <a:endParaRPr lang="de-DE" dirty="0"/>
          </a:p>
        </p:txBody>
      </p:sp>
    </p:spTree>
    <p:extLst>
      <p:ext uri="{BB962C8B-B14F-4D97-AF65-F5344CB8AC3E}">
        <p14:creationId xmlns:p14="http://schemas.microsoft.com/office/powerpoint/2010/main" val="1994530866"/>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Calibri" charset="0"/>
        <a:cs typeface="Calibri" charset="0"/>
      </a:defRPr>
    </a:lvl1pPr>
    <a:lvl2pPr marL="457200" algn="l" defTabSz="457200" rtl="0" eaLnBrk="0" fontAlgn="base" hangingPunct="0">
      <a:spcBef>
        <a:spcPct val="30000"/>
      </a:spcBef>
      <a:spcAft>
        <a:spcPct val="0"/>
      </a:spcAft>
      <a:defRPr sz="1200" kern="1200">
        <a:solidFill>
          <a:schemeClr val="tx1"/>
        </a:solidFill>
        <a:latin typeface="+mn-lt"/>
        <a:ea typeface="Calibri"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Calibri"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Calibri"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Calibri"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lnSpcReduction="10000"/>
          </a:bodyPr>
          <a:lstStyle/>
          <a:p>
            <a:r>
              <a:rPr lang="en-US" sz="1100" kern="1200" dirty="0" smtClean="0">
                <a:solidFill>
                  <a:schemeClr val="tx1"/>
                </a:solidFill>
                <a:effectLst/>
                <a:latin typeface="+mn-lt"/>
                <a:ea typeface="Calibri" charset="0"/>
                <a:cs typeface="Calibri" charset="0"/>
              </a:rPr>
              <a:t>EU ETS has been implemented to translate emission targets into incentives for power generation and industry. Emitters like a steel plant have to surrender CO2 allowances for their CO2 emissions. In principle they have to buy such allowances. However, carbon intensive materials can be traded internationally. Therefore producers can only pass a fraction of the carbon price to product price without risking market shares. Producers of carbon intensive commodities therefore receive allowances for free to compensate for extra</a:t>
            </a:r>
            <a:r>
              <a:rPr lang="en-US" sz="1100" kern="1200" baseline="0" dirty="0" smtClean="0">
                <a:solidFill>
                  <a:schemeClr val="tx1"/>
                </a:solidFill>
                <a:effectLst/>
                <a:latin typeface="+mn-lt"/>
                <a:ea typeface="Calibri" charset="0"/>
                <a:cs typeface="Calibri" charset="0"/>
              </a:rPr>
              <a:t> cost and provide carbon leakage protection</a:t>
            </a:r>
            <a:r>
              <a:rPr lang="en-US" sz="1100" kern="1200" dirty="0" smtClean="0">
                <a:solidFill>
                  <a:schemeClr val="tx1"/>
                </a:solidFill>
                <a:effectLst/>
                <a:latin typeface="+mn-lt"/>
                <a:ea typeface="Calibri" charset="0"/>
                <a:cs typeface="Calibri" charset="0"/>
              </a:rPr>
              <a:t>. This has two implications: </a:t>
            </a:r>
          </a:p>
          <a:p>
            <a:pPr marL="0" indent="0">
              <a:buNone/>
            </a:pPr>
            <a:r>
              <a:rPr lang="en-US" sz="1100" b="1" kern="1200" dirty="0" smtClean="0">
                <a:solidFill>
                  <a:schemeClr val="tx1"/>
                </a:solidFill>
                <a:effectLst/>
                <a:latin typeface="+mn-lt"/>
                <a:ea typeface="Calibri" charset="0"/>
                <a:cs typeface="Calibri" charset="0"/>
              </a:rPr>
              <a:t>(</a:t>
            </a:r>
            <a:r>
              <a:rPr lang="en-US" sz="1100" b="1" kern="1200" dirty="0" err="1" smtClean="0">
                <a:solidFill>
                  <a:schemeClr val="tx1"/>
                </a:solidFill>
                <a:effectLst/>
                <a:latin typeface="+mn-lt"/>
                <a:ea typeface="Calibri" charset="0"/>
                <a:cs typeface="Calibri" charset="0"/>
              </a:rPr>
              <a:t>i</a:t>
            </a:r>
            <a:r>
              <a:rPr lang="en-US" sz="1100" b="1" kern="1200" dirty="0" smtClean="0">
                <a:solidFill>
                  <a:schemeClr val="tx1"/>
                </a:solidFill>
                <a:effectLst/>
                <a:latin typeface="+mn-lt"/>
                <a:ea typeface="Calibri" charset="0"/>
                <a:cs typeface="Calibri" charset="0"/>
              </a:rPr>
              <a:t>) Industry opposition to adequately stringent EU ETS: </a:t>
            </a:r>
            <a:r>
              <a:rPr lang="en-US" sz="1100" kern="1200" dirty="0" smtClean="0">
                <a:solidFill>
                  <a:schemeClr val="tx1"/>
                </a:solidFill>
                <a:effectLst/>
                <a:latin typeface="+mn-lt"/>
                <a:ea typeface="Calibri" charset="0"/>
                <a:cs typeface="Calibri" charset="0"/>
              </a:rPr>
              <a:t>Studies differ on the analysis of the level of carbon price pass through and therefore also on the share of allowances they recommend should be allocated for free. While there is strong agreement for sufficient allocation and to date allocation to industry was always generous, emitters fear insufficient allocation could occur in the future. To protect against such situations, industry advocates moderate targets and design choices (e.g. late introduction of MSR, lenient off-set provisions) resulting in in a low carbon price. Today’s carbon price is at 1/5</a:t>
            </a:r>
            <a:r>
              <a:rPr lang="en-US" sz="1100" kern="1200" baseline="30000" dirty="0" smtClean="0">
                <a:solidFill>
                  <a:schemeClr val="tx1"/>
                </a:solidFill>
                <a:effectLst/>
                <a:latin typeface="+mn-lt"/>
                <a:ea typeface="Calibri" charset="0"/>
                <a:cs typeface="Calibri" charset="0"/>
              </a:rPr>
              <a:t>th</a:t>
            </a:r>
            <a:r>
              <a:rPr lang="en-US" sz="1100" kern="1200" dirty="0" smtClean="0">
                <a:solidFill>
                  <a:schemeClr val="tx1"/>
                </a:solidFill>
                <a:effectLst/>
                <a:latin typeface="+mn-lt"/>
                <a:ea typeface="Calibri" charset="0"/>
                <a:cs typeface="Calibri" charset="0"/>
              </a:rPr>
              <a:t> of previous levels. This is however insufficient to matter for investments.</a:t>
            </a:r>
          </a:p>
          <a:p>
            <a:pPr marL="0" indent="0">
              <a:buNone/>
            </a:pPr>
            <a:r>
              <a:rPr lang="en-US" sz="1100" b="1" kern="1200" dirty="0" smtClean="0">
                <a:solidFill>
                  <a:schemeClr val="tx1"/>
                </a:solidFill>
                <a:effectLst/>
                <a:latin typeface="+mn-lt"/>
                <a:ea typeface="Calibri" charset="0"/>
                <a:cs typeface="Calibri" charset="0"/>
              </a:rPr>
              <a:t>(ii)</a:t>
            </a:r>
            <a:r>
              <a:rPr lang="en-US" sz="1100" b="1" kern="1200" baseline="0" dirty="0" smtClean="0">
                <a:solidFill>
                  <a:schemeClr val="tx1"/>
                </a:solidFill>
                <a:effectLst/>
                <a:latin typeface="+mn-lt"/>
                <a:ea typeface="Calibri" charset="0"/>
                <a:cs typeface="Calibri" charset="0"/>
              </a:rPr>
              <a:t> </a:t>
            </a:r>
            <a:r>
              <a:rPr lang="en-US" sz="1100" b="1" kern="1200" dirty="0" smtClean="0">
                <a:solidFill>
                  <a:schemeClr val="tx1"/>
                </a:solidFill>
                <a:effectLst/>
                <a:latin typeface="+mn-lt"/>
                <a:ea typeface="Calibri" charset="0"/>
                <a:cs typeface="Calibri" charset="0"/>
              </a:rPr>
              <a:t>Effectiveness of Carbon Price is muted: </a:t>
            </a:r>
            <a:r>
              <a:rPr lang="en-US" sz="1100" kern="1200" dirty="0" smtClean="0">
                <a:solidFill>
                  <a:schemeClr val="tx1"/>
                </a:solidFill>
                <a:effectLst/>
                <a:latin typeface="+mn-lt"/>
                <a:ea typeface="Calibri" charset="0"/>
                <a:cs typeface="Calibri" charset="0"/>
              </a:rPr>
              <a:t>As only a fraction of the carbon price is passed to product prices, it does not support a move to higher value materials, efficient and tailored use of materials, and shift to innovative low-carbon materials. Also, if material prices do not reflect carbon costs, industry will not be excited to invest in technologies with incremental costs like CCS and CCU if there is no business case for their use. At the end the carbon price only gives effective incentives for carbon efficiency of material production. But we only expect this to result in 10% of emission reductions from industry over next decades. </a:t>
            </a:r>
          </a:p>
          <a:p>
            <a:r>
              <a:rPr lang="en-US" sz="1100" kern="1200" dirty="0" smtClean="0">
                <a:solidFill>
                  <a:schemeClr val="tx1"/>
                </a:solidFill>
                <a:effectLst/>
                <a:latin typeface="+mn-lt"/>
                <a:ea typeface="Calibri" charset="0"/>
                <a:cs typeface="Calibri" charset="0"/>
              </a:rPr>
              <a:t>Production of materials dominate industrial emissions, steel and cement alone account for 40% of industrial emissions. If these emissions are not reduced by more than 10% then it will not be possible to reach EU and international objectives on protecting us from dangerous climate change. </a:t>
            </a:r>
            <a:endParaRPr lang="en-US" sz="1100" kern="1200" dirty="0">
              <a:solidFill>
                <a:schemeClr val="tx1"/>
              </a:solidFill>
              <a:effectLst/>
              <a:latin typeface="+mn-lt"/>
              <a:ea typeface="Calibri" charset="0"/>
              <a:cs typeface="Calibri" charset="0"/>
            </a:endParaRPr>
          </a:p>
        </p:txBody>
      </p:sp>
      <p:sp>
        <p:nvSpPr>
          <p:cNvPr id="4" name="Foliennummernplatzhalter 3"/>
          <p:cNvSpPr>
            <a:spLocks noGrp="1"/>
          </p:cNvSpPr>
          <p:nvPr>
            <p:ph type="sldNum" sz="quarter" idx="10"/>
          </p:nvPr>
        </p:nvSpPr>
        <p:spPr/>
        <p:txBody>
          <a:bodyPr/>
          <a:lstStyle/>
          <a:p>
            <a:pPr>
              <a:defRPr/>
            </a:pPr>
            <a:fld id="{716FC78E-5DB2-EF44-97C3-9870110DD900}" type="slidenum">
              <a:rPr lang="de-DE" smtClean="0"/>
              <a:pPr>
                <a:defRPr/>
              </a:pPr>
              <a:t>1</a:t>
            </a:fld>
            <a:endParaRPr lang="de-DE" dirty="0"/>
          </a:p>
        </p:txBody>
      </p:sp>
    </p:spTree>
    <p:extLst>
      <p:ext uri="{BB962C8B-B14F-4D97-AF65-F5344CB8AC3E}">
        <p14:creationId xmlns:p14="http://schemas.microsoft.com/office/powerpoint/2010/main" val="6970743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kern="1200" dirty="0" smtClean="0">
                <a:solidFill>
                  <a:schemeClr val="tx1"/>
                </a:solidFill>
                <a:effectLst/>
                <a:latin typeface="+mn-lt"/>
                <a:ea typeface="Calibri" charset="0"/>
                <a:cs typeface="Calibri" charset="0"/>
              </a:rPr>
              <a:t>IEA: </a:t>
            </a:r>
            <a:r>
              <a:rPr lang="en-US" sz="1200" b="1" kern="1200" dirty="0" smtClean="0">
                <a:solidFill>
                  <a:schemeClr val="tx1"/>
                </a:solidFill>
                <a:effectLst/>
                <a:latin typeface="+mn-lt"/>
                <a:ea typeface="Calibri" charset="0"/>
                <a:cs typeface="Calibri" charset="0"/>
              </a:rPr>
              <a:t>Will market forces or planned economies determine the future energy system? </a:t>
            </a:r>
            <a:r>
              <a:rPr lang="en-US" sz="1200" kern="1200" dirty="0" smtClean="0">
                <a:solidFill>
                  <a:schemeClr val="tx1"/>
                </a:solidFill>
                <a:effectLst/>
                <a:latin typeface="+mn-lt"/>
                <a:ea typeface="Calibri" charset="0"/>
                <a:cs typeface="Calibri" charset="0"/>
              </a:rPr>
              <a:t>(Presiding: Anne Neumann) - </a:t>
            </a:r>
            <a:r>
              <a:rPr lang="en-US" sz="1200" i="1" kern="1200" dirty="0" err="1" smtClean="0">
                <a:solidFill>
                  <a:schemeClr val="tx1"/>
                </a:solidFill>
                <a:effectLst/>
                <a:latin typeface="+mn-lt"/>
                <a:ea typeface="Calibri" charset="0"/>
                <a:cs typeface="Calibri" charset="0"/>
              </a:rPr>
              <a:t>Zeremoniensaal</a:t>
            </a:r>
            <a:r>
              <a:rPr lang="en-US" sz="1200" kern="1200" dirty="0" smtClean="0">
                <a:solidFill>
                  <a:schemeClr val="tx1"/>
                </a:solidFill>
                <a:effectLst/>
                <a:latin typeface="+mn-lt"/>
                <a:ea typeface="Calibri" charset="0"/>
                <a:cs typeface="Calibri" charset="0"/>
              </a:rPr>
              <a:t> </a:t>
            </a:r>
            <a:endParaRPr lang="en-US" sz="1000" kern="1200" dirty="0" smtClean="0">
              <a:solidFill>
                <a:schemeClr val="tx1"/>
              </a:solidFill>
              <a:effectLst/>
              <a:latin typeface="+mn-lt"/>
              <a:ea typeface="Calibri" charset="0"/>
              <a:cs typeface="Calibri" charset="0"/>
            </a:endParaRPr>
          </a:p>
          <a:p>
            <a:r>
              <a:rPr lang="en-US" sz="1200" kern="1200" dirty="0" smtClean="0">
                <a:solidFill>
                  <a:schemeClr val="tx1"/>
                </a:solidFill>
                <a:effectLst/>
                <a:latin typeface="+mn-lt"/>
                <a:ea typeface="Calibri" charset="0"/>
                <a:cs typeface="Calibri" charset="0"/>
              </a:rPr>
              <a:t> </a:t>
            </a:r>
            <a:endParaRPr lang="en-US" sz="1000" kern="1200" dirty="0" smtClean="0">
              <a:solidFill>
                <a:schemeClr val="tx1"/>
              </a:solidFill>
              <a:effectLst/>
              <a:latin typeface="+mn-lt"/>
              <a:ea typeface="Calibri" charset="0"/>
              <a:cs typeface="Calibri" charset="0"/>
            </a:endParaRPr>
          </a:p>
          <a:p>
            <a:pPr lvl="0"/>
            <a:r>
              <a:rPr lang="en-US" sz="1200" kern="1200" dirty="0" smtClean="0">
                <a:solidFill>
                  <a:schemeClr val="tx1"/>
                </a:solidFill>
                <a:effectLst/>
                <a:latin typeface="+mn-lt"/>
                <a:ea typeface="Calibri" charset="0"/>
                <a:cs typeface="Calibri" charset="0"/>
              </a:rPr>
              <a:t>Markets (and carbon prices) are an important part of the mix</a:t>
            </a:r>
            <a:endParaRPr lang="en-US" sz="1050" kern="1200" dirty="0" smtClean="0">
              <a:solidFill>
                <a:schemeClr val="tx1"/>
              </a:solidFill>
              <a:effectLst/>
              <a:latin typeface="+mn-lt"/>
              <a:ea typeface="Calibri" charset="0"/>
              <a:cs typeface="Calibri" charset="0"/>
            </a:endParaRPr>
          </a:p>
          <a:p>
            <a:pPr lvl="1"/>
            <a:r>
              <a:rPr lang="en-US" sz="1200" kern="1200" dirty="0" smtClean="0">
                <a:solidFill>
                  <a:schemeClr val="tx1"/>
                </a:solidFill>
                <a:effectLst/>
                <a:latin typeface="+mn-lt"/>
                <a:ea typeface="Calibri" charset="0"/>
                <a:cs typeface="+mn-cs"/>
              </a:rPr>
              <a:t>3- domains picture</a:t>
            </a:r>
            <a:endParaRPr lang="en-US" sz="1050" kern="1200" dirty="0" smtClean="0">
              <a:solidFill>
                <a:schemeClr val="tx1"/>
              </a:solidFill>
              <a:effectLst/>
              <a:latin typeface="+mn-lt"/>
              <a:ea typeface="Calibri" charset="0"/>
              <a:cs typeface="+mn-cs"/>
            </a:endParaRPr>
          </a:p>
          <a:p>
            <a:pPr lvl="0"/>
            <a:r>
              <a:rPr lang="en-US" sz="1200" kern="1200" dirty="0" smtClean="0">
                <a:solidFill>
                  <a:schemeClr val="tx1"/>
                </a:solidFill>
                <a:effectLst/>
                <a:latin typeface="+mn-lt"/>
                <a:ea typeface="Calibri" charset="0"/>
                <a:cs typeface="Calibri" charset="0"/>
              </a:rPr>
              <a:t>Challenge – where they most needed– also most exemptions</a:t>
            </a:r>
            <a:endParaRPr lang="en-US" sz="1050" kern="1200" dirty="0" smtClean="0">
              <a:solidFill>
                <a:schemeClr val="tx1"/>
              </a:solidFill>
              <a:effectLst/>
              <a:latin typeface="+mn-lt"/>
              <a:ea typeface="Calibri" charset="0"/>
              <a:cs typeface="Calibri" charset="0"/>
            </a:endParaRPr>
          </a:p>
          <a:p>
            <a:pPr lvl="1"/>
            <a:r>
              <a:rPr lang="en-US" sz="1200" kern="1200" dirty="0" smtClean="0">
                <a:solidFill>
                  <a:schemeClr val="tx1"/>
                </a:solidFill>
                <a:effectLst/>
                <a:latin typeface="+mn-lt"/>
                <a:ea typeface="Calibri" charset="0"/>
                <a:cs typeface="+mn-cs"/>
              </a:rPr>
              <a:t>Why most </a:t>
            </a:r>
            <a:r>
              <a:rPr lang="en-US" sz="1200" kern="1200" dirty="0" err="1" smtClean="0">
                <a:solidFill>
                  <a:schemeClr val="tx1"/>
                </a:solidFill>
                <a:effectLst/>
                <a:latin typeface="+mn-lt"/>
                <a:ea typeface="Calibri" charset="0"/>
                <a:cs typeface="+mn-cs"/>
              </a:rPr>
              <a:t>excemptions</a:t>
            </a:r>
            <a:endParaRPr lang="en-US" sz="1050" kern="1200" dirty="0" smtClean="0">
              <a:solidFill>
                <a:schemeClr val="tx1"/>
              </a:solidFill>
              <a:effectLst/>
              <a:latin typeface="+mn-lt"/>
              <a:ea typeface="Calibri" charset="0"/>
              <a:cs typeface="+mn-cs"/>
            </a:endParaRPr>
          </a:p>
          <a:p>
            <a:pPr lvl="0"/>
            <a:r>
              <a:rPr lang="en-US" sz="1200" kern="1200" dirty="0" smtClean="0">
                <a:solidFill>
                  <a:schemeClr val="tx1"/>
                </a:solidFill>
                <a:effectLst/>
                <a:latin typeface="+mn-lt"/>
                <a:ea typeface="Calibri" charset="0"/>
                <a:cs typeface="Calibri" charset="0"/>
              </a:rPr>
              <a:t>Extension to consumption key towards unlocking climate policy</a:t>
            </a:r>
            <a:endParaRPr lang="en-US" sz="1050" kern="1200" dirty="0" smtClean="0">
              <a:solidFill>
                <a:schemeClr val="tx1"/>
              </a:solidFill>
              <a:effectLst/>
              <a:latin typeface="+mn-lt"/>
              <a:ea typeface="Calibri" charset="0"/>
              <a:cs typeface="Calibri" charset="0"/>
            </a:endParaRPr>
          </a:p>
          <a:p>
            <a:pPr lvl="1"/>
            <a:r>
              <a:rPr lang="en-US" sz="1200" kern="1200" dirty="0" smtClean="0">
                <a:solidFill>
                  <a:schemeClr val="tx1"/>
                </a:solidFill>
                <a:effectLst/>
                <a:latin typeface="+mn-lt"/>
                <a:ea typeface="Calibri" charset="0"/>
                <a:cs typeface="+mn-cs"/>
              </a:rPr>
              <a:t>Illustrate approach</a:t>
            </a:r>
            <a:endParaRPr lang="en-US" sz="1050" kern="1200" dirty="0" smtClean="0">
              <a:solidFill>
                <a:schemeClr val="tx1"/>
              </a:solidFill>
              <a:effectLst/>
              <a:latin typeface="+mn-lt"/>
              <a:ea typeface="Calibri" charset="0"/>
              <a:cs typeface="+mn-cs"/>
            </a:endParaRPr>
          </a:p>
          <a:p>
            <a:pPr lvl="0"/>
            <a:r>
              <a:rPr lang="en-US" sz="1200" kern="1200" dirty="0" smtClean="0">
                <a:solidFill>
                  <a:schemeClr val="tx1"/>
                </a:solidFill>
                <a:effectLst/>
                <a:latin typeface="+mn-lt"/>
                <a:ea typeface="Calibri" charset="0"/>
                <a:cs typeface="Calibri" charset="0"/>
              </a:rPr>
              <a:t>Why is it key?</a:t>
            </a:r>
            <a:endParaRPr lang="en-US" sz="1050" kern="1200" dirty="0" smtClean="0">
              <a:solidFill>
                <a:schemeClr val="tx1"/>
              </a:solidFill>
              <a:effectLst/>
              <a:latin typeface="+mn-lt"/>
              <a:ea typeface="Calibri" charset="0"/>
              <a:cs typeface="Calibri" charset="0"/>
            </a:endParaRPr>
          </a:p>
          <a:p>
            <a:pPr lvl="1"/>
            <a:r>
              <a:rPr lang="en-US" sz="1200" kern="1200" dirty="0" smtClean="0">
                <a:solidFill>
                  <a:schemeClr val="tx1"/>
                </a:solidFill>
                <a:effectLst/>
                <a:latin typeface="+mn-lt"/>
                <a:ea typeface="Calibri" charset="0"/>
                <a:cs typeface="+mn-cs"/>
              </a:rPr>
              <a:t>Makes price – especially of ETS </a:t>
            </a:r>
            <a:r>
              <a:rPr lang="en-US" sz="1200" kern="1200" dirty="0" err="1" smtClean="0">
                <a:solidFill>
                  <a:schemeClr val="tx1"/>
                </a:solidFill>
                <a:effectLst/>
                <a:latin typeface="+mn-lt"/>
                <a:ea typeface="Calibri" charset="0"/>
                <a:cs typeface="+mn-cs"/>
              </a:rPr>
              <a:t>revelant</a:t>
            </a:r>
            <a:r>
              <a:rPr lang="en-US" sz="1200" kern="1200" dirty="0" smtClean="0">
                <a:solidFill>
                  <a:schemeClr val="tx1"/>
                </a:solidFill>
                <a:effectLst/>
                <a:latin typeface="+mn-lt"/>
                <a:ea typeface="Calibri" charset="0"/>
                <a:cs typeface="+mn-cs"/>
              </a:rPr>
              <a:t> </a:t>
            </a:r>
            <a:endParaRPr lang="en-US" sz="1050" kern="1200" dirty="0" smtClean="0">
              <a:solidFill>
                <a:schemeClr val="tx1"/>
              </a:solidFill>
              <a:effectLst/>
              <a:latin typeface="+mn-lt"/>
              <a:ea typeface="Calibri" charset="0"/>
              <a:cs typeface="+mn-cs"/>
            </a:endParaRPr>
          </a:p>
          <a:p>
            <a:pPr lvl="1"/>
            <a:r>
              <a:rPr lang="en-US" sz="1200" kern="1200" dirty="0" smtClean="0">
                <a:solidFill>
                  <a:schemeClr val="tx1"/>
                </a:solidFill>
                <a:effectLst/>
                <a:latin typeface="+mn-lt"/>
                <a:ea typeface="Calibri" charset="0"/>
                <a:cs typeface="+mn-cs"/>
              </a:rPr>
              <a:t>Allows for relevant price level</a:t>
            </a:r>
            <a:endParaRPr lang="en-US" sz="1050" kern="1200" dirty="0" smtClean="0">
              <a:solidFill>
                <a:schemeClr val="tx1"/>
              </a:solidFill>
              <a:effectLst/>
              <a:latin typeface="+mn-lt"/>
              <a:ea typeface="Calibri" charset="0"/>
              <a:cs typeface="+mn-cs"/>
            </a:endParaRPr>
          </a:p>
          <a:p>
            <a:pPr lvl="2"/>
            <a:r>
              <a:rPr lang="en-US" sz="1200" kern="1200" dirty="0" smtClean="0">
                <a:solidFill>
                  <a:schemeClr val="tx1"/>
                </a:solidFill>
                <a:effectLst/>
                <a:latin typeface="+mn-lt"/>
                <a:ea typeface="Calibri" charset="0"/>
                <a:cs typeface="+mn-cs"/>
              </a:rPr>
              <a:t>Opposition linked to leakage concern relevant</a:t>
            </a:r>
            <a:endParaRPr lang="en-US" sz="1050" kern="1200" dirty="0" smtClean="0">
              <a:solidFill>
                <a:schemeClr val="tx1"/>
              </a:solidFill>
              <a:effectLst/>
              <a:latin typeface="+mn-lt"/>
              <a:ea typeface="Calibri" charset="0"/>
              <a:cs typeface="+mn-cs"/>
            </a:endParaRPr>
          </a:p>
          <a:p>
            <a:pPr lvl="1"/>
            <a:r>
              <a:rPr lang="en-US" sz="1200" kern="1200" dirty="0" smtClean="0">
                <a:solidFill>
                  <a:schemeClr val="tx1"/>
                </a:solidFill>
                <a:effectLst/>
                <a:latin typeface="+mn-lt"/>
                <a:ea typeface="Calibri" charset="0"/>
                <a:cs typeface="+mn-cs"/>
              </a:rPr>
              <a:t>-&gt; key for strong role of market forces in determining future energy system .</a:t>
            </a:r>
            <a:endParaRPr lang="en-US" sz="1050" kern="1200" dirty="0" smtClean="0">
              <a:solidFill>
                <a:schemeClr val="tx1"/>
              </a:solidFill>
              <a:effectLst/>
              <a:latin typeface="+mn-lt"/>
              <a:ea typeface="Calibri" charset="0"/>
              <a:cs typeface="+mn-cs"/>
            </a:endParaRPr>
          </a:p>
          <a:p>
            <a:r>
              <a:rPr lang="en-US" sz="1200" kern="1200" dirty="0" smtClean="0">
                <a:solidFill>
                  <a:schemeClr val="tx1"/>
                </a:solidFill>
                <a:effectLst/>
                <a:latin typeface="+mn-lt"/>
                <a:ea typeface="Calibri" charset="0"/>
                <a:cs typeface="Calibri" charset="0"/>
              </a:rPr>
              <a:t> </a:t>
            </a:r>
            <a:endParaRPr lang="en-US" sz="1000" kern="1200" dirty="0" smtClean="0">
              <a:solidFill>
                <a:schemeClr val="tx1"/>
              </a:solidFill>
              <a:effectLst/>
              <a:latin typeface="+mn-lt"/>
              <a:ea typeface="Calibri" charset="0"/>
              <a:cs typeface="Calibri" charset="0"/>
            </a:endParaRPr>
          </a:p>
          <a:p>
            <a:endParaRPr lang="en-US" dirty="0"/>
          </a:p>
        </p:txBody>
      </p:sp>
      <p:sp>
        <p:nvSpPr>
          <p:cNvPr id="4" name="Slide Number Placeholder 3"/>
          <p:cNvSpPr>
            <a:spLocks noGrp="1"/>
          </p:cNvSpPr>
          <p:nvPr>
            <p:ph type="sldNum" sz="quarter" idx="10"/>
          </p:nvPr>
        </p:nvSpPr>
        <p:spPr/>
        <p:txBody>
          <a:bodyPr/>
          <a:lstStyle/>
          <a:p>
            <a:pPr>
              <a:defRPr/>
            </a:pPr>
            <a:fld id="{716FC78E-5DB2-EF44-97C3-9870110DD900}" type="slidenum">
              <a:rPr lang="de-DE" smtClean="0"/>
              <a:pPr>
                <a:defRPr/>
              </a:pPr>
              <a:t>2</a:t>
            </a:fld>
            <a:endParaRPr lang="de-DE" dirty="0"/>
          </a:p>
        </p:txBody>
      </p:sp>
    </p:spTree>
    <p:extLst>
      <p:ext uri="{BB962C8B-B14F-4D97-AF65-F5344CB8AC3E}">
        <p14:creationId xmlns:p14="http://schemas.microsoft.com/office/powerpoint/2010/main" val="33440545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GB" dirty="0"/>
              <a:t>In book order</a:t>
            </a:r>
          </a:p>
        </p:txBody>
      </p:sp>
      <p:sp>
        <p:nvSpPr>
          <p:cNvPr id="31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804630" indent="-309473" eaLnBrk="0" hangingPunct="0">
              <a:defRPr>
                <a:solidFill>
                  <a:schemeClr val="tx1"/>
                </a:solidFill>
                <a:latin typeface="Arial" charset="0"/>
                <a:ea typeface="ＭＳ Ｐゴシック" charset="0"/>
              </a:defRPr>
            </a:lvl2pPr>
            <a:lvl3pPr marL="1237891" indent="-247579" eaLnBrk="0" hangingPunct="0">
              <a:defRPr>
                <a:solidFill>
                  <a:schemeClr val="tx1"/>
                </a:solidFill>
                <a:latin typeface="Arial" charset="0"/>
                <a:ea typeface="ＭＳ Ｐゴシック" charset="0"/>
              </a:defRPr>
            </a:lvl3pPr>
            <a:lvl4pPr marL="1733047" indent="-247579" eaLnBrk="0" hangingPunct="0">
              <a:defRPr>
                <a:solidFill>
                  <a:schemeClr val="tx1"/>
                </a:solidFill>
                <a:latin typeface="Arial" charset="0"/>
                <a:ea typeface="ＭＳ Ｐゴシック" charset="0"/>
              </a:defRPr>
            </a:lvl4pPr>
            <a:lvl5pPr marL="2228205" indent="-247579" eaLnBrk="0" hangingPunct="0">
              <a:defRPr>
                <a:solidFill>
                  <a:schemeClr val="tx1"/>
                </a:solidFill>
                <a:latin typeface="Arial" charset="0"/>
                <a:ea typeface="ＭＳ Ｐゴシック" charset="0"/>
              </a:defRPr>
            </a:lvl5pPr>
            <a:lvl6pPr marL="2723361" indent="-247579" eaLnBrk="0" fontAlgn="base" hangingPunct="0">
              <a:spcBef>
                <a:spcPct val="0"/>
              </a:spcBef>
              <a:spcAft>
                <a:spcPct val="0"/>
              </a:spcAft>
              <a:defRPr>
                <a:solidFill>
                  <a:schemeClr val="tx1"/>
                </a:solidFill>
                <a:latin typeface="Arial" charset="0"/>
                <a:ea typeface="ＭＳ Ｐゴシック" charset="0"/>
              </a:defRPr>
            </a:lvl6pPr>
            <a:lvl7pPr marL="3218517" indent="-247579" eaLnBrk="0" fontAlgn="base" hangingPunct="0">
              <a:spcBef>
                <a:spcPct val="0"/>
              </a:spcBef>
              <a:spcAft>
                <a:spcPct val="0"/>
              </a:spcAft>
              <a:defRPr>
                <a:solidFill>
                  <a:schemeClr val="tx1"/>
                </a:solidFill>
                <a:latin typeface="Arial" charset="0"/>
                <a:ea typeface="ＭＳ Ｐゴシック" charset="0"/>
              </a:defRPr>
            </a:lvl7pPr>
            <a:lvl8pPr marL="3713675" indent="-247579" eaLnBrk="0" fontAlgn="base" hangingPunct="0">
              <a:spcBef>
                <a:spcPct val="0"/>
              </a:spcBef>
              <a:spcAft>
                <a:spcPct val="0"/>
              </a:spcAft>
              <a:defRPr>
                <a:solidFill>
                  <a:schemeClr val="tx1"/>
                </a:solidFill>
                <a:latin typeface="Arial" charset="0"/>
                <a:ea typeface="ＭＳ Ｐゴシック" charset="0"/>
              </a:defRPr>
            </a:lvl8pPr>
            <a:lvl9pPr marL="4208831" indent="-247579"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551E447C-45F2-784E-95BF-9FBB6CF0472C}" type="slidenum">
              <a:rPr lang="en-GB">
                <a:solidFill>
                  <a:prstClr val="black"/>
                </a:solidFill>
              </a:rPr>
              <a:pPr eaLnBrk="1" hangingPunct="1"/>
              <a:t>3</a:t>
            </a:fld>
            <a:endParaRPr lang="en-GB">
              <a:solidFill>
                <a:prstClr val="black"/>
              </a:solidFill>
            </a:endParaRPr>
          </a:p>
        </p:txBody>
      </p:sp>
    </p:spTree>
    <p:extLst>
      <p:ext uri="{BB962C8B-B14F-4D97-AF65-F5344CB8AC3E}">
        <p14:creationId xmlns:p14="http://schemas.microsoft.com/office/powerpoint/2010/main" val="8652817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smtClean="0"/>
              <a:t> </a:t>
            </a:r>
            <a:endParaRPr lang="en-US" dirty="0"/>
          </a:p>
        </p:txBody>
      </p:sp>
      <p:sp>
        <p:nvSpPr>
          <p:cNvPr id="4" name="Slide Number Placeholder 3"/>
          <p:cNvSpPr>
            <a:spLocks noGrp="1"/>
          </p:cNvSpPr>
          <p:nvPr>
            <p:ph type="sldNum" sz="quarter" idx="10"/>
          </p:nvPr>
        </p:nvSpPr>
        <p:spPr/>
        <p:txBody>
          <a:bodyPr/>
          <a:lstStyle/>
          <a:p>
            <a:pPr>
              <a:defRPr/>
            </a:pPr>
            <a:fld id="{716FC78E-5DB2-EF44-97C3-9870110DD900}" type="slidenum">
              <a:rPr lang="de-DE" smtClean="0"/>
              <a:pPr>
                <a:defRPr/>
              </a:pPr>
              <a:t>5</a:t>
            </a:fld>
            <a:endParaRPr lang="de-DE" dirty="0"/>
          </a:p>
        </p:txBody>
      </p:sp>
    </p:spTree>
    <p:extLst>
      <p:ext uri="{BB962C8B-B14F-4D97-AF65-F5344CB8AC3E}">
        <p14:creationId xmlns:p14="http://schemas.microsoft.com/office/powerpoint/2010/main" val="37814412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100" kern="1200" dirty="0" smtClean="0">
                <a:solidFill>
                  <a:schemeClr val="tx1"/>
                </a:solidFill>
                <a:effectLst/>
                <a:latin typeface="+mn-lt"/>
                <a:ea typeface="Calibri" charset="0"/>
                <a:cs typeface="Calibri" charset="0"/>
              </a:rPr>
              <a:t>Producers of materials need incentives to reduce carbon emissions per ton of steel production, and consumers in industry and household need incentives for carbon efficient material use. In addition incremental cost technologies like CCS and CCU require innovation funding, and a perspective that in the longer-term the incremental costs of CO2 capture are paid by material users.</a:t>
            </a:r>
            <a:r>
              <a:rPr lang="en-US" sz="1100" kern="1200" baseline="0" dirty="0" smtClean="0">
                <a:solidFill>
                  <a:schemeClr val="tx1"/>
                </a:solidFill>
                <a:effectLst/>
                <a:latin typeface="+mn-lt"/>
                <a:ea typeface="Calibri" charset="0"/>
                <a:cs typeface="Calibri" charset="0"/>
              </a:rPr>
              <a:t> </a:t>
            </a:r>
            <a:r>
              <a:rPr lang="en-US" sz="1100" kern="1200" dirty="0" smtClean="0">
                <a:solidFill>
                  <a:schemeClr val="tx1"/>
                </a:solidFill>
                <a:effectLst/>
                <a:latin typeface="+mn-lt"/>
                <a:ea typeface="Calibri" charset="0"/>
                <a:cs typeface="Calibri" charset="0"/>
              </a:rPr>
              <a:t>So far EU ETS attempts to achieve all objectives by covering material producers in EU ETS and expecting that they pass on the carbon price incentive to consumers. We instead propose to use the upstream coverage of material producers to create incentives for carbon efficient material production and in addition include consumption to create incentives and explicit cost allocation for carbon efficient material use.</a:t>
            </a:r>
          </a:p>
          <a:p>
            <a:endParaRPr lang="en-US" sz="1100" b="1" kern="1200" dirty="0" smtClean="0">
              <a:solidFill>
                <a:schemeClr val="tx1"/>
              </a:solidFill>
              <a:effectLst/>
              <a:latin typeface="+mn-lt"/>
              <a:ea typeface="Calibri" charset="0"/>
              <a:cs typeface="Calibri" charset="0"/>
            </a:endParaRPr>
          </a:p>
          <a:p>
            <a:r>
              <a:rPr lang="en-US" sz="1100" b="1" kern="1200" dirty="0" smtClean="0">
                <a:solidFill>
                  <a:schemeClr val="tx1"/>
                </a:solidFill>
                <a:effectLst/>
                <a:latin typeface="+mn-lt"/>
                <a:ea typeface="Calibri" charset="0"/>
                <a:cs typeface="Calibri" charset="0"/>
              </a:rPr>
              <a:t>Producer: </a:t>
            </a:r>
            <a:r>
              <a:rPr lang="en-US" sz="1100" kern="1200" dirty="0" smtClean="0">
                <a:solidFill>
                  <a:schemeClr val="tx1"/>
                </a:solidFill>
                <a:effectLst/>
                <a:latin typeface="+mn-lt"/>
                <a:ea typeface="Calibri" charset="0"/>
                <a:cs typeface="Calibri" charset="0"/>
              </a:rPr>
              <a:t>Assume a steel plant emits with each ton of steel production two tons of CO2. It therefore has to surrender two CO2 allowances. The best performing plants emit 1.8 tons of CO2. This defines the benchmark, and all plants receive 1.8 CO2 allowances per ton of steel. Our steel plant therefore needs to buy 0.2 CO2 allowances. Any improvements of carbon efficiency reduce the need to buy allowances. In the case of carbon capture and use of sequestration emissions are below the benchmark, and plants can sell allowances to cover incremental costs of these technologies. Thus plants have full incentive to improve carbon efficiency.</a:t>
            </a:r>
          </a:p>
          <a:p>
            <a:endParaRPr lang="en-US" sz="1100" b="1" kern="1200" dirty="0" smtClean="0">
              <a:solidFill>
                <a:schemeClr val="tx1"/>
              </a:solidFill>
              <a:effectLst/>
              <a:latin typeface="+mn-lt"/>
              <a:ea typeface="Calibri" charset="0"/>
              <a:cs typeface="Calibri" charset="0"/>
            </a:endParaRPr>
          </a:p>
          <a:p>
            <a:r>
              <a:rPr lang="en-US" sz="1100" b="1" kern="1200" dirty="0" smtClean="0">
                <a:solidFill>
                  <a:schemeClr val="tx1"/>
                </a:solidFill>
                <a:effectLst/>
                <a:latin typeface="+mn-lt"/>
                <a:ea typeface="Calibri" charset="0"/>
                <a:cs typeface="Calibri" charset="0"/>
              </a:rPr>
              <a:t>Separation of producers and consumers: </a:t>
            </a:r>
            <a:r>
              <a:rPr lang="en-US" sz="1100" kern="1200" dirty="0" smtClean="0">
                <a:solidFill>
                  <a:schemeClr val="tx1"/>
                </a:solidFill>
                <a:effectLst/>
                <a:latin typeface="+mn-lt"/>
                <a:ea typeface="Calibri" charset="0"/>
                <a:cs typeface="Calibri" charset="0"/>
              </a:rPr>
              <a:t>With the allocation of free allowances directly linked to production volumes our plant only has to buy 0.2 CO2 allowances for an additional ton of steel production. Even with carbon prices returning to 30 Euro/t, steel production costs only increase by 6 Euro/t steel or about 1% of the steel price. Steel prices will therefore at most increase by 1% instead of 10% price increase that would reflect the full carbon cost. This is good for carbon-leakage protection, but insufficient for climate action.</a:t>
            </a:r>
          </a:p>
          <a:p>
            <a:endParaRPr lang="en-US" sz="1100" b="1" kern="1200" dirty="0" smtClean="0">
              <a:solidFill>
                <a:schemeClr val="tx1"/>
              </a:solidFill>
              <a:effectLst/>
              <a:latin typeface="+mn-lt"/>
              <a:ea typeface="Calibri" charset="0"/>
              <a:cs typeface="Calibri" charset="0"/>
            </a:endParaRPr>
          </a:p>
          <a:p>
            <a:r>
              <a:rPr lang="en-US" sz="1100" b="1" kern="1200" dirty="0" smtClean="0">
                <a:solidFill>
                  <a:schemeClr val="tx1"/>
                </a:solidFill>
                <a:effectLst/>
                <a:latin typeface="+mn-lt"/>
                <a:ea typeface="Calibri" charset="0"/>
                <a:cs typeface="Calibri" charset="0"/>
              </a:rPr>
              <a:t>The incentives for consumers are re-instated by making consumers explicitly liable</a:t>
            </a:r>
            <a:r>
              <a:rPr lang="en-US" sz="1100" kern="1200" dirty="0" smtClean="0">
                <a:solidFill>
                  <a:schemeClr val="tx1"/>
                </a:solidFill>
                <a:effectLst/>
                <a:latin typeface="+mn-lt"/>
                <a:ea typeface="Calibri" charset="0"/>
                <a:cs typeface="Calibri" charset="0"/>
              </a:rPr>
              <a:t> for the emissions caused by their materials use. These emissions are calculated using the benchmark for best performing plants, for example for 1.8 t CO2 for any ton of steel. Asking consumers to surrender allowances for these emissions would be administratively burdensome. Instead consumers are requested to pay into national trust-funds for climate action a charge that equals the weight of the material times the benchmark and the average carbon price of the previous year. This creates incentives to use material efficient, use higher strength materials with less weight and to shift to lower carbon materials.</a:t>
            </a:r>
            <a:endParaRPr lang="en-US" sz="1100" kern="1200" dirty="0">
              <a:solidFill>
                <a:schemeClr val="tx1"/>
              </a:solidFill>
              <a:effectLst/>
              <a:latin typeface="+mn-lt"/>
              <a:ea typeface="Calibri" charset="0"/>
              <a:cs typeface="Calibri" charset="0"/>
            </a:endParaRPr>
          </a:p>
        </p:txBody>
      </p:sp>
      <p:sp>
        <p:nvSpPr>
          <p:cNvPr id="4" name="Slide Number Placeholder 3"/>
          <p:cNvSpPr>
            <a:spLocks noGrp="1"/>
          </p:cNvSpPr>
          <p:nvPr>
            <p:ph type="sldNum" sz="quarter" idx="10"/>
          </p:nvPr>
        </p:nvSpPr>
        <p:spPr/>
        <p:txBody>
          <a:bodyPr/>
          <a:lstStyle/>
          <a:p>
            <a:pPr>
              <a:defRPr/>
            </a:pPr>
            <a:fld id="{716FC78E-5DB2-EF44-97C3-9870110DD900}" type="slidenum">
              <a:rPr lang="de-DE" smtClean="0"/>
              <a:pPr>
                <a:defRPr/>
              </a:pPr>
              <a:t>6</a:t>
            </a:fld>
            <a:endParaRPr lang="de-DE" dirty="0"/>
          </a:p>
        </p:txBody>
      </p:sp>
    </p:spTree>
    <p:extLst>
      <p:ext uri="{BB962C8B-B14F-4D97-AF65-F5344CB8AC3E}">
        <p14:creationId xmlns:p14="http://schemas.microsoft.com/office/powerpoint/2010/main" val="33167595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normAutofit fontScale="92500" lnSpcReduction="10000"/>
          </a:bodyPr>
          <a:lstStyle/>
          <a:p>
            <a:r>
              <a:rPr lang="en-US" sz="1100" kern="1200" dirty="0" smtClean="0">
                <a:solidFill>
                  <a:schemeClr val="tx1"/>
                </a:solidFill>
                <a:effectLst/>
                <a:latin typeface="+mn-lt"/>
                <a:ea typeface="Calibri" charset="0"/>
                <a:cs typeface="Calibri" charset="0"/>
              </a:rPr>
              <a:t>The Inclusion of Consumption builds on administrative procedures that are well established for excise on fuel, alcohol and tobacco charges. </a:t>
            </a:r>
          </a:p>
          <a:p>
            <a:pPr marL="171450" lvl="0" indent="-171450">
              <a:buFont typeface="Arial" panose="020B0604020202020204" pitchFamily="34" charset="0"/>
              <a:buChar char="•"/>
            </a:pPr>
            <a:r>
              <a:rPr lang="en-US" sz="1100" kern="1200" dirty="0" smtClean="0">
                <a:solidFill>
                  <a:schemeClr val="tx1"/>
                </a:solidFill>
                <a:effectLst/>
                <a:latin typeface="+mn-lt"/>
                <a:ea typeface="Calibri" charset="0"/>
                <a:cs typeface="Calibri" charset="0"/>
              </a:rPr>
              <a:t>A steel producer has to report quarterly how many tones of hot rolled steel were produced and is in principle liable for the consumption charge on this steel. The steel producer also has to report how many tons where sold, for example to a car manufacturer.</a:t>
            </a:r>
          </a:p>
          <a:p>
            <a:pPr marL="171450" lvl="0" indent="-171450">
              <a:buFont typeface="Arial" panose="020B0604020202020204" pitchFamily="34" charset="0"/>
              <a:buChar char="•"/>
            </a:pPr>
            <a:r>
              <a:rPr lang="en-US" sz="1100" kern="1200" dirty="0" smtClean="0">
                <a:solidFill>
                  <a:schemeClr val="tx1"/>
                </a:solidFill>
                <a:effectLst/>
                <a:latin typeface="+mn-lt"/>
                <a:ea typeface="Calibri" charset="0"/>
                <a:cs typeface="Calibri" charset="0"/>
              </a:rPr>
              <a:t>Car manufacturers register with national authorities for handling steel for which a consumption charge has not yet been paid. When the steel plant sells steel to the car manufacturer, the liability for the consumption charge is also transferred to the car manufacturer. </a:t>
            </a:r>
          </a:p>
          <a:p>
            <a:pPr marL="171450" lvl="0" indent="-171450">
              <a:buFont typeface="Arial" panose="020B0604020202020204" pitchFamily="34" charset="0"/>
              <a:buChar char="•"/>
            </a:pPr>
            <a:r>
              <a:rPr lang="en-US" sz="1100" kern="1200" dirty="0" smtClean="0">
                <a:solidFill>
                  <a:schemeClr val="tx1"/>
                </a:solidFill>
                <a:effectLst/>
                <a:latin typeface="+mn-lt"/>
                <a:ea typeface="Calibri" charset="0"/>
                <a:cs typeface="Calibri" charset="0"/>
              </a:rPr>
              <a:t>If the car manufacturer sells a car to European consumers, then the manufacturer has to pay the consumption charge for all the material delivered to European consumers (tons of steel * benchmark * CO2 price in EU ETS). </a:t>
            </a:r>
          </a:p>
          <a:p>
            <a:pPr marL="171450" lvl="0" indent="-171450">
              <a:buFont typeface="Arial" panose="020B0604020202020204" pitchFamily="34" charset="0"/>
              <a:buChar char="•"/>
            </a:pPr>
            <a:r>
              <a:rPr lang="en-US" sz="1100" kern="1200" dirty="0" smtClean="0">
                <a:solidFill>
                  <a:schemeClr val="tx1"/>
                </a:solidFill>
                <a:effectLst/>
                <a:latin typeface="+mn-lt"/>
                <a:ea typeface="Calibri" charset="0"/>
                <a:cs typeface="Calibri" charset="0"/>
              </a:rPr>
              <a:t>Firms and consumers outside of the EU ETS territory are not subject to the consumption charge. Therefore the liability is waved on steel or cars that are exported. Equally, firms that import products in categories with significant shares of carbon intensive materials have to report the weight of for example steel, and take the corresponding liability.</a:t>
            </a:r>
          </a:p>
          <a:p>
            <a:r>
              <a:rPr lang="en-US" sz="1100" kern="1200" dirty="0" smtClean="0">
                <a:solidFill>
                  <a:schemeClr val="tx1"/>
                </a:solidFill>
                <a:effectLst/>
                <a:latin typeface="+mn-lt"/>
                <a:ea typeface="Calibri" charset="0"/>
                <a:cs typeface="Calibri" charset="0"/>
              </a:rPr>
              <a:t>If we assume a carbon price of 30 Euro/t CO2 and if the consumption charge covers steel, cement, aluminum, pulp and paper and cement-clinker, then this would add up to 90 Euro/t CO2 for a typical car. This is equal to the price increase that would result if material producers can add the full carbon cost to product prices in world with global carbon pricing. </a:t>
            </a:r>
          </a:p>
          <a:p>
            <a:r>
              <a:rPr lang="en-US" sz="1100" kern="1200" dirty="0" smtClean="0">
                <a:solidFill>
                  <a:schemeClr val="tx1"/>
                </a:solidFill>
                <a:effectLst/>
                <a:latin typeface="+mn-lt"/>
                <a:ea typeface="Calibri" charset="0"/>
                <a:cs typeface="Calibri" charset="0"/>
              </a:rPr>
              <a:t>The consumption charge is gathered in national trust funds under the full control of national governments to deliver climate action. It replaces the revenue that national governments do not obtain because CO2 allowances are handed for free to materials producers and not auctioned. </a:t>
            </a:r>
          </a:p>
          <a:p>
            <a:r>
              <a:rPr lang="en-US" sz="1100" kern="1200" dirty="0" smtClean="0">
                <a:solidFill>
                  <a:schemeClr val="tx1"/>
                </a:solidFill>
                <a:effectLst/>
                <a:latin typeface="+mn-lt"/>
                <a:ea typeface="Calibri" charset="0"/>
                <a:cs typeface="Calibri" charset="0"/>
              </a:rPr>
              <a:t>Such a small price increase will in most instances not impact final consumers. But it can help intermediate consumers to make climate friendly choices. Manufacturing and construction industry will consider the price increase of materials (steel 10%, cement 20%, aluminum 30%) when deciding on volume and type of carbon intensive and alternative materials used. For materials producers it is important that carbon costs are reflected in the final product to provide a business case for the use of incremental cost technologies like carbon capture and use beyond the initial period of public innovation support.</a:t>
            </a:r>
            <a:endParaRPr lang="en-US" sz="1100" kern="1200" dirty="0">
              <a:solidFill>
                <a:schemeClr val="tx1"/>
              </a:solidFill>
              <a:effectLst/>
              <a:latin typeface="+mn-lt"/>
              <a:ea typeface="Calibri" charset="0"/>
              <a:cs typeface="Calibri" charset="0"/>
            </a:endParaRPr>
          </a:p>
        </p:txBody>
      </p:sp>
      <p:sp>
        <p:nvSpPr>
          <p:cNvPr id="4" name="Slide Number Placeholder 3"/>
          <p:cNvSpPr>
            <a:spLocks noGrp="1"/>
          </p:cNvSpPr>
          <p:nvPr>
            <p:ph type="sldNum" sz="quarter" idx="10"/>
          </p:nvPr>
        </p:nvSpPr>
        <p:spPr/>
        <p:txBody>
          <a:bodyPr/>
          <a:lstStyle/>
          <a:p>
            <a:pPr>
              <a:defRPr/>
            </a:pPr>
            <a:fld id="{716FC78E-5DB2-EF44-97C3-9870110DD900}" type="slidenum">
              <a:rPr lang="de-DE" smtClean="0"/>
              <a:pPr>
                <a:defRPr/>
              </a:pPr>
              <a:t>9</a:t>
            </a:fld>
            <a:endParaRPr lang="de-DE" dirty="0"/>
          </a:p>
        </p:txBody>
      </p:sp>
    </p:spTree>
    <p:extLst>
      <p:ext uri="{BB962C8B-B14F-4D97-AF65-F5344CB8AC3E}">
        <p14:creationId xmlns:p14="http://schemas.microsoft.com/office/powerpoint/2010/main" val="27871007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normAutofit fontScale="92500" lnSpcReduction="10000"/>
          </a:bodyPr>
          <a:lstStyle/>
          <a:p>
            <a:r>
              <a:rPr lang="en-US" sz="1100" kern="1200" dirty="0" smtClean="0">
                <a:solidFill>
                  <a:schemeClr val="tx1"/>
                </a:solidFill>
                <a:effectLst/>
                <a:latin typeface="+mn-lt"/>
                <a:ea typeface="Calibri" charset="0"/>
                <a:cs typeface="Calibri" charset="0"/>
              </a:rPr>
              <a:t>The Inclusion of Consumption builds on administrative procedures that are well established for excise on fuel, alcohol and tobacco charges. </a:t>
            </a:r>
          </a:p>
          <a:p>
            <a:pPr marL="171450" lvl="0" indent="-171450">
              <a:buFont typeface="Arial" panose="020B0604020202020204" pitchFamily="34" charset="0"/>
              <a:buChar char="•"/>
            </a:pPr>
            <a:r>
              <a:rPr lang="en-US" sz="1100" kern="1200" dirty="0" smtClean="0">
                <a:solidFill>
                  <a:schemeClr val="tx1"/>
                </a:solidFill>
                <a:effectLst/>
                <a:latin typeface="+mn-lt"/>
                <a:ea typeface="Calibri" charset="0"/>
                <a:cs typeface="Calibri" charset="0"/>
              </a:rPr>
              <a:t>A steel producer has to report quarterly how many tones of hot rolled steel were produced and is in principle liable for the consumption charge on this steel. The steel producer also has to report how many tons where sold, for example to a car manufacturer.</a:t>
            </a:r>
          </a:p>
          <a:p>
            <a:pPr marL="171450" lvl="0" indent="-171450">
              <a:buFont typeface="Arial" panose="020B0604020202020204" pitchFamily="34" charset="0"/>
              <a:buChar char="•"/>
            </a:pPr>
            <a:r>
              <a:rPr lang="en-US" sz="1100" kern="1200" dirty="0" smtClean="0">
                <a:solidFill>
                  <a:schemeClr val="tx1"/>
                </a:solidFill>
                <a:effectLst/>
                <a:latin typeface="+mn-lt"/>
                <a:ea typeface="Calibri" charset="0"/>
                <a:cs typeface="Calibri" charset="0"/>
              </a:rPr>
              <a:t>Car manufacturers register with national authorities for handling steel for which a consumption charge has not yet been paid. When the steel plant sells steel to the car manufacturer, the liability for the consumption charge is also transferred to the car manufacturer. </a:t>
            </a:r>
          </a:p>
          <a:p>
            <a:pPr marL="171450" lvl="0" indent="-171450">
              <a:buFont typeface="Arial" panose="020B0604020202020204" pitchFamily="34" charset="0"/>
              <a:buChar char="•"/>
            </a:pPr>
            <a:r>
              <a:rPr lang="en-US" sz="1100" kern="1200" dirty="0" smtClean="0">
                <a:solidFill>
                  <a:schemeClr val="tx1"/>
                </a:solidFill>
                <a:effectLst/>
                <a:latin typeface="+mn-lt"/>
                <a:ea typeface="Calibri" charset="0"/>
                <a:cs typeface="Calibri" charset="0"/>
              </a:rPr>
              <a:t>If the car manufacturer sells a car to European consumers, then the manufacturer has to pay the consumption charge for all the material delivered to European consumers (tons of steel * benchmark * CO2 price in EU ETS). </a:t>
            </a:r>
          </a:p>
          <a:p>
            <a:pPr marL="171450" lvl="0" indent="-171450">
              <a:buFont typeface="Arial" panose="020B0604020202020204" pitchFamily="34" charset="0"/>
              <a:buChar char="•"/>
            </a:pPr>
            <a:r>
              <a:rPr lang="en-US" sz="1100" kern="1200" dirty="0" smtClean="0">
                <a:solidFill>
                  <a:schemeClr val="tx1"/>
                </a:solidFill>
                <a:effectLst/>
                <a:latin typeface="+mn-lt"/>
                <a:ea typeface="Calibri" charset="0"/>
                <a:cs typeface="Calibri" charset="0"/>
              </a:rPr>
              <a:t>Firms and consumers outside of the EU ETS territory are not subject to the consumption charge. Therefore the liability is waved on steel or cars that are exported. Equally, firms that import products in categories with significant shares of carbon intensive materials have to report the weight of for example steel, and take the corresponding liability.</a:t>
            </a:r>
          </a:p>
          <a:p>
            <a:r>
              <a:rPr lang="en-US" sz="1100" kern="1200" dirty="0" smtClean="0">
                <a:solidFill>
                  <a:schemeClr val="tx1"/>
                </a:solidFill>
                <a:effectLst/>
                <a:latin typeface="+mn-lt"/>
                <a:ea typeface="Calibri" charset="0"/>
                <a:cs typeface="Calibri" charset="0"/>
              </a:rPr>
              <a:t>If we assume a carbon price of 30 Euro/t CO2 and if the consumption charge covers steel, cement, aluminum, pulp and paper and cement-clinker, then this would add up to 90 Euro/t CO2 for a typical car. This is equal to the price increase that would result if material producers can add the full carbon cost to product prices in world with global carbon pricing. </a:t>
            </a:r>
          </a:p>
          <a:p>
            <a:r>
              <a:rPr lang="en-US" sz="1100" kern="1200" dirty="0" smtClean="0">
                <a:solidFill>
                  <a:schemeClr val="tx1"/>
                </a:solidFill>
                <a:effectLst/>
                <a:latin typeface="+mn-lt"/>
                <a:ea typeface="Calibri" charset="0"/>
                <a:cs typeface="Calibri" charset="0"/>
              </a:rPr>
              <a:t>The consumption charge is gathered in national trust funds under the full control of national governments to deliver climate action. It replaces the revenue that national governments do not obtain because CO2 allowances are handed for free to materials producers and not auctioned. </a:t>
            </a:r>
          </a:p>
          <a:p>
            <a:r>
              <a:rPr lang="en-US" sz="1100" kern="1200" dirty="0" smtClean="0">
                <a:solidFill>
                  <a:schemeClr val="tx1"/>
                </a:solidFill>
                <a:effectLst/>
                <a:latin typeface="+mn-lt"/>
                <a:ea typeface="Calibri" charset="0"/>
                <a:cs typeface="Calibri" charset="0"/>
              </a:rPr>
              <a:t>Such a small price increase will in most instances not impact final consumers. But it can help intermediate consumers to make climate friendly choices. Manufacturing and construction industry will consider the price increase of materials (steel 10%, cement 20%, aluminum 30%) when deciding on volume and type of carbon intensive and alternative materials used. For materials producers it is important that carbon costs are reflected in the final product to provide a business case for the use of incremental cost technologies like carbon capture and use beyond the initial period of public innovation support.</a:t>
            </a:r>
            <a:endParaRPr lang="en-US" sz="1100" kern="1200" dirty="0">
              <a:solidFill>
                <a:schemeClr val="tx1"/>
              </a:solidFill>
              <a:effectLst/>
              <a:latin typeface="+mn-lt"/>
              <a:ea typeface="Calibri" charset="0"/>
              <a:cs typeface="Calibri" charset="0"/>
            </a:endParaRPr>
          </a:p>
        </p:txBody>
      </p:sp>
      <p:sp>
        <p:nvSpPr>
          <p:cNvPr id="4" name="Slide Number Placeholder 3"/>
          <p:cNvSpPr>
            <a:spLocks noGrp="1"/>
          </p:cNvSpPr>
          <p:nvPr>
            <p:ph type="sldNum" sz="quarter" idx="10"/>
          </p:nvPr>
        </p:nvSpPr>
        <p:spPr/>
        <p:txBody>
          <a:bodyPr/>
          <a:lstStyle/>
          <a:p>
            <a:pPr>
              <a:defRPr/>
            </a:pPr>
            <a:fld id="{716FC78E-5DB2-EF44-97C3-9870110DD900}" type="slidenum">
              <a:rPr lang="de-DE" smtClean="0"/>
              <a:pPr>
                <a:defRPr/>
              </a:pPr>
              <a:t>10</a:t>
            </a:fld>
            <a:endParaRPr lang="de-DE" dirty="0"/>
          </a:p>
        </p:txBody>
      </p:sp>
    </p:spTree>
    <p:extLst>
      <p:ext uri="{BB962C8B-B14F-4D97-AF65-F5344CB8AC3E}">
        <p14:creationId xmlns:p14="http://schemas.microsoft.com/office/powerpoint/2010/main" val="3219463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16FC78E-5DB2-EF44-97C3-9870110DD900}" type="slidenum">
              <a:rPr lang="de-DE" smtClean="0"/>
              <a:pPr>
                <a:defRPr/>
              </a:pPr>
              <a:t>11</a:t>
            </a:fld>
            <a:endParaRPr lang="de-DE" dirty="0"/>
          </a:p>
        </p:txBody>
      </p:sp>
    </p:spTree>
    <p:extLst>
      <p:ext uri="{BB962C8B-B14F-4D97-AF65-F5344CB8AC3E}">
        <p14:creationId xmlns:p14="http://schemas.microsoft.com/office/powerpoint/2010/main" val="26009621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Tx/>
              <a:buChar char="-"/>
            </a:pPr>
            <a:endParaRPr lang="de-DE" dirty="0" smtClean="0"/>
          </a:p>
        </p:txBody>
      </p:sp>
      <p:sp>
        <p:nvSpPr>
          <p:cNvPr id="4" name="Slide Number Placeholder 3"/>
          <p:cNvSpPr>
            <a:spLocks noGrp="1"/>
          </p:cNvSpPr>
          <p:nvPr>
            <p:ph type="sldNum" sz="quarter" idx="10"/>
          </p:nvPr>
        </p:nvSpPr>
        <p:spPr/>
        <p:txBody>
          <a:bodyPr/>
          <a:lstStyle/>
          <a:p>
            <a:pPr>
              <a:defRPr/>
            </a:pPr>
            <a:fld id="{716FC78E-5DB2-EF44-97C3-9870110DD900}" type="slidenum">
              <a:rPr lang="de-DE" smtClean="0"/>
              <a:pPr>
                <a:defRPr/>
              </a:pPr>
              <a:t>13</a:t>
            </a:fld>
            <a:endParaRPr lang="de-DE" dirty="0"/>
          </a:p>
        </p:txBody>
      </p:sp>
    </p:spTree>
    <p:extLst>
      <p:ext uri="{BB962C8B-B14F-4D97-AF65-F5344CB8AC3E}">
        <p14:creationId xmlns:p14="http://schemas.microsoft.com/office/powerpoint/2010/main" val="38352006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ohne Bild">
    <p:spTree>
      <p:nvGrpSpPr>
        <p:cNvPr id="1" name=""/>
        <p:cNvGrpSpPr/>
        <p:nvPr/>
      </p:nvGrpSpPr>
      <p:grpSpPr>
        <a:xfrm>
          <a:off x="0" y="0"/>
          <a:ext cx="0" cy="0"/>
          <a:chOff x="0" y="0"/>
          <a:chExt cx="0" cy="0"/>
        </a:xfrm>
      </p:grpSpPr>
      <p:sp>
        <p:nvSpPr>
          <p:cNvPr id="6" name="Rechteck 5"/>
          <p:cNvSpPr/>
          <p:nvPr userDrawn="1"/>
        </p:nvSpPr>
        <p:spPr>
          <a:xfrm>
            <a:off x="180000" y="1080000"/>
            <a:ext cx="8784000" cy="4536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de-DE" dirty="0">
              <a:latin typeface="Calibri" charset="0"/>
            </a:endParaRPr>
          </a:p>
        </p:txBody>
      </p:sp>
      <p:sp>
        <p:nvSpPr>
          <p:cNvPr id="13" name="Titel 1"/>
          <p:cNvSpPr>
            <a:spLocks noGrp="1"/>
          </p:cNvSpPr>
          <p:nvPr>
            <p:ph type="ctrTitle" hasCustomPrompt="1"/>
          </p:nvPr>
        </p:nvSpPr>
        <p:spPr>
          <a:xfrm>
            <a:off x="1260000" y="2124000"/>
            <a:ext cx="7503000" cy="3057600"/>
          </a:xfrm>
          <a:prstGeom prst="rect">
            <a:avLst/>
          </a:prstGeom>
          <a:noFill/>
        </p:spPr>
        <p:txBody>
          <a:bodyPr lIns="0" tIns="0" rIns="0" bIns="0" anchor="t" anchorCtr="0">
            <a:noAutofit/>
          </a:bodyPr>
          <a:lstStyle>
            <a:lvl1pPr algn="l">
              <a:defRPr sz="3600" b="0" i="0">
                <a:solidFill>
                  <a:srgbClr val="FFFFFF"/>
                </a:solidFill>
                <a:latin typeface="Calibri" charset="0"/>
                <a:ea typeface="Calibri" charset="0"/>
                <a:cs typeface="Calibri" charset="0"/>
              </a:defRPr>
            </a:lvl1pPr>
          </a:lstStyle>
          <a:p>
            <a:r>
              <a:rPr lang="de-DE" dirty="0" smtClean="0"/>
              <a:t>Haupttitel der Präsentation</a:t>
            </a:r>
            <a:endParaRPr lang="de-DE" dirty="0"/>
          </a:p>
        </p:txBody>
      </p:sp>
      <p:sp>
        <p:nvSpPr>
          <p:cNvPr id="14" name="Textplatzhalter 10"/>
          <p:cNvSpPr>
            <a:spLocks noGrp="1"/>
          </p:cNvSpPr>
          <p:nvPr>
            <p:ph type="body" sz="quarter" idx="15" hasCustomPrompt="1"/>
          </p:nvPr>
        </p:nvSpPr>
        <p:spPr>
          <a:xfrm>
            <a:off x="1260000" y="1600200"/>
            <a:ext cx="7503000" cy="381600"/>
          </a:xfrm>
          <a:prstGeom prst="rect">
            <a:avLst/>
          </a:prstGeom>
        </p:spPr>
        <p:txBody>
          <a:bodyPr wrap="none" lIns="0" tIns="0" rIns="0" bIns="0">
            <a:noAutofit/>
          </a:bodyPr>
          <a:lstStyle>
            <a:lvl1pPr>
              <a:buNone/>
              <a:defRPr sz="1500" b="0" i="0" baseline="0">
                <a:solidFill>
                  <a:schemeClr val="bg1"/>
                </a:solidFill>
                <a:latin typeface="Calibri"/>
                <a:ea typeface="Calibri" charset="0"/>
                <a:cs typeface="Calibri"/>
              </a:defRPr>
            </a:lvl1pPr>
            <a:lvl3pPr>
              <a:buNone/>
              <a:defRPr/>
            </a:lvl3pPr>
          </a:lstStyle>
          <a:p>
            <a:pPr lvl="0"/>
            <a:r>
              <a:rPr lang="de-DE" dirty="0" smtClean="0"/>
              <a:t>Zusatztitel der Präsentation</a:t>
            </a:r>
          </a:p>
        </p:txBody>
      </p:sp>
      <p:cxnSp>
        <p:nvCxnSpPr>
          <p:cNvPr id="8" name="Gerade Verbindung 7"/>
          <p:cNvCxnSpPr/>
          <p:nvPr userDrawn="1"/>
        </p:nvCxnSpPr>
        <p:spPr>
          <a:xfrm>
            <a:off x="180000" y="1730532"/>
            <a:ext cx="8784000" cy="0"/>
          </a:xfrm>
          <a:prstGeom prst="line">
            <a:avLst/>
          </a:prstGeom>
          <a:ln w="6350">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1" name="Textplatzhalter 10"/>
          <p:cNvSpPr>
            <a:spLocks noGrp="1"/>
          </p:cNvSpPr>
          <p:nvPr>
            <p:ph type="body" sz="quarter" idx="16" hasCustomPrompt="1"/>
          </p:nvPr>
        </p:nvSpPr>
        <p:spPr>
          <a:xfrm>
            <a:off x="1260000" y="5791200"/>
            <a:ext cx="7503000" cy="228600"/>
          </a:xfrm>
          <a:prstGeom prst="rect">
            <a:avLst/>
          </a:prstGeom>
        </p:spPr>
        <p:txBody>
          <a:bodyPr wrap="none" lIns="0" tIns="0" rIns="0" bIns="0">
            <a:noAutofit/>
          </a:bodyPr>
          <a:lstStyle>
            <a:lvl1pPr>
              <a:buNone/>
              <a:defRPr sz="1200" b="0" i="0" baseline="0">
                <a:solidFill>
                  <a:schemeClr val="accent1"/>
                </a:solidFill>
                <a:latin typeface="Calibri"/>
                <a:ea typeface="Calibri" charset="0"/>
                <a:cs typeface="Calibri"/>
              </a:defRPr>
            </a:lvl1pPr>
            <a:lvl3pPr>
              <a:buNone/>
              <a:defRPr/>
            </a:lvl3pPr>
          </a:lstStyle>
          <a:p>
            <a:pPr lvl="0"/>
            <a:r>
              <a:rPr lang="de-DE" dirty="0" smtClean="0"/>
              <a:t>Vorname Nachname</a:t>
            </a:r>
          </a:p>
        </p:txBody>
      </p:sp>
      <p:sp>
        <p:nvSpPr>
          <p:cNvPr id="12" name="Textplatzhalter 10"/>
          <p:cNvSpPr>
            <a:spLocks noGrp="1"/>
          </p:cNvSpPr>
          <p:nvPr>
            <p:ph type="body" sz="quarter" idx="17" hasCustomPrompt="1"/>
          </p:nvPr>
        </p:nvSpPr>
        <p:spPr>
          <a:xfrm>
            <a:off x="1260000" y="6019800"/>
            <a:ext cx="7503000" cy="228600"/>
          </a:xfrm>
          <a:prstGeom prst="rect">
            <a:avLst/>
          </a:prstGeom>
        </p:spPr>
        <p:txBody>
          <a:bodyPr wrap="none" lIns="0" tIns="0" rIns="0" bIns="0">
            <a:noAutofit/>
          </a:bodyPr>
          <a:lstStyle>
            <a:lvl1pPr>
              <a:buNone/>
              <a:defRPr sz="1200" b="0" i="0" baseline="0">
                <a:solidFill>
                  <a:schemeClr val="tx1"/>
                </a:solidFill>
                <a:latin typeface="Calibri"/>
                <a:ea typeface="Calibri" charset="0"/>
                <a:cs typeface="Calibri"/>
              </a:defRPr>
            </a:lvl1pPr>
            <a:lvl3pPr>
              <a:buNone/>
              <a:defRPr/>
            </a:lvl3pPr>
          </a:lstStyle>
          <a:p>
            <a:pPr lvl="0"/>
            <a:r>
              <a:rPr lang="de-DE" dirty="0" smtClean="0"/>
              <a:t>Ort, Datum</a:t>
            </a:r>
          </a:p>
        </p:txBody>
      </p:sp>
      <p:cxnSp>
        <p:nvCxnSpPr>
          <p:cNvPr id="15" name="Gerade Verbindung 14"/>
          <p:cNvCxnSpPr/>
          <p:nvPr userDrawn="1"/>
        </p:nvCxnSpPr>
        <p:spPr>
          <a:xfrm>
            <a:off x="1080000" y="6477000"/>
            <a:ext cx="7884000" cy="1588"/>
          </a:xfrm>
          <a:prstGeom prst="line">
            <a:avLst/>
          </a:prstGeom>
          <a:ln w="6350">
            <a:solidFill>
              <a:schemeClr val="bg2"/>
            </a:solidFill>
          </a:ln>
          <a:effectLst/>
        </p:spPr>
        <p:style>
          <a:lnRef idx="2">
            <a:schemeClr val="accent1"/>
          </a:lnRef>
          <a:fillRef idx="0">
            <a:schemeClr val="accent1"/>
          </a:fillRef>
          <a:effectRef idx="1">
            <a:schemeClr val="accent1"/>
          </a:effectRef>
          <a:fontRef idx="minor">
            <a:schemeClr val="tx1"/>
          </a:fontRef>
        </p:style>
      </p:cxnSp>
      <p:pic>
        <p:nvPicPr>
          <p:cNvPr id="19" name="Bild 18" descr="diw-logo.png"/>
          <p:cNvPicPr>
            <a:picLocks noChangeAspect="1"/>
          </p:cNvPicPr>
          <p:nvPr userDrawn="1"/>
        </p:nvPicPr>
        <p:blipFill>
          <a:blip r:embed="rId2"/>
          <a:stretch>
            <a:fillRect/>
          </a:stretch>
        </p:blipFill>
        <p:spPr>
          <a:xfrm>
            <a:off x="219444" y="496800"/>
            <a:ext cx="1620000" cy="230850"/>
          </a:xfrm>
          <a:prstGeom prst="rect">
            <a:avLst/>
          </a:prstGeom>
        </p:spPr>
      </p:pic>
    </p:spTree>
  </p:cSld>
  <p:clrMapOvr>
    <a:masterClrMapping/>
  </p:clrMapOvr>
  <p:transition spd="med">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halt 1 Spalte 2xText">
    <p:spTree>
      <p:nvGrpSpPr>
        <p:cNvPr id="1" name=""/>
        <p:cNvGrpSpPr/>
        <p:nvPr/>
      </p:nvGrpSpPr>
      <p:grpSpPr>
        <a:xfrm>
          <a:off x="0" y="0"/>
          <a:ext cx="0" cy="0"/>
          <a:chOff x="0" y="0"/>
          <a:chExt cx="0" cy="0"/>
        </a:xfrm>
      </p:grpSpPr>
      <p:sp>
        <p:nvSpPr>
          <p:cNvPr id="8" name="Textplatzhalter 11"/>
          <p:cNvSpPr>
            <a:spLocks noGrp="1"/>
          </p:cNvSpPr>
          <p:nvPr>
            <p:ph type="body" sz="quarter" idx="13" hasCustomPrompt="1"/>
          </p:nvPr>
        </p:nvSpPr>
        <p:spPr>
          <a:xfrm>
            <a:off x="1295401" y="304800"/>
            <a:ext cx="7467600" cy="442800"/>
          </a:xfrm>
        </p:spPr>
        <p:txBody>
          <a:bodyPr wrap="none" lIns="0" tIns="0" rIns="0" anchor="b" anchorCtr="0"/>
          <a:lstStyle>
            <a:lvl1pPr marL="0" indent="0" algn="l">
              <a:lnSpc>
                <a:spcPct val="100000"/>
              </a:lnSpc>
              <a:buNone/>
              <a:defRPr sz="1500" b="0" i="0">
                <a:solidFill>
                  <a:srgbClr val="FFFFFF"/>
                </a:solidFill>
                <a:latin typeface="Calibri" charset="0"/>
                <a:cs typeface="Calibri" charset="0"/>
              </a:defRPr>
            </a:lvl1pPr>
            <a:lvl2pPr>
              <a:buNone/>
              <a:defRPr/>
            </a:lvl2pPr>
            <a:lvl3pPr>
              <a:buNone/>
              <a:defRPr/>
            </a:lvl3pPr>
            <a:lvl4pPr>
              <a:buNone/>
              <a:defRPr/>
            </a:lvl4pPr>
            <a:lvl5pPr>
              <a:buNone/>
              <a:defRPr/>
            </a:lvl5pPr>
          </a:lstStyle>
          <a:p>
            <a:pPr lvl="0"/>
            <a:r>
              <a:rPr lang="de-DE" dirty="0" smtClean="0"/>
              <a:t>Folientitel</a:t>
            </a:r>
            <a:endParaRPr lang="de-DE" dirty="0"/>
          </a:p>
        </p:txBody>
      </p:sp>
      <p:sp>
        <p:nvSpPr>
          <p:cNvPr id="9" name="Datumsplatzhalter 8"/>
          <p:cNvSpPr>
            <a:spLocks noGrp="1"/>
          </p:cNvSpPr>
          <p:nvPr>
            <p:ph type="dt" sz="half" idx="14"/>
          </p:nvPr>
        </p:nvSpPr>
        <p:spPr/>
        <p:txBody>
          <a:bodyPr/>
          <a:lstStyle/>
          <a:p>
            <a:pPr>
              <a:defRPr/>
            </a:pPr>
            <a:endParaRPr lang="de-DE" dirty="0"/>
          </a:p>
        </p:txBody>
      </p:sp>
      <p:sp>
        <p:nvSpPr>
          <p:cNvPr id="10" name="Foliennummernplatzhalter 9"/>
          <p:cNvSpPr>
            <a:spLocks noGrp="1"/>
          </p:cNvSpPr>
          <p:nvPr>
            <p:ph type="sldNum" sz="quarter" idx="15"/>
          </p:nvPr>
        </p:nvSpPr>
        <p:spPr/>
        <p:txBody>
          <a:bodyPr/>
          <a:lstStyle/>
          <a:p>
            <a:fld id="{0A013803-4526-4645-B715-105BE440F5D7}" type="slidenum">
              <a:rPr lang="de-DE" smtClean="0"/>
              <a:pPr/>
              <a:t>‹#›</a:t>
            </a:fld>
            <a:endParaRPr lang="de-DE" dirty="0"/>
          </a:p>
        </p:txBody>
      </p:sp>
      <p:sp>
        <p:nvSpPr>
          <p:cNvPr id="12" name="Fußzeilenplatzhalter 11"/>
          <p:cNvSpPr>
            <a:spLocks noGrp="1"/>
          </p:cNvSpPr>
          <p:nvPr>
            <p:ph type="ftr" sz="quarter" idx="16"/>
          </p:nvPr>
        </p:nvSpPr>
        <p:spPr/>
        <p:txBody>
          <a:bodyPr/>
          <a:lstStyle/>
          <a:p>
            <a:pPr>
              <a:defRPr/>
            </a:pPr>
            <a:r>
              <a:rPr lang="en-GB" dirty="0" smtClean="0"/>
              <a:t>Inclusion of Consumption of carbon intensive materials in emission trading systems</a:t>
            </a:r>
            <a:endParaRPr lang="de-DE" dirty="0"/>
          </a:p>
        </p:txBody>
      </p:sp>
      <p:sp>
        <p:nvSpPr>
          <p:cNvPr id="11" name="Inhaltsplatzhalter 9"/>
          <p:cNvSpPr>
            <a:spLocks noGrp="1"/>
          </p:cNvSpPr>
          <p:nvPr>
            <p:ph sz="quarter" idx="17"/>
          </p:nvPr>
        </p:nvSpPr>
        <p:spPr>
          <a:xfrm>
            <a:off x="1295399" y="990599"/>
            <a:ext cx="7467601" cy="1752601"/>
          </a:xfrm>
        </p:spPr>
        <p:txBody>
          <a:bodyPr lIns="0" tIns="72000" rIns="72000" bIns="0"/>
          <a:lstStyle>
            <a:lvl1pPr marL="0" indent="0">
              <a:buNone/>
              <a:defRPr sz="3200" baseline="0">
                <a:latin typeface="Calibri" charset="0"/>
                <a:cs typeface="Calibri" charset="0"/>
              </a:defRPr>
            </a:lvl1pPr>
            <a:lvl5pPr>
              <a:buFont typeface="Arial"/>
              <a:buNone/>
              <a:defRPr/>
            </a:lvl5pPr>
          </a:lstStyle>
          <a:p>
            <a:pPr lvl="0"/>
            <a:r>
              <a:rPr lang="de-DE" dirty="0" smtClean="0"/>
              <a:t>Textmasterformate durch Klicken bearbeiten</a:t>
            </a:r>
          </a:p>
        </p:txBody>
      </p:sp>
      <p:sp>
        <p:nvSpPr>
          <p:cNvPr id="14" name="Inhaltsplatzhalter 9"/>
          <p:cNvSpPr>
            <a:spLocks noGrp="1"/>
          </p:cNvSpPr>
          <p:nvPr>
            <p:ph sz="quarter" idx="18"/>
          </p:nvPr>
        </p:nvSpPr>
        <p:spPr>
          <a:xfrm>
            <a:off x="1295399" y="2971799"/>
            <a:ext cx="7467601" cy="2895601"/>
          </a:xfrm>
        </p:spPr>
        <p:txBody>
          <a:bodyPr lIns="0" tIns="72000" rIns="72000" bIns="0"/>
          <a:lstStyle>
            <a:lvl1pPr marL="0" indent="0">
              <a:buNone/>
              <a:defRPr sz="1800" baseline="0">
                <a:latin typeface="Calibri"/>
                <a:cs typeface="Calibri"/>
              </a:defRPr>
            </a:lvl1pPr>
            <a:lvl5pPr>
              <a:buFont typeface="Arial"/>
              <a:buNone/>
              <a:defRPr/>
            </a:lvl5pPr>
          </a:lstStyle>
          <a:p>
            <a:pPr lvl="0"/>
            <a:r>
              <a:rPr lang="de-DE" dirty="0" smtClean="0"/>
              <a:t>Textmasterformate durch Klicken bearbeiten</a:t>
            </a:r>
          </a:p>
        </p:txBody>
      </p:sp>
      <p:sp>
        <p:nvSpPr>
          <p:cNvPr id="15" name="Textplatzhalter 11"/>
          <p:cNvSpPr>
            <a:spLocks noGrp="1"/>
          </p:cNvSpPr>
          <p:nvPr>
            <p:ph type="body" sz="quarter" idx="19" hasCustomPrompt="1"/>
          </p:nvPr>
        </p:nvSpPr>
        <p:spPr>
          <a:xfrm>
            <a:off x="152400" y="228600"/>
            <a:ext cx="685800" cy="685800"/>
          </a:xfrm>
          <a:prstGeom prst="rect">
            <a:avLst/>
          </a:prstGeom>
        </p:spPr>
        <p:txBody>
          <a:bodyPr vert="horz" lIns="0" tIns="0" rIns="0" bIns="0"/>
          <a:lstStyle>
            <a:lvl1pPr algn="r">
              <a:buNone/>
              <a:defRPr kumimoji="0" lang="de-DE" sz="3600" b="0" i="0" u="none" strike="noStrike" kern="1200" cap="none" spc="0" normalizeH="0" baseline="0" noProof="0" dirty="0" smtClean="0">
                <a:ln>
                  <a:noFill/>
                </a:ln>
                <a:solidFill>
                  <a:srgbClr val="FFFFFF"/>
                </a:solidFill>
                <a:effectLst/>
                <a:uLnTx/>
                <a:uFillTx/>
                <a:latin typeface="Calibri" charset="0"/>
                <a:ea typeface="Calibri" charset="0"/>
                <a:cs typeface="Calibri" charset="0"/>
              </a:defRPr>
            </a:lvl1pPr>
            <a:lvl2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2pPr>
            <a:lvl3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3pPr>
            <a:lvl4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4pPr>
            <a:lvl5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5pPr>
          </a:lstStyle>
          <a:p>
            <a:pPr lvl="0"/>
            <a:r>
              <a:rPr lang="de-DE" dirty="0" smtClean="0"/>
              <a:t>X</a:t>
            </a:r>
            <a:endParaRPr lang="de-DE" dirty="0"/>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Kapitel-Titel">
    <p:spTree>
      <p:nvGrpSpPr>
        <p:cNvPr id="1" name=""/>
        <p:cNvGrpSpPr/>
        <p:nvPr/>
      </p:nvGrpSpPr>
      <p:grpSpPr>
        <a:xfrm>
          <a:off x="0" y="0"/>
          <a:ext cx="0" cy="0"/>
          <a:chOff x="0" y="0"/>
          <a:chExt cx="0" cy="0"/>
        </a:xfrm>
      </p:grpSpPr>
      <p:sp>
        <p:nvSpPr>
          <p:cNvPr id="7" name="Rechteck 6"/>
          <p:cNvSpPr/>
          <p:nvPr userDrawn="1"/>
        </p:nvSpPr>
        <p:spPr>
          <a:xfrm>
            <a:off x="180000" y="180000"/>
            <a:ext cx="720000" cy="720000"/>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de-DE" dirty="0">
              <a:latin typeface="Calibri" charset="0"/>
            </a:endParaRPr>
          </a:p>
        </p:txBody>
      </p:sp>
      <p:sp>
        <p:nvSpPr>
          <p:cNvPr id="8" name="Datumsplatzhalter 7"/>
          <p:cNvSpPr>
            <a:spLocks noGrp="1"/>
          </p:cNvSpPr>
          <p:nvPr>
            <p:ph type="dt" sz="half" idx="10"/>
          </p:nvPr>
        </p:nvSpPr>
        <p:spPr/>
        <p:txBody>
          <a:bodyPr/>
          <a:lstStyle/>
          <a:p>
            <a:pPr>
              <a:defRPr/>
            </a:pPr>
            <a:endParaRPr lang="de-DE" dirty="0"/>
          </a:p>
        </p:txBody>
      </p:sp>
      <p:sp>
        <p:nvSpPr>
          <p:cNvPr id="9" name="Foliennummernplatzhalter 8"/>
          <p:cNvSpPr>
            <a:spLocks noGrp="1"/>
          </p:cNvSpPr>
          <p:nvPr>
            <p:ph type="sldNum" sz="quarter" idx="11"/>
          </p:nvPr>
        </p:nvSpPr>
        <p:spPr/>
        <p:txBody>
          <a:bodyPr/>
          <a:lstStyle/>
          <a:p>
            <a:fld id="{0A013803-4526-4645-B715-105BE440F5D7}" type="slidenum">
              <a:rPr lang="de-DE" smtClean="0"/>
              <a:pPr/>
              <a:t>‹#›</a:t>
            </a:fld>
            <a:endParaRPr lang="de-DE" dirty="0"/>
          </a:p>
        </p:txBody>
      </p:sp>
      <p:sp>
        <p:nvSpPr>
          <p:cNvPr id="10" name="Fußzeilenplatzhalter 9"/>
          <p:cNvSpPr>
            <a:spLocks noGrp="1"/>
          </p:cNvSpPr>
          <p:nvPr>
            <p:ph type="ftr" sz="quarter" idx="12"/>
          </p:nvPr>
        </p:nvSpPr>
        <p:spPr/>
        <p:txBody>
          <a:bodyPr/>
          <a:lstStyle/>
          <a:p>
            <a:pPr>
              <a:defRPr/>
            </a:pPr>
            <a:r>
              <a:rPr lang="en-GB" dirty="0" smtClean="0"/>
              <a:t>Inclusion of Consumption of carbon intensive materials in emission trading systems</a:t>
            </a:r>
            <a:endParaRPr lang="de-DE" dirty="0"/>
          </a:p>
        </p:txBody>
      </p:sp>
      <p:sp>
        <p:nvSpPr>
          <p:cNvPr id="12" name="Textplatzhalter 11"/>
          <p:cNvSpPr>
            <a:spLocks noGrp="1"/>
          </p:cNvSpPr>
          <p:nvPr>
            <p:ph type="body" sz="quarter" idx="13" hasCustomPrompt="1"/>
          </p:nvPr>
        </p:nvSpPr>
        <p:spPr>
          <a:xfrm>
            <a:off x="1260000" y="1295400"/>
            <a:ext cx="7488000" cy="4038600"/>
          </a:xfrm>
          <a:prstGeom prst="rect">
            <a:avLst/>
          </a:prstGeom>
        </p:spPr>
        <p:txBody>
          <a:bodyPr vert="horz" lIns="0" tIns="0" rIns="0" bIns="0"/>
          <a:lstStyle>
            <a:lvl1pPr marL="0" indent="0">
              <a:buNone/>
              <a:defRPr kumimoji="0" lang="de-DE" sz="3600" b="0" i="0" u="none" strike="noStrike" kern="1200" cap="none" spc="0" normalizeH="0" baseline="0" noProof="0" dirty="0" smtClean="0">
                <a:ln>
                  <a:noFill/>
                </a:ln>
                <a:solidFill>
                  <a:srgbClr val="FFFFFF"/>
                </a:solidFill>
                <a:effectLst/>
                <a:uLnTx/>
                <a:uFillTx/>
                <a:latin typeface="Calibri" charset="0"/>
                <a:ea typeface="Calibri" charset="0"/>
                <a:cs typeface="Calibri" charset="0"/>
              </a:defRPr>
            </a:lvl1pPr>
            <a:lvl2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2pPr>
            <a:lvl3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3pPr>
            <a:lvl4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4pPr>
            <a:lvl5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5pPr>
          </a:lstStyle>
          <a:p>
            <a:pPr lvl="0"/>
            <a:r>
              <a:rPr lang="de-DE" dirty="0" smtClean="0"/>
              <a:t>Kapitel-Titel</a:t>
            </a:r>
            <a:endParaRPr lang="de-DE" dirty="0"/>
          </a:p>
        </p:txBody>
      </p:sp>
      <p:sp>
        <p:nvSpPr>
          <p:cNvPr id="13" name="Textplatzhalter 11"/>
          <p:cNvSpPr>
            <a:spLocks noGrp="1"/>
          </p:cNvSpPr>
          <p:nvPr>
            <p:ph type="body" sz="quarter" idx="14" hasCustomPrompt="1"/>
          </p:nvPr>
        </p:nvSpPr>
        <p:spPr>
          <a:xfrm>
            <a:off x="152400" y="228600"/>
            <a:ext cx="685800" cy="685800"/>
          </a:xfrm>
          <a:prstGeom prst="rect">
            <a:avLst/>
          </a:prstGeom>
        </p:spPr>
        <p:txBody>
          <a:bodyPr vert="horz" lIns="0" tIns="0" rIns="0" bIns="0"/>
          <a:lstStyle>
            <a:lvl1pPr algn="r">
              <a:buNone/>
              <a:defRPr kumimoji="0" lang="de-DE" sz="3600" b="0" i="0" u="none" strike="noStrike" kern="1200" cap="none" spc="0" normalizeH="0" baseline="0" noProof="0" dirty="0" smtClean="0">
                <a:ln>
                  <a:noFill/>
                </a:ln>
                <a:solidFill>
                  <a:srgbClr val="FFFFFF"/>
                </a:solidFill>
                <a:effectLst/>
                <a:uLnTx/>
                <a:uFillTx/>
                <a:latin typeface="Calibri" charset="0"/>
                <a:ea typeface="Calibri" charset="0"/>
                <a:cs typeface="Calibri" charset="0"/>
              </a:defRPr>
            </a:lvl1pPr>
            <a:lvl2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2pPr>
            <a:lvl3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3pPr>
            <a:lvl4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4pPr>
            <a:lvl5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5pPr>
          </a:lstStyle>
          <a:p>
            <a:pPr lvl="0"/>
            <a:r>
              <a:rPr lang="de-DE" dirty="0" smtClean="0"/>
              <a:t>X</a:t>
            </a:r>
            <a:endParaRPr lang="de-DE" dirty="0"/>
          </a:p>
        </p:txBody>
      </p:sp>
    </p:spTree>
    <p:extLst>
      <p:ext uri="{BB962C8B-B14F-4D97-AF65-F5344CB8AC3E}">
        <p14:creationId xmlns:p14="http://schemas.microsoft.com/office/powerpoint/2010/main" val="1565012162"/>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chlussfolie">
    <p:spTree>
      <p:nvGrpSpPr>
        <p:cNvPr id="1" name=""/>
        <p:cNvGrpSpPr/>
        <p:nvPr/>
      </p:nvGrpSpPr>
      <p:grpSpPr>
        <a:xfrm>
          <a:off x="0" y="0"/>
          <a:ext cx="0" cy="0"/>
          <a:chOff x="0" y="0"/>
          <a:chExt cx="0" cy="0"/>
        </a:xfrm>
      </p:grpSpPr>
      <p:sp>
        <p:nvSpPr>
          <p:cNvPr id="12" name="Textplatzhalter 11"/>
          <p:cNvSpPr>
            <a:spLocks noGrp="1"/>
          </p:cNvSpPr>
          <p:nvPr>
            <p:ph type="body" sz="quarter" idx="10" hasCustomPrompt="1"/>
          </p:nvPr>
        </p:nvSpPr>
        <p:spPr>
          <a:xfrm>
            <a:off x="1260000" y="4876800"/>
            <a:ext cx="2057400" cy="533400"/>
          </a:xfrm>
          <a:prstGeom prst="rect">
            <a:avLst/>
          </a:prstGeom>
        </p:spPr>
        <p:txBody>
          <a:bodyPr vert="horz" lIns="0" tIns="0" rIns="0" bIns="0"/>
          <a:lstStyle>
            <a:lvl1pPr marL="0" indent="0">
              <a:lnSpc>
                <a:spcPct val="110000"/>
              </a:lnSpc>
              <a:spcAft>
                <a:spcPts val="0"/>
              </a:spcAft>
              <a:buNone/>
              <a:defRPr lang="de-DE" sz="1200" b="0" i="0" kern="1200" baseline="0" dirty="0" smtClean="0">
                <a:solidFill>
                  <a:schemeClr val="bg1"/>
                </a:solidFill>
                <a:latin typeface="Calibri"/>
                <a:ea typeface="Calibri" charset="0"/>
                <a:cs typeface="Calibri"/>
              </a:defRPr>
            </a:lvl1pPr>
          </a:lstStyle>
          <a:p>
            <a:pPr lvl="0"/>
            <a:r>
              <a:rPr lang="de-DE" dirty="0" smtClean="0"/>
              <a:t>Vorname Nachname + Mail</a:t>
            </a:r>
          </a:p>
        </p:txBody>
      </p:sp>
    </p:spTree>
  </p:cSld>
  <p:clrMapOvr>
    <a:masterClrMapping/>
  </p:clrMapOvr>
  <p:transition spd="med">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Inhalt 1 Spalte Liste">
    <p:spTree>
      <p:nvGrpSpPr>
        <p:cNvPr id="1" name=""/>
        <p:cNvGrpSpPr/>
        <p:nvPr/>
      </p:nvGrpSpPr>
      <p:grpSpPr>
        <a:xfrm>
          <a:off x="0" y="0"/>
          <a:ext cx="0" cy="0"/>
          <a:chOff x="0" y="0"/>
          <a:chExt cx="0" cy="0"/>
        </a:xfrm>
      </p:grpSpPr>
      <p:sp>
        <p:nvSpPr>
          <p:cNvPr id="8" name="Textplatzhalter 11"/>
          <p:cNvSpPr>
            <a:spLocks noGrp="1"/>
          </p:cNvSpPr>
          <p:nvPr>
            <p:ph type="body" sz="quarter" idx="13" hasCustomPrompt="1"/>
          </p:nvPr>
        </p:nvSpPr>
        <p:spPr>
          <a:xfrm>
            <a:off x="1295401" y="304800"/>
            <a:ext cx="7467600" cy="442800"/>
          </a:xfrm>
          <a:prstGeom prst="rect">
            <a:avLst/>
          </a:prstGeom>
        </p:spPr>
        <p:txBody>
          <a:bodyPr wrap="none" lIns="0" tIns="0" rIns="0" anchor="b" anchorCtr="0"/>
          <a:lstStyle>
            <a:lvl1pPr marL="0" indent="0" algn="l">
              <a:lnSpc>
                <a:spcPct val="100000"/>
              </a:lnSpc>
              <a:buNone/>
              <a:defRPr sz="1500" b="0" i="0">
                <a:solidFill>
                  <a:srgbClr val="FFFFFF"/>
                </a:solidFill>
                <a:latin typeface="Calibri" charset="0"/>
                <a:ea typeface="Calibri" charset="0"/>
                <a:cs typeface="Calibri" charset="0"/>
              </a:defRPr>
            </a:lvl1pPr>
            <a:lvl2pPr>
              <a:buNone/>
              <a:defRPr/>
            </a:lvl2pPr>
            <a:lvl3pPr>
              <a:buNone/>
              <a:defRPr/>
            </a:lvl3pPr>
            <a:lvl4pPr>
              <a:buNone/>
              <a:defRPr/>
            </a:lvl4pPr>
            <a:lvl5pPr>
              <a:buNone/>
              <a:defRPr/>
            </a:lvl5pPr>
          </a:lstStyle>
          <a:p>
            <a:pPr lvl="0"/>
            <a:r>
              <a:rPr lang="de-DE" dirty="0" smtClean="0"/>
              <a:t>Folientitel</a:t>
            </a:r>
            <a:endParaRPr lang="de-DE" dirty="0"/>
          </a:p>
        </p:txBody>
      </p:sp>
      <p:sp>
        <p:nvSpPr>
          <p:cNvPr id="9" name="Datumsplatzhalter 8"/>
          <p:cNvSpPr>
            <a:spLocks noGrp="1"/>
          </p:cNvSpPr>
          <p:nvPr>
            <p:ph type="dt" sz="half" idx="14"/>
          </p:nvPr>
        </p:nvSpPr>
        <p:spPr>
          <a:xfrm>
            <a:off x="1260000" y="6551700"/>
            <a:ext cx="6094413" cy="153900"/>
          </a:xfrm>
          <a:prstGeom prst="rect">
            <a:avLst/>
          </a:prstGeom>
        </p:spPr>
        <p:txBody>
          <a:bodyPr/>
          <a:lstStyle>
            <a:lvl1pPr>
              <a:defRPr>
                <a:latin typeface="Calibri" charset="0"/>
                <a:ea typeface="Calibri" charset="0"/>
                <a:cs typeface="Calibri" charset="0"/>
              </a:defRPr>
            </a:lvl1pPr>
          </a:lstStyle>
          <a:p>
            <a:pPr>
              <a:defRPr/>
            </a:pPr>
            <a:endParaRPr lang="de-DE" dirty="0"/>
          </a:p>
        </p:txBody>
      </p:sp>
      <p:sp>
        <p:nvSpPr>
          <p:cNvPr id="10" name="Foliennummernplatzhalter 9"/>
          <p:cNvSpPr>
            <a:spLocks noGrp="1"/>
          </p:cNvSpPr>
          <p:nvPr>
            <p:ph type="sldNum" sz="quarter" idx="15"/>
          </p:nvPr>
        </p:nvSpPr>
        <p:spPr>
          <a:xfrm>
            <a:off x="152400" y="6521537"/>
            <a:ext cx="685800" cy="182563"/>
          </a:xfrm>
          <a:prstGeom prst="rect">
            <a:avLst/>
          </a:prstGeom>
        </p:spPr>
        <p:txBody>
          <a:bodyPr/>
          <a:lstStyle>
            <a:lvl1pPr>
              <a:defRPr>
                <a:latin typeface="Calibri" charset="0"/>
                <a:ea typeface="Calibri" charset="0"/>
                <a:cs typeface="Calibri" charset="0"/>
              </a:defRPr>
            </a:lvl1pPr>
          </a:lstStyle>
          <a:p>
            <a:fld id="{0A013803-4526-4645-B715-105BE440F5D7}" type="slidenum">
              <a:rPr lang="de-DE" smtClean="0"/>
              <a:pPr/>
              <a:t>‹#›</a:t>
            </a:fld>
            <a:endParaRPr lang="de-DE" dirty="0"/>
          </a:p>
        </p:txBody>
      </p:sp>
      <p:sp>
        <p:nvSpPr>
          <p:cNvPr id="12" name="Fußzeilenplatzhalter 11"/>
          <p:cNvSpPr>
            <a:spLocks noGrp="1"/>
          </p:cNvSpPr>
          <p:nvPr>
            <p:ph type="ftr" sz="quarter" idx="16"/>
          </p:nvPr>
        </p:nvSpPr>
        <p:spPr>
          <a:xfrm>
            <a:off x="1260000" y="6399300"/>
            <a:ext cx="6099175" cy="152400"/>
          </a:xfrm>
          <a:prstGeom prst="rect">
            <a:avLst/>
          </a:prstGeom>
        </p:spPr>
        <p:txBody>
          <a:bodyPr/>
          <a:lstStyle>
            <a:lvl1pPr>
              <a:defRPr>
                <a:latin typeface="Calibri" charset="0"/>
                <a:ea typeface="Calibri" charset="0"/>
                <a:cs typeface="Calibri" charset="0"/>
              </a:defRPr>
            </a:lvl1pPr>
          </a:lstStyle>
          <a:p>
            <a:pPr>
              <a:defRPr/>
            </a:pPr>
            <a:r>
              <a:rPr lang="en-GB" dirty="0" smtClean="0"/>
              <a:t>Inclusion of Consumption of carbon intensive materials in emission trading systems</a:t>
            </a:r>
            <a:endParaRPr lang="de-DE" dirty="0"/>
          </a:p>
        </p:txBody>
      </p:sp>
      <p:sp>
        <p:nvSpPr>
          <p:cNvPr id="17" name="Textplatzhalter 16"/>
          <p:cNvSpPr>
            <a:spLocks noGrp="1"/>
          </p:cNvSpPr>
          <p:nvPr>
            <p:ph type="body" sz="quarter" idx="17"/>
          </p:nvPr>
        </p:nvSpPr>
        <p:spPr>
          <a:xfrm>
            <a:off x="1260475" y="1143000"/>
            <a:ext cx="7502525" cy="4572000"/>
          </a:xfrm>
          <a:prstGeom prst="rect">
            <a:avLst/>
          </a:prstGeom>
        </p:spPr>
        <p:txBody>
          <a:bodyPr/>
          <a:lstStyle>
            <a:lvl1pPr>
              <a:defRPr>
                <a:latin typeface="Calibri" charset="0"/>
                <a:ea typeface="Calibri" charset="0"/>
                <a:cs typeface="Calibri" charset="0"/>
              </a:defRPr>
            </a:lvl1pPr>
            <a:lvl2pPr>
              <a:defRPr>
                <a:latin typeface="Calibri" charset="0"/>
                <a:ea typeface="Calibri" charset="0"/>
                <a:cs typeface="Calibri" charset="0"/>
              </a:defRPr>
            </a:lvl2pPr>
            <a:lvl3pPr>
              <a:defRPr>
                <a:latin typeface="Calibri" charset="0"/>
                <a:ea typeface="Calibri" charset="0"/>
                <a:cs typeface="Calibri" charset="0"/>
              </a:defRPr>
            </a:lvl3pPr>
            <a:lvl4pPr>
              <a:defRPr>
                <a:latin typeface="Calibri" charset="0"/>
                <a:ea typeface="Calibri" charset="0"/>
                <a:cs typeface="Calibri" charset="0"/>
              </a:defRPr>
            </a:lvl4pPr>
            <a:lvl5pPr>
              <a:defRPr>
                <a:latin typeface="Calibri" charset="0"/>
                <a:ea typeface="Calibri" charset="0"/>
                <a:cs typeface="Calibri" charset="0"/>
              </a:defRPr>
            </a:lvl5p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18" name="Textplatzhalter 11"/>
          <p:cNvSpPr>
            <a:spLocks noGrp="1"/>
          </p:cNvSpPr>
          <p:nvPr>
            <p:ph type="body" sz="quarter" idx="18" hasCustomPrompt="1"/>
          </p:nvPr>
        </p:nvSpPr>
        <p:spPr>
          <a:xfrm>
            <a:off x="152400" y="228600"/>
            <a:ext cx="685800" cy="685800"/>
          </a:xfrm>
          <a:prstGeom prst="rect">
            <a:avLst/>
          </a:prstGeom>
        </p:spPr>
        <p:txBody>
          <a:bodyPr vert="horz" lIns="0" tIns="0" rIns="0" bIns="0"/>
          <a:lstStyle>
            <a:lvl1pPr algn="r">
              <a:buNone/>
              <a:defRPr kumimoji="0" lang="de-DE" sz="3600" b="0" i="0" u="none" strike="noStrike" kern="1200" cap="none" spc="0" normalizeH="0" baseline="0" noProof="0" dirty="0" smtClean="0">
                <a:ln>
                  <a:noFill/>
                </a:ln>
                <a:solidFill>
                  <a:srgbClr val="FFFFFF"/>
                </a:solidFill>
                <a:effectLst/>
                <a:uLnTx/>
                <a:uFillTx/>
                <a:latin typeface="Calibri" charset="0"/>
                <a:ea typeface="Calibri" charset="0"/>
                <a:cs typeface="Calibri" charset="0"/>
              </a:defRPr>
            </a:lvl1pPr>
            <a:lvl2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2pPr>
            <a:lvl3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3pPr>
            <a:lvl4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4pPr>
            <a:lvl5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5pPr>
          </a:lstStyle>
          <a:p>
            <a:pPr lvl="0"/>
            <a:r>
              <a:rPr lang="de-DE" dirty="0" smtClean="0"/>
              <a:t>X</a:t>
            </a:r>
            <a:endParaRPr lang="de-DE" dirty="0"/>
          </a:p>
        </p:txBody>
      </p:sp>
    </p:spTree>
    <p:extLst>
      <p:ext uri="{BB962C8B-B14F-4D97-AF65-F5344CB8AC3E}">
        <p14:creationId xmlns:p14="http://schemas.microsoft.com/office/powerpoint/2010/main" val="191793116"/>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A85A338-8059-478D-BAF3-B2C3BBCE5AEB}" type="datetimeFigureOut">
              <a:rPr lang="en-GB" smtClean="0">
                <a:solidFill>
                  <a:prstClr val="black">
                    <a:tint val="75000"/>
                  </a:prstClr>
                </a:solidFill>
              </a:rPr>
              <a:pPr/>
              <a:t>05/09/2017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A1A47D72-C3DA-46CD-AA3B-04F156C69C80}"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01074251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A85A338-8059-478D-BAF3-B2C3BBCE5AEB}" type="datetimeFigureOut">
              <a:rPr lang="en-GB" smtClean="0">
                <a:solidFill>
                  <a:prstClr val="black">
                    <a:tint val="75000"/>
                  </a:prstClr>
                </a:solidFill>
              </a:rPr>
              <a:pPr/>
              <a:t>05/09/2017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A1A47D72-C3DA-46CD-AA3B-04F156C69C80}"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57377892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85A338-8059-478D-BAF3-B2C3BBCE5AEB}" type="datetimeFigureOut">
              <a:rPr lang="en-GB" smtClean="0">
                <a:solidFill>
                  <a:prstClr val="black">
                    <a:tint val="75000"/>
                  </a:prstClr>
                </a:solidFill>
              </a:rPr>
              <a:pPr/>
              <a:t>05/09/2017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A1A47D72-C3DA-46CD-AA3B-04F156C69C80}"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815912956"/>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3568" y="2492896"/>
            <a:ext cx="3308176" cy="34892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860032" y="2492896"/>
            <a:ext cx="3466728"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Date Placeholder 4"/>
          <p:cNvSpPr>
            <a:spLocks noGrp="1"/>
          </p:cNvSpPr>
          <p:nvPr>
            <p:ph type="dt" sz="half" idx="10"/>
          </p:nvPr>
        </p:nvSpPr>
        <p:spPr/>
        <p:txBody>
          <a:bodyPr/>
          <a:lstStyle/>
          <a:p>
            <a:fld id="{BA85A338-8059-478D-BAF3-B2C3BBCE5AEB}" type="datetimeFigureOut">
              <a:rPr lang="en-GB" smtClean="0">
                <a:solidFill>
                  <a:prstClr val="black">
                    <a:tint val="75000"/>
                  </a:prstClr>
                </a:solidFill>
              </a:rPr>
              <a:pPr/>
              <a:t>05/09/2017</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A1A47D72-C3DA-46CD-AA3B-04F156C69C80}"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2056575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74175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en-US" dirty="0" smtClean="0"/>
          </a:p>
        </p:txBody>
      </p:sp>
      <p:sp>
        <p:nvSpPr>
          <p:cNvPr id="4" name="Content Placeholder 3"/>
          <p:cNvSpPr>
            <a:spLocks noGrp="1"/>
          </p:cNvSpPr>
          <p:nvPr>
            <p:ph sz="half" idx="2"/>
          </p:nvPr>
        </p:nvSpPr>
        <p:spPr>
          <a:xfrm>
            <a:off x="827584" y="2564903"/>
            <a:ext cx="3669804" cy="356125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4645025" y="1535113"/>
            <a:ext cx="4041775" cy="74176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en-US" dirty="0" smtClean="0"/>
          </a:p>
        </p:txBody>
      </p:sp>
      <p:sp>
        <p:nvSpPr>
          <p:cNvPr id="6" name="Content Placeholder 5"/>
          <p:cNvSpPr>
            <a:spLocks noGrp="1"/>
          </p:cNvSpPr>
          <p:nvPr>
            <p:ph sz="quarter" idx="4"/>
          </p:nvPr>
        </p:nvSpPr>
        <p:spPr>
          <a:xfrm>
            <a:off x="4932040" y="2564903"/>
            <a:ext cx="3754760" cy="35612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Date Placeholder 6"/>
          <p:cNvSpPr>
            <a:spLocks noGrp="1"/>
          </p:cNvSpPr>
          <p:nvPr>
            <p:ph type="dt" sz="half" idx="10"/>
          </p:nvPr>
        </p:nvSpPr>
        <p:spPr/>
        <p:txBody>
          <a:bodyPr/>
          <a:lstStyle/>
          <a:p>
            <a:fld id="{BA85A338-8059-478D-BAF3-B2C3BBCE5AEB}" type="datetimeFigureOut">
              <a:rPr lang="en-GB" smtClean="0">
                <a:solidFill>
                  <a:prstClr val="black">
                    <a:tint val="75000"/>
                  </a:prstClr>
                </a:solidFill>
              </a:rPr>
              <a:pPr/>
              <a:t>05/09/2017</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A1A47D72-C3DA-46CD-AA3B-04F156C69C80}"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19126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23528" y="1628800"/>
            <a:ext cx="8229600" cy="1143000"/>
          </a:xfrm>
        </p:spPr>
        <p:txBody>
          <a:bodyPr/>
          <a:lstStyle/>
          <a:p>
            <a:r>
              <a:rPr lang="en-US" dirty="0" smtClean="0"/>
              <a:t>Click to edit Master title style</a:t>
            </a:r>
            <a:endParaRPr lang="en-GB" dirty="0"/>
          </a:p>
        </p:txBody>
      </p:sp>
      <p:sp>
        <p:nvSpPr>
          <p:cNvPr id="3" name="Date Placeholder 2"/>
          <p:cNvSpPr>
            <a:spLocks noGrp="1"/>
          </p:cNvSpPr>
          <p:nvPr>
            <p:ph type="dt" sz="half" idx="10"/>
          </p:nvPr>
        </p:nvSpPr>
        <p:spPr/>
        <p:txBody>
          <a:bodyPr/>
          <a:lstStyle/>
          <a:p>
            <a:fld id="{BA85A338-8059-478D-BAF3-B2C3BBCE5AEB}" type="datetimeFigureOut">
              <a:rPr lang="en-GB" smtClean="0">
                <a:solidFill>
                  <a:prstClr val="black">
                    <a:tint val="75000"/>
                  </a:prstClr>
                </a:solidFill>
              </a:rPr>
              <a:pPr/>
              <a:t>05/09/2017</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A1A47D72-C3DA-46CD-AA3B-04F156C69C80}"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17928030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mit Bild 1">
    <p:spTree>
      <p:nvGrpSpPr>
        <p:cNvPr id="1" name=""/>
        <p:cNvGrpSpPr/>
        <p:nvPr/>
      </p:nvGrpSpPr>
      <p:grpSpPr>
        <a:xfrm>
          <a:off x="0" y="0"/>
          <a:ext cx="0" cy="0"/>
          <a:chOff x="0" y="0"/>
          <a:chExt cx="0" cy="0"/>
        </a:xfrm>
      </p:grpSpPr>
      <p:pic>
        <p:nvPicPr>
          <p:cNvPr id="16" name="Bild 15" descr="Hintergrund1.jpg"/>
          <p:cNvPicPr>
            <a:picLocks noChangeAspect="1"/>
          </p:cNvPicPr>
          <p:nvPr userDrawn="1"/>
        </p:nvPicPr>
        <p:blipFill>
          <a:blip r:embed="rId2"/>
          <a:stretch>
            <a:fillRect/>
          </a:stretch>
        </p:blipFill>
        <p:spPr>
          <a:xfrm>
            <a:off x="177800" y="190500"/>
            <a:ext cx="8788400" cy="6477000"/>
          </a:xfrm>
          <a:prstGeom prst="rect">
            <a:avLst/>
          </a:prstGeom>
        </p:spPr>
      </p:pic>
      <p:sp>
        <p:nvSpPr>
          <p:cNvPr id="6" name="Rechteck 5"/>
          <p:cNvSpPr/>
          <p:nvPr userDrawn="1"/>
        </p:nvSpPr>
        <p:spPr>
          <a:xfrm>
            <a:off x="180000" y="1944000"/>
            <a:ext cx="6300000" cy="37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de-DE" dirty="0">
              <a:latin typeface="Calibri" charset="0"/>
            </a:endParaRPr>
          </a:p>
        </p:txBody>
      </p:sp>
      <p:sp>
        <p:nvSpPr>
          <p:cNvPr id="13" name="Titel 1"/>
          <p:cNvSpPr>
            <a:spLocks noGrp="1"/>
          </p:cNvSpPr>
          <p:nvPr>
            <p:ph type="ctrTitle" hasCustomPrompt="1"/>
          </p:nvPr>
        </p:nvSpPr>
        <p:spPr>
          <a:xfrm>
            <a:off x="1260000" y="2647800"/>
            <a:ext cx="4988400" cy="2076600"/>
          </a:xfrm>
          <a:prstGeom prst="rect">
            <a:avLst/>
          </a:prstGeom>
          <a:noFill/>
        </p:spPr>
        <p:txBody>
          <a:bodyPr lIns="0" tIns="0" rIns="0" bIns="0" anchor="t" anchorCtr="0">
            <a:noAutofit/>
          </a:bodyPr>
          <a:lstStyle>
            <a:lvl1pPr algn="l">
              <a:defRPr sz="3600" b="0" i="0">
                <a:solidFill>
                  <a:srgbClr val="FFFFFF"/>
                </a:solidFill>
                <a:latin typeface="Calibri" charset="0"/>
                <a:ea typeface="Calibri" charset="0"/>
                <a:cs typeface="Calibri" charset="0"/>
              </a:defRPr>
            </a:lvl1pPr>
          </a:lstStyle>
          <a:p>
            <a:r>
              <a:rPr lang="de-DE" dirty="0" smtClean="0"/>
              <a:t>Haupttitel der Präsentation</a:t>
            </a:r>
            <a:endParaRPr lang="de-DE" dirty="0"/>
          </a:p>
        </p:txBody>
      </p:sp>
      <p:sp>
        <p:nvSpPr>
          <p:cNvPr id="14" name="Textplatzhalter 10"/>
          <p:cNvSpPr>
            <a:spLocks noGrp="1"/>
          </p:cNvSpPr>
          <p:nvPr>
            <p:ph type="body" sz="quarter" idx="15" hasCustomPrompt="1"/>
          </p:nvPr>
        </p:nvSpPr>
        <p:spPr>
          <a:xfrm>
            <a:off x="1260000" y="2124000"/>
            <a:ext cx="4988400" cy="381600"/>
          </a:xfrm>
          <a:prstGeom prst="rect">
            <a:avLst/>
          </a:prstGeom>
        </p:spPr>
        <p:txBody>
          <a:bodyPr wrap="none" lIns="0" tIns="0" rIns="0" bIns="0">
            <a:noAutofit/>
          </a:bodyPr>
          <a:lstStyle>
            <a:lvl1pPr>
              <a:buNone/>
              <a:defRPr sz="1500" b="0" i="0" baseline="0">
                <a:solidFill>
                  <a:schemeClr val="bg1"/>
                </a:solidFill>
                <a:latin typeface="Calibri"/>
                <a:ea typeface="Calibri" charset="0"/>
                <a:cs typeface="Calibri"/>
              </a:defRPr>
            </a:lvl1pPr>
            <a:lvl3pPr>
              <a:buNone/>
              <a:defRPr/>
            </a:lvl3pPr>
          </a:lstStyle>
          <a:p>
            <a:pPr lvl="0"/>
            <a:r>
              <a:rPr lang="de-DE" dirty="0" smtClean="0"/>
              <a:t>Zusatztitel der Präsentation</a:t>
            </a:r>
          </a:p>
        </p:txBody>
      </p:sp>
      <p:cxnSp>
        <p:nvCxnSpPr>
          <p:cNvPr id="8" name="Gerade Verbindung 7"/>
          <p:cNvCxnSpPr/>
          <p:nvPr userDrawn="1"/>
        </p:nvCxnSpPr>
        <p:spPr>
          <a:xfrm>
            <a:off x="1080000" y="2505000"/>
            <a:ext cx="5168400" cy="1060"/>
          </a:xfrm>
          <a:prstGeom prst="line">
            <a:avLst/>
          </a:prstGeom>
          <a:ln w="6350">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1" name="Textplatzhalter 10"/>
          <p:cNvSpPr>
            <a:spLocks noGrp="1"/>
          </p:cNvSpPr>
          <p:nvPr>
            <p:ph type="body" sz="quarter" idx="16" hasCustomPrompt="1"/>
          </p:nvPr>
        </p:nvSpPr>
        <p:spPr>
          <a:xfrm>
            <a:off x="1260000" y="4876800"/>
            <a:ext cx="4988400" cy="228600"/>
          </a:xfrm>
          <a:prstGeom prst="rect">
            <a:avLst/>
          </a:prstGeom>
        </p:spPr>
        <p:txBody>
          <a:bodyPr wrap="none" lIns="0" tIns="0" rIns="0" bIns="0">
            <a:noAutofit/>
          </a:bodyPr>
          <a:lstStyle>
            <a:lvl1pPr>
              <a:buNone/>
              <a:defRPr sz="1200" b="0" i="0" baseline="0">
                <a:solidFill>
                  <a:schemeClr val="bg1"/>
                </a:solidFill>
                <a:latin typeface="Calibri"/>
                <a:ea typeface="Calibri" charset="0"/>
                <a:cs typeface="Calibri"/>
              </a:defRPr>
            </a:lvl1pPr>
            <a:lvl3pPr>
              <a:buNone/>
              <a:defRPr/>
            </a:lvl3pPr>
          </a:lstStyle>
          <a:p>
            <a:pPr lvl="0"/>
            <a:r>
              <a:rPr lang="de-DE" dirty="0" smtClean="0"/>
              <a:t>Vorname Nachname</a:t>
            </a:r>
          </a:p>
        </p:txBody>
      </p:sp>
      <p:sp>
        <p:nvSpPr>
          <p:cNvPr id="12" name="Textplatzhalter 10"/>
          <p:cNvSpPr>
            <a:spLocks noGrp="1"/>
          </p:cNvSpPr>
          <p:nvPr>
            <p:ph type="body" sz="quarter" idx="17" hasCustomPrompt="1"/>
          </p:nvPr>
        </p:nvSpPr>
        <p:spPr>
          <a:xfrm>
            <a:off x="1260000" y="5105400"/>
            <a:ext cx="4988400" cy="228600"/>
          </a:xfrm>
          <a:prstGeom prst="rect">
            <a:avLst/>
          </a:prstGeom>
        </p:spPr>
        <p:txBody>
          <a:bodyPr wrap="none" lIns="0" tIns="0" rIns="0" bIns="0">
            <a:noAutofit/>
          </a:bodyPr>
          <a:lstStyle>
            <a:lvl1pPr>
              <a:buNone/>
              <a:defRPr sz="1200" b="0" i="0" baseline="0">
                <a:solidFill>
                  <a:schemeClr val="bg1"/>
                </a:solidFill>
                <a:latin typeface="Calibri"/>
                <a:ea typeface="Calibri" charset="0"/>
                <a:cs typeface="Calibri"/>
              </a:defRPr>
            </a:lvl1pPr>
            <a:lvl3pPr>
              <a:buNone/>
              <a:defRPr/>
            </a:lvl3pPr>
          </a:lstStyle>
          <a:p>
            <a:pPr lvl="0"/>
            <a:r>
              <a:rPr lang="de-DE" dirty="0" smtClean="0"/>
              <a:t>Ort, Datum</a:t>
            </a:r>
          </a:p>
        </p:txBody>
      </p:sp>
      <p:pic>
        <p:nvPicPr>
          <p:cNvPr id="18" name="Bild 17" descr="diw-logo.png"/>
          <p:cNvPicPr>
            <a:picLocks noChangeAspect="1"/>
          </p:cNvPicPr>
          <p:nvPr userDrawn="1"/>
        </p:nvPicPr>
        <p:blipFill>
          <a:blip r:embed="rId3"/>
          <a:stretch>
            <a:fillRect/>
          </a:stretch>
        </p:blipFill>
        <p:spPr>
          <a:xfrm>
            <a:off x="1260000" y="496800"/>
            <a:ext cx="1620000" cy="230850"/>
          </a:xfrm>
          <a:prstGeom prst="rect">
            <a:avLst/>
          </a:prstGeom>
        </p:spPr>
      </p:pic>
    </p:spTree>
  </p:cSld>
  <p:clrMapOvr>
    <a:masterClrMapping/>
  </p:clrMapOvr>
  <p:transition spd="med">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85A338-8059-478D-BAF3-B2C3BBCE5AEB}" type="datetimeFigureOut">
              <a:rPr lang="en-GB" smtClean="0">
                <a:solidFill>
                  <a:prstClr val="black">
                    <a:tint val="75000"/>
                  </a:prstClr>
                </a:solidFill>
              </a:rPr>
              <a:pPr/>
              <a:t>05/09/2017</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A1A47D72-C3DA-46CD-AA3B-04F156C69C80}"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2124906"/>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60032" y="278681"/>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4355976" y="1700808"/>
            <a:ext cx="4330824" cy="442535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Text Placeholder 3"/>
          <p:cNvSpPr>
            <a:spLocks noGrp="1"/>
          </p:cNvSpPr>
          <p:nvPr>
            <p:ph type="body" sz="half" idx="2"/>
          </p:nvPr>
        </p:nvSpPr>
        <p:spPr>
          <a:xfrm>
            <a:off x="683568" y="1700808"/>
            <a:ext cx="2781945" cy="442535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85A338-8059-478D-BAF3-B2C3BBCE5AEB}" type="datetimeFigureOut">
              <a:rPr lang="en-GB" smtClean="0">
                <a:solidFill>
                  <a:prstClr val="black">
                    <a:tint val="75000"/>
                  </a:prstClr>
                </a:solidFill>
              </a:rPr>
              <a:pPr/>
              <a:t>05/09/2017</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A1A47D72-C3DA-46CD-AA3B-04F156C69C80}"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334128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smtClean="0"/>
              <a:t>Click to edit Master title style</a:t>
            </a:r>
            <a:endParaRPr lang="en-GB" dirty="0"/>
          </a:p>
        </p:txBody>
      </p:sp>
      <p:sp>
        <p:nvSpPr>
          <p:cNvPr id="3" name="Picture Placeholder 2"/>
          <p:cNvSpPr>
            <a:spLocks noGrp="1"/>
          </p:cNvSpPr>
          <p:nvPr>
            <p:ph type="pic" idx="1"/>
          </p:nvPr>
        </p:nvSpPr>
        <p:spPr>
          <a:xfrm>
            <a:off x="899592" y="1628800"/>
            <a:ext cx="7704856" cy="331236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BA85A338-8059-478D-BAF3-B2C3BBCE5AEB}" type="datetimeFigureOut">
              <a:rPr lang="en-GB" smtClean="0">
                <a:solidFill>
                  <a:prstClr val="black">
                    <a:tint val="75000"/>
                  </a:prstClr>
                </a:solidFill>
              </a:rPr>
              <a:pPr/>
              <a:t>05/09/2017</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A1A47D72-C3DA-46CD-AA3B-04F156C69C80}"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4053382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A85A338-8059-478D-BAF3-B2C3BBCE5AEB}" type="datetimeFigureOut">
              <a:rPr lang="en-GB" smtClean="0">
                <a:solidFill>
                  <a:prstClr val="black">
                    <a:tint val="75000"/>
                  </a:prstClr>
                </a:solidFill>
              </a:rPr>
              <a:pPr/>
              <a:t>05/09/2017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A1A47D72-C3DA-46CD-AA3B-04F156C69C80}"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2217553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A85A338-8059-478D-BAF3-B2C3BBCE5AEB}" type="datetimeFigureOut">
              <a:rPr lang="en-GB" smtClean="0">
                <a:solidFill>
                  <a:prstClr val="black">
                    <a:tint val="75000"/>
                  </a:prstClr>
                </a:solidFill>
              </a:rPr>
              <a:pPr/>
              <a:t>05/09/2017</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A1A47D72-C3DA-46CD-AA3B-04F156C69C80}"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16002893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95536" y="1556792"/>
            <a:ext cx="8229600" cy="1143000"/>
          </a:xfrm>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A85A338-8059-478D-BAF3-B2C3BBCE5AEB}" type="datetimeFigureOut">
              <a:rPr lang="en-GB" smtClean="0">
                <a:solidFill>
                  <a:prstClr val="black">
                    <a:tint val="75000"/>
                  </a:prstClr>
                </a:solidFill>
              </a:rPr>
              <a:pPr/>
              <a:t>05/09/2017</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A1A47D72-C3DA-46CD-AA3B-04F156C69C80}"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318573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A85A338-8059-478D-BAF3-B2C3BBCE5AEB}" type="datetimeFigureOut">
              <a:rPr lang="en-GB" smtClean="0">
                <a:solidFill>
                  <a:prstClr val="black">
                    <a:tint val="75000"/>
                  </a:prstClr>
                </a:solidFill>
              </a:rPr>
              <a:pPr/>
              <a:t>05/09/2017</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A1A47D72-C3DA-46CD-AA3B-04F156C69C80}"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27869628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Inhalt 1 Spalte Liste">
    <p:spTree>
      <p:nvGrpSpPr>
        <p:cNvPr id="1" name=""/>
        <p:cNvGrpSpPr/>
        <p:nvPr/>
      </p:nvGrpSpPr>
      <p:grpSpPr>
        <a:xfrm>
          <a:off x="0" y="0"/>
          <a:ext cx="0" cy="0"/>
          <a:chOff x="0" y="0"/>
          <a:chExt cx="0" cy="0"/>
        </a:xfrm>
      </p:grpSpPr>
      <p:sp>
        <p:nvSpPr>
          <p:cNvPr id="8" name="Textplatzhalter 11"/>
          <p:cNvSpPr>
            <a:spLocks noGrp="1"/>
          </p:cNvSpPr>
          <p:nvPr>
            <p:ph type="body" sz="quarter" idx="13" hasCustomPrompt="1"/>
          </p:nvPr>
        </p:nvSpPr>
        <p:spPr>
          <a:xfrm>
            <a:off x="1295401" y="304800"/>
            <a:ext cx="7467600" cy="442800"/>
          </a:xfrm>
        </p:spPr>
        <p:txBody>
          <a:bodyPr wrap="none" lIns="0" tIns="0" rIns="0" anchor="b" anchorCtr="0"/>
          <a:lstStyle>
            <a:lvl1pPr marL="0" indent="0" algn="l">
              <a:lnSpc>
                <a:spcPct val="100000"/>
              </a:lnSpc>
              <a:buNone/>
              <a:defRPr sz="1500" b="0" i="0">
                <a:solidFill>
                  <a:srgbClr val="FFFFFF"/>
                </a:solidFill>
                <a:latin typeface="Calibri" charset="0"/>
                <a:cs typeface="Calibri" charset="0"/>
              </a:defRPr>
            </a:lvl1pPr>
            <a:lvl2pPr>
              <a:buNone/>
              <a:defRPr/>
            </a:lvl2pPr>
            <a:lvl3pPr>
              <a:buNone/>
              <a:defRPr/>
            </a:lvl3pPr>
            <a:lvl4pPr>
              <a:buNone/>
              <a:defRPr/>
            </a:lvl4pPr>
            <a:lvl5pPr>
              <a:buNone/>
              <a:defRPr/>
            </a:lvl5pPr>
          </a:lstStyle>
          <a:p>
            <a:pPr lvl="0"/>
            <a:r>
              <a:rPr lang="de-DE" dirty="0" smtClean="0"/>
              <a:t>Folientitel</a:t>
            </a:r>
            <a:endParaRPr lang="de-DE" dirty="0"/>
          </a:p>
        </p:txBody>
      </p:sp>
      <p:sp>
        <p:nvSpPr>
          <p:cNvPr id="9" name="Datumsplatzhalter 8"/>
          <p:cNvSpPr>
            <a:spLocks noGrp="1"/>
          </p:cNvSpPr>
          <p:nvPr>
            <p:ph type="dt" sz="half" idx="14"/>
          </p:nvPr>
        </p:nvSpPr>
        <p:spPr/>
        <p:txBody>
          <a:bodyPr/>
          <a:lstStyle/>
          <a:p>
            <a:pPr>
              <a:defRPr/>
            </a:pPr>
            <a:endParaRPr lang="de-DE" dirty="0">
              <a:solidFill>
                <a:prstClr val="black">
                  <a:tint val="75000"/>
                </a:prstClr>
              </a:solidFill>
            </a:endParaRPr>
          </a:p>
        </p:txBody>
      </p:sp>
      <p:sp>
        <p:nvSpPr>
          <p:cNvPr id="10" name="Foliennummernplatzhalter 9"/>
          <p:cNvSpPr>
            <a:spLocks noGrp="1"/>
          </p:cNvSpPr>
          <p:nvPr>
            <p:ph type="sldNum" sz="quarter" idx="15"/>
          </p:nvPr>
        </p:nvSpPr>
        <p:spPr/>
        <p:txBody>
          <a:bodyPr/>
          <a:lstStyle/>
          <a:p>
            <a:fld id="{0A013803-4526-4645-B715-105BE440F5D7}" type="slidenum">
              <a:rPr lang="de-DE" smtClean="0">
                <a:solidFill>
                  <a:prstClr val="black">
                    <a:tint val="75000"/>
                  </a:prstClr>
                </a:solidFill>
              </a:rPr>
              <a:pPr/>
              <a:t>‹#›</a:t>
            </a:fld>
            <a:endParaRPr lang="de-DE" dirty="0">
              <a:solidFill>
                <a:prstClr val="black">
                  <a:tint val="75000"/>
                </a:prstClr>
              </a:solidFill>
            </a:endParaRPr>
          </a:p>
        </p:txBody>
      </p:sp>
      <p:sp>
        <p:nvSpPr>
          <p:cNvPr id="12" name="Fußzeilenplatzhalter 11"/>
          <p:cNvSpPr>
            <a:spLocks noGrp="1"/>
          </p:cNvSpPr>
          <p:nvPr>
            <p:ph type="ftr" sz="quarter" idx="16"/>
          </p:nvPr>
        </p:nvSpPr>
        <p:spPr/>
        <p:txBody>
          <a:bodyPr/>
          <a:lstStyle/>
          <a:p>
            <a:pPr>
              <a:defRPr/>
            </a:pPr>
            <a:r>
              <a:rPr lang="en-GB" dirty="0" smtClean="0">
                <a:solidFill>
                  <a:prstClr val="black">
                    <a:tint val="75000"/>
                  </a:prstClr>
                </a:solidFill>
              </a:rPr>
              <a:t>Inclusion of Consumption of carbon intensive materials in emission trading systems</a:t>
            </a:r>
            <a:endParaRPr lang="de-DE" dirty="0">
              <a:solidFill>
                <a:prstClr val="black">
                  <a:tint val="75000"/>
                </a:prstClr>
              </a:solidFill>
            </a:endParaRPr>
          </a:p>
        </p:txBody>
      </p:sp>
      <p:sp>
        <p:nvSpPr>
          <p:cNvPr id="17" name="Textplatzhalter 16"/>
          <p:cNvSpPr>
            <a:spLocks noGrp="1"/>
          </p:cNvSpPr>
          <p:nvPr>
            <p:ph type="body" sz="quarter" idx="17"/>
          </p:nvPr>
        </p:nvSpPr>
        <p:spPr>
          <a:xfrm>
            <a:off x="1260475" y="1143000"/>
            <a:ext cx="7502525" cy="4572000"/>
          </a:xfrm>
        </p:spPr>
        <p:txBody>
          <a:body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18" name="Textplatzhalter 11"/>
          <p:cNvSpPr>
            <a:spLocks noGrp="1"/>
          </p:cNvSpPr>
          <p:nvPr>
            <p:ph type="body" sz="quarter" idx="18" hasCustomPrompt="1"/>
          </p:nvPr>
        </p:nvSpPr>
        <p:spPr>
          <a:xfrm>
            <a:off x="152400" y="228600"/>
            <a:ext cx="685800" cy="685800"/>
          </a:xfrm>
          <a:prstGeom prst="rect">
            <a:avLst/>
          </a:prstGeom>
        </p:spPr>
        <p:txBody>
          <a:bodyPr vert="horz" lIns="0" tIns="0" rIns="0" bIns="0"/>
          <a:lstStyle>
            <a:lvl1pPr algn="r">
              <a:buNone/>
              <a:defRPr kumimoji="0" lang="de-DE" sz="3600" b="0" i="0" u="none" strike="noStrike" kern="1200" cap="none" spc="0" normalizeH="0" baseline="0" noProof="0" dirty="0" smtClean="0">
                <a:ln>
                  <a:noFill/>
                </a:ln>
                <a:solidFill>
                  <a:srgbClr val="FFFFFF"/>
                </a:solidFill>
                <a:effectLst/>
                <a:uLnTx/>
                <a:uFillTx/>
                <a:latin typeface="Calibri" charset="0"/>
                <a:ea typeface="Calibri" charset="0"/>
                <a:cs typeface="Calibri" charset="0"/>
              </a:defRPr>
            </a:lvl1pPr>
            <a:lvl2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2pPr>
            <a:lvl3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3pPr>
            <a:lvl4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4pPr>
            <a:lvl5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5pPr>
          </a:lstStyle>
          <a:p>
            <a:pPr lvl="0"/>
            <a:r>
              <a:rPr lang="de-DE" dirty="0" smtClean="0"/>
              <a:t>X</a:t>
            </a:r>
            <a:endParaRPr lang="de-DE" dirty="0"/>
          </a:p>
        </p:txBody>
      </p:sp>
    </p:spTree>
    <p:extLst>
      <p:ext uri="{BB962C8B-B14F-4D97-AF65-F5344CB8AC3E}">
        <p14:creationId xmlns:p14="http://schemas.microsoft.com/office/powerpoint/2010/main" val="199954077"/>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mit Bild 2">
    <p:spTree>
      <p:nvGrpSpPr>
        <p:cNvPr id="1" name=""/>
        <p:cNvGrpSpPr/>
        <p:nvPr/>
      </p:nvGrpSpPr>
      <p:grpSpPr>
        <a:xfrm>
          <a:off x="0" y="0"/>
          <a:ext cx="0" cy="0"/>
          <a:chOff x="0" y="0"/>
          <a:chExt cx="0" cy="0"/>
        </a:xfrm>
      </p:grpSpPr>
      <p:pic>
        <p:nvPicPr>
          <p:cNvPr id="10" name="Bild 9" descr="Hintergrund2.jpg"/>
          <p:cNvPicPr>
            <a:picLocks noChangeAspect="1"/>
          </p:cNvPicPr>
          <p:nvPr userDrawn="1"/>
        </p:nvPicPr>
        <p:blipFill>
          <a:blip r:embed="rId2"/>
          <a:stretch>
            <a:fillRect/>
          </a:stretch>
        </p:blipFill>
        <p:spPr>
          <a:xfrm>
            <a:off x="177800" y="190500"/>
            <a:ext cx="8788400" cy="6477000"/>
          </a:xfrm>
          <a:prstGeom prst="rect">
            <a:avLst/>
          </a:prstGeom>
        </p:spPr>
      </p:pic>
      <p:sp>
        <p:nvSpPr>
          <p:cNvPr id="6" name="Rechteck 5"/>
          <p:cNvSpPr/>
          <p:nvPr userDrawn="1"/>
        </p:nvSpPr>
        <p:spPr>
          <a:xfrm>
            <a:off x="180000" y="1944000"/>
            <a:ext cx="6300000" cy="37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de-DE" dirty="0">
              <a:latin typeface="Calibri" charset="0"/>
            </a:endParaRPr>
          </a:p>
        </p:txBody>
      </p:sp>
      <p:sp>
        <p:nvSpPr>
          <p:cNvPr id="13" name="Titel 1"/>
          <p:cNvSpPr>
            <a:spLocks noGrp="1"/>
          </p:cNvSpPr>
          <p:nvPr>
            <p:ph type="ctrTitle" hasCustomPrompt="1"/>
          </p:nvPr>
        </p:nvSpPr>
        <p:spPr>
          <a:xfrm>
            <a:off x="1260000" y="2647800"/>
            <a:ext cx="4988400" cy="2076600"/>
          </a:xfrm>
          <a:prstGeom prst="rect">
            <a:avLst/>
          </a:prstGeom>
          <a:noFill/>
        </p:spPr>
        <p:txBody>
          <a:bodyPr lIns="0" tIns="0" rIns="0" bIns="0" anchor="t" anchorCtr="0">
            <a:noAutofit/>
          </a:bodyPr>
          <a:lstStyle>
            <a:lvl1pPr algn="l">
              <a:defRPr sz="3600" b="0" i="0">
                <a:solidFill>
                  <a:srgbClr val="FFFFFF"/>
                </a:solidFill>
                <a:latin typeface="Calibri" charset="0"/>
                <a:ea typeface="Calibri" charset="0"/>
                <a:cs typeface="Calibri" charset="0"/>
              </a:defRPr>
            </a:lvl1pPr>
          </a:lstStyle>
          <a:p>
            <a:r>
              <a:rPr lang="de-DE" dirty="0" smtClean="0"/>
              <a:t>Haupttitel der Präsentation</a:t>
            </a:r>
            <a:endParaRPr lang="de-DE" dirty="0"/>
          </a:p>
        </p:txBody>
      </p:sp>
      <p:sp>
        <p:nvSpPr>
          <p:cNvPr id="14" name="Textplatzhalter 10"/>
          <p:cNvSpPr>
            <a:spLocks noGrp="1"/>
          </p:cNvSpPr>
          <p:nvPr>
            <p:ph type="body" sz="quarter" idx="15" hasCustomPrompt="1"/>
          </p:nvPr>
        </p:nvSpPr>
        <p:spPr>
          <a:xfrm>
            <a:off x="1260000" y="2124000"/>
            <a:ext cx="4988400" cy="381600"/>
          </a:xfrm>
          <a:prstGeom prst="rect">
            <a:avLst/>
          </a:prstGeom>
        </p:spPr>
        <p:txBody>
          <a:bodyPr wrap="none" lIns="0" tIns="0" rIns="0" bIns="0">
            <a:noAutofit/>
          </a:bodyPr>
          <a:lstStyle>
            <a:lvl1pPr>
              <a:buNone/>
              <a:defRPr sz="1500" b="0" i="0" baseline="0">
                <a:solidFill>
                  <a:schemeClr val="bg1"/>
                </a:solidFill>
                <a:latin typeface="Calibri"/>
                <a:ea typeface="Calibri" charset="0"/>
                <a:cs typeface="Calibri"/>
              </a:defRPr>
            </a:lvl1pPr>
            <a:lvl3pPr>
              <a:buNone/>
              <a:defRPr/>
            </a:lvl3pPr>
          </a:lstStyle>
          <a:p>
            <a:pPr lvl="0"/>
            <a:r>
              <a:rPr lang="de-DE" dirty="0" smtClean="0"/>
              <a:t>Zusatztitel der Präsentation</a:t>
            </a:r>
          </a:p>
        </p:txBody>
      </p:sp>
      <p:cxnSp>
        <p:nvCxnSpPr>
          <p:cNvPr id="8" name="Gerade Verbindung 7"/>
          <p:cNvCxnSpPr/>
          <p:nvPr userDrawn="1"/>
        </p:nvCxnSpPr>
        <p:spPr>
          <a:xfrm>
            <a:off x="1080000" y="2505000"/>
            <a:ext cx="5168400" cy="1060"/>
          </a:xfrm>
          <a:prstGeom prst="line">
            <a:avLst/>
          </a:prstGeom>
          <a:ln w="6350">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1" name="Textplatzhalter 10"/>
          <p:cNvSpPr>
            <a:spLocks noGrp="1"/>
          </p:cNvSpPr>
          <p:nvPr>
            <p:ph type="body" sz="quarter" idx="16" hasCustomPrompt="1"/>
          </p:nvPr>
        </p:nvSpPr>
        <p:spPr>
          <a:xfrm>
            <a:off x="1260000" y="4876800"/>
            <a:ext cx="4988400" cy="228600"/>
          </a:xfrm>
          <a:prstGeom prst="rect">
            <a:avLst/>
          </a:prstGeom>
        </p:spPr>
        <p:txBody>
          <a:bodyPr wrap="none" lIns="0" tIns="0" rIns="0" bIns="0">
            <a:noAutofit/>
          </a:bodyPr>
          <a:lstStyle>
            <a:lvl1pPr>
              <a:buNone/>
              <a:defRPr sz="1200" b="0" i="0" baseline="0">
                <a:solidFill>
                  <a:schemeClr val="bg1"/>
                </a:solidFill>
                <a:latin typeface="Calibri"/>
                <a:ea typeface="Calibri" charset="0"/>
                <a:cs typeface="Calibri"/>
              </a:defRPr>
            </a:lvl1pPr>
            <a:lvl3pPr>
              <a:buNone/>
              <a:defRPr/>
            </a:lvl3pPr>
          </a:lstStyle>
          <a:p>
            <a:pPr lvl="0"/>
            <a:r>
              <a:rPr lang="de-DE" dirty="0" smtClean="0"/>
              <a:t>Vorname Nachname</a:t>
            </a:r>
          </a:p>
        </p:txBody>
      </p:sp>
      <p:sp>
        <p:nvSpPr>
          <p:cNvPr id="12" name="Textplatzhalter 10"/>
          <p:cNvSpPr>
            <a:spLocks noGrp="1"/>
          </p:cNvSpPr>
          <p:nvPr>
            <p:ph type="body" sz="quarter" idx="17" hasCustomPrompt="1"/>
          </p:nvPr>
        </p:nvSpPr>
        <p:spPr>
          <a:xfrm>
            <a:off x="1260000" y="5105400"/>
            <a:ext cx="4988400" cy="228600"/>
          </a:xfrm>
          <a:prstGeom prst="rect">
            <a:avLst/>
          </a:prstGeom>
        </p:spPr>
        <p:txBody>
          <a:bodyPr wrap="none" lIns="0" tIns="0" rIns="0" bIns="0">
            <a:noAutofit/>
          </a:bodyPr>
          <a:lstStyle>
            <a:lvl1pPr>
              <a:buNone/>
              <a:defRPr sz="1200" b="0" i="0" baseline="0">
                <a:solidFill>
                  <a:schemeClr val="bg1"/>
                </a:solidFill>
                <a:latin typeface="Calibri"/>
                <a:ea typeface="Calibri" charset="0"/>
                <a:cs typeface="Calibri"/>
              </a:defRPr>
            </a:lvl1pPr>
            <a:lvl3pPr>
              <a:buNone/>
              <a:defRPr/>
            </a:lvl3pPr>
          </a:lstStyle>
          <a:p>
            <a:pPr lvl="0"/>
            <a:r>
              <a:rPr lang="de-DE" dirty="0" smtClean="0"/>
              <a:t>Ort, Datum</a:t>
            </a:r>
          </a:p>
        </p:txBody>
      </p:sp>
      <p:pic>
        <p:nvPicPr>
          <p:cNvPr id="18" name="Bild 17" descr="diw-logo.png"/>
          <p:cNvPicPr>
            <a:picLocks noChangeAspect="1"/>
          </p:cNvPicPr>
          <p:nvPr userDrawn="1"/>
        </p:nvPicPr>
        <p:blipFill>
          <a:blip r:embed="rId3"/>
          <a:stretch>
            <a:fillRect/>
          </a:stretch>
        </p:blipFill>
        <p:spPr>
          <a:xfrm>
            <a:off x="1260000" y="496800"/>
            <a:ext cx="1620000" cy="230850"/>
          </a:xfrm>
          <a:prstGeom prst="rect">
            <a:avLst/>
          </a:prstGeom>
        </p:spPr>
      </p:pic>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halt">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pPr>
              <a:defRPr/>
            </a:pPr>
            <a:endParaRPr lang="de-DE" dirty="0"/>
          </a:p>
        </p:txBody>
      </p:sp>
      <p:sp>
        <p:nvSpPr>
          <p:cNvPr id="9" name="Foliennummernplatzhalter 8"/>
          <p:cNvSpPr>
            <a:spLocks noGrp="1"/>
          </p:cNvSpPr>
          <p:nvPr>
            <p:ph type="sldNum" sz="quarter" idx="11"/>
          </p:nvPr>
        </p:nvSpPr>
        <p:spPr/>
        <p:txBody>
          <a:bodyPr/>
          <a:lstStyle/>
          <a:p>
            <a:fld id="{0A013803-4526-4645-B715-105BE440F5D7}" type="slidenum">
              <a:rPr lang="de-DE" smtClean="0"/>
              <a:pPr/>
              <a:t>‹#›</a:t>
            </a:fld>
            <a:endParaRPr lang="de-DE" dirty="0"/>
          </a:p>
        </p:txBody>
      </p:sp>
      <p:sp>
        <p:nvSpPr>
          <p:cNvPr id="10" name="Fußzeilenplatzhalter 9"/>
          <p:cNvSpPr>
            <a:spLocks noGrp="1"/>
          </p:cNvSpPr>
          <p:nvPr>
            <p:ph type="ftr" sz="quarter" idx="12"/>
          </p:nvPr>
        </p:nvSpPr>
        <p:spPr/>
        <p:txBody>
          <a:bodyPr/>
          <a:lstStyle/>
          <a:p>
            <a:pPr>
              <a:defRPr/>
            </a:pPr>
            <a:r>
              <a:rPr lang="en-GB" dirty="0" smtClean="0"/>
              <a:t>Inclusion of Consumption of carbon intensive materials in emission trading systems</a:t>
            </a:r>
            <a:endParaRPr lang="de-DE" dirty="0"/>
          </a:p>
        </p:txBody>
      </p:sp>
      <p:sp>
        <p:nvSpPr>
          <p:cNvPr id="12" name="Textplatzhalter 11"/>
          <p:cNvSpPr>
            <a:spLocks noGrp="1"/>
          </p:cNvSpPr>
          <p:nvPr>
            <p:ph type="body" sz="quarter" idx="13" hasCustomPrompt="1"/>
          </p:nvPr>
        </p:nvSpPr>
        <p:spPr>
          <a:xfrm>
            <a:off x="685800" y="1295400"/>
            <a:ext cx="8062200" cy="4038600"/>
          </a:xfrm>
          <a:prstGeom prst="rect">
            <a:avLst/>
          </a:prstGeom>
        </p:spPr>
        <p:txBody>
          <a:bodyPr vert="horz" lIns="0" tIns="0" rIns="0" bIns="0"/>
          <a:lstStyle>
            <a:lvl1pPr marL="576000" indent="-576000">
              <a:spcAft>
                <a:spcPts val="2000"/>
              </a:spcAft>
              <a:buClr>
                <a:schemeClr val="accent3"/>
              </a:buClr>
              <a:buSzPct val="200000"/>
              <a:buFont typeface="Wingdings" charset="2"/>
              <a:buAutoNum type="arabicPlain"/>
              <a:defRPr kumimoji="0" lang="de-DE" sz="2000" b="0" i="0" u="none" strike="noStrike" kern="1200" cap="none" spc="0" normalizeH="0" baseline="0" noProof="0" dirty="0" smtClean="0">
                <a:ln>
                  <a:noFill/>
                </a:ln>
                <a:solidFill>
                  <a:srgbClr val="FFFFFF"/>
                </a:solidFill>
                <a:effectLst/>
                <a:uLnTx/>
                <a:uFillTx/>
                <a:latin typeface="Calibri" charset="0"/>
                <a:ea typeface="Calibri" charset="0"/>
                <a:cs typeface="Calibri" charset="0"/>
              </a:defRPr>
            </a:lvl1pPr>
            <a:lvl2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2pPr>
            <a:lvl3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3pPr>
            <a:lvl4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4pPr>
            <a:lvl5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5pPr>
          </a:lstStyle>
          <a:p>
            <a:pPr lvl="0"/>
            <a:r>
              <a:rPr lang="de-DE" dirty="0" smtClean="0"/>
              <a:t>Kapitel-Titel</a:t>
            </a:r>
            <a:endParaRPr lang="de-DE" dirty="0"/>
          </a:p>
        </p:txBody>
      </p:sp>
      <p:sp>
        <p:nvSpPr>
          <p:cNvPr id="13" name="Textplatzhalter 11"/>
          <p:cNvSpPr>
            <a:spLocks noGrp="1"/>
          </p:cNvSpPr>
          <p:nvPr>
            <p:ph type="body" sz="quarter" idx="14" hasCustomPrompt="1"/>
          </p:nvPr>
        </p:nvSpPr>
        <p:spPr>
          <a:xfrm>
            <a:off x="1260000" y="228600"/>
            <a:ext cx="4419600" cy="685800"/>
          </a:xfrm>
          <a:prstGeom prst="rect">
            <a:avLst/>
          </a:prstGeom>
        </p:spPr>
        <p:txBody>
          <a:bodyPr vert="horz" lIns="0" tIns="0" rIns="0" bIns="0" anchor="b" anchorCtr="0"/>
          <a:lstStyle>
            <a:lvl1pPr marL="0" indent="0" algn="l">
              <a:buNone/>
              <a:defRPr kumimoji="0" lang="de-DE" sz="1500" b="0" i="0" u="none" strike="noStrike" kern="1200" cap="none" spc="0" normalizeH="0" baseline="0" noProof="0" dirty="0" smtClean="0">
                <a:ln>
                  <a:noFill/>
                </a:ln>
                <a:solidFill>
                  <a:schemeClr val="accent1"/>
                </a:solidFill>
                <a:effectLst/>
                <a:uLnTx/>
                <a:uFillTx/>
                <a:latin typeface="Calibri"/>
                <a:ea typeface="Calibri" charset="0"/>
                <a:cs typeface="Calibri"/>
              </a:defRPr>
            </a:lvl1pPr>
            <a:lvl2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2pPr>
            <a:lvl3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3pPr>
            <a:lvl4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4pPr>
            <a:lvl5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5pPr>
          </a:lstStyle>
          <a:p>
            <a:pPr lvl="0"/>
            <a:r>
              <a:rPr lang="de-DE" dirty="0" smtClean="0"/>
              <a:t>Tagesordnung/Inhalt/Übersicht</a:t>
            </a:r>
            <a:endParaRPr lang="de-DE" dirty="0"/>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apitel-Titel">
    <p:spTree>
      <p:nvGrpSpPr>
        <p:cNvPr id="1" name=""/>
        <p:cNvGrpSpPr/>
        <p:nvPr/>
      </p:nvGrpSpPr>
      <p:grpSpPr>
        <a:xfrm>
          <a:off x="0" y="0"/>
          <a:ext cx="0" cy="0"/>
          <a:chOff x="0" y="0"/>
          <a:chExt cx="0" cy="0"/>
        </a:xfrm>
      </p:grpSpPr>
      <p:sp>
        <p:nvSpPr>
          <p:cNvPr id="7" name="Rechteck 6"/>
          <p:cNvSpPr/>
          <p:nvPr userDrawn="1"/>
        </p:nvSpPr>
        <p:spPr>
          <a:xfrm>
            <a:off x="180000" y="180000"/>
            <a:ext cx="720000" cy="720000"/>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de-DE" dirty="0">
              <a:latin typeface="Calibri" charset="0"/>
            </a:endParaRPr>
          </a:p>
        </p:txBody>
      </p:sp>
      <p:sp>
        <p:nvSpPr>
          <p:cNvPr id="8" name="Datumsplatzhalter 7"/>
          <p:cNvSpPr>
            <a:spLocks noGrp="1"/>
          </p:cNvSpPr>
          <p:nvPr>
            <p:ph type="dt" sz="half" idx="10"/>
          </p:nvPr>
        </p:nvSpPr>
        <p:spPr/>
        <p:txBody>
          <a:bodyPr/>
          <a:lstStyle/>
          <a:p>
            <a:pPr>
              <a:defRPr/>
            </a:pPr>
            <a:endParaRPr lang="de-DE" dirty="0"/>
          </a:p>
        </p:txBody>
      </p:sp>
      <p:sp>
        <p:nvSpPr>
          <p:cNvPr id="9" name="Foliennummernplatzhalter 8"/>
          <p:cNvSpPr>
            <a:spLocks noGrp="1"/>
          </p:cNvSpPr>
          <p:nvPr>
            <p:ph type="sldNum" sz="quarter" idx="11"/>
          </p:nvPr>
        </p:nvSpPr>
        <p:spPr/>
        <p:txBody>
          <a:bodyPr/>
          <a:lstStyle/>
          <a:p>
            <a:fld id="{0A013803-4526-4645-B715-105BE440F5D7}" type="slidenum">
              <a:rPr lang="de-DE" smtClean="0"/>
              <a:pPr/>
              <a:t>‹#›</a:t>
            </a:fld>
            <a:endParaRPr lang="de-DE" dirty="0"/>
          </a:p>
        </p:txBody>
      </p:sp>
      <p:sp>
        <p:nvSpPr>
          <p:cNvPr id="10" name="Fußzeilenplatzhalter 9"/>
          <p:cNvSpPr>
            <a:spLocks noGrp="1"/>
          </p:cNvSpPr>
          <p:nvPr>
            <p:ph type="ftr" sz="quarter" idx="12"/>
          </p:nvPr>
        </p:nvSpPr>
        <p:spPr/>
        <p:txBody>
          <a:bodyPr/>
          <a:lstStyle/>
          <a:p>
            <a:pPr>
              <a:defRPr/>
            </a:pPr>
            <a:r>
              <a:rPr lang="en-GB" dirty="0" smtClean="0"/>
              <a:t>Inclusion of Consumption of carbon intensive materials in emission trading systems</a:t>
            </a:r>
            <a:endParaRPr lang="de-DE" dirty="0"/>
          </a:p>
        </p:txBody>
      </p:sp>
      <p:sp>
        <p:nvSpPr>
          <p:cNvPr id="12" name="Textplatzhalter 11"/>
          <p:cNvSpPr>
            <a:spLocks noGrp="1"/>
          </p:cNvSpPr>
          <p:nvPr>
            <p:ph type="body" sz="quarter" idx="13" hasCustomPrompt="1"/>
          </p:nvPr>
        </p:nvSpPr>
        <p:spPr>
          <a:xfrm>
            <a:off x="1260000" y="1295400"/>
            <a:ext cx="7488000" cy="4038600"/>
          </a:xfrm>
          <a:prstGeom prst="rect">
            <a:avLst/>
          </a:prstGeom>
        </p:spPr>
        <p:txBody>
          <a:bodyPr vert="horz" lIns="0" tIns="0" rIns="0" bIns="0"/>
          <a:lstStyle>
            <a:lvl1pPr marL="0" indent="0">
              <a:buNone/>
              <a:defRPr kumimoji="0" lang="de-DE" sz="3600" b="0" i="0" u="none" strike="noStrike" kern="1200" cap="none" spc="0" normalizeH="0" baseline="0" noProof="0" dirty="0" smtClean="0">
                <a:ln>
                  <a:noFill/>
                </a:ln>
                <a:solidFill>
                  <a:srgbClr val="FFFFFF"/>
                </a:solidFill>
                <a:effectLst/>
                <a:uLnTx/>
                <a:uFillTx/>
                <a:latin typeface="Calibri" charset="0"/>
                <a:ea typeface="Calibri" charset="0"/>
                <a:cs typeface="Calibri" charset="0"/>
              </a:defRPr>
            </a:lvl1pPr>
            <a:lvl2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2pPr>
            <a:lvl3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3pPr>
            <a:lvl4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4pPr>
            <a:lvl5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5pPr>
          </a:lstStyle>
          <a:p>
            <a:pPr lvl="0"/>
            <a:r>
              <a:rPr lang="de-DE" dirty="0" smtClean="0"/>
              <a:t>Kapitel-Titel</a:t>
            </a:r>
            <a:endParaRPr lang="de-DE" dirty="0"/>
          </a:p>
        </p:txBody>
      </p:sp>
      <p:sp>
        <p:nvSpPr>
          <p:cNvPr id="13" name="Textplatzhalter 11"/>
          <p:cNvSpPr>
            <a:spLocks noGrp="1"/>
          </p:cNvSpPr>
          <p:nvPr>
            <p:ph type="body" sz="quarter" idx="14" hasCustomPrompt="1"/>
          </p:nvPr>
        </p:nvSpPr>
        <p:spPr>
          <a:xfrm>
            <a:off x="152400" y="228600"/>
            <a:ext cx="685800" cy="685800"/>
          </a:xfrm>
          <a:prstGeom prst="rect">
            <a:avLst/>
          </a:prstGeom>
        </p:spPr>
        <p:txBody>
          <a:bodyPr vert="horz" lIns="0" tIns="0" rIns="0" bIns="0"/>
          <a:lstStyle>
            <a:lvl1pPr algn="r">
              <a:buNone/>
              <a:defRPr kumimoji="0" lang="de-DE" sz="3600" b="0" i="0" u="none" strike="noStrike" kern="1200" cap="none" spc="0" normalizeH="0" baseline="0" noProof="0" dirty="0" smtClean="0">
                <a:ln>
                  <a:noFill/>
                </a:ln>
                <a:solidFill>
                  <a:srgbClr val="FFFFFF"/>
                </a:solidFill>
                <a:effectLst/>
                <a:uLnTx/>
                <a:uFillTx/>
                <a:latin typeface="Calibri" charset="0"/>
                <a:ea typeface="Calibri" charset="0"/>
                <a:cs typeface="Calibri" charset="0"/>
              </a:defRPr>
            </a:lvl1pPr>
            <a:lvl2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2pPr>
            <a:lvl3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3pPr>
            <a:lvl4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4pPr>
            <a:lvl5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5pPr>
          </a:lstStyle>
          <a:p>
            <a:pPr lvl="0"/>
            <a:r>
              <a:rPr lang="de-DE" dirty="0" smtClean="0"/>
              <a:t>X</a:t>
            </a:r>
            <a:endParaRPr lang="de-DE" dirty="0"/>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Inhalt 1 Spalte Liste">
    <p:spTree>
      <p:nvGrpSpPr>
        <p:cNvPr id="1" name=""/>
        <p:cNvGrpSpPr/>
        <p:nvPr/>
      </p:nvGrpSpPr>
      <p:grpSpPr>
        <a:xfrm>
          <a:off x="0" y="0"/>
          <a:ext cx="0" cy="0"/>
          <a:chOff x="0" y="0"/>
          <a:chExt cx="0" cy="0"/>
        </a:xfrm>
      </p:grpSpPr>
      <p:sp>
        <p:nvSpPr>
          <p:cNvPr id="8" name="Textplatzhalter 11"/>
          <p:cNvSpPr>
            <a:spLocks noGrp="1"/>
          </p:cNvSpPr>
          <p:nvPr>
            <p:ph type="body" sz="quarter" idx="13" hasCustomPrompt="1"/>
          </p:nvPr>
        </p:nvSpPr>
        <p:spPr>
          <a:xfrm>
            <a:off x="1295401" y="304800"/>
            <a:ext cx="7467600" cy="442800"/>
          </a:xfrm>
          <a:prstGeom prst="rect">
            <a:avLst/>
          </a:prstGeom>
        </p:spPr>
        <p:txBody>
          <a:bodyPr wrap="none" lIns="0" tIns="0" rIns="0" anchor="b" anchorCtr="0"/>
          <a:lstStyle>
            <a:lvl1pPr marL="0" indent="0" algn="l">
              <a:lnSpc>
                <a:spcPct val="100000"/>
              </a:lnSpc>
              <a:buNone/>
              <a:defRPr sz="1500" b="0" i="0">
                <a:solidFill>
                  <a:srgbClr val="FFFFFF"/>
                </a:solidFill>
                <a:latin typeface="Calibri" charset="0"/>
                <a:ea typeface="Calibri" charset="0"/>
                <a:cs typeface="Calibri" charset="0"/>
              </a:defRPr>
            </a:lvl1pPr>
            <a:lvl2pPr>
              <a:buNone/>
              <a:defRPr/>
            </a:lvl2pPr>
            <a:lvl3pPr>
              <a:buNone/>
              <a:defRPr/>
            </a:lvl3pPr>
            <a:lvl4pPr>
              <a:buNone/>
              <a:defRPr/>
            </a:lvl4pPr>
            <a:lvl5pPr>
              <a:buNone/>
              <a:defRPr/>
            </a:lvl5pPr>
          </a:lstStyle>
          <a:p>
            <a:pPr lvl="0"/>
            <a:r>
              <a:rPr lang="de-DE" dirty="0" smtClean="0"/>
              <a:t>Folientitel</a:t>
            </a:r>
            <a:endParaRPr lang="de-DE" dirty="0"/>
          </a:p>
        </p:txBody>
      </p:sp>
      <p:sp>
        <p:nvSpPr>
          <p:cNvPr id="9" name="Datumsplatzhalter 8"/>
          <p:cNvSpPr>
            <a:spLocks noGrp="1"/>
          </p:cNvSpPr>
          <p:nvPr>
            <p:ph type="dt" sz="half" idx="14"/>
          </p:nvPr>
        </p:nvSpPr>
        <p:spPr/>
        <p:txBody>
          <a:bodyPr/>
          <a:lstStyle/>
          <a:p>
            <a:pPr>
              <a:defRPr/>
            </a:pPr>
            <a:endParaRPr lang="de-DE" dirty="0"/>
          </a:p>
        </p:txBody>
      </p:sp>
      <p:sp>
        <p:nvSpPr>
          <p:cNvPr id="10" name="Foliennummernplatzhalter 9"/>
          <p:cNvSpPr>
            <a:spLocks noGrp="1"/>
          </p:cNvSpPr>
          <p:nvPr>
            <p:ph type="sldNum" sz="quarter" idx="15"/>
          </p:nvPr>
        </p:nvSpPr>
        <p:spPr/>
        <p:txBody>
          <a:bodyPr/>
          <a:lstStyle/>
          <a:p>
            <a:fld id="{0A013803-4526-4645-B715-105BE440F5D7}" type="slidenum">
              <a:rPr lang="de-DE" smtClean="0"/>
              <a:pPr/>
              <a:t>‹#›</a:t>
            </a:fld>
            <a:endParaRPr lang="de-DE" dirty="0"/>
          </a:p>
        </p:txBody>
      </p:sp>
      <p:sp>
        <p:nvSpPr>
          <p:cNvPr id="12" name="Fußzeilenplatzhalter 11"/>
          <p:cNvSpPr>
            <a:spLocks noGrp="1"/>
          </p:cNvSpPr>
          <p:nvPr>
            <p:ph type="ftr" sz="quarter" idx="16"/>
          </p:nvPr>
        </p:nvSpPr>
        <p:spPr/>
        <p:txBody>
          <a:bodyPr/>
          <a:lstStyle/>
          <a:p>
            <a:pPr>
              <a:defRPr/>
            </a:pPr>
            <a:r>
              <a:rPr lang="en-GB" dirty="0" smtClean="0"/>
              <a:t>Inclusion of Consumption of carbon intensive materials in emission trading systems</a:t>
            </a:r>
            <a:endParaRPr lang="de-DE" dirty="0"/>
          </a:p>
        </p:txBody>
      </p:sp>
      <p:sp>
        <p:nvSpPr>
          <p:cNvPr id="17" name="Textplatzhalter 16"/>
          <p:cNvSpPr>
            <a:spLocks noGrp="1"/>
          </p:cNvSpPr>
          <p:nvPr>
            <p:ph type="body" sz="quarter" idx="17"/>
          </p:nvPr>
        </p:nvSpPr>
        <p:spPr>
          <a:xfrm>
            <a:off x="1260475" y="1143000"/>
            <a:ext cx="7502525" cy="4572000"/>
          </a:xfrm>
          <a:prstGeom prst="rect">
            <a:avLst/>
          </a:prstGeom>
        </p:spPr>
        <p:txBody>
          <a:bodyPr/>
          <a:lstStyle>
            <a:lvl1pPr>
              <a:defRPr>
                <a:latin typeface="Calibri" charset="0"/>
                <a:ea typeface="Calibri" charset="0"/>
                <a:cs typeface="Calibri" charset="0"/>
              </a:defRPr>
            </a:lvl1pPr>
            <a:lvl2pPr>
              <a:defRPr>
                <a:latin typeface="Calibri" charset="0"/>
                <a:ea typeface="Calibri" charset="0"/>
                <a:cs typeface="Calibri" charset="0"/>
              </a:defRPr>
            </a:lvl2pPr>
            <a:lvl3pPr>
              <a:defRPr>
                <a:latin typeface="Calibri" charset="0"/>
                <a:ea typeface="Calibri" charset="0"/>
                <a:cs typeface="Calibri" charset="0"/>
              </a:defRPr>
            </a:lvl3pPr>
            <a:lvl4pPr>
              <a:defRPr>
                <a:latin typeface="Calibri" charset="0"/>
                <a:ea typeface="Calibri" charset="0"/>
                <a:cs typeface="Calibri" charset="0"/>
              </a:defRPr>
            </a:lvl4pPr>
            <a:lvl5pPr>
              <a:defRPr>
                <a:latin typeface="Calibri" charset="0"/>
                <a:ea typeface="Calibri" charset="0"/>
                <a:cs typeface="Calibri" charset="0"/>
              </a:defRPr>
            </a:lvl5p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18" name="Textplatzhalter 11"/>
          <p:cNvSpPr>
            <a:spLocks noGrp="1"/>
          </p:cNvSpPr>
          <p:nvPr>
            <p:ph type="body" sz="quarter" idx="18" hasCustomPrompt="1"/>
          </p:nvPr>
        </p:nvSpPr>
        <p:spPr>
          <a:xfrm>
            <a:off x="152400" y="228600"/>
            <a:ext cx="685800" cy="685800"/>
          </a:xfrm>
          <a:prstGeom prst="rect">
            <a:avLst/>
          </a:prstGeom>
        </p:spPr>
        <p:txBody>
          <a:bodyPr vert="horz" lIns="0" tIns="0" rIns="0" bIns="0"/>
          <a:lstStyle>
            <a:lvl1pPr algn="r">
              <a:buNone/>
              <a:defRPr kumimoji="0" lang="de-DE" sz="3600" b="0" i="0" u="none" strike="noStrike" kern="1200" cap="none" spc="0" normalizeH="0" baseline="0" noProof="0" dirty="0" smtClean="0">
                <a:ln>
                  <a:noFill/>
                </a:ln>
                <a:solidFill>
                  <a:srgbClr val="FFFFFF"/>
                </a:solidFill>
                <a:effectLst/>
                <a:uLnTx/>
                <a:uFillTx/>
                <a:latin typeface="Calibri" charset="0"/>
                <a:ea typeface="Calibri" charset="0"/>
                <a:cs typeface="Calibri" charset="0"/>
              </a:defRPr>
            </a:lvl1pPr>
            <a:lvl2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2pPr>
            <a:lvl3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3pPr>
            <a:lvl4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4pPr>
            <a:lvl5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5pPr>
          </a:lstStyle>
          <a:p>
            <a:pPr lvl="0"/>
            <a:r>
              <a:rPr lang="de-DE" dirty="0" smtClean="0"/>
              <a:t>X</a:t>
            </a:r>
            <a:endParaRPr lang="de-DE" dirty="0"/>
          </a:p>
        </p:txBody>
      </p:sp>
    </p:spTree>
    <p:extLst>
      <p:ext uri="{BB962C8B-B14F-4D97-AF65-F5344CB8AC3E}">
        <p14:creationId xmlns:p14="http://schemas.microsoft.com/office/powerpoint/2010/main" val="763342010"/>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halt 1 Spalte Liste">
    <p:spTree>
      <p:nvGrpSpPr>
        <p:cNvPr id="1" name=""/>
        <p:cNvGrpSpPr/>
        <p:nvPr/>
      </p:nvGrpSpPr>
      <p:grpSpPr>
        <a:xfrm>
          <a:off x="0" y="0"/>
          <a:ext cx="0" cy="0"/>
          <a:chOff x="0" y="0"/>
          <a:chExt cx="0" cy="0"/>
        </a:xfrm>
      </p:grpSpPr>
      <p:sp>
        <p:nvSpPr>
          <p:cNvPr id="8" name="Textplatzhalter 11"/>
          <p:cNvSpPr>
            <a:spLocks noGrp="1"/>
          </p:cNvSpPr>
          <p:nvPr>
            <p:ph type="body" sz="quarter" idx="13" hasCustomPrompt="1"/>
          </p:nvPr>
        </p:nvSpPr>
        <p:spPr>
          <a:xfrm>
            <a:off x="1295401" y="304800"/>
            <a:ext cx="7467600" cy="442800"/>
          </a:xfrm>
        </p:spPr>
        <p:txBody>
          <a:bodyPr wrap="none" lIns="0" tIns="0" rIns="0" anchor="b" anchorCtr="0"/>
          <a:lstStyle>
            <a:lvl1pPr marL="0" indent="0" algn="l">
              <a:lnSpc>
                <a:spcPct val="100000"/>
              </a:lnSpc>
              <a:buNone/>
              <a:defRPr sz="1500" b="0" i="0">
                <a:solidFill>
                  <a:srgbClr val="FFFFFF"/>
                </a:solidFill>
                <a:latin typeface="Calibri" charset="0"/>
                <a:cs typeface="Calibri" charset="0"/>
              </a:defRPr>
            </a:lvl1pPr>
            <a:lvl2pPr>
              <a:buNone/>
              <a:defRPr/>
            </a:lvl2pPr>
            <a:lvl3pPr>
              <a:buNone/>
              <a:defRPr/>
            </a:lvl3pPr>
            <a:lvl4pPr>
              <a:buNone/>
              <a:defRPr/>
            </a:lvl4pPr>
            <a:lvl5pPr>
              <a:buNone/>
              <a:defRPr/>
            </a:lvl5pPr>
          </a:lstStyle>
          <a:p>
            <a:pPr lvl="0"/>
            <a:r>
              <a:rPr lang="de-DE" dirty="0" smtClean="0"/>
              <a:t>Folientitel</a:t>
            </a:r>
            <a:endParaRPr lang="de-DE" dirty="0"/>
          </a:p>
        </p:txBody>
      </p:sp>
      <p:sp>
        <p:nvSpPr>
          <p:cNvPr id="9" name="Datumsplatzhalter 8"/>
          <p:cNvSpPr>
            <a:spLocks noGrp="1"/>
          </p:cNvSpPr>
          <p:nvPr>
            <p:ph type="dt" sz="half" idx="14"/>
          </p:nvPr>
        </p:nvSpPr>
        <p:spPr/>
        <p:txBody>
          <a:bodyPr/>
          <a:lstStyle/>
          <a:p>
            <a:pPr>
              <a:defRPr/>
            </a:pPr>
            <a:endParaRPr lang="de-DE" dirty="0"/>
          </a:p>
        </p:txBody>
      </p:sp>
      <p:sp>
        <p:nvSpPr>
          <p:cNvPr id="10" name="Foliennummernplatzhalter 9"/>
          <p:cNvSpPr>
            <a:spLocks noGrp="1"/>
          </p:cNvSpPr>
          <p:nvPr>
            <p:ph type="sldNum" sz="quarter" idx="15"/>
          </p:nvPr>
        </p:nvSpPr>
        <p:spPr/>
        <p:txBody>
          <a:bodyPr/>
          <a:lstStyle/>
          <a:p>
            <a:fld id="{0A013803-4526-4645-B715-105BE440F5D7}" type="slidenum">
              <a:rPr lang="de-DE" smtClean="0"/>
              <a:pPr/>
              <a:t>‹#›</a:t>
            </a:fld>
            <a:endParaRPr lang="de-DE" dirty="0"/>
          </a:p>
        </p:txBody>
      </p:sp>
      <p:sp>
        <p:nvSpPr>
          <p:cNvPr id="12" name="Fußzeilenplatzhalter 11"/>
          <p:cNvSpPr>
            <a:spLocks noGrp="1"/>
          </p:cNvSpPr>
          <p:nvPr>
            <p:ph type="ftr" sz="quarter" idx="16"/>
          </p:nvPr>
        </p:nvSpPr>
        <p:spPr/>
        <p:txBody>
          <a:bodyPr/>
          <a:lstStyle/>
          <a:p>
            <a:pPr>
              <a:defRPr/>
            </a:pPr>
            <a:r>
              <a:rPr lang="en-GB" dirty="0" smtClean="0"/>
              <a:t>Inclusion of Consumption of carbon intensive materials in emission trading systems</a:t>
            </a:r>
            <a:endParaRPr lang="de-DE" dirty="0"/>
          </a:p>
        </p:txBody>
      </p:sp>
      <p:sp>
        <p:nvSpPr>
          <p:cNvPr id="17" name="Textplatzhalter 16"/>
          <p:cNvSpPr>
            <a:spLocks noGrp="1"/>
          </p:cNvSpPr>
          <p:nvPr>
            <p:ph type="body" sz="quarter" idx="17"/>
          </p:nvPr>
        </p:nvSpPr>
        <p:spPr>
          <a:xfrm>
            <a:off x="1260475" y="1143000"/>
            <a:ext cx="7502525" cy="4572000"/>
          </a:xfrm>
        </p:spPr>
        <p:txBody>
          <a:body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18" name="Textplatzhalter 11"/>
          <p:cNvSpPr>
            <a:spLocks noGrp="1"/>
          </p:cNvSpPr>
          <p:nvPr>
            <p:ph type="body" sz="quarter" idx="18" hasCustomPrompt="1"/>
          </p:nvPr>
        </p:nvSpPr>
        <p:spPr>
          <a:xfrm>
            <a:off x="152400" y="228600"/>
            <a:ext cx="685800" cy="685800"/>
          </a:xfrm>
          <a:prstGeom prst="rect">
            <a:avLst/>
          </a:prstGeom>
        </p:spPr>
        <p:txBody>
          <a:bodyPr vert="horz" lIns="0" tIns="0" rIns="0" bIns="0"/>
          <a:lstStyle>
            <a:lvl1pPr algn="r">
              <a:buNone/>
              <a:defRPr kumimoji="0" lang="de-DE" sz="3600" b="0" i="0" u="none" strike="noStrike" kern="1200" cap="none" spc="0" normalizeH="0" baseline="0" noProof="0" dirty="0" smtClean="0">
                <a:ln>
                  <a:noFill/>
                </a:ln>
                <a:solidFill>
                  <a:srgbClr val="FFFFFF"/>
                </a:solidFill>
                <a:effectLst/>
                <a:uLnTx/>
                <a:uFillTx/>
                <a:latin typeface="Calibri" charset="0"/>
                <a:ea typeface="Calibri" charset="0"/>
                <a:cs typeface="Calibri" charset="0"/>
              </a:defRPr>
            </a:lvl1pPr>
            <a:lvl2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2pPr>
            <a:lvl3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3pPr>
            <a:lvl4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4pPr>
            <a:lvl5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5pPr>
          </a:lstStyle>
          <a:p>
            <a:pPr lvl="0"/>
            <a:r>
              <a:rPr lang="de-DE" dirty="0" smtClean="0"/>
              <a:t>X</a:t>
            </a:r>
            <a:endParaRPr lang="de-DE" dirty="0"/>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halt 2 Spalten">
    <p:spTree>
      <p:nvGrpSpPr>
        <p:cNvPr id="1" name=""/>
        <p:cNvGrpSpPr/>
        <p:nvPr/>
      </p:nvGrpSpPr>
      <p:grpSpPr>
        <a:xfrm>
          <a:off x="0" y="0"/>
          <a:ext cx="0" cy="0"/>
          <a:chOff x="0" y="0"/>
          <a:chExt cx="0" cy="0"/>
        </a:xfrm>
      </p:grpSpPr>
      <p:sp>
        <p:nvSpPr>
          <p:cNvPr id="8" name="Textplatzhalter 11"/>
          <p:cNvSpPr>
            <a:spLocks noGrp="1"/>
          </p:cNvSpPr>
          <p:nvPr>
            <p:ph type="body" sz="quarter" idx="13" hasCustomPrompt="1"/>
          </p:nvPr>
        </p:nvSpPr>
        <p:spPr>
          <a:xfrm>
            <a:off x="1295401" y="304800"/>
            <a:ext cx="7467600" cy="442800"/>
          </a:xfrm>
        </p:spPr>
        <p:txBody>
          <a:bodyPr wrap="none" lIns="0" tIns="0" rIns="0" anchor="b" anchorCtr="0"/>
          <a:lstStyle>
            <a:lvl1pPr marL="0" indent="0" algn="l">
              <a:lnSpc>
                <a:spcPct val="100000"/>
              </a:lnSpc>
              <a:buNone/>
              <a:defRPr sz="1500" b="0" i="0">
                <a:solidFill>
                  <a:srgbClr val="FFFFFF"/>
                </a:solidFill>
                <a:latin typeface="Calibri" charset="0"/>
                <a:cs typeface="Calibri" charset="0"/>
              </a:defRPr>
            </a:lvl1pPr>
            <a:lvl2pPr>
              <a:buNone/>
              <a:defRPr/>
            </a:lvl2pPr>
            <a:lvl3pPr>
              <a:buNone/>
              <a:defRPr/>
            </a:lvl3pPr>
            <a:lvl4pPr>
              <a:buNone/>
              <a:defRPr/>
            </a:lvl4pPr>
            <a:lvl5pPr>
              <a:buNone/>
              <a:defRPr/>
            </a:lvl5pPr>
          </a:lstStyle>
          <a:p>
            <a:pPr lvl="0"/>
            <a:r>
              <a:rPr lang="de-DE" dirty="0" smtClean="0"/>
              <a:t>Folientitel</a:t>
            </a:r>
            <a:endParaRPr lang="de-DE" dirty="0"/>
          </a:p>
        </p:txBody>
      </p:sp>
      <p:sp>
        <p:nvSpPr>
          <p:cNvPr id="9" name="Datumsplatzhalter 8"/>
          <p:cNvSpPr>
            <a:spLocks noGrp="1"/>
          </p:cNvSpPr>
          <p:nvPr>
            <p:ph type="dt" sz="half" idx="14"/>
          </p:nvPr>
        </p:nvSpPr>
        <p:spPr/>
        <p:txBody>
          <a:bodyPr/>
          <a:lstStyle/>
          <a:p>
            <a:pPr>
              <a:defRPr/>
            </a:pPr>
            <a:endParaRPr lang="de-DE" dirty="0"/>
          </a:p>
        </p:txBody>
      </p:sp>
      <p:sp>
        <p:nvSpPr>
          <p:cNvPr id="10" name="Foliennummernplatzhalter 9"/>
          <p:cNvSpPr>
            <a:spLocks noGrp="1"/>
          </p:cNvSpPr>
          <p:nvPr>
            <p:ph type="sldNum" sz="quarter" idx="15"/>
          </p:nvPr>
        </p:nvSpPr>
        <p:spPr/>
        <p:txBody>
          <a:bodyPr/>
          <a:lstStyle/>
          <a:p>
            <a:fld id="{0A013803-4526-4645-B715-105BE440F5D7}" type="slidenum">
              <a:rPr lang="de-DE" smtClean="0"/>
              <a:pPr/>
              <a:t>‹#›</a:t>
            </a:fld>
            <a:endParaRPr lang="de-DE" dirty="0"/>
          </a:p>
        </p:txBody>
      </p:sp>
      <p:sp>
        <p:nvSpPr>
          <p:cNvPr id="12" name="Fußzeilenplatzhalter 11"/>
          <p:cNvSpPr>
            <a:spLocks noGrp="1"/>
          </p:cNvSpPr>
          <p:nvPr>
            <p:ph type="ftr" sz="quarter" idx="16"/>
          </p:nvPr>
        </p:nvSpPr>
        <p:spPr/>
        <p:txBody>
          <a:bodyPr/>
          <a:lstStyle/>
          <a:p>
            <a:pPr>
              <a:defRPr/>
            </a:pPr>
            <a:r>
              <a:rPr lang="en-GB" dirty="0" smtClean="0"/>
              <a:t>Inclusion of Consumption of carbon intensive materials in emission trading systems</a:t>
            </a:r>
            <a:endParaRPr lang="de-DE" dirty="0"/>
          </a:p>
        </p:txBody>
      </p:sp>
      <p:sp>
        <p:nvSpPr>
          <p:cNvPr id="11" name="Inhaltsplatzhalter 9"/>
          <p:cNvSpPr>
            <a:spLocks noGrp="1"/>
          </p:cNvSpPr>
          <p:nvPr>
            <p:ph sz="quarter" idx="17"/>
          </p:nvPr>
        </p:nvSpPr>
        <p:spPr>
          <a:xfrm>
            <a:off x="1295400" y="990599"/>
            <a:ext cx="3650400" cy="5043600"/>
          </a:xfrm>
        </p:spPr>
        <p:txBody>
          <a:bodyPr lIns="0" tIns="72000" rIns="72000" bIns="0"/>
          <a:lstStyle>
            <a:lvl1pPr marL="0" indent="0">
              <a:buNone/>
              <a:defRPr sz="1800" baseline="0"/>
            </a:lvl1pPr>
            <a:lvl5pPr>
              <a:buFont typeface="Arial"/>
              <a:buNone/>
              <a:defRPr/>
            </a:lvl5pPr>
          </a:lstStyle>
          <a:p>
            <a:pPr lvl="0"/>
            <a:r>
              <a:rPr lang="de-DE" dirty="0" smtClean="0"/>
              <a:t>Textmasterformate durch Klicken bearbeiten</a:t>
            </a:r>
          </a:p>
        </p:txBody>
      </p:sp>
      <p:sp>
        <p:nvSpPr>
          <p:cNvPr id="17" name="Inhaltsplatzhalter 9"/>
          <p:cNvSpPr>
            <a:spLocks noGrp="1"/>
          </p:cNvSpPr>
          <p:nvPr>
            <p:ph sz="quarter" idx="18"/>
          </p:nvPr>
        </p:nvSpPr>
        <p:spPr>
          <a:xfrm>
            <a:off x="5112601" y="990599"/>
            <a:ext cx="3650400" cy="5043600"/>
          </a:xfrm>
        </p:spPr>
        <p:txBody>
          <a:bodyPr lIns="0" tIns="72000" rIns="72000" bIns="0"/>
          <a:lstStyle>
            <a:lvl1pPr marL="0" indent="0">
              <a:buNone/>
              <a:defRPr sz="1800" baseline="0"/>
            </a:lvl1pPr>
            <a:lvl5pPr>
              <a:buFont typeface="Arial"/>
              <a:buNone/>
              <a:defRPr/>
            </a:lvl5pPr>
          </a:lstStyle>
          <a:p>
            <a:pPr lvl="0"/>
            <a:r>
              <a:rPr lang="de-DE" dirty="0" smtClean="0"/>
              <a:t>Textmasterformate durch Klicken bearbeiten</a:t>
            </a:r>
          </a:p>
        </p:txBody>
      </p:sp>
      <p:sp>
        <p:nvSpPr>
          <p:cNvPr id="18" name="Textplatzhalter 11"/>
          <p:cNvSpPr>
            <a:spLocks noGrp="1"/>
          </p:cNvSpPr>
          <p:nvPr>
            <p:ph type="body" sz="quarter" idx="19" hasCustomPrompt="1"/>
          </p:nvPr>
        </p:nvSpPr>
        <p:spPr>
          <a:xfrm>
            <a:off x="152400" y="228600"/>
            <a:ext cx="685800" cy="685800"/>
          </a:xfrm>
          <a:prstGeom prst="rect">
            <a:avLst/>
          </a:prstGeom>
        </p:spPr>
        <p:txBody>
          <a:bodyPr vert="horz" lIns="0" tIns="0" rIns="0" bIns="0"/>
          <a:lstStyle>
            <a:lvl1pPr algn="r">
              <a:buNone/>
              <a:defRPr kumimoji="0" lang="de-DE" sz="3600" b="0" i="0" u="none" strike="noStrike" kern="1200" cap="none" spc="0" normalizeH="0" baseline="0" noProof="0" dirty="0" smtClean="0">
                <a:ln>
                  <a:noFill/>
                </a:ln>
                <a:solidFill>
                  <a:srgbClr val="FFFFFF"/>
                </a:solidFill>
                <a:effectLst/>
                <a:uLnTx/>
                <a:uFillTx/>
                <a:latin typeface="Calibri" charset="0"/>
                <a:ea typeface="Calibri" charset="0"/>
                <a:cs typeface="Calibri" charset="0"/>
              </a:defRPr>
            </a:lvl1pPr>
            <a:lvl2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2pPr>
            <a:lvl3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3pPr>
            <a:lvl4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4pPr>
            <a:lvl5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5pPr>
          </a:lstStyle>
          <a:p>
            <a:pPr lvl="0"/>
            <a:r>
              <a:rPr lang="de-DE" dirty="0" smtClean="0"/>
              <a:t>X</a:t>
            </a:r>
            <a:endParaRPr lang="de-DE" dirty="0"/>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halt 1 Spalte Text">
    <p:spTree>
      <p:nvGrpSpPr>
        <p:cNvPr id="1" name=""/>
        <p:cNvGrpSpPr/>
        <p:nvPr/>
      </p:nvGrpSpPr>
      <p:grpSpPr>
        <a:xfrm>
          <a:off x="0" y="0"/>
          <a:ext cx="0" cy="0"/>
          <a:chOff x="0" y="0"/>
          <a:chExt cx="0" cy="0"/>
        </a:xfrm>
      </p:grpSpPr>
      <p:sp>
        <p:nvSpPr>
          <p:cNvPr id="8" name="Textplatzhalter 11"/>
          <p:cNvSpPr>
            <a:spLocks noGrp="1"/>
          </p:cNvSpPr>
          <p:nvPr>
            <p:ph type="body" sz="quarter" idx="13" hasCustomPrompt="1"/>
          </p:nvPr>
        </p:nvSpPr>
        <p:spPr>
          <a:xfrm>
            <a:off x="1295401" y="304800"/>
            <a:ext cx="7467600" cy="442800"/>
          </a:xfrm>
        </p:spPr>
        <p:txBody>
          <a:bodyPr wrap="none" lIns="0" tIns="0" rIns="0" anchor="b" anchorCtr="0"/>
          <a:lstStyle>
            <a:lvl1pPr marL="0" indent="0" algn="l">
              <a:lnSpc>
                <a:spcPct val="100000"/>
              </a:lnSpc>
              <a:buNone/>
              <a:defRPr sz="1500" b="0" i="0">
                <a:solidFill>
                  <a:srgbClr val="FFFFFF"/>
                </a:solidFill>
                <a:latin typeface="Calibri" charset="0"/>
                <a:cs typeface="Calibri" charset="0"/>
              </a:defRPr>
            </a:lvl1pPr>
            <a:lvl2pPr>
              <a:buNone/>
              <a:defRPr/>
            </a:lvl2pPr>
            <a:lvl3pPr>
              <a:buNone/>
              <a:defRPr/>
            </a:lvl3pPr>
            <a:lvl4pPr>
              <a:buNone/>
              <a:defRPr/>
            </a:lvl4pPr>
            <a:lvl5pPr>
              <a:buNone/>
              <a:defRPr/>
            </a:lvl5pPr>
          </a:lstStyle>
          <a:p>
            <a:pPr lvl="0"/>
            <a:r>
              <a:rPr lang="de-DE" dirty="0" smtClean="0"/>
              <a:t>Folientitel</a:t>
            </a:r>
            <a:endParaRPr lang="de-DE" dirty="0"/>
          </a:p>
        </p:txBody>
      </p:sp>
      <p:sp>
        <p:nvSpPr>
          <p:cNvPr id="9" name="Datumsplatzhalter 8"/>
          <p:cNvSpPr>
            <a:spLocks noGrp="1"/>
          </p:cNvSpPr>
          <p:nvPr>
            <p:ph type="dt" sz="half" idx="14"/>
          </p:nvPr>
        </p:nvSpPr>
        <p:spPr/>
        <p:txBody>
          <a:bodyPr/>
          <a:lstStyle/>
          <a:p>
            <a:pPr>
              <a:defRPr/>
            </a:pPr>
            <a:endParaRPr lang="de-DE" dirty="0"/>
          </a:p>
        </p:txBody>
      </p:sp>
      <p:sp>
        <p:nvSpPr>
          <p:cNvPr id="10" name="Foliennummernplatzhalter 9"/>
          <p:cNvSpPr>
            <a:spLocks noGrp="1"/>
          </p:cNvSpPr>
          <p:nvPr>
            <p:ph type="sldNum" sz="quarter" idx="15"/>
          </p:nvPr>
        </p:nvSpPr>
        <p:spPr/>
        <p:txBody>
          <a:bodyPr/>
          <a:lstStyle/>
          <a:p>
            <a:fld id="{0A013803-4526-4645-B715-105BE440F5D7}" type="slidenum">
              <a:rPr lang="de-DE" smtClean="0"/>
              <a:pPr/>
              <a:t>‹#›</a:t>
            </a:fld>
            <a:endParaRPr lang="de-DE" dirty="0"/>
          </a:p>
        </p:txBody>
      </p:sp>
      <p:sp>
        <p:nvSpPr>
          <p:cNvPr id="12" name="Fußzeilenplatzhalter 11"/>
          <p:cNvSpPr>
            <a:spLocks noGrp="1"/>
          </p:cNvSpPr>
          <p:nvPr>
            <p:ph type="ftr" sz="quarter" idx="16"/>
          </p:nvPr>
        </p:nvSpPr>
        <p:spPr/>
        <p:txBody>
          <a:bodyPr/>
          <a:lstStyle/>
          <a:p>
            <a:pPr>
              <a:defRPr/>
            </a:pPr>
            <a:r>
              <a:rPr lang="en-GB" dirty="0" smtClean="0"/>
              <a:t>Inclusion of Consumption of carbon intensive materials in emission trading systems</a:t>
            </a:r>
            <a:endParaRPr lang="de-DE" dirty="0"/>
          </a:p>
        </p:txBody>
      </p:sp>
      <p:sp>
        <p:nvSpPr>
          <p:cNvPr id="11" name="Inhaltsplatzhalter 9"/>
          <p:cNvSpPr>
            <a:spLocks noGrp="1"/>
          </p:cNvSpPr>
          <p:nvPr>
            <p:ph sz="quarter" idx="17"/>
          </p:nvPr>
        </p:nvSpPr>
        <p:spPr>
          <a:xfrm>
            <a:off x="1295399" y="990599"/>
            <a:ext cx="7467601" cy="5043600"/>
          </a:xfrm>
        </p:spPr>
        <p:txBody>
          <a:bodyPr lIns="0" tIns="72000" rIns="72000" bIns="0"/>
          <a:lstStyle>
            <a:lvl1pPr marL="0" indent="0">
              <a:buNone/>
              <a:defRPr sz="3200" baseline="0">
                <a:latin typeface="Calibri" charset="0"/>
                <a:cs typeface="Calibri" charset="0"/>
              </a:defRPr>
            </a:lvl1pPr>
            <a:lvl5pPr>
              <a:buFont typeface="Arial"/>
              <a:buNone/>
              <a:defRPr/>
            </a:lvl5pPr>
          </a:lstStyle>
          <a:p>
            <a:pPr lvl="0"/>
            <a:r>
              <a:rPr lang="de-DE" dirty="0" smtClean="0"/>
              <a:t>Textmasterformate durch Klicken bearbeiten</a:t>
            </a:r>
          </a:p>
        </p:txBody>
      </p:sp>
      <p:sp>
        <p:nvSpPr>
          <p:cNvPr id="15" name="Textplatzhalter 11"/>
          <p:cNvSpPr>
            <a:spLocks noGrp="1"/>
          </p:cNvSpPr>
          <p:nvPr>
            <p:ph type="body" sz="quarter" idx="18" hasCustomPrompt="1"/>
          </p:nvPr>
        </p:nvSpPr>
        <p:spPr>
          <a:xfrm>
            <a:off x="152400" y="228600"/>
            <a:ext cx="685800" cy="685800"/>
          </a:xfrm>
          <a:prstGeom prst="rect">
            <a:avLst/>
          </a:prstGeom>
        </p:spPr>
        <p:txBody>
          <a:bodyPr vert="horz" lIns="0" tIns="0" rIns="0" bIns="0"/>
          <a:lstStyle>
            <a:lvl1pPr algn="r">
              <a:buNone/>
              <a:defRPr kumimoji="0" lang="de-DE" sz="3600" b="0" i="0" u="none" strike="noStrike" kern="1200" cap="none" spc="0" normalizeH="0" baseline="0" noProof="0" dirty="0" smtClean="0">
                <a:ln>
                  <a:noFill/>
                </a:ln>
                <a:solidFill>
                  <a:srgbClr val="FFFFFF"/>
                </a:solidFill>
                <a:effectLst/>
                <a:uLnTx/>
                <a:uFillTx/>
                <a:latin typeface="Calibri" charset="0"/>
                <a:ea typeface="Calibri" charset="0"/>
                <a:cs typeface="Calibri" charset="0"/>
              </a:defRPr>
            </a:lvl1pPr>
            <a:lvl2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2pPr>
            <a:lvl3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3pPr>
            <a:lvl4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4pPr>
            <a:lvl5pPr>
              <a:buNone/>
              <a:defRPr kumimoji="0" lang="de-DE" sz="3600" b="0" i="0" u="none" strike="noStrike" kern="1200" cap="none" spc="0" normalizeH="0" baseline="0" noProof="0" dirty="0" smtClean="0">
                <a:ln>
                  <a:noFill/>
                </a:ln>
                <a:solidFill>
                  <a:srgbClr val="FFFFFF"/>
                </a:solidFill>
                <a:effectLst/>
                <a:uLnTx/>
                <a:uFillTx/>
                <a:latin typeface="Constantia"/>
                <a:ea typeface="ＭＳ Ｐゴシック" pitchFamily="-65" charset="-128"/>
                <a:cs typeface="Constantia"/>
              </a:defRPr>
            </a:lvl5pPr>
          </a:lstStyle>
          <a:p>
            <a:pPr lvl="0"/>
            <a:r>
              <a:rPr lang="de-DE" dirty="0" smtClean="0"/>
              <a:t>X</a:t>
            </a:r>
            <a:endParaRPr lang="de-DE" dirty="0"/>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1.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image" Target="../media/image1.png"/><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theme" Target="../theme/theme3.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image" Target="../media/image4.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image" Target="../media/image6.png"/><Relationship Id="rId2" Type="http://schemas.openxmlformats.org/officeDocument/2006/relationships/slideLayout" Target="../slideLayouts/slideLayout15.xml"/><Relationship Id="rId16" Type="http://schemas.openxmlformats.org/officeDocument/2006/relationships/image" Target="../media/image5.pn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heme" Target="../theme/theme5.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ransition spd="med">
    <p:fade/>
  </p:transition>
  <p:hf sldNum="0" hdr="0" dt="0"/>
  <p:txStyles>
    <p:titleStyle>
      <a:lvl1pPr algn="ctr" defTabSz="457200" rtl="0" eaLnBrk="1" fontAlgn="base" hangingPunct="1">
        <a:spcBef>
          <a:spcPct val="0"/>
        </a:spcBef>
        <a:spcAft>
          <a:spcPct val="0"/>
        </a:spcAft>
        <a:defRPr sz="3200" b="1" kern="1200">
          <a:solidFill>
            <a:schemeClr val="tx1"/>
          </a:solidFill>
          <a:latin typeface="Arial"/>
          <a:ea typeface="ＭＳ Ｐゴシック" pitchFamily="-65" charset="-128"/>
          <a:cs typeface="Arial"/>
        </a:defRPr>
      </a:lvl1pPr>
      <a:lvl2pPr algn="ctr" defTabSz="457200" rtl="0" eaLnBrk="1" fontAlgn="base" hangingPunct="1">
        <a:spcBef>
          <a:spcPct val="0"/>
        </a:spcBef>
        <a:spcAft>
          <a:spcPct val="0"/>
        </a:spcAft>
        <a:defRPr sz="3200" b="1">
          <a:solidFill>
            <a:schemeClr val="tx1"/>
          </a:solidFill>
          <a:latin typeface="Arial" pitchFamily="-65" charset="0"/>
          <a:ea typeface="ＭＳ Ｐゴシック" pitchFamily="-65" charset="-128"/>
        </a:defRPr>
      </a:lvl2pPr>
      <a:lvl3pPr algn="ctr" defTabSz="457200" rtl="0" eaLnBrk="1" fontAlgn="base" hangingPunct="1">
        <a:spcBef>
          <a:spcPct val="0"/>
        </a:spcBef>
        <a:spcAft>
          <a:spcPct val="0"/>
        </a:spcAft>
        <a:defRPr sz="3200" b="1">
          <a:solidFill>
            <a:schemeClr val="tx1"/>
          </a:solidFill>
          <a:latin typeface="Arial" pitchFamily="-65" charset="0"/>
          <a:ea typeface="ＭＳ Ｐゴシック" pitchFamily="-65" charset="-128"/>
        </a:defRPr>
      </a:lvl3pPr>
      <a:lvl4pPr algn="ctr" defTabSz="457200" rtl="0" eaLnBrk="1" fontAlgn="base" hangingPunct="1">
        <a:spcBef>
          <a:spcPct val="0"/>
        </a:spcBef>
        <a:spcAft>
          <a:spcPct val="0"/>
        </a:spcAft>
        <a:defRPr sz="3200" b="1">
          <a:solidFill>
            <a:schemeClr val="tx1"/>
          </a:solidFill>
          <a:latin typeface="Arial" pitchFamily="-65" charset="0"/>
          <a:ea typeface="ＭＳ Ｐゴシック" pitchFamily="-65" charset="-128"/>
        </a:defRPr>
      </a:lvl4pPr>
      <a:lvl5pPr algn="ctr" defTabSz="457200" rtl="0" eaLnBrk="1" fontAlgn="base" hangingPunct="1">
        <a:spcBef>
          <a:spcPct val="0"/>
        </a:spcBef>
        <a:spcAft>
          <a:spcPct val="0"/>
        </a:spcAft>
        <a:defRPr sz="3200" b="1">
          <a:solidFill>
            <a:schemeClr val="tx1"/>
          </a:solidFill>
          <a:latin typeface="Arial" pitchFamily="-65" charset="0"/>
          <a:ea typeface="ＭＳ Ｐゴシック" pitchFamily="-65" charset="-128"/>
        </a:defRPr>
      </a:lvl5pPr>
      <a:lvl6pPr marL="457200" algn="ctr" defTabSz="457200" rtl="0" eaLnBrk="1" fontAlgn="base" hangingPunct="1">
        <a:spcBef>
          <a:spcPct val="0"/>
        </a:spcBef>
        <a:spcAft>
          <a:spcPct val="0"/>
        </a:spcAft>
        <a:defRPr sz="3200" b="1">
          <a:solidFill>
            <a:schemeClr val="tx1"/>
          </a:solidFill>
          <a:latin typeface="Arial" pitchFamily="-65" charset="0"/>
          <a:ea typeface="ＭＳ Ｐゴシック" pitchFamily="-65" charset="-128"/>
        </a:defRPr>
      </a:lvl6pPr>
      <a:lvl7pPr marL="914400" algn="ctr" defTabSz="457200" rtl="0" eaLnBrk="1" fontAlgn="base" hangingPunct="1">
        <a:spcBef>
          <a:spcPct val="0"/>
        </a:spcBef>
        <a:spcAft>
          <a:spcPct val="0"/>
        </a:spcAft>
        <a:defRPr sz="3200" b="1">
          <a:solidFill>
            <a:schemeClr val="tx1"/>
          </a:solidFill>
          <a:latin typeface="Arial" pitchFamily="-65" charset="0"/>
          <a:ea typeface="ＭＳ Ｐゴシック" pitchFamily="-65" charset="-128"/>
        </a:defRPr>
      </a:lvl7pPr>
      <a:lvl8pPr marL="1371600" algn="ctr" defTabSz="457200" rtl="0" eaLnBrk="1" fontAlgn="base" hangingPunct="1">
        <a:spcBef>
          <a:spcPct val="0"/>
        </a:spcBef>
        <a:spcAft>
          <a:spcPct val="0"/>
        </a:spcAft>
        <a:defRPr sz="3200" b="1">
          <a:solidFill>
            <a:schemeClr val="tx1"/>
          </a:solidFill>
          <a:latin typeface="Arial" pitchFamily="-65" charset="0"/>
          <a:ea typeface="ＭＳ Ｐゴシック" pitchFamily="-65" charset="-128"/>
        </a:defRPr>
      </a:lvl8pPr>
      <a:lvl9pPr marL="1828800" algn="ctr" defTabSz="457200" rtl="0" eaLnBrk="1" fontAlgn="base" hangingPunct="1">
        <a:spcBef>
          <a:spcPct val="0"/>
        </a:spcBef>
        <a:spcAft>
          <a:spcPct val="0"/>
        </a:spcAft>
        <a:defRPr sz="3200" b="1">
          <a:solidFill>
            <a:schemeClr val="tx1"/>
          </a:solidFill>
          <a:latin typeface="Arial" pitchFamily="-65" charset="0"/>
          <a:ea typeface="ＭＳ Ｐゴシック" pitchFamily="-65" charset="-128"/>
        </a:defRPr>
      </a:lvl9pPr>
    </p:titleStyle>
    <p:bodyStyle>
      <a:lvl1pPr marL="323850" indent="-323850" algn="l" defTabSz="457200" rtl="0" eaLnBrk="1" fontAlgn="base" hangingPunct="1">
        <a:lnSpc>
          <a:spcPct val="120000"/>
        </a:lnSpc>
        <a:spcBef>
          <a:spcPct val="0"/>
        </a:spcBef>
        <a:spcAft>
          <a:spcPts val="1000"/>
        </a:spcAft>
        <a:buClr>
          <a:schemeClr val="tx2"/>
        </a:buClr>
        <a:buSzPct val="85000"/>
        <a:buFont typeface="Arial" pitchFamily="-65" charset="0"/>
        <a:buChar char="►"/>
        <a:defRPr sz="3200" kern="1200">
          <a:solidFill>
            <a:schemeClr val="tx1"/>
          </a:solidFill>
          <a:latin typeface="Arial"/>
          <a:ea typeface="ＭＳ Ｐゴシック" pitchFamily="-65" charset="-128"/>
          <a:cs typeface="Arial"/>
        </a:defRPr>
      </a:lvl1pPr>
      <a:lvl2pPr marL="603250" indent="-287338" algn="l" defTabSz="457200" rtl="0" eaLnBrk="1" fontAlgn="base" hangingPunct="1">
        <a:lnSpc>
          <a:spcPct val="120000"/>
        </a:lnSpc>
        <a:spcBef>
          <a:spcPct val="0"/>
        </a:spcBef>
        <a:spcAft>
          <a:spcPts val="1000"/>
        </a:spcAft>
        <a:buClr>
          <a:schemeClr val="tx2"/>
        </a:buClr>
        <a:buSzPct val="120000"/>
        <a:buFont typeface="Arial" pitchFamily="-65" charset="0"/>
        <a:buChar char="●"/>
        <a:defRPr sz="1600" kern="1200">
          <a:solidFill>
            <a:schemeClr val="tx1"/>
          </a:solidFill>
          <a:latin typeface="Arial"/>
          <a:ea typeface="ＭＳ Ｐゴシック" pitchFamily="-65" charset="-128"/>
          <a:cs typeface="Arial"/>
        </a:defRPr>
      </a:lvl2pPr>
      <a:lvl3pPr marL="863600" indent="-250825" algn="l" defTabSz="457200" rtl="0" eaLnBrk="1" fontAlgn="base" hangingPunct="1">
        <a:lnSpc>
          <a:spcPct val="120000"/>
        </a:lnSpc>
        <a:spcBef>
          <a:spcPct val="0"/>
        </a:spcBef>
        <a:spcAft>
          <a:spcPts val="1000"/>
        </a:spcAft>
        <a:buClr>
          <a:schemeClr val="tx2"/>
        </a:buClr>
        <a:buSzPct val="120000"/>
        <a:buFont typeface="Arial" pitchFamily="-65" charset="0"/>
        <a:buChar char="●"/>
        <a:defRPr sz="1400" kern="1200">
          <a:solidFill>
            <a:schemeClr val="tx1"/>
          </a:solidFill>
          <a:latin typeface="Arial"/>
          <a:ea typeface="ＭＳ Ｐゴシック" pitchFamily="-65" charset="-128"/>
          <a:cs typeface="Arial"/>
        </a:defRPr>
      </a:lvl3pPr>
      <a:lvl4pPr marL="1079500" indent="-228600" algn="l" defTabSz="457200" rtl="0" eaLnBrk="1" fontAlgn="base" hangingPunct="1">
        <a:lnSpc>
          <a:spcPct val="120000"/>
        </a:lnSpc>
        <a:spcBef>
          <a:spcPct val="0"/>
        </a:spcBef>
        <a:spcAft>
          <a:spcPts val="1000"/>
        </a:spcAft>
        <a:buClr>
          <a:schemeClr val="tx2"/>
        </a:buClr>
        <a:buSzPct val="120000"/>
        <a:buFont typeface="Arial" pitchFamily="-65" charset="0"/>
        <a:buChar char="●"/>
        <a:defRPr sz="1200" kern="1200">
          <a:solidFill>
            <a:schemeClr val="tx1"/>
          </a:solidFill>
          <a:latin typeface="Arial"/>
          <a:ea typeface="ＭＳ Ｐゴシック" pitchFamily="-65" charset="-128"/>
          <a:cs typeface="Arial"/>
        </a:defRPr>
      </a:lvl4pPr>
      <a:lvl5pPr marL="1258888" indent="-179388" algn="l" defTabSz="457200" rtl="0" eaLnBrk="1" fontAlgn="base" hangingPunct="1">
        <a:lnSpc>
          <a:spcPct val="120000"/>
        </a:lnSpc>
        <a:spcBef>
          <a:spcPct val="0"/>
        </a:spcBef>
        <a:spcAft>
          <a:spcPts val="1000"/>
        </a:spcAft>
        <a:buClr>
          <a:schemeClr val="tx2"/>
        </a:buClr>
        <a:buSzPct val="120000"/>
        <a:buFont typeface="Arial" pitchFamily="-65" charset="0"/>
        <a:buChar char="●"/>
        <a:defRPr sz="1000" kern="1200">
          <a:solidFill>
            <a:schemeClr val="tx1"/>
          </a:solidFill>
          <a:latin typeface="Arial"/>
          <a:ea typeface="ＭＳ Ｐゴシック" pitchFamily="-65"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Rechteck 4"/>
          <p:cNvSpPr/>
          <p:nvPr/>
        </p:nvSpPr>
        <p:spPr>
          <a:xfrm>
            <a:off x="1080000" y="1080000"/>
            <a:ext cx="7884000" cy="4536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de-DE" dirty="0">
              <a:latin typeface="Calibri" charset="0"/>
            </a:endParaRPr>
          </a:p>
        </p:txBody>
      </p:sp>
      <p:pic>
        <p:nvPicPr>
          <p:cNvPr id="6" name="Bild 5" descr="diw-logo.png"/>
          <p:cNvPicPr>
            <a:picLocks noChangeAspect="1"/>
          </p:cNvPicPr>
          <p:nvPr/>
        </p:nvPicPr>
        <p:blipFill>
          <a:blip r:embed="rId5"/>
          <a:stretch>
            <a:fillRect/>
          </a:stretch>
        </p:blipFill>
        <p:spPr>
          <a:xfrm>
            <a:off x="7884000" y="6444000"/>
            <a:ext cx="1080000" cy="153900"/>
          </a:xfrm>
          <a:prstGeom prst="rect">
            <a:avLst/>
          </a:prstGeom>
        </p:spPr>
      </p:pic>
      <p:sp>
        <p:nvSpPr>
          <p:cNvPr id="7" name="Fußzeilenplatzhalter 4"/>
          <p:cNvSpPr>
            <a:spLocks noGrp="1"/>
          </p:cNvSpPr>
          <p:nvPr>
            <p:ph type="ftr" sz="quarter" idx="3"/>
          </p:nvPr>
        </p:nvSpPr>
        <p:spPr>
          <a:xfrm>
            <a:off x="1260000" y="6399300"/>
            <a:ext cx="6099175" cy="152400"/>
          </a:xfrm>
          <a:prstGeom prst="rect">
            <a:avLst/>
          </a:prstGeom>
        </p:spPr>
        <p:txBody>
          <a:bodyPr lIns="0" tIns="0" rIns="0" bIns="0"/>
          <a:lstStyle>
            <a:lvl1pPr>
              <a:defRPr sz="900">
                <a:solidFill>
                  <a:schemeClr val="accent1"/>
                </a:solidFill>
                <a:latin typeface="Calibri" charset="0"/>
                <a:ea typeface="Calibri" charset="0"/>
                <a:cs typeface="Calibri" charset="0"/>
              </a:defRPr>
            </a:lvl1pPr>
          </a:lstStyle>
          <a:p>
            <a:pPr>
              <a:defRPr/>
            </a:pPr>
            <a:r>
              <a:rPr lang="en-GB" dirty="0" smtClean="0"/>
              <a:t>Inclusion of Consumption of carbon intensive materials in emission trading systems</a:t>
            </a:r>
            <a:endParaRPr lang="de-DE" dirty="0"/>
          </a:p>
        </p:txBody>
      </p:sp>
      <p:sp>
        <p:nvSpPr>
          <p:cNvPr id="8" name="Datumsplatzhalter 5"/>
          <p:cNvSpPr>
            <a:spLocks noGrp="1"/>
          </p:cNvSpPr>
          <p:nvPr>
            <p:ph type="dt" sz="half" idx="2"/>
          </p:nvPr>
        </p:nvSpPr>
        <p:spPr>
          <a:xfrm>
            <a:off x="1260000" y="6551700"/>
            <a:ext cx="6094413" cy="153900"/>
          </a:xfrm>
          <a:prstGeom prst="rect">
            <a:avLst/>
          </a:prstGeom>
        </p:spPr>
        <p:txBody>
          <a:bodyPr lIns="0" tIns="0" rIns="0" bIns="0"/>
          <a:lstStyle>
            <a:lvl1pPr>
              <a:defRPr sz="900">
                <a:solidFill>
                  <a:schemeClr val="bg2"/>
                </a:solidFill>
                <a:latin typeface="Calibri" charset="0"/>
                <a:ea typeface="Calibri" charset="0"/>
                <a:cs typeface="Calibri" charset="0"/>
              </a:defRPr>
            </a:lvl1pPr>
          </a:lstStyle>
          <a:p>
            <a:pPr>
              <a:defRPr/>
            </a:pPr>
            <a:endParaRPr lang="de-DE" dirty="0"/>
          </a:p>
        </p:txBody>
      </p:sp>
      <p:sp>
        <p:nvSpPr>
          <p:cNvPr id="10" name="Foliennummernplatzhalter 9"/>
          <p:cNvSpPr>
            <a:spLocks noGrp="1"/>
          </p:cNvSpPr>
          <p:nvPr>
            <p:ph type="sldNum" sz="quarter" idx="4"/>
          </p:nvPr>
        </p:nvSpPr>
        <p:spPr>
          <a:xfrm>
            <a:off x="152400" y="6521537"/>
            <a:ext cx="685800" cy="182563"/>
          </a:xfrm>
          <a:prstGeom prst="rect">
            <a:avLst/>
          </a:prstGeom>
        </p:spPr>
        <p:txBody>
          <a:bodyPr vert="horz" lIns="0" tIns="0" rIns="0" bIns="0" rtlCol="0" anchor="ctr"/>
          <a:lstStyle>
            <a:lvl1pPr algn="r">
              <a:defRPr sz="900">
                <a:solidFill>
                  <a:schemeClr val="bg2"/>
                </a:solidFill>
                <a:latin typeface="Calibri" charset="0"/>
                <a:ea typeface="Calibri" charset="0"/>
                <a:cs typeface="Calibri" charset="0"/>
              </a:defRPr>
            </a:lvl1pPr>
          </a:lstStyle>
          <a:p>
            <a:fld id="{0A013803-4526-4645-B715-105BE440F5D7}" type="slidenum">
              <a:rPr lang="de-DE" smtClean="0"/>
              <a:pPr/>
              <a:t>‹#›</a:t>
            </a:fld>
            <a:endParaRPr lang="de-DE" dirty="0"/>
          </a:p>
        </p:txBody>
      </p:sp>
      <p:cxnSp>
        <p:nvCxnSpPr>
          <p:cNvPr id="13" name="Gerade Verbindung 12"/>
          <p:cNvCxnSpPr/>
          <p:nvPr/>
        </p:nvCxnSpPr>
        <p:spPr>
          <a:xfrm>
            <a:off x="1080000" y="6300000"/>
            <a:ext cx="7884000" cy="1588"/>
          </a:xfrm>
          <a:prstGeom prst="line">
            <a:avLst/>
          </a:prstGeom>
          <a:ln w="6350">
            <a:solidFill>
              <a:schemeClr val="bg2"/>
            </a:solidFill>
          </a:ln>
          <a:effectLst/>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3" r:id="rId1"/>
    <p:sldLayoutId id="2147483654" r:id="rId2"/>
    <p:sldLayoutId id="2147483663" r:id="rId3"/>
  </p:sldLayoutIdLst>
  <p:transition spd="med">
    <p:fade/>
  </p:transition>
  <p:hf sldNum="0" hdr="0" dt="0"/>
  <p:txStyles>
    <p:titleStyle>
      <a:lvl1pPr algn="ctr" defTabSz="457200" rtl="0" eaLnBrk="0" fontAlgn="base" hangingPunct="0">
        <a:spcBef>
          <a:spcPct val="0"/>
        </a:spcBef>
        <a:spcAft>
          <a:spcPct val="0"/>
        </a:spcAft>
        <a:defRPr sz="3200" b="1" kern="1200">
          <a:solidFill>
            <a:schemeClr val="tx1"/>
          </a:solidFill>
          <a:latin typeface="Arial"/>
          <a:ea typeface="ＭＳ Ｐゴシック" pitchFamily="-65" charset="-128"/>
          <a:cs typeface="Arial"/>
        </a:defRPr>
      </a:lvl1pPr>
      <a:lvl2pPr algn="ctr" defTabSz="457200" rtl="0" eaLnBrk="0" fontAlgn="base" hangingPunct="0">
        <a:spcBef>
          <a:spcPct val="0"/>
        </a:spcBef>
        <a:spcAft>
          <a:spcPct val="0"/>
        </a:spcAft>
        <a:defRPr sz="3200" b="1">
          <a:solidFill>
            <a:schemeClr val="tx1"/>
          </a:solidFill>
          <a:latin typeface="Arial" pitchFamily="-65" charset="0"/>
          <a:ea typeface="ＭＳ Ｐゴシック" pitchFamily="-65" charset="-128"/>
        </a:defRPr>
      </a:lvl2pPr>
      <a:lvl3pPr algn="ctr" defTabSz="457200" rtl="0" eaLnBrk="0" fontAlgn="base" hangingPunct="0">
        <a:spcBef>
          <a:spcPct val="0"/>
        </a:spcBef>
        <a:spcAft>
          <a:spcPct val="0"/>
        </a:spcAft>
        <a:defRPr sz="3200" b="1">
          <a:solidFill>
            <a:schemeClr val="tx1"/>
          </a:solidFill>
          <a:latin typeface="Arial" pitchFamily="-65" charset="0"/>
          <a:ea typeface="ＭＳ Ｐゴシック" pitchFamily="-65" charset="-128"/>
        </a:defRPr>
      </a:lvl3pPr>
      <a:lvl4pPr algn="ctr" defTabSz="457200" rtl="0" eaLnBrk="0" fontAlgn="base" hangingPunct="0">
        <a:spcBef>
          <a:spcPct val="0"/>
        </a:spcBef>
        <a:spcAft>
          <a:spcPct val="0"/>
        </a:spcAft>
        <a:defRPr sz="3200" b="1">
          <a:solidFill>
            <a:schemeClr val="tx1"/>
          </a:solidFill>
          <a:latin typeface="Arial" pitchFamily="-65" charset="0"/>
          <a:ea typeface="ＭＳ Ｐゴシック" pitchFamily="-65" charset="-128"/>
        </a:defRPr>
      </a:lvl4pPr>
      <a:lvl5pPr algn="ctr" defTabSz="457200" rtl="0" eaLnBrk="0" fontAlgn="base" hangingPunct="0">
        <a:spcBef>
          <a:spcPct val="0"/>
        </a:spcBef>
        <a:spcAft>
          <a:spcPct val="0"/>
        </a:spcAft>
        <a:defRPr sz="3200" b="1">
          <a:solidFill>
            <a:schemeClr val="tx1"/>
          </a:solidFill>
          <a:latin typeface="Arial" pitchFamily="-65" charset="0"/>
          <a:ea typeface="ＭＳ Ｐゴシック" pitchFamily="-65" charset="-128"/>
        </a:defRPr>
      </a:lvl5pPr>
      <a:lvl6pPr marL="457200" algn="ctr" defTabSz="457200" rtl="0" fontAlgn="base">
        <a:spcBef>
          <a:spcPct val="0"/>
        </a:spcBef>
        <a:spcAft>
          <a:spcPct val="0"/>
        </a:spcAft>
        <a:defRPr sz="3200" b="1">
          <a:solidFill>
            <a:schemeClr val="tx1"/>
          </a:solidFill>
          <a:latin typeface="Arial" pitchFamily="-65" charset="0"/>
          <a:ea typeface="ＭＳ Ｐゴシック" pitchFamily="-65" charset="-128"/>
        </a:defRPr>
      </a:lvl6pPr>
      <a:lvl7pPr marL="914400" algn="ctr" defTabSz="457200" rtl="0" fontAlgn="base">
        <a:spcBef>
          <a:spcPct val="0"/>
        </a:spcBef>
        <a:spcAft>
          <a:spcPct val="0"/>
        </a:spcAft>
        <a:defRPr sz="3200" b="1">
          <a:solidFill>
            <a:schemeClr val="tx1"/>
          </a:solidFill>
          <a:latin typeface="Arial" pitchFamily="-65" charset="0"/>
          <a:ea typeface="ＭＳ Ｐゴシック" pitchFamily="-65" charset="-128"/>
        </a:defRPr>
      </a:lvl7pPr>
      <a:lvl8pPr marL="1371600" algn="ctr" defTabSz="457200" rtl="0" fontAlgn="base">
        <a:spcBef>
          <a:spcPct val="0"/>
        </a:spcBef>
        <a:spcAft>
          <a:spcPct val="0"/>
        </a:spcAft>
        <a:defRPr sz="3200" b="1">
          <a:solidFill>
            <a:schemeClr val="tx1"/>
          </a:solidFill>
          <a:latin typeface="Arial" pitchFamily="-65" charset="0"/>
          <a:ea typeface="ＭＳ Ｐゴシック" pitchFamily="-65" charset="-128"/>
        </a:defRPr>
      </a:lvl8pPr>
      <a:lvl9pPr marL="1828800" algn="ctr" defTabSz="457200" rtl="0" fontAlgn="base">
        <a:spcBef>
          <a:spcPct val="0"/>
        </a:spcBef>
        <a:spcAft>
          <a:spcPct val="0"/>
        </a:spcAft>
        <a:defRPr sz="3200" b="1">
          <a:solidFill>
            <a:schemeClr val="tx1"/>
          </a:solidFill>
          <a:latin typeface="Arial" pitchFamily="-65" charset="0"/>
          <a:ea typeface="ＭＳ Ｐゴシック" pitchFamily="-65" charset="-128"/>
        </a:defRPr>
      </a:lvl9pPr>
    </p:titleStyle>
    <p:bodyStyle>
      <a:lvl1pPr marL="323850" indent="-323850" algn="l" defTabSz="457200" rtl="0" eaLnBrk="0" fontAlgn="base" hangingPunct="0">
        <a:lnSpc>
          <a:spcPct val="120000"/>
        </a:lnSpc>
        <a:spcBef>
          <a:spcPct val="0"/>
        </a:spcBef>
        <a:spcAft>
          <a:spcPts val="1000"/>
        </a:spcAft>
        <a:buClr>
          <a:schemeClr val="tx2"/>
        </a:buClr>
        <a:buSzPct val="85000"/>
        <a:buFont typeface="Arial" pitchFamily="-65" charset="0"/>
        <a:buChar char="►"/>
        <a:defRPr sz="3200" kern="1200">
          <a:solidFill>
            <a:schemeClr val="tx1"/>
          </a:solidFill>
          <a:latin typeface="Arial"/>
          <a:ea typeface="ＭＳ Ｐゴシック" pitchFamily="-65" charset="-128"/>
          <a:cs typeface="Arial"/>
        </a:defRPr>
      </a:lvl1pPr>
      <a:lvl2pPr marL="603250" indent="-287338" algn="l" defTabSz="457200" rtl="0" eaLnBrk="0" fontAlgn="base" hangingPunct="0">
        <a:lnSpc>
          <a:spcPct val="120000"/>
        </a:lnSpc>
        <a:spcBef>
          <a:spcPct val="0"/>
        </a:spcBef>
        <a:spcAft>
          <a:spcPts val="1000"/>
        </a:spcAft>
        <a:buClr>
          <a:schemeClr val="tx2"/>
        </a:buClr>
        <a:buSzPct val="120000"/>
        <a:buFont typeface="Arial" pitchFamily="-65" charset="0"/>
        <a:buChar char="●"/>
        <a:defRPr sz="1600" kern="1200">
          <a:solidFill>
            <a:schemeClr val="tx1"/>
          </a:solidFill>
          <a:latin typeface="Arial"/>
          <a:ea typeface="ＭＳ Ｐゴシック" pitchFamily="-65" charset="-128"/>
          <a:cs typeface="Arial"/>
        </a:defRPr>
      </a:lvl2pPr>
      <a:lvl3pPr marL="863600" indent="-250825" algn="l" defTabSz="457200" rtl="0" eaLnBrk="0" fontAlgn="base" hangingPunct="0">
        <a:lnSpc>
          <a:spcPct val="120000"/>
        </a:lnSpc>
        <a:spcBef>
          <a:spcPct val="0"/>
        </a:spcBef>
        <a:spcAft>
          <a:spcPts val="1000"/>
        </a:spcAft>
        <a:buClr>
          <a:schemeClr val="tx2"/>
        </a:buClr>
        <a:buSzPct val="120000"/>
        <a:buFont typeface="Arial" pitchFamily="-65" charset="0"/>
        <a:buChar char="●"/>
        <a:defRPr sz="1400" kern="1200">
          <a:solidFill>
            <a:schemeClr val="tx1"/>
          </a:solidFill>
          <a:latin typeface="Arial"/>
          <a:ea typeface="ＭＳ Ｐゴシック" pitchFamily="-65" charset="-128"/>
          <a:cs typeface="Arial"/>
        </a:defRPr>
      </a:lvl3pPr>
      <a:lvl4pPr marL="1079500" indent="-228600" algn="l" defTabSz="457200" rtl="0" eaLnBrk="0" fontAlgn="base" hangingPunct="0">
        <a:lnSpc>
          <a:spcPct val="120000"/>
        </a:lnSpc>
        <a:spcBef>
          <a:spcPct val="0"/>
        </a:spcBef>
        <a:spcAft>
          <a:spcPts val="1000"/>
        </a:spcAft>
        <a:buClr>
          <a:schemeClr val="tx2"/>
        </a:buClr>
        <a:buSzPct val="120000"/>
        <a:buFont typeface="Arial" pitchFamily="-65" charset="0"/>
        <a:buChar char="●"/>
        <a:defRPr sz="1200" kern="1200">
          <a:solidFill>
            <a:schemeClr val="tx1"/>
          </a:solidFill>
          <a:latin typeface="Arial"/>
          <a:ea typeface="ＭＳ Ｐゴシック" pitchFamily="-65" charset="-128"/>
          <a:cs typeface="Arial"/>
        </a:defRPr>
      </a:lvl4pPr>
      <a:lvl5pPr marL="1258888" indent="-179388" algn="l" defTabSz="457200" rtl="0" eaLnBrk="0" fontAlgn="base" hangingPunct="0">
        <a:lnSpc>
          <a:spcPct val="120000"/>
        </a:lnSpc>
        <a:spcBef>
          <a:spcPct val="0"/>
        </a:spcBef>
        <a:spcAft>
          <a:spcPts val="1000"/>
        </a:spcAft>
        <a:buClr>
          <a:schemeClr val="tx2"/>
        </a:buClr>
        <a:buSzPct val="120000"/>
        <a:buFont typeface="Arial" pitchFamily="-65" charset="0"/>
        <a:buChar char="●"/>
        <a:defRPr sz="1000" kern="1200">
          <a:solidFill>
            <a:schemeClr val="tx1"/>
          </a:solidFill>
          <a:latin typeface="Arial"/>
          <a:ea typeface="ＭＳ Ｐゴシック" pitchFamily="-65"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extplatzhalter 2"/>
          <p:cNvSpPr>
            <a:spLocks noGrp="1"/>
          </p:cNvSpPr>
          <p:nvPr>
            <p:ph type="body" idx="1"/>
          </p:nvPr>
        </p:nvSpPr>
        <p:spPr bwMode="auto">
          <a:xfrm>
            <a:off x="1260000" y="1143000"/>
            <a:ext cx="7503000" cy="4800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0" name="Rechteck 9"/>
          <p:cNvSpPr/>
          <p:nvPr/>
        </p:nvSpPr>
        <p:spPr>
          <a:xfrm>
            <a:off x="180000" y="180000"/>
            <a:ext cx="720000" cy="720000"/>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de-DE" dirty="0">
              <a:latin typeface="Calibri" charset="0"/>
            </a:endParaRPr>
          </a:p>
        </p:txBody>
      </p:sp>
      <p:pic>
        <p:nvPicPr>
          <p:cNvPr id="11" name="Bild 10" descr="diw-logo.png"/>
          <p:cNvPicPr>
            <a:picLocks noChangeAspect="1"/>
          </p:cNvPicPr>
          <p:nvPr/>
        </p:nvPicPr>
        <p:blipFill>
          <a:blip r:embed="rId7"/>
          <a:stretch>
            <a:fillRect/>
          </a:stretch>
        </p:blipFill>
        <p:spPr>
          <a:xfrm>
            <a:off x="7884000" y="6444000"/>
            <a:ext cx="1080000" cy="153900"/>
          </a:xfrm>
          <a:prstGeom prst="rect">
            <a:avLst/>
          </a:prstGeom>
        </p:spPr>
      </p:pic>
      <p:sp>
        <p:nvSpPr>
          <p:cNvPr id="13" name="Fußzeilenplatzhalter 4"/>
          <p:cNvSpPr>
            <a:spLocks noGrp="1"/>
          </p:cNvSpPr>
          <p:nvPr>
            <p:ph type="ftr" sz="quarter" idx="3"/>
          </p:nvPr>
        </p:nvSpPr>
        <p:spPr>
          <a:xfrm>
            <a:off x="1260000" y="6399300"/>
            <a:ext cx="6099175" cy="152400"/>
          </a:xfrm>
          <a:prstGeom prst="rect">
            <a:avLst/>
          </a:prstGeom>
        </p:spPr>
        <p:txBody>
          <a:bodyPr lIns="0" tIns="0" rIns="0" bIns="0"/>
          <a:lstStyle>
            <a:lvl1pPr>
              <a:defRPr sz="900">
                <a:solidFill>
                  <a:schemeClr val="accent1"/>
                </a:solidFill>
                <a:latin typeface="Calibri" charset="0"/>
                <a:ea typeface="Calibri" charset="0"/>
                <a:cs typeface="Calibri" charset="0"/>
              </a:defRPr>
            </a:lvl1pPr>
          </a:lstStyle>
          <a:p>
            <a:pPr>
              <a:defRPr/>
            </a:pPr>
            <a:r>
              <a:rPr lang="en-GB" dirty="0" smtClean="0"/>
              <a:t>Inclusion of Consumption of carbon intensive materials in emission trading systems</a:t>
            </a:r>
            <a:endParaRPr lang="de-DE" dirty="0"/>
          </a:p>
        </p:txBody>
      </p:sp>
      <p:sp>
        <p:nvSpPr>
          <p:cNvPr id="14" name="Datumsplatzhalter 5"/>
          <p:cNvSpPr>
            <a:spLocks noGrp="1"/>
          </p:cNvSpPr>
          <p:nvPr>
            <p:ph type="dt" sz="half" idx="2"/>
          </p:nvPr>
        </p:nvSpPr>
        <p:spPr>
          <a:xfrm>
            <a:off x="1260000" y="6551700"/>
            <a:ext cx="6094413" cy="153900"/>
          </a:xfrm>
          <a:prstGeom prst="rect">
            <a:avLst/>
          </a:prstGeom>
        </p:spPr>
        <p:txBody>
          <a:bodyPr lIns="0" tIns="0" rIns="0" bIns="0"/>
          <a:lstStyle>
            <a:lvl1pPr>
              <a:defRPr sz="900">
                <a:solidFill>
                  <a:schemeClr val="bg2"/>
                </a:solidFill>
                <a:latin typeface="Calibri" charset="0"/>
                <a:ea typeface="Calibri" charset="0"/>
                <a:cs typeface="Calibri" charset="0"/>
              </a:defRPr>
            </a:lvl1pPr>
          </a:lstStyle>
          <a:p>
            <a:pPr>
              <a:defRPr/>
            </a:pPr>
            <a:endParaRPr lang="de-DE" dirty="0"/>
          </a:p>
        </p:txBody>
      </p:sp>
      <p:sp>
        <p:nvSpPr>
          <p:cNvPr id="15" name="Foliennummernplatzhalter 9"/>
          <p:cNvSpPr>
            <a:spLocks noGrp="1"/>
          </p:cNvSpPr>
          <p:nvPr>
            <p:ph type="sldNum" sz="quarter" idx="4"/>
          </p:nvPr>
        </p:nvSpPr>
        <p:spPr>
          <a:xfrm>
            <a:off x="152400" y="6521537"/>
            <a:ext cx="685800" cy="182563"/>
          </a:xfrm>
          <a:prstGeom prst="rect">
            <a:avLst/>
          </a:prstGeom>
        </p:spPr>
        <p:txBody>
          <a:bodyPr vert="horz" lIns="0" tIns="0" rIns="0" bIns="0" rtlCol="0" anchor="ctr"/>
          <a:lstStyle>
            <a:lvl1pPr algn="r">
              <a:defRPr sz="900">
                <a:solidFill>
                  <a:schemeClr val="bg2"/>
                </a:solidFill>
                <a:latin typeface="Calibri" charset="0"/>
                <a:ea typeface="Calibri" charset="0"/>
                <a:cs typeface="Calibri" charset="0"/>
              </a:defRPr>
            </a:lvl1pPr>
          </a:lstStyle>
          <a:p>
            <a:fld id="{0A013803-4526-4645-B715-105BE440F5D7}" type="slidenum">
              <a:rPr lang="de-DE" smtClean="0"/>
              <a:pPr/>
              <a:t>‹#›</a:t>
            </a:fld>
            <a:endParaRPr lang="de-DE" dirty="0"/>
          </a:p>
        </p:txBody>
      </p:sp>
      <p:cxnSp>
        <p:nvCxnSpPr>
          <p:cNvPr id="16" name="Gerade Verbindung 15"/>
          <p:cNvCxnSpPr/>
          <p:nvPr/>
        </p:nvCxnSpPr>
        <p:spPr>
          <a:xfrm>
            <a:off x="1080000" y="6300000"/>
            <a:ext cx="7884000" cy="1588"/>
          </a:xfrm>
          <a:prstGeom prst="line">
            <a:avLst/>
          </a:prstGeom>
          <a:ln w="6350">
            <a:solidFill>
              <a:schemeClr val="bg2"/>
            </a:solidFill>
          </a:ln>
          <a:effectLst/>
        </p:spPr>
        <p:style>
          <a:lnRef idx="2">
            <a:schemeClr val="accent1"/>
          </a:lnRef>
          <a:fillRef idx="0">
            <a:schemeClr val="accent1"/>
          </a:fillRef>
          <a:effectRef idx="1">
            <a:schemeClr val="accent1"/>
          </a:effectRef>
          <a:fontRef idx="minor">
            <a:schemeClr val="tx1"/>
          </a:fontRef>
        </p:style>
      </p:cxnSp>
      <p:sp>
        <p:nvSpPr>
          <p:cNvPr id="17" name="Rechteck 16"/>
          <p:cNvSpPr/>
          <p:nvPr/>
        </p:nvSpPr>
        <p:spPr>
          <a:xfrm>
            <a:off x="1080000" y="180000"/>
            <a:ext cx="7884000" cy="720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de-DE" dirty="0">
              <a:latin typeface="Calibri" charset="0"/>
            </a:endParaRPr>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2" r:id="rId5"/>
  </p:sldLayoutIdLst>
  <p:transition spd="med">
    <p:fade/>
  </p:transition>
  <p:hf sldNum="0" hdr="0" dt="0"/>
  <p:txStyles>
    <p:titleStyle>
      <a:lvl1pPr algn="ctr" defTabSz="457200" rtl="0" eaLnBrk="1" fontAlgn="base" hangingPunct="1">
        <a:spcBef>
          <a:spcPct val="0"/>
        </a:spcBef>
        <a:spcAft>
          <a:spcPct val="0"/>
        </a:spcAft>
        <a:defRPr sz="3200" b="1" kern="1200">
          <a:solidFill>
            <a:schemeClr val="tx1"/>
          </a:solidFill>
          <a:latin typeface="Arial"/>
          <a:ea typeface="ＭＳ Ｐゴシック" pitchFamily="-65" charset="-128"/>
          <a:cs typeface="Arial"/>
        </a:defRPr>
      </a:lvl1pPr>
      <a:lvl2pPr algn="ctr" defTabSz="457200" rtl="0" eaLnBrk="1" fontAlgn="base" hangingPunct="1">
        <a:spcBef>
          <a:spcPct val="0"/>
        </a:spcBef>
        <a:spcAft>
          <a:spcPct val="0"/>
        </a:spcAft>
        <a:defRPr sz="3200" b="1">
          <a:solidFill>
            <a:schemeClr val="tx1"/>
          </a:solidFill>
          <a:latin typeface="Arial" pitchFamily="-65" charset="0"/>
          <a:ea typeface="ＭＳ Ｐゴシック" pitchFamily="-65" charset="-128"/>
        </a:defRPr>
      </a:lvl2pPr>
      <a:lvl3pPr algn="ctr" defTabSz="457200" rtl="0" eaLnBrk="1" fontAlgn="base" hangingPunct="1">
        <a:spcBef>
          <a:spcPct val="0"/>
        </a:spcBef>
        <a:spcAft>
          <a:spcPct val="0"/>
        </a:spcAft>
        <a:defRPr sz="3200" b="1">
          <a:solidFill>
            <a:schemeClr val="tx1"/>
          </a:solidFill>
          <a:latin typeface="Arial" pitchFamily="-65" charset="0"/>
          <a:ea typeface="ＭＳ Ｐゴシック" pitchFamily="-65" charset="-128"/>
        </a:defRPr>
      </a:lvl3pPr>
      <a:lvl4pPr algn="ctr" defTabSz="457200" rtl="0" eaLnBrk="1" fontAlgn="base" hangingPunct="1">
        <a:spcBef>
          <a:spcPct val="0"/>
        </a:spcBef>
        <a:spcAft>
          <a:spcPct val="0"/>
        </a:spcAft>
        <a:defRPr sz="3200" b="1">
          <a:solidFill>
            <a:schemeClr val="tx1"/>
          </a:solidFill>
          <a:latin typeface="Arial" pitchFamily="-65" charset="0"/>
          <a:ea typeface="ＭＳ Ｐゴシック" pitchFamily="-65" charset="-128"/>
        </a:defRPr>
      </a:lvl4pPr>
      <a:lvl5pPr algn="ctr" defTabSz="457200" rtl="0" eaLnBrk="1" fontAlgn="base" hangingPunct="1">
        <a:spcBef>
          <a:spcPct val="0"/>
        </a:spcBef>
        <a:spcAft>
          <a:spcPct val="0"/>
        </a:spcAft>
        <a:defRPr sz="3200" b="1">
          <a:solidFill>
            <a:schemeClr val="tx1"/>
          </a:solidFill>
          <a:latin typeface="Arial" pitchFamily="-65" charset="0"/>
          <a:ea typeface="ＭＳ Ｐゴシック" pitchFamily="-65" charset="-128"/>
        </a:defRPr>
      </a:lvl5pPr>
      <a:lvl6pPr marL="457200" algn="ctr" defTabSz="457200" rtl="0" eaLnBrk="1" fontAlgn="base" hangingPunct="1">
        <a:spcBef>
          <a:spcPct val="0"/>
        </a:spcBef>
        <a:spcAft>
          <a:spcPct val="0"/>
        </a:spcAft>
        <a:defRPr sz="3200" b="1">
          <a:solidFill>
            <a:schemeClr val="tx1"/>
          </a:solidFill>
          <a:latin typeface="Arial" pitchFamily="-65" charset="0"/>
          <a:ea typeface="ＭＳ Ｐゴシック" pitchFamily="-65" charset="-128"/>
        </a:defRPr>
      </a:lvl6pPr>
      <a:lvl7pPr marL="914400" algn="ctr" defTabSz="457200" rtl="0" eaLnBrk="1" fontAlgn="base" hangingPunct="1">
        <a:spcBef>
          <a:spcPct val="0"/>
        </a:spcBef>
        <a:spcAft>
          <a:spcPct val="0"/>
        </a:spcAft>
        <a:defRPr sz="3200" b="1">
          <a:solidFill>
            <a:schemeClr val="tx1"/>
          </a:solidFill>
          <a:latin typeface="Arial" pitchFamily="-65" charset="0"/>
          <a:ea typeface="ＭＳ Ｐゴシック" pitchFamily="-65" charset="-128"/>
        </a:defRPr>
      </a:lvl7pPr>
      <a:lvl8pPr marL="1371600" algn="ctr" defTabSz="457200" rtl="0" eaLnBrk="1" fontAlgn="base" hangingPunct="1">
        <a:spcBef>
          <a:spcPct val="0"/>
        </a:spcBef>
        <a:spcAft>
          <a:spcPct val="0"/>
        </a:spcAft>
        <a:defRPr sz="3200" b="1">
          <a:solidFill>
            <a:schemeClr val="tx1"/>
          </a:solidFill>
          <a:latin typeface="Arial" pitchFamily="-65" charset="0"/>
          <a:ea typeface="ＭＳ Ｐゴシック" pitchFamily="-65" charset="-128"/>
        </a:defRPr>
      </a:lvl8pPr>
      <a:lvl9pPr marL="1828800" algn="ctr" defTabSz="457200" rtl="0" eaLnBrk="1" fontAlgn="base" hangingPunct="1">
        <a:spcBef>
          <a:spcPct val="0"/>
        </a:spcBef>
        <a:spcAft>
          <a:spcPct val="0"/>
        </a:spcAft>
        <a:defRPr sz="3200" b="1">
          <a:solidFill>
            <a:schemeClr val="tx1"/>
          </a:solidFill>
          <a:latin typeface="Arial" pitchFamily="-65" charset="0"/>
          <a:ea typeface="ＭＳ Ｐゴシック" pitchFamily="-65" charset="-128"/>
        </a:defRPr>
      </a:lvl9pPr>
    </p:titleStyle>
    <p:bodyStyle>
      <a:lvl1pPr marL="144000" indent="-144000" algn="l" defTabSz="457200" rtl="0" eaLnBrk="1" fontAlgn="base" hangingPunct="1">
        <a:lnSpc>
          <a:spcPct val="120000"/>
        </a:lnSpc>
        <a:spcBef>
          <a:spcPct val="0"/>
        </a:spcBef>
        <a:spcAft>
          <a:spcPts val="200"/>
        </a:spcAft>
        <a:buClr>
          <a:schemeClr val="tx2"/>
        </a:buClr>
        <a:buSzPct val="100000"/>
        <a:buFont typeface="Arial"/>
        <a:buChar char="•"/>
        <a:defRPr sz="1800" b="0" i="0" kern="1200">
          <a:solidFill>
            <a:schemeClr val="tx1"/>
          </a:solidFill>
          <a:latin typeface="Calibri"/>
          <a:ea typeface="Calibri" charset="0"/>
          <a:cs typeface="Calibri"/>
        </a:defRPr>
      </a:lvl1pPr>
      <a:lvl2pPr marL="468000" indent="-144000" algn="l" defTabSz="457200" rtl="0" eaLnBrk="1" fontAlgn="base" hangingPunct="1">
        <a:lnSpc>
          <a:spcPct val="120000"/>
        </a:lnSpc>
        <a:spcBef>
          <a:spcPct val="0"/>
        </a:spcBef>
        <a:spcAft>
          <a:spcPts val="400"/>
        </a:spcAft>
        <a:buClr>
          <a:schemeClr val="tx2"/>
        </a:buClr>
        <a:buSzPct val="100000"/>
        <a:buFont typeface="Arial"/>
        <a:buChar char="•"/>
        <a:defRPr sz="1800" b="0" i="0" kern="1200">
          <a:solidFill>
            <a:schemeClr val="tx1"/>
          </a:solidFill>
          <a:latin typeface="Calibri"/>
          <a:ea typeface="Calibri" charset="0"/>
          <a:cs typeface="Calibri"/>
        </a:defRPr>
      </a:lvl2pPr>
      <a:lvl3pPr marL="900000" indent="-144000" algn="l" defTabSz="457200" rtl="0" eaLnBrk="1" fontAlgn="base" hangingPunct="1">
        <a:lnSpc>
          <a:spcPct val="120000"/>
        </a:lnSpc>
        <a:spcBef>
          <a:spcPct val="0"/>
        </a:spcBef>
        <a:spcAft>
          <a:spcPts val="400"/>
        </a:spcAft>
        <a:buClr>
          <a:schemeClr val="tx2"/>
        </a:buClr>
        <a:buSzPct val="100000"/>
        <a:buFont typeface="Arial"/>
        <a:buChar char="•"/>
        <a:defRPr sz="1800" b="0" i="0" kern="1200">
          <a:solidFill>
            <a:schemeClr val="tx1"/>
          </a:solidFill>
          <a:latin typeface="Calibri"/>
          <a:ea typeface="Calibri" charset="0"/>
          <a:cs typeface="Calibri"/>
        </a:defRPr>
      </a:lvl3pPr>
      <a:lvl4pPr marL="1350000" indent="-144000" algn="l" defTabSz="457200" rtl="0" eaLnBrk="1" fontAlgn="base" hangingPunct="1">
        <a:lnSpc>
          <a:spcPct val="120000"/>
        </a:lnSpc>
        <a:spcBef>
          <a:spcPct val="0"/>
        </a:spcBef>
        <a:spcAft>
          <a:spcPts val="400"/>
        </a:spcAft>
        <a:buClr>
          <a:schemeClr val="tx2"/>
        </a:buClr>
        <a:buSzPct val="100000"/>
        <a:buFont typeface="Arial"/>
        <a:buChar char="•"/>
        <a:defRPr sz="1800" b="0" i="0" kern="1200">
          <a:solidFill>
            <a:schemeClr val="tx1"/>
          </a:solidFill>
          <a:latin typeface="Calibri"/>
          <a:ea typeface="Calibri" charset="0"/>
          <a:cs typeface="Calibri"/>
        </a:defRPr>
      </a:lvl4pPr>
      <a:lvl5pPr marL="1800000" indent="-144000" algn="l" defTabSz="457200" rtl="0" eaLnBrk="1" fontAlgn="base" hangingPunct="1">
        <a:lnSpc>
          <a:spcPct val="120000"/>
        </a:lnSpc>
        <a:spcBef>
          <a:spcPct val="0"/>
        </a:spcBef>
        <a:spcAft>
          <a:spcPts val="400"/>
        </a:spcAft>
        <a:buClr>
          <a:schemeClr val="tx2"/>
        </a:buClr>
        <a:buSzPct val="100000"/>
        <a:buFont typeface="Arial"/>
        <a:buChar char="•"/>
        <a:defRPr sz="1800" b="0" i="0" kern="1200">
          <a:solidFill>
            <a:schemeClr val="tx1"/>
          </a:solidFill>
          <a:latin typeface="Calibri"/>
          <a:ea typeface="Calibri" charset="0"/>
          <a:cs typeface="Calibri"/>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5" name="Gerade Verbindung 4"/>
          <p:cNvCxnSpPr/>
          <p:nvPr/>
        </p:nvCxnSpPr>
        <p:spPr>
          <a:xfrm>
            <a:off x="1080000" y="6300000"/>
            <a:ext cx="7884000" cy="1588"/>
          </a:xfrm>
          <a:prstGeom prst="line">
            <a:avLst/>
          </a:prstGeom>
          <a:ln w="6350">
            <a:solidFill>
              <a:schemeClr val="bg2"/>
            </a:solidFill>
          </a:ln>
          <a:effectLst/>
        </p:spPr>
        <p:style>
          <a:lnRef idx="2">
            <a:schemeClr val="accent1"/>
          </a:lnRef>
          <a:fillRef idx="0">
            <a:schemeClr val="accent1"/>
          </a:fillRef>
          <a:effectRef idx="1">
            <a:schemeClr val="accent1"/>
          </a:effectRef>
          <a:fontRef idx="minor">
            <a:schemeClr val="tx1"/>
          </a:fontRef>
        </p:style>
      </p:cxnSp>
      <p:sp>
        <p:nvSpPr>
          <p:cNvPr id="6" name="Rechteck 5"/>
          <p:cNvSpPr/>
          <p:nvPr/>
        </p:nvSpPr>
        <p:spPr>
          <a:xfrm>
            <a:off x="180000" y="1944000"/>
            <a:ext cx="8784000" cy="3672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fontAlgn="auto">
              <a:spcBef>
                <a:spcPts val="0"/>
              </a:spcBef>
              <a:spcAft>
                <a:spcPts val="0"/>
              </a:spcAft>
            </a:pPr>
            <a:endParaRPr lang="de-DE" dirty="0">
              <a:latin typeface="Calibri" charset="0"/>
            </a:endParaRPr>
          </a:p>
        </p:txBody>
      </p:sp>
      <p:sp>
        <p:nvSpPr>
          <p:cNvPr id="10" name="Textplatzhalter 10"/>
          <p:cNvSpPr txBox="1">
            <a:spLocks/>
          </p:cNvSpPr>
          <p:nvPr/>
        </p:nvSpPr>
        <p:spPr>
          <a:xfrm>
            <a:off x="1260000" y="2362200"/>
            <a:ext cx="7503000" cy="381600"/>
          </a:xfrm>
          <a:prstGeom prst="rect">
            <a:avLst/>
          </a:prstGeom>
        </p:spPr>
        <p:txBody>
          <a:bodyPr wrap="none" lIns="0" tIns="0" rIns="0" bIns="0">
            <a:noAutofit/>
          </a:bodyPr>
          <a:lstStyle>
            <a:lvl1pPr>
              <a:buNone/>
              <a:defRPr sz="1500" b="0" i="0" baseline="0">
                <a:solidFill>
                  <a:schemeClr val="bg1"/>
                </a:solidFill>
                <a:latin typeface="Calibri"/>
                <a:cs typeface="Calibri"/>
              </a:defRPr>
            </a:lvl1pPr>
            <a:lvl3pPr>
              <a:buNone/>
              <a:defRPr/>
            </a:lvl3pPr>
          </a:lstStyle>
          <a:p>
            <a:pPr marL="323850" marR="0" lvl="0" indent="-323850" algn="l" defTabSz="457200" rtl="0" eaLnBrk="0" fontAlgn="base" latinLnBrk="0" hangingPunct="0">
              <a:lnSpc>
                <a:spcPct val="120000"/>
              </a:lnSpc>
              <a:spcBef>
                <a:spcPct val="0"/>
              </a:spcBef>
              <a:spcAft>
                <a:spcPts val="1000"/>
              </a:spcAft>
              <a:buClr>
                <a:schemeClr val="tx2"/>
              </a:buClr>
              <a:buSzPct val="85000"/>
              <a:buFont typeface="Arial" pitchFamily="-65" charset="0"/>
              <a:buNone/>
              <a:tabLst/>
              <a:defRPr/>
            </a:pPr>
            <a:r>
              <a:rPr kumimoji="0" lang="de-DE" sz="1500" b="0" i="0" u="none" strike="noStrike" kern="1200" cap="none" spc="0" normalizeH="0" baseline="0" noProof="0" dirty="0" smtClean="0">
                <a:ln>
                  <a:noFill/>
                </a:ln>
                <a:solidFill>
                  <a:schemeClr val="bg1"/>
                </a:solidFill>
                <a:effectLst/>
                <a:uLnTx/>
                <a:uFillTx/>
                <a:latin typeface="Calibri"/>
                <a:ea typeface="Calibri" charset="0"/>
                <a:cs typeface="Calibri"/>
              </a:rPr>
              <a:t>Thank you for your attention!</a:t>
            </a:r>
          </a:p>
        </p:txBody>
      </p:sp>
      <p:cxnSp>
        <p:nvCxnSpPr>
          <p:cNvPr id="11" name="Gerade Verbindung 10"/>
          <p:cNvCxnSpPr/>
          <p:nvPr/>
        </p:nvCxnSpPr>
        <p:spPr>
          <a:xfrm>
            <a:off x="1080000" y="2743200"/>
            <a:ext cx="7740000" cy="1588"/>
          </a:xfrm>
          <a:prstGeom prst="line">
            <a:avLst/>
          </a:prstGeom>
          <a:ln w="6350">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12" name="Bild 11" descr="diw-logo-weiss.png"/>
          <p:cNvPicPr>
            <a:picLocks noChangeAspect="1"/>
          </p:cNvPicPr>
          <p:nvPr/>
        </p:nvPicPr>
        <p:blipFill>
          <a:blip r:embed="rId4"/>
          <a:stretch>
            <a:fillRect/>
          </a:stretch>
        </p:blipFill>
        <p:spPr>
          <a:xfrm>
            <a:off x="1260000" y="3168000"/>
            <a:ext cx="1620000" cy="230850"/>
          </a:xfrm>
          <a:prstGeom prst="rect">
            <a:avLst/>
          </a:prstGeom>
        </p:spPr>
      </p:pic>
      <p:sp>
        <p:nvSpPr>
          <p:cNvPr id="14" name="Textplatzhalter 10"/>
          <p:cNvSpPr txBox="1">
            <a:spLocks/>
          </p:cNvSpPr>
          <p:nvPr/>
        </p:nvSpPr>
        <p:spPr>
          <a:xfrm>
            <a:off x="1260000" y="3657600"/>
            <a:ext cx="7503000" cy="1401600"/>
          </a:xfrm>
          <a:prstGeom prst="rect">
            <a:avLst/>
          </a:prstGeom>
        </p:spPr>
        <p:txBody>
          <a:bodyPr lIns="0" rIns="0">
            <a:noAutofit/>
          </a:bodyPr>
          <a:lstStyle>
            <a:lvl1pPr marL="0" indent="0">
              <a:buNone/>
              <a:defRPr sz="1600" b="0" i="0" baseline="0">
                <a:solidFill>
                  <a:schemeClr val="bg1"/>
                </a:solidFill>
                <a:latin typeface="Trebuchet MS"/>
                <a:cs typeface="Trebuchet MS"/>
              </a:defRPr>
            </a:lvl1pPr>
            <a:lvl3pPr>
              <a:buNone/>
              <a:defRPr/>
            </a:lvl3pPr>
          </a:lstStyle>
          <a:p>
            <a:pPr rtl="0">
              <a:lnSpc>
                <a:spcPct val="110000"/>
              </a:lnSpc>
            </a:pPr>
            <a:r>
              <a:rPr lang="de-DE" sz="1200" b="1" i="0" kern="1200" baseline="0" dirty="0" smtClean="0">
                <a:solidFill>
                  <a:schemeClr val="bg1"/>
                </a:solidFill>
                <a:latin typeface="Calibri"/>
                <a:ea typeface="Calibri" charset="0"/>
                <a:cs typeface="Calibri"/>
              </a:rPr>
              <a:t>DIW Berlin — Deutsches Institut</a:t>
            </a:r>
          </a:p>
          <a:p>
            <a:pPr rtl="0">
              <a:lnSpc>
                <a:spcPct val="110000"/>
              </a:lnSpc>
            </a:pPr>
            <a:r>
              <a:rPr lang="de-DE" sz="1200" b="1" i="0" kern="1200" baseline="0" dirty="0" smtClean="0">
                <a:solidFill>
                  <a:schemeClr val="bg1"/>
                </a:solidFill>
                <a:latin typeface="Calibri"/>
                <a:ea typeface="Calibri" charset="0"/>
                <a:cs typeface="Calibri"/>
              </a:rPr>
              <a:t>für Wirtschaftsforschung e.V.</a:t>
            </a:r>
          </a:p>
          <a:p>
            <a:pPr rtl="0">
              <a:lnSpc>
                <a:spcPct val="110000"/>
              </a:lnSpc>
            </a:pPr>
            <a:r>
              <a:rPr lang="de-DE" sz="1200" b="0" i="0" kern="1200" baseline="0" dirty="0" smtClean="0">
                <a:solidFill>
                  <a:schemeClr val="bg1"/>
                </a:solidFill>
                <a:latin typeface="Calibri"/>
                <a:ea typeface="Calibri" charset="0"/>
                <a:cs typeface="Calibri"/>
              </a:rPr>
              <a:t>Mohrenstraße 58, 10117 Berlin</a:t>
            </a:r>
          </a:p>
          <a:p>
            <a:pPr rtl="0">
              <a:lnSpc>
                <a:spcPct val="110000"/>
              </a:lnSpc>
            </a:pPr>
            <a:r>
              <a:rPr lang="de-DE" sz="1200" b="0" i="0" kern="1200" baseline="0" dirty="0" smtClean="0">
                <a:solidFill>
                  <a:schemeClr val="bg1"/>
                </a:solidFill>
                <a:latin typeface="Calibri"/>
                <a:ea typeface="Calibri" charset="0"/>
                <a:cs typeface="Calibri"/>
              </a:rPr>
              <a:t>www.diw.de</a:t>
            </a:r>
          </a:p>
          <a:p>
            <a:pPr rtl="0">
              <a:lnSpc>
                <a:spcPct val="110000"/>
              </a:lnSpc>
            </a:pPr>
            <a:endParaRPr kumimoji="0" lang="de-DE" sz="1200" b="0" i="0" u="none" strike="noStrike" kern="1200" cap="none" spc="0" normalizeH="0" baseline="0" noProof="0" dirty="0" smtClean="0">
              <a:ln>
                <a:noFill/>
              </a:ln>
              <a:solidFill>
                <a:schemeClr val="bg1"/>
              </a:solidFill>
              <a:effectLst/>
              <a:uLnTx/>
              <a:uFillTx/>
              <a:latin typeface="Calibri"/>
              <a:ea typeface="Calibri" charset="0"/>
              <a:cs typeface="Calibri"/>
            </a:endParaRPr>
          </a:p>
        </p:txBody>
      </p:sp>
    </p:spTree>
  </p:cSld>
  <p:clrMap bg1="lt1" tx1="dk1" bg2="lt2" tx2="dk2" accent1="accent1" accent2="accent2" accent3="accent3" accent4="accent4" accent5="accent5" accent6="accent6" hlink="hlink" folHlink="folHlink"/>
  <p:sldLayoutIdLst>
    <p:sldLayoutId id="2147483661" r:id="rId1"/>
    <p:sldLayoutId id="2147483664" r:id="rId2"/>
  </p:sldLayoutIdLst>
  <p:transition spd="med">
    <p:fade/>
  </p:transition>
  <p:timing>
    <p:tnLst>
      <p:par>
        <p:cTn id="1" dur="indefinite" restart="never" nodeType="tmRoot"/>
      </p:par>
    </p:tnLst>
  </p:timing>
  <p:hf sldNum="0" hdr="0" dt="0"/>
  <p:txStyles>
    <p:titleStyle>
      <a:lvl1pPr algn="ctr" defTabSz="457200" rtl="0" eaLnBrk="0" fontAlgn="base" hangingPunct="0">
        <a:spcBef>
          <a:spcPct val="0"/>
        </a:spcBef>
        <a:spcAft>
          <a:spcPct val="0"/>
        </a:spcAft>
        <a:defRPr sz="3200" b="1" kern="1200">
          <a:solidFill>
            <a:schemeClr val="tx1"/>
          </a:solidFill>
          <a:latin typeface="Arial"/>
          <a:ea typeface="ＭＳ Ｐゴシック" pitchFamily="-65" charset="-128"/>
          <a:cs typeface="Arial"/>
        </a:defRPr>
      </a:lvl1pPr>
      <a:lvl2pPr algn="ctr" defTabSz="457200" rtl="0" eaLnBrk="0" fontAlgn="base" hangingPunct="0">
        <a:spcBef>
          <a:spcPct val="0"/>
        </a:spcBef>
        <a:spcAft>
          <a:spcPct val="0"/>
        </a:spcAft>
        <a:defRPr sz="3200" b="1">
          <a:solidFill>
            <a:schemeClr val="tx1"/>
          </a:solidFill>
          <a:latin typeface="Arial" pitchFamily="-65" charset="0"/>
          <a:ea typeface="ＭＳ Ｐゴシック" pitchFamily="-65" charset="-128"/>
        </a:defRPr>
      </a:lvl2pPr>
      <a:lvl3pPr algn="ctr" defTabSz="457200" rtl="0" eaLnBrk="0" fontAlgn="base" hangingPunct="0">
        <a:spcBef>
          <a:spcPct val="0"/>
        </a:spcBef>
        <a:spcAft>
          <a:spcPct val="0"/>
        </a:spcAft>
        <a:defRPr sz="3200" b="1">
          <a:solidFill>
            <a:schemeClr val="tx1"/>
          </a:solidFill>
          <a:latin typeface="Arial" pitchFamily="-65" charset="0"/>
          <a:ea typeface="ＭＳ Ｐゴシック" pitchFamily="-65" charset="-128"/>
        </a:defRPr>
      </a:lvl3pPr>
      <a:lvl4pPr algn="ctr" defTabSz="457200" rtl="0" eaLnBrk="0" fontAlgn="base" hangingPunct="0">
        <a:spcBef>
          <a:spcPct val="0"/>
        </a:spcBef>
        <a:spcAft>
          <a:spcPct val="0"/>
        </a:spcAft>
        <a:defRPr sz="3200" b="1">
          <a:solidFill>
            <a:schemeClr val="tx1"/>
          </a:solidFill>
          <a:latin typeface="Arial" pitchFamily="-65" charset="0"/>
          <a:ea typeface="ＭＳ Ｐゴシック" pitchFamily="-65" charset="-128"/>
        </a:defRPr>
      </a:lvl4pPr>
      <a:lvl5pPr algn="ctr" defTabSz="457200" rtl="0" eaLnBrk="0" fontAlgn="base" hangingPunct="0">
        <a:spcBef>
          <a:spcPct val="0"/>
        </a:spcBef>
        <a:spcAft>
          <a:spcPct val="0"/>
        </a:spcAft>
        <a:defRPr sz="3200" b="1">
          <a:solidFill>
            <a:schemeClr val="tx1"/>
          </a:solidFill>
          <a:latin typeface="Arial" pitchFamily="-65" charset="0"/>
          <a:ea typeface="ＭＳ Ｐゴシック" pitchFamily="-65" charset="-128"/>
        </a:defRPr>
      </a:lvl5pPr>
      <a:lvl6pPr marL="457200" algn="ctr" defTabSz="457200" rtl="0" fontAlgn="base">
        <a:spcBef>
          <a:spcPct val="0"/>
        </a:spcBef>
        <a:spcAft>
          <a:spcPct val="0"/>
        </a:spcAft>
        <a:defRPr sz="3200" b="1">
          <a:solidFill>
            <a:schemeClr val="tx1"/>
          </a:solidFill>
          <a:latin typeface="Arial" pitchFamily="-65" charset="0"/>
          <a:ea typeface="ＭＳ Ｐゴシック" pitchFamily="-65" charset="-128"/>
        </a:defRPr>
      </a:lvl6pPr>
      <a:lvl7pPr marL="914400" algn="ctr" defTabSz="457200" rtl="0" fontAlgn="base">
        <a:spcBef>
          <a:spcPct val="0"/>
        </a:spcBef>
        <a:spcAft>
          <a:spcPct val="0"/>
        </a:spcAft>
        <a:defRPr sz="3200" b="1">
          <a:solidFill>
            <a:schemeClr val="tx1"/>
          </a:solidFill>
          <a:latin typeface="Arial" pitchFamily="-65" charset="0"/>
          <a:ea typeface="ＭＳ Ｐゴシック" pitchFamily="-65" charset="-128"/>
        </a:defRPr>
      </a:lvl7pPr>
      <a:lvl8pPr marL="1371600" algn="ctr" defTabSz="457200" rtl="0" fontAlgn="base">
        <a:spcBef>
          <a:spcPct val="0"/>
        </a:spcBef>
        <a:spcAft>
          <a:spcPct val="0"/>
        </a:spcAft>
        <a:defRPr sz="3200" b="1">
          <a:solidFill>
            <a:schemeClr val="tx1"/>
          </a:solidFill>
          <a:latin typeface="Arial" pitchFamily="-65" charset="0"/>
          <a:ea typeface="ＭＳ Ｐゴシック" pitchFamily="-65" charset="-128"/>
        </a:defRPr>
      </a:lvl8pPr>
      <a:lvl9pPr marL="1828800" algn="ctr" defTabSz="457200" rtl="0" fontAlgn="base">
        <a:spcBef>
          <a:spcPct val="0"/>
        </a:spcBef>
        <a:spcAft>
          <a:spcPct val="0"/>
        </a:spcAft>
        <a:defRPr sz="3200" b="1">
          <a:solidFill>
            <a:schemeClr val="tx1"/>
          </a:solidFill>
          <a:latin typeface="Arial" pitchFamily="-65" charset="0"/>
          <a:ea typeface="ＭＳ Ｐゴシック" pitchFamily="-65" charset="-128"/>
        </a:defRPr>
      </a:lvl9pPr>
    </p:titleStyle>
    <p:bodyStyle>
      <a:lvl1pPr marL="323850" indent="-323850" algn="l" defTabSz="457200" rtl="0" eaLnBrk="0" fontAlgn="base" hangingPunct="0">
        <a:lnSpc>
          <a:spcPct val="120000"/>
        </a:lnSpc>
        <a:spcBef>
          <a:spcPct val="0"/>
        </a:spcBef>
        <a:spcAft>
          <a:spcPts val="1000"/>
        </a:spcAft>
        <a:buClr>
          <a:schemeClr val="tx2"/>
        </a:buClr>
        <a:buSzPct val="85000"/>
        <a:buFont typeface="Arial" pitchFamily="-65" charset="0"/>
        <a:buChar char="►"/>
        <a:defRPr sz="3200" kern="1200">
          <a:solidFill>
            <a:schemeClr val="tx1"/>
          </a:solidFill>
          <a:latin typeface="Arial"/>
          <a:ea typeface="ＭＳ Ｐゴシック" pitchFamily="-65" charset="-128"/>
          <a:cs typeface="Arial"/>
        </a:defRPr>
      </a:lvl1pPr>
      <a:lvl2pPr marL="603250" indent="-287338" algn="l" defTabSz="457200" rtl="0" eaLnBrk="0" fontAlgn="base" hangingPunct="0">
        <a:lnSpc>
          <a:spcPct val="120000"/>
        </a:lnSpc>
        <a:spcBef>
          <a:spcPct val="0"/>
        </a:spcBef>
        <a:spcAft>
          <a:spcPts val="1000"/>
        </a:spcAft>
        <a:buClr>
          <a:schemeClr val="tx2"/>
        </a:buClr>
        <a:buSzPct val="120000"/>
        <a:buFont typeface="Arial" pitchFamily="-65" charset="0"/>
        <a:buChar char="●"/>
        <a:defRPr sz="1600" kern="1200">
          <a:solidFill>
            <a:schemeClr val="tx1"/>
          </a:solidFill>
          <a:latin typeface="Arial"/>
          <a:ea typeface="ＭＳ Ｐゴシック" pitchFamily="-65" charset="-128"/>
          <a:cs typeface="Arial"/>
        </a:defRPr>
      </a:lvl2pPr>
      <a:lvl3pPr marL="863600" indent="-250825" algn="l" defTabSz="457200" rtl="0" eaLnBrk="0" fontAlgn="base" hangingPunct="0">
        <a:lnSpc>
          <a:spcPct val="120000"/>
        </a:lnSpc>
        <a:spcBef>
          <a:spcPct val="0"/>
        </a:spcBef>
        <a:spcAft>
          <a:spcPts val="1000"/>
        </a:spcAft>
        <a:buClr>
          <a:schemeClr val="tx2"/>
        </a:buClr>
        <a:buSzPct val="120000"/>
        <a:buFont typeface="Arial" pitchFamily="-65" charset="0"/>
        <a:buChar char="●"/>
        <a:defRPr sz="1400" kern="1200">
          <a:solidFill>
            <a:schemeClr val="tx1"/>
          </a:solidFill>
          <a:latin typeface="Arial"/>
          <a:ea typeface="ＭＳ Ｐゴシック" pitchFamily="-65" charset="-128"/>
          <a:cs typeface="Arial"/>
        </a:defRPr>
      </a:lvl3pPr>
      <a:lvl4pPr marL="1079500" indent="-228600" algn="l" defTabSz="457200" rtl="0" eaLnBrk="0" fontAlgn="base" hangingPunct="0">
        <a:lnSpc>
          <a:spcPct val="120000"/>
        </a:lnSpc>
        <a:spcBef>
          <a:spcPct val="0"/>
        </a:spcBef>
        <a:spcAft>
          <a:spcPts val="1000"/>
        </a:spcAft>
        <a:buClr>
          <a:schemeClr val="tx2"/>
        </a:buClr>
        <a:buSzPct val="120000"/>
        <a:buFont typeface="Arial" pitchFamily="-65" charset="0"/>
        <a:buChar char="●"/>
        <a:defRPr sz="1200" kern="1200">
          <a:solidFill>
            <a:schemeClr val="tx1"/>
          </a:solidFill>
          <a:latin typeface="Arial"/>
          <a:ea typeface="ＭＳ Ｐゴシック" pitchFamily="-65" charset="-128"/>
          <a:cs typeface="Arial"/>
        </a:defRPr>
      </a:lvl4pPr>
      <a:lvl5pPr marL="1258888" indent="-179388" algn="l" defTabSz="457200" rtl="0" eaLnBrk="0" fontAlgn="base" hangingPunct="0">
        <a:lnSpc>
          <a:spcPct val="120000"/>
        </a:lnSpc>
        <a:spcBef>
          <a:spcPct val="0"/>
        </a:spcBef>
        <a:spcAft>
          <a:spcPts val="1000"/>
        </a:spcAft>
        <a:buClr>
          <a:schemeClr val="tx2"/>
        </a:buClr>
        <a:buSzPct val="120000"/>
        <a:buFont typeface="Arial" pitchFamily="-65" charset="0"/>
        <a:buChar char="●"/>
        <a:defRPr sz="1000" kern="1200">
          <a:solidFill>
            <a:schemeClr val="tx1"/>
          </a:solidFill>
          <a:latin typeface="Arial"/>
          <a:ea typeface="ＭＳ Ｐゴシック" pitchFamily="-65"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5871634" y="3469534"/>
            <a:ext cx="3251941" cy="3388466"/>
          </a:xfrm>
          <a:prstGeom prst="rect">
            <a:avLst/>
          </a:prstGeom>
        </p:spPr>
      </p:pic>
      <p:sp>
        <p:nvSpPr>
          <p:cNvPr id="2" name="Title Placeholder 1"/>
          <p:cNvSpPr>
            <a:spLocks noGrp="1"/>
          </p:cNvSpPr>
          <p:nvPr>
            <p:ph type="title"/>
          </p:nvPr>
        </p:nvSpPr>
        <p:spPr>
          <a:xfrm>
            <a:off x="457200" y="1484784"/>
            <a:ext cx="8229600" cy="782960"/>
          </a:xfrm>
          <a:prstGeom prst="rect">
            <a:avLst/>
          </a:prstGeom>
        </p:spPr>
        <p:txBody>
          <a:bodyPr vert="horz" lIns="91440" tIns="45720" rIns="91440" bIns="45720" rtlCol="0" anchor="ctr">
            <a:normAutofit/>
          </a:bodyPr>
          <a:lstStyle/>
          <a:p>
            <a:endParaRPr lang="en-GB" dirty="0"/>
          </a:p>
        </p:txBody>
      </p:sp>
      <p:sp>
        <p:nvSpPr>
          <p:cNvPr id="3" name="Text Placeholder 2"/>
          <p:cNvSpPr>
            <a:spLocks noGrp="1"/>
          </p:cNvSpPr>
          <p:nvPr>
            <p:ph type="body" idx="1"/>
          </p:nvPr>
        </p:nvSpPr>
        <p:spPr>
          <a:xfrm>
            <a:off x="487619" y="2492896"/>
            <a:ext cx="7499176" cy="3633267"/>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fontAlgn="auto">
              <a:spcBef>
                <a:spcPts val="0"/>
              </a:spcBef>
              <a:spcAft>
                <a:spcPts val="0"/>
              </a:spcAft>
            </a:pPr>
            <a:fld id="{BA85A338-8059-478D-BAF3-B2C3BBCE5AEB}" type="datetimeFigureOut">
              <a:rPr lang="en-GB" smtClean="0">
                <a:solidFill>
                  <a:prstClr val="black">
                    <a:tint val="75000"/>
                  </a:prstClr>
                </a:solidFill>
                <a:latin typeface="Calibri"/>
                <a:ea typeface="+mn-ea"/>
                <a:cs typeface="+mn-cs"/>
              </a:rPr>
              <a:pPr defTabSz="914400" fontAlgn="auto">
                <a:spcBef>
                  <a:spcPts val="0"/>
                </a:spcBef>
                <a:spcAft>
                  <a:spcPts val="0"/>
                </a:spcAft>
              </a:pPr>
              <a:t>05/09/2017</a:t>
            </a:fld>
            <a:endParaRPr lang="en-GB">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fontAlgn="auto">
              <a:spcBef>
                <a:spcPts val="0"/>
              </a:spcBef>
              <a:spcAft>
                <a:spcPts val="0"/>
              </a:spcAft>
            </a:pPr>
            <a:endParaRPr lang="en-GB">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fontAlgn="auto">
              <a:spcBef>
                <a:spcPts val="0"/>
              </a:spcBef>
              <a:spcAft>
                <a:spcPts val="0"/>
              </a:spcAft>
            </a:pPr>
            <a:fld id="{A1A47D72-C3DA-46CD-AA3B-04F156C69C80}" type="slidenum">
              <a:rPr lang="en-GB" smtClean="0">
                <a:solidFill>
                  <a:prstClr val="black">
                    <a:tint val="75000"/>
                  </a:prstClr>
                </a:solidFill>
                <a:latin typeface="Calibri"/>
                <a:ea typeface="+mn-ea"/>
                <a:cs typeface="+mn-cs"/>
              </a:rPr>
              <a:pPr defTabSz="914400" fontAlgn="auto">
                <a:spcBef>
                  <a:spcPts val="0"/>
                </a:spcBef>
                <a:spcAft>
                  <a:spcPts val="0"/>
                </a:spcAft>
              </a:pPr>
              <a:t>‹#›</a:t>
            </a:fld>
            <a:endParaRPr lang="en-GB">
              <a:solidFill>
                <a:prstClr val="black">
                  <a:tint val="75000"/>
                </a:prstClr>
              </a:solidFill>
              <a:latin typeface="Calibri"/>
              <a:ea typeface="+mn-ea"/>
              <a:cs typeface="+mn-cs"/>
            </a:endParaRPr>
          </a:p>
        </p:txBody>
      </p:sp>
      <p:pic>
        <p:nvPicPr>
          <p:cNvPr id="8" name="Picture 7"/>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539553" y="356932"/>
            <a:ext cx="2808311" cy="860293"/>
          </a:xfrm>
          <a:prstGeom prst="rect">
            <a:avLst/>
          </a:prstGeom>
        </p:spPr>
      </p:pic>
    </p:spTree>
    <p:extLst>
      <p:ext uri="{BB962C8B-B14F-4D97-AF65-F5344CB8AC3E}">
        <p14:creationId xmlns:p14="http://schemas.microsoft.com/office/powerpoint/2010/main" val="2479354802"/>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 id="2147483680" r:id="rId14"/>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13.gif"/><Relationship Id="rId3" Type="http://schemas.openxmlformats.org/officeDocument/2006/relationships/image" Target="../media/image8.gif"/><Relationship Id="rId7" Type="http://schemas.openxmlformats.org/officeDocument/2006/relationships/image" Target="../media/image12.gif"/><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11.gif"/><Relationship Id="rId5" Type="http://schemas.openxmlformats.org/officeDocument/2006/relationships/image" Target="../media/image10.gif"/><Relationship Id="rId4" Type="http://schemas.openxmlformats.org/officeDocument/2006/relationships/image" Target="../media/image9.gi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8" Type="http://schemas.openxmlformats.org/officeDocument/2006/relationships/image" Target="../media/image13.gif"/><Relationship Id="rId3" Type="http://schemas.openxmlformats.org/officeDocument/2006/relationships/image" Target="../media/image8.gif"/><Relationship Id="rId7" Type="http://schemas.openxmlformats.org/officeDocument/2006/relationships/image" Target="../media/image12.gif"/><Relationship Id="rId2" Type="http://schemas.openxmlformats.org/officeDocument/2006/relationships/notesSlide" Target="../notesSlides/notesSlide6.xml"/><Relationship Id="rId1" Type="http://schemas.openxmlformats.org/officeDocument/2006/relationships/slideLayout" Target="../slideLayouts/slideLayout8.xml"/><Relationship Id="rId6" Type="http://schemas.openxmlformats.org/officeDocument/2006/relationships/image" Target="../media/image11.gif"/><Relationship Id="rId5" Type="http://schemas.openxmlformats.org/officeDocument/2006/relationships/image" Target="../media/image10.gif"/><Relationship Id="rId4" Type="http://schemas.openxmlformats.org/officeDocument/2006/relationships/image" Target="../media/image9.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US" sz="2400" dirty="0"/>
              <a:t>Will market forces or planned economies determine the future energy system? </a:t>
            </a:r>
            <a:r>
              <a:rPr lang="en-US" sz="2400" dirty="0" smtClean="0"/>
              <a:t/>
            </a:r>
            <a:br>
              <a:rPr lang="en-US" sz="2400" dirty="0" smtClean="0"/>
            </a:br>
            <a:endParaRPr lang="en-US" sz="1400" i="1" dirty="0"/>
          </a:p>
        </p:txBody>
      </p:sp>
      <p:sp>
        <p:nvSpPr>
          <p:cNvPr id="3" name="Textplatzhalter 2"/>
          <p:cNvSpPr>
            <a:spLocks noGrp="1"/>
          </p:cNvSpPr>
          <p:nvPr>
            <p:ph type="body" sz="quarter" idx="15"/>
          </p:nvPr>
        </p:nvSpPr>
        <p:spPr/>
        <p:txBody>
          <a:bodyPr/>
          <a:lstStyle/>
          <a:p>
            <a:r>
              <a:rPr lang="de-DE" dirty="0" smtClean="0"/>
              <a:t>Annual Conference, International </a:t>
            </a:r>
            <a:r>
              <a:rPr lang="de-DE" dirty="0" err="1" smtClean="0"/>
              <a:t>Association</a:t>
            </a:r>
            <a:r>
              <a:rPr lang="de-DE" dirty="0" smtClean="0"/>
              <a:t> </a:t>
            </a:r>
            <a:r>
              <a:rPr lang="de-DE" dirty="0" err="1" smtClean="0"/>
              <a:t>for</a:t>
            </a:r>
            <a:r>
              <a:rPr lang="de-DE" dirty="0" smtClean="0"/>
              <a:t> </a:t>
            </a:r>
            <a:r>
              <a:rPr lang="de-DE" dirty="0" err="1" smtClean="0"/>
              <a:t>Energy</a:t>
            </a:r>
            <a:r>
              <a:rPr lang="de-DE" dirty="0" smtClean="0"/>
              <a:t> Economics</a:t>
            </a:r>
            <a:endParaRPr lang="de-DE" dirty="0"/>
          </a:p>
        </p:txBody>
      </p:sp>
      <p:sp>
        <p:nvSpPr>
          <p:cNvPr id="5" name="Text Placeholder 4"/>
          <p:cNvSpPr>
            <a:spLocks noGrp="1"/>
          </p:cNvSpPr>
          <p:nvPr>
            <p:ph type="body" sz="quarter" idx="16"/>
          </p:nvPr>
        </p:nvSpPr>
        <p:spPr>
          <a:xfrm>
            <a:off x="1260000" y="5334000"/>
            <a:ext cx="4988400" cy="228600"/>
          </a:xfrm>
        </p:spPr>
        <p:txBody>
          <a:bodyPr/>
          <a:lstStyle/>
          <a:p>
            <a:r>
              <a:rPr lang="de-DE" dirty="0" smtClean="0"/>
              <a:t>Technical University </a:t>
            </a:r>
            <a:r>
              <a:rPr lang="de-DE" dirty="0" err="1" smtClean="0"/>
              <a:t>of</a:t>
            </a:r>
            <a:r>
              <a:rPr lang="de-DE" dirty="0" smtClean="0"/>
              <a:t> Vienna ,4-6.9.2017</a:t>
            </a:r>
            <a:endParaRPr lang="en-US" dirty="0"/>
          </a:p>
        </p:txBody>
      </p:sp>
      <p:sp>
        <p:nvSpPr>
          <p:cNvPr id="7" name="Text Placeholder 6"/>
          <p:cNvSpPr>
            <a:spLocks noGrp="1"/>
          </p:cNvSpPr>
          <p:nvPr>
            <p:ph type="body" sz="quarter" idx="17"/>
          </p:nvPr>
        </p:nvSpPr>
        <p:spPr>
          <a:xfrm>
            <a:off x="1260000" y="4162425"/>
            <a:ext cx="4988400" cy="228600"/>
          </a:xfrm>
        </p:spPr>
        <p:txBody>
          <a:bodyPr/>
          <a:lstStyle/>
          <a:p>
            <a:r>
              <a:rPr lang="de-DE" dirty="0" smtClean="0"/>
              <a:t>Karsten Neuhoff</a:t>
            </a:r>
            <a:endParaRPr lang="en-US" dirty="0"/>
          </a:p>
        </p:txBody>
      </p:sp>
    </p:spTree>
    <p:extLst>
      <p:ext uri="{BB962C8B-B14F-4D97-AF65-F5344CB8AC3E}">
        <p14:creationId xmlns:p14="http://schemas.microsoft.com/office/powerpoint/2010/main" val="530736153"/>
      </p:ext>
    </p:extLst>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Rectangle 48"/>
          <p:cNvSpPr/>
          <p:nvPr/>
        </p:nvSpPr>
        <p:spPr>
          <a:xfrm>
            <a:off x="1453119" y="1340692"/>
            <a:ext cx="4605737" cy="1859904"/>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ext Placeholder 1"/>
          <p:cNvSpPr>
            <a:spLocks noGrp="1"/>
          </p:cNvSpPr>
          <p:nvPr>
            <p:ph type="body" sz="quarter" idx="13"/>
          </p:nvPr>
        </p:nvSpPr>
        <p:spPr>
          <a:xfrm>
            <a:off x="1125724" y="295049"/>
            <a:ext cx="7467600" cy="442800"/>
          </a:xfrm>
        </p:spPr>
        <p:txBody>
          <a:bodyPr/>
          <a:lstStyle/>
          <a:p>
            <a:r>
              <a:rPr lang="de-DE" sz="2000" dirty="0" smtClean="0"/>
              <a:t>Option 2: </a:t>
            </a:r>
            <a:r>
              <a:rPr lang="de-DE" sz="2000" dirty="0" err="1" smtClean="0"/>
              <a:t>Inclusion</a:t>
            </a:r>
            <a:r>
              <a:rPr lang="de-DE" sz="2000" dirty="0" smtClean="0"/>
              <a:t> </a:t>
            </a:r>
            <a:r>
              <a:rPr lang="de-DE" sz="2000" dirty="0" err="1" smtClean="0"/>
              <a:t>of</a:t>
            </a:r>
            <a:r>
              <a:rPr lang="de-DE" sz="2000" dirty="0" smtClean="0"/>
              <a:t> </a:t>
            </a:r>
            <a:r>
              <a:rPr lang="de-DE" sz="2000" dirty="0" err="1" smtClean="0"/>
              <a:t>Consumption</a:t>
            </a:r>
            <a:r>
              <a:rPr lang="de-DE" sz="2000" dirty="0" smtClean="0"/>
              <a:t> </a:t>
            </a:r>
            <a:r>
              <a:rPr lang="de-DE" sz="2000" dirty="0" err="1" smtClean="0"/>
              <a:t>of</a:t>
            </a:r>
            <a:r>
              <a:rPr lang="de-DE" sz="2000" dirty="0" smtClean="0"/>
              <a:t> </a:t>
            </a:r>
            <a:r>
              <a:rPr lang="de-DE" sz="2000" dirty="0" err="1" smtClean="0"/>
              <a:t>basic</a:t>
            </a:r>
            <a:r>
              <a:rPr lang="de-DE" sz="2000" dirty="0" smtClean="0"/>
              <a:t> </a:t>
            </a:r>
            <a:r>
              <a:rPr lang="de-DE" sz="2000" dirty="0" err="1" smtClean="0"/>
              <a:t>materials</a:t>
            </a:r>
            <a:r>
              <a:rPr lang="de-DE" sz="2000" dirty="0" smtClean="0"/>
              <a:t> in </a:t>
            </a:r>
            <a:r>
              <a:rPr lang="de-DE" sz="2000" dirty="0" err="1" smtClean="0"/>
              <a:t>carbon</a:t>
            </a:r>
            <a:r>
              <a:rPr lang="de-DE" sz="2000" dirty="0" smtClean="0"/>
              <a:t> </a:t>
            </a:r>
            <a:r>
              <a:rPr lang="de-DE" sz="2000" dirty="0" err="1" smtClean="0"/>
              <a:t>pricing</a:t>
            </a:r>
            <a:endParaRPr lang="en-US" sz="2000" dirty="0"/>
          </a:p>
        </p:txBody>
      </p:sp>
      <p:sp>
        <p:nvSpPr>
          <p:cNvPr id="6" name="Text Placeholder 5"/>
          <p:cNvSpPr>
            <a:spLocks noGrp="1"/>
          </p:cNvSpPr>
          <p:nvPr>
            <p:ph type="body" sz="quarter" idx="19"/>
          </p:nvPr>
        </p:nvSpPr>
        <p:spPr/>
        <p:txBody>
          <a:bodyPr/>
          <a:lstStyle/>
          <a:p>
            <a:r>
              <a:rPr lang="de-DE" dirty="0" smtClean="0"/>
              <a:t>9</a:t>
            </a:r>
            <a:endParaRPr lang="en-US" dirty="0"/>
          </a:p>
        </p:txBody>
      </p:sp>
      <p:pic>
        <p:nvPicPr>
          <p:cNvPr id="9" name="Bild 41" descr="Company.gif"/>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1925476" y="2056479"/>
            <a:ext cx="560713" cy="560713"/>
          </a:xfrm>
          <a:prstGeom prst="rect">
            <a:avLst/>
          </a:prstGeom>
        </p:spPr>
      </p:pic>
      <p:pic>
        <p:nvPicPr>
          <p:cNvPr id="10" name="Bild 43" descr="Consumer.gif"/>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95876" y="5516181"/>
            <a:ext cx="469952" cy="467957"/>
          </a:xfrm>
          <a:prstGeom prst="rect">
            <a:avLst/>
          </a:prstGeom>
        </p:spPr>
      </p:pic>
      <p:pic>
        <p:nvPicPr>
          <p:cNvPr id="11" name="Bild 51" descr="tool.gif"/>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1045992">
            <a:off x="2396839" y="3847521"/>
            <a:ext cx="381020" cy="382708"/>
          </a:xfrm>
          <a:prstGeom prst="rect">
            <a:avLst/>
          </a:prstGeom>
        </p:spPr>
      </p:pic>
      <p:pic>
        <p:nvPicPr>
          <p:cNvPr id="12" name="Bild 52" descr="car copy.gif"/>
          <p:cNvPicPr>
            <a:picLocks noChangeAspect="1"/>
          </p:cNvPicPr>
          <p:nvPr/>
        </p:nvPicPr>
        <p:blipFill>
          <a:blip r:embed="rId6" cstate="print">
            <a:alphaModFix/>
            <a:extLst>
              <a:ext uri="{28A0092B-C50C-407E-A947-70E740481C1C}">
                <a14:useLocalDpi xmlns:a14="http://schemas.microsoft.com/office/drawing/2010/main" val="0"/>
              </a:ext>
            </a:extLst>
          </a:blip>
          <a:stretch>
            <a:fillRect/>
          </a:stretch>
        </p:blipFill>
        <p:spPr>
          <a:xfrm>
            <a:off x="1465763" y="5718086"/>
            <a:ext cx="294871" cy="266051"/>
          </a:xfrm>
          <a:prstGeom prst="rect">
            <a:avLst/>
          </a:prstGeom>
        </p:spPr>
      </p:pic>
      <p:pic>
        <p:nvPicPr>
          <p:cNvPr id="13" name="Bild 5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47215" y="3757178"/>
            <a:ext cx="585619" cy="585619"/>
          </a:xfrm>
          <a:prstGeom prst="rect">
            <a:avLst/>
          </a:prstGeom>
        </p:spPr>
      </p:pic>
      <p:pic>
        <p:nvPicPr>
          <p:cNvPr id="14" name="Bild 54" descr="stahl.gif"/>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429239" y="1787930"/>
            <a:ext cx="256676" cy="256675"/>
          </a:xfrm>
          <a:prstGeom prst="rect">
            <a:avLst/>
          </a:prstGeom>
        </p:spPr>
      </p:pic>
      <p:pic>
        <p:nvPicPr>
          <p:cNvPr id="15" name="Bild 55" descr="stahl.gif"/>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530396" y="1770852"/>
            <a:ext cx="256676" cy="256675"/>
          </a:xfrm>
          <a:prstGeom prst="rect">
            <a:avLst/>
          </a:prstGeom>
        </p:spPr>
      </p:pic>
      <p:sp>
        <p:nvSpPr>
          <p:cNvPr id="16" name="TextBox 15"/>
          <p:cNvSpPr txBox="1"/>
          <p:nvPr/>
        </p:nvSpPr>
        <p:spPr>
          <a:xfrm rot="16200000">
            <a:off x="-120658" y="1785183"/>
            <a:ext cx="2135392" cy="646331"/>
          </a:xfrm>
          <a:prstGeom prst="rect">
            <a:avLst/>
          </a:prstGeom>
          <a:noFill/>
        </p:spPr>
        <p:txBody>
          <a:bodyPr wrap="square" rtlCol="0">
            <a:spAutoFit/>
          </a:bodyPr>
          <a:lstStyle/>
          <a:p>
            <a:r>
              <a:rPr lang="de-DE" dirty="0" err="1"/>
              <a:t>Coverage</a:t>
            </a:r>
            <a:r>
              <a:rPr lang="de-DE" dirty="0"/>
              <a:t> </a:t>
            </a:r>
            <a:r>
              <a:rPr lang="de-DE" dirty="0" err="1"/>
              <a:t>of</a:t>
            </a:r>
            <a:r>
              <a:rPr lang="de-DE" dirty="0"/>
              <a:t> material </a:t>
            </a:r>
            <a:r>
              <a:rPr lang="de-DE" dirty="0" err="1"/>
              <a:t>producers</a:t>
            </a:r>
            <a:endParaRPr lang="de-DE" dirty="0"/>
          </a:p>
        </p:txBody>
      </p:sp>
      <p:pic>
        <p:nvPicPr>
          <p:cNvPr id="18" name="Bild 55" descr="stahl.gif"/>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583435" y="1622892"/>
            <a:ext cx="256676" cy="256675"/>
          </a:xfrm>
          <a:prstGeom prst="rect">
            <a:avLst/>
          </a:prstGeom>
        </p:spPr>
      </p:pic>
      <p:pic>
        <p:nvPicPr>
          <p:cNvPr id="19" name="Bild 55" descr="stahl.gif"/>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1254" y="1516965"/>
            <a:ext cx="256676" cy="256675"/>
          </a:xfrm>
          <a:prstGeom prst="rect">
            <a:avLst/>
          </a:prstGeom>
        </p:spPr>
      </p:pic>
      <p:pic>
        <p:nvPicPr>
          <p:cNvPr id="20" name="Bild 55" descr="stahl.gif"/>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356900" y="1904306"/>
            <a:ext cx="256676" cy="256675"/>
          </a:xfrm>
          <a:prstGeom prst="rect">
            <a:avLst/>
          </a:prstGeom>
        </p:spPr>
      </p:pic>
      <p:cxnSp>
        <p:nvCxnSpPr>
          <p:cNvPr id="21" name="Straight Connector 20"/>
          <p:cNvCxnSpPr/>
          <p:nvPr/>
        </p:nvCxnSpPr>
        <p:spPr>
          <a:xfrm flipH="1" flipV="1">
            <a:off x="1925475" y="1827433"/>
            <a:ext cx="914635" cy="1"/>
          </a:xfrm>
          <a:prstGeom prst="line">
            <a:avLst/>
          </a:prstGeom>
          <a:ln w="38100">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3" name="TextBox 22"/>
          <p:cNvSpPr txBox="1"/>
          <p:nvPr/>
        </p:nvSpPr>
        <p:spPr>
          <a:xfrm>
            <a:off x="3361362" y="2234439"/>
            <a:ext cx="2864783" cy="646331"/>
          </a:xfrm>
          <a:prstGeom prst="rect">
            <a:avLst/>
          </a:prstGeom>
          <a:noFill/>
          <a:ln w="28575">
            <a:noFill/>
          </a:ln>
        </p:spPr>
        <p:txBody>
          <a:bodyPr wrap="square" rtlCol="0">
            <a:spAutoFit/>
          </a:bodyPr>
          <a:lstStyle/>
          <a:p>
            <a:r>
              <a:rPr lang="en-US" dirty="0" smtClean="0">
                <a:latin typeface="+mj-lt"/>
              </a:rPr>
              <a:t>Free allowances allocation (benchmark * tons material)</a:t>
            </a:r>
            <a:endParaRPr lang="en-US" i="1" dirty="0">
              <a:latin typeface="+mj-lt"/>
            </a:endParaRPr>
          </a:p>
        </p:txBody>
      </p:sp>
      <p:sp>
        <p:nvSpPr>
          <p:cNvPr id="24" name="TextBox 23"/>
          <p:cNvSpPr txBox="1"/>
          <p:nvPr/>
        </p:nvSpPr>
        <p:spPr>
          <a:xfrm>
            <a:off x="3402926" y="1477113"/>
            <a:ext cx="2498647" cy="646331"/>
          </a:xfrm>
          <a:prstGeom prst="rect">
            <a:avLst/>
          </a:prstGeom>
          <a:noFill/>
        </p:spPr>
        <p:txBody>
          <a:bodyPr wrap="square" rtlCol="0">
            <a:spAutoFit/>
          </a:bodyPr>
          <a:lstStyle/>
          <a:p>
            <a:pPr lvl="0"/>
            <a:r>
              <a:rPr lang="en-US" dirty="0">
                <a:latin typeface="+mj-lt"/>
              </a:rPr>
              <a:t>Surrender allowance to cover CO2 </a:t>
            </a:r>
            <a:r>
              <a:rPr lang="en-US" dirty="0" smtClean="0">
                <a:latin typeface="+mj-lt"/>
              </a:rPr>
              <a:t>emissions</a:t>
            </a:r>
            <a:endParaRPr lang="en-US" dirty="0">
              <a:latin typeface="+mj-lt"/>
            </a:endParaRPr>
          </a:p>
        </p:txBody>
      </p:sp>
      <p:cxnSp>
        <p:nvCxnSpPr>
          <p:cNvPr id="26" name="Gerade Verbindung mit Pfeil 59"/>
          <p:cNvCxnSpPr/>
          <p:nvPr/>
        </p:nvCxnSpPr>
        <p:spPr>
          <a:xfrm flipH="1">
            <a:off x="2141609" y="3273233"/>
            <a:ext cx="5763" cy="502201"/>
          </a:xfrm>
          <a:prstGeom prst="straightConnector1">
            <a:avLst/>
          </a:prstGeom>
          <a:ln>
            <a:solidFill>
              <a:srgbClr val="0000FF"/>
            </a:solidFill>
            <a:prstDash val="sysDot"/>
            <a:tailEnd type="triangle"/>
          </a:ln>
          <a:effectLst/>
        </p:spPr>
        <p:style>
          <a:lnRef idx="2">
            <a:schemeClr val="accent1"/>
          </a:lnRef>
          <a:fillRef idx="0">
            <a:schemeClr val="accent1"/>
          </a:fillRef>
          <a:effectRef idx="1">
            <a:schemeClr val="accent1"/>
          </a:effectRef>
          <a:fontRef idx="minor">
            <a:schemeClr val="tx1"/>
          </a:fontRef>
        </p:style>
      </p:cxnSp>
      <p:cxnSp>
        <p:nvCxnSpPr>
          <p:cNvPr id="28" name="Gerade Verbindung mit Pfeil 59"/>
          <p:cNvCxnSpPr/>
          <p:nvPr/>
        </p:nvCxnSpPr>
        <p:spPr>
          <a:xfrm>
            <a:off x="2071494" y="4634878"/>
            <a:ext cx="0" cy="502201"/>
          </a:xfrm>
          <a:prstGeom prst="straightConnector1">
            <a:avLst/>
          </a:prstGeom>
          <a:noFill/>
          <a:ln>
            <a:noFill/>
            <a:prstDash val="sysDot"/>
            <a:tailEnd type="triangle"/>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p:nvPr/>
        </p:nvCxnSpPr>
        <p:spPr>
          <a:xfrm>
            <a:off x="2780921" y="5418702"/>
            <a:ext cx="579112" cy="24977"/>
          </a:xfrm>
          <a:prstGeom prst="straightConnector1">
            <a:avLst/>
          </a:prstGeom>
          <a:noFill/>
          <a:ln w="38100">
            <a:noFill/>
            <a:tailEnd type="arrow"/>
          </a:ln>
          <a:effectLst/>
        </p:spPr>
        <p:style>
          <a:lnRef idx="2">
            <a:schemeClr val="accent1"/>
          </a:lnRef>
          <a:fillRef idx="0">
            <a:schemeClr val="accent1"/>
          </a:fillRef>
          <a:effectRef idx="1">
            <a:schemeClr val="accent1"/>
          </a:effectRef>
          <a:fontRef idx="minor">
            <a:schemeClr val="tx1"/>
          </a:fontRef>
        </p:style>
      </p:cxnSp>
      <p:cxnSp>
        <p:nvCxnSpPr>
          <p:cNvPr id="40" name="Straight Arrow Connector 39"/>
          <p:cNvCxnSpPr/>
          <p:nvPr/>
        </p:nvCxnSpPr>
        <p:spPr>
          <a:xfrm flipH="1">
            <a:off x="2961553" y="2540188"/>
            <a:ext cx="352261" cy="0"/>
          </a:xfrm>
          <a:prstGeom prst="straightConnector1">
            <a:avLst/>
          </a:prstGeom>
          <a:ln w="22225">
            <a:solidFill>
              <a:schemeClr val="bg1">
                <a:lumMod val="50000"/>
              </a:schemeClr>
            </a:solidFill>
            <a:prstDash val="solid"/>
            <a:tailEnd type="arrow"/>
          </a:ln>
          <a:effectLst/>
        </p:spPr>
        <p:style>
          <a:lnRef idx="2">
            <a:schemeClr val="accent1"/>
          </a:lnRef>
          <a:fillRef idx="0">
            <a:schemeClr val="accent1"/>
          </a:fillRef>
          <a:effectRef idx="1">
            <a:schemeClr val="accent1"/>
          </a:effectRef>
          <a:fontRef idx="minor">
            <a:schemeClr val="tx1"/>
          </a:fontRef>
        </p:style>
      </p:cxnSp>
      <p:cxnSp>
        <p:nvCxnSpPr>
          <p:cNvPr id="41" name="Straight Arrow Connector 40"/>
          <p:cNvCxnSpPr/>
          <p:nvPr/>
        </p:nvCxnSpPr>
        <p:spPr>
          <a:xfrm>
            <a:off x="2961553" y="1825659"/>
            <a:ext cx="352261" cy="0"/>
          </a:xfrm>
          <a:prstGeom prst="straightConnector1">
            <a:avLst/>
          </a:prstGeom>
          <a:ln w="22225">
            <a:solidFill>
              <a:schemeClr val="bg1">
                <a:lumMod val="50000"/>
              </a:schemeClr>
            </a:solidFill>
            <a:prstDash val="solid"/>
            <a:tailEnd type="arrow"/>
          </a:ln>
          <a:effectLst/>
        </p:spPr>
        <p:style>
          <a:lnRef idx="2">
            <a:schemeClr val="accent1"/>
          </a:lnRef>
          <a:fillRef idx="0">
            <a:schemeClr val="accent1"/>
          </a:fillRef>
          <a:effectRef idx="1">
            <a:schemeClr val="accent1"/>
          </a:effectRef>
          <a:fontRef idx="minor">
            <a:schemeClr val="tx1"/>
          </a:fontRef>
        </p:style>
      </p:cxnSp>
      <p:cxnSp>
        <p:nvCxnSpPr>
          <p:cNvPr id="45" name="Gerade Verbindung mit Pfeil 59"/>
          <p:cNvCxnSpPr/>
          <p:nvPr/>
        </p:nvCxnSpPr>
        <p:spPr>
          <a:xfrm flipH="1">
            <a:off x="2161679" y="4896502"/>
            <a:ext cx="5763" cy="502201"/>
          </a:xfrm>
          <a:prstGeom prst="straightConnector1">
            <a:avLst/>
          </a:prstGeom>
          <a:ln>
            <a:solidFill>
              <a:srgbClr val="0000FF"/>
            </a:solidFill>
            <a:prstDash val="sysDot"/>
            <a:tailEnd type="triangle"/>
          </a:ln>
          <a:effectLst/>
        </p:spPr>
        <p:style>
          <a:lnRef idx="2">
            <a:schemeClr val="accent1"/>
          </a:lnRef>
          <a:fillRef idx="0">
            <a:schemeClr val="accent1"/>
          </a:fillRef>
          <a:effectRef idx="1">
            <a:schemeClr val="accent1"/>
          </a:effectRef>
          <a:fontRef idx="minor">
            <a:schemeClr val="tx1"/>
          </a:fontRef>
        </p:style>
      </p:cxnSp>
      <p:sp>
        <p:nvSpPr>
          <p:cNvPr id="3" name="Slide Number Placeholder 2"/>
          <p:cNvSpPr>
            <a:spLocks noGrp="1"/>
          </p:cNvSpPr>
          <p:nvPr>
            <p:ph type="sldNum" sz="quarter" idx="4294967295"/>
          </p:nvPr>
        </p:nvSpPr>
        <p:spPr>
          <a:xfrm>
            <a:off x="152400" y="6521541"/>
            <a:ext cx="685800" cy="182563"/>
          </a:xfrm>
          <a:prstGeom prst="rect">
            <a:avLst/>
          </a:prstGeom>
        </p:spPr>
        <p:txBody>
          <a:bodyPr/>
          <a:lstStyle/>
          <a:p>
            <a:fld id="{0A013803-4526-4645-B715-105BE440F5D7}" type="slidenum">
              <a:rPr lang="de-DE" smtClean="0">
                <a:solidFill>
                  <a:srgbClr val="D1D6DA"/>
                </a:solidFill>
              </a:rPr>
              <a:pPr/>
              <a:t>10</a:t>
            </a:fld>
            <a:endParaRPr lang="de-DE" dirty="0">
              <a:solidFill>
                <a:srgbClr val="D1D6DA"/>
              </a:solidFill>
            </a:endParaRPr>
          </a:p>
        </p:txBody>
      </p:sp>
      <p:sp>
        <p:nvSpPr>
          <p:cNvPr id="50" name="TextBox 49"/>
          <p:cNvSpPr txBox="1"/>
          <p:nvPr/>
        </p:nvSpPr>
        <p:spPr>
          <a:xfrm>
            <a:off x="6372718" y="1340692"/>
            <a:ext cx="2604615" cy="1200329"/>
          </a:xfrm>
          <a:prstGeom prst="rect">
            <a:avLst/>
          </a:prstGeom>
          <a:noFill/>
        </p:spPr>
        <p:txBody>
          <a:bodyPr wrap="square" rtlCol="0">
            <a:spAutoFit/>
          </a:bodyPr>
          <a:lstStyle/>
          <a:p>
            <a:r>
              <a:rPr lang="de-DE" dirty="0" smtClean="0">
                <a:latin typeface="+mj-lt"/>
              </a:rPr>
              <a:t>Incentive </a:t>
            </a:r>
            <a:r>
              <a:rPr lang="de-DE" dirty="0" err="1" smtClean="0">
                <a:latin typeface="+mj-lt"/>
              </a:rPr>
              <a:t>for</a:t>
            </a:r>
            <a:r>
              <a:rPr lang="de-DE" dirty="0" smtClean="0">
                <a:latin typeface="+mj-lt"/>
              </a:rPr>
              <a:t> </a:t>
            </a:r>
            <a:r>
              <a:rPr lang="de-DE" dirty="0" err="1" smtClean="0">
                <a:latin typeface="+mj-lt"/>
              </a:rPr>
              <a:t>climate</a:t>
            </a:r>
            <a:r>
              <a:rPr lang="de-DE" dirty="0" smtClean="0">
                <a:latin typeface="+mj-lt"/>
              </a:rPr>
              <a:t> </a:t>
            </a:r>
            <a:r>
              <a:rPr lang="de-DE" dirty="0" err="1" smtClean="0">
                <a:latin typeface="+mj-lt"/>
              </a:rPr>
              <a:t>friendly</a:t>
            </a:r>
            <a:r>
              <a:rPr lang="de-DE" dirty="0" smtClean="0">
                <a:latin typeface="+mj-lt"/>
              </a:rPr>
              <a:t> material </a:t>
            </a:r>
            <a:r>
              <a:rPr lang="de-DE" dirty="0" err="1" smtClean="0">
                <a:latin typeface="+mj-lt"/>
              </a:rPr>
              <a:t>production</a:t>
            </a:r>
            <a:r>
              <a:rPr lang="de-DE" dirty="0" smtClean="0">
                <a:latin typeface="+mj-lt"/>
              </a:rPr>
              <a:t> </a:t>
            </a:r>
            <a:r>
              <a:rPr lang="de-DE" dirty="0" err="1" smtClean="0">
                <a:latin typeface="+mj-lt"/>
              </a:rPr>
              <a:t>and</a:t>
            </a:r>
            <a:r>
              <a:rPr lang="de-DE" dirty="0" smtClean="0">
                <a:latin typeface="+mj-lt"/>
              </a:rPr>
              <a:t> </a:t>
            </a:r>
            <a:r>
              <a:rPr lang="de-DE" dirty="0" err="1" smtClean="0">
                <a:latin typeface="+mj-lt"/>
              </a:rPr>
              <a:t>carbon</a:t>
            </a:r>
            <a:r>
              <a:rPr lang="de-DE" dirty="0" smtClean="0">
                <a:latin typeface="+mj-lt"/>
              </a:rPr>
              <a:t> </a:t>
            </a:r>
            <a:r>
              <a:rPr lang="de-DE" dirty="0" err="1" smtClean="0">
                <a:latin typeface="+mj-lt"/>
              </a:rPr>
              <a:t>leakage</a:t>
            </a:r>
            <a:r>
              <a:rPr lang="de-DE" dirty="0" smtClean="0">
                <a:latin typeface="+mj-lt"/>
              </a:rPr>
              <a:t> </a:t>
            </a:r>
            <a:r>
              <a:rPr lang="de-DE" dirty="0" err="1" smtClean="0">
                <a:latin typeface="+mj-lt"/>
              </a:rPr>
              <a:t>protection</a:t>
            </a:r>
            <a:endParaRPr lang="de-DE" dirty="0">
              <a:latin typeface="+mj-lt"/>
            </a:endParaRPr>
          </a:p>
        </p:txBody>
      </p:sp>
      <p:sp>
        <p:nvSpPr>
          <p:cNvPr id="35" name="TextBox 34"/>
          <p:cNvSpPr txBox="1"/>
          <p:nvPr/>
        </p:nvSpPr>
        <p:spPr>
          <a:xfrm>
            <a:off x="7782791" y="6573199"/>
            <a:ext cx="1361210" cy="284801"/>
          </a:xfrm>
          <a:prstGeom prst="rect">
            <a:avLst/>
          </a:prstGeom>
          <a:noFill/>
        </p:spPr>
        <p:txBody>
          <a:bodyPr wrap="square" rtlCol="0">
            <a:spAutoFit/>
          </a:bodyPr>
          <a:lstStyle/>
          <a:p>
            <a:r>
              <a:rPr lang="de-DE" sz="1200" dirty="0" smtClean="0"/>
              <a:t>Karsten Neuhoff</a:t>
            </a:r>
            <a:endParaRPr lang="en-US" sz="1200" dirty="0" smtClean="0"/>
          </a:p>
        </p:txBody>
      </p:sp>
      <p:grpSp>
        <p:nvGrpSpPr>
          <p:cNvPr id="25" name="Group 24"/>
          <p:cNvGrpSpPr/>
          <p:nvPr/>
        </p:nvGrpSpPr>
        <p:grpSpPr>
          <a:xfrm>
            <a:off x="6290180" y="2728611"/>
            <a:ext cx="2688351" cy="1512633"/>
            <a:chOff x="6290180" y="2728611"/>
            <a:chExt cx="2688351" cy="1512633"/>
          </a:xfrm>
        </p:grpSpPr>
        <p:sp>
          <p:nvSpPr>
            <p:cNvPr id="5" name="Down Arrow 4"/>
            <p:cNvSpPr/>
            <p:nvPr/>
          </p:nvSpPr>
          <p:spPr>
            <a:xfrm rot="10800000">
              <a:off x="6389018" y="2728611"/>
              <a:ext cx="2406911" cy="1390648"/>
            </a:xfrm>
            <a:prstGeom prst="downArrow">
              <a:avLst>
                <a:gd name="adj1" fmla="val 100000"/>
                <a:gd name="adj2" fmla="val 18378"/>
              </a:avLst>
            </a:prstGeom>
            <a:solidFill>
              <a:schemeClr val="bg1">
                <a:lumMod val="95000"/>
              </a:schemeClr>
            </a:solidFill>
            <a:ln w="285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6290180" y="3040915"/>
              <a:ext cx="2688351" cy="1200329"/>
            </a:xfrm>
            <a:prstGeom prst="rect">
              <a:avLst/>
            </a:prstGeom>
          </p:spPr>
          <p:txBody>
            <a:bodyPr wrap="square">
              <a:spAutoFit/>
            </a:bodyPr>
            <a:lstStyle/>
            <a:p>
              <a:r>
                <a:rPr lang="de-DE" dirty="0" err="1" smtClean="0">
                  <a:latin typeface="+mj-lt"/>
                </a:rPr>
                <a:t>Consumers</a:t>
              </a:r>
              <a:r>
                <a:rPr lang="de-DE" dirty="0" smtClean="0">
                  <a:latin typeface="+mj-lt"/>
                </a:rPr>
                <a:t> </a:t>
              </a:r>
              <a:r>
                <a:rPr lang="de-DE" dirty="0" err="1" smtClean="0">
                  <a:latin typeface="+mj-lt"/>
                </a:rPr>
                <a:t>contribute</a:t>
              </a:r>
              <a:r>
                <a:rPr lang="de-DE" dirty="0" smtClean="0">
                  <a:latin typeface="+mj-lt"/>
                </a:rPr>
                <a:t> </a:t>
              </a:r>
              <a:r>
                <a:rPr lang="de-DE" dirty="0" err="1" smtClean="0">
                  <a:latin typeface="+mj-lt"/>
                </a:rPr>
                <a:t>to</a:t>
              </a:r>
              <a:r>
                <a:rPr lang="de-DE" dirty="0" smtClean="0">
                  <a:latin typeface="+mj-lt"/>
                </a:rPr>
                <a:t> </a:t>
              </a:r>
              <a:r>
                <a:rPr lang="de-DE" dirty="0" err="1" smtClean="0">
                  <a:latin typeface="+mj-lt"/>
                </a:rPr>
                <a:t>carbon</a:t>
              </a:r>
              <a:r>
                <a:rPr lang="de-DE" dirty="0" smtClean="0">
                  <a:latin typeface="+mj-lt"/>
                </a:rPr>
                <a:t> </a:t>
              </a:r>
              <a:r>
                <a:rPr lang="de-DE" dirty="0" err="1" smtClean="0">
                  <a:latin typeface="+mj-lt"/>
                </a:rPr>
                <a:t>cost</a:t>
              </a:r>
              <a:r>
                <a:rPr lang="de-DE" dirty="0" smtClean="0">
                  <a:latin typeface="+mj-lt"/>
                </a:rPr>
                <a:t>: Basis </a:t>
              </a:r>
              <a:r>
                <a:rPr lang="de-DE" dirty="0" err="1" smtClean="0">
                  <a:latin typeface="+mj-lt"/>
                </a:rPr>
                <a:t>for</a:t>
              </a:r>
              <a:r>
                <a:rPr lang="de-DE" dirty="0" smtClean="0">
                  <a:latin typeface="+mj-lt"/>
                </a:rPr>
                <a:t> </a:t>
              </a:r>
              <a:r>
                <a:rPr lang="de-DE" dirty="0" err="1" smtClean="0">
                  <a:latin typeface="+mj-lt"/>
                </a:rPr>
                <a:t>viability</a:t>
              </a:r>
              <a:r>
                <a:rPr lang="de-DE" dirty="0" smtClean="0">
                  <a:latin typeface="+mj-lt"/>
                </a:rPr>
                <a:t> </a:t>
              </a:r>
              <a:r>
                <a:rPr lang="de-DE" dirty="0" err="1" smtClean="0">
                  <a:latin typeface="+mj-lt"/>
                </a:rPr>
                <a:t>of</a:t>
              </a:r>
              <a:r>
                <a:rPr lang="de-DE" dirty="0" smtClean="0">
                  <a:latin typeface="+mj-lt"/>
                </a:rPr>
                <a:t> </a:t>
              </a:r>
              <a:r>
                <a:rPr lang="de-DE" dirty="0" err="1" smtClean="0">
                  <a:latin typeface="+mj-lt"/>
                </a:rPr>
                <a:t>technologies</a:t>
              </a:r>
              <a:r>
                <a:rPr lang="de-DE" dirty="0" smtClean="0">
                  <a:latin typeface="+mj-lt"/>
                </a:rPr>
                <a:t> </a:t>
              </a:r>
              <a:r>
                <a:rPr lang="de-DE" dirty="0" err="1" smtClean="0">
                  <a:latin typeface="+mj-lt"/>
                </a:rPr>
                <a:t>with</a:t>
              </a:r>
              <a:r>
                <a:rPr lang="de-DE" dirty="0" smtClean="0">
                  <a:latin typeface="+mj-lt"/>
                </a:rPr>
                <a:t> </a:t>
              </a:r>
              <a:r>
                <a:rPr lang="de-DE" dirty="0" err="1" smtClean="0">
                  <a:latin typeface="+mj-lt"/>
                </a:rPr>
                <a:t>incremental</a:t>
              </a:r>
              <a:r>
                <a:rPr lang="de-DE" dirty="0" smtClean="0">
                  <a:latin typeface="+mj-lt"/>
                </a:rPr>
                <a:t> </a:t>
              </a:r>
              <a:r>
                <a:rPr lang="de-DE" dirty="0" err="1" smtClean="0">
                  <a:latin typeface="+mj-lt"/>
                </a:rPr>
                <a:t>cost</a:t>
              </a:r>
              <a:endParaRPr lang="de-DE" dirty="0">
                <a:latin typeface="+mj-lt"/>
              </a:endParaRPr>
            </a:p>
          </p:txBody>
        </p:sp>
      </p:grpSp>
      <p:sp>
        <p:nvSpPr>
          <p:cNvPr id="52" name="Right Arrow 51"/>
          <p:cNvSpPr/>
          <p:nvPr/>
        </p:nvSpPr>
        <p:spPr>
          <a:xfrm>
            <a:off x="6226145" y="1304233"/>
            <a:ext cx="133081" cy="1764144"/>
          </a:xfrm>
          <a:prstGeom prst="rightArrow">
            <a:avLst>
              <a:gd name="adj1" fmla="val 50000"/>
              <a:gd name="adj2" fmla="val 201887"/>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1" name="Group 30"/>
          <p:cNvGrpSpPr/>
          <p:nvPr/>
        </p:nvGrpSpPr>
        <p:grpSpPr>
          <a:xfrm>
            <a:off x="561265" y="3235516"/>
            <a:ext cx="8292715" cy="2790617"/>
            <a:chOff x="561265" y="3235516"/>
            <a:chExt cx="8292715" cy="2790617"/>
          </a:xfrm>
        </p:grpSpPr>
        <p:grpSp>
          <p:nvGrpSpPr>
            <p:cNvPr id="73" name="Group 72"/>
            <p:cNvGrpSpPr/>
            <p:nvPr/>
          </p:nvGrpSpPr>
          <p:grpSpPr>
            <a:xfrm>
              <a:off x="561265" y="4102854"/>
              <a:ext cx="8292715" cy="1923279"/>
              <a:chOff x="561265" y="4102854"/>
              <a:chExt cx="8292715" cy="1923279"/>
            </a:xfrm>
          </p:grpSpPr>
          <p:grpSp>
            <p:nvGrpSpPr>
              <p:cNvPr id="74" name="Group 73"/>
              <p:cNvGrpSpPr/>
              <p:nvPr/>
            </p:nvGrpSpPr>
            <p:grpSpPr>
              <a:xfrm>
                <a:off x="561265" y="4102854"/>
                <a:ext cx="8292715" cy="1923279"/>
                <a:chOff x="561265" y="4102854"/>
                <a:chExt cx="8292715" cy="1923279"/>
              </a:xfrm>
            </p:grpSpPr>
            <p:sp>
              <p:nvSpPr>
                <p:cNvPr id="82" name="Rectangle 81"/>
                <p:cNvSpPr/>
                <p:nvPr/>
              </p:nvSpPr>
              <p:spPr>
                <a:xfrm>
                  <a:off x="1434610" y="4501384"/>
                  <a:ext cx="4605737" cy="1524749"/>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TextBox 82"/>
                <p:cNvSpPr txBox="1"/>
                <p:nvPr/>
              </p:nvSpPr>
              <p:spPr>
                <a:xfrm rot="16200000">
                  <a:off x="208003" y="4711766"/>
                  <a:ext cx="1629853" cy="923330"/>
                </a:xfrm>
                <a:prstGeom prst="rect">
                  <a:avLst/>
                </a:prstGeom>
                <a:noFill/>
              </p:spPr>
              <p:txBody>
                <a:bodyPr wrap="square" rtlCol="0">
                  <a:spAutoFit/>
                </a:bodyPr>
                <a:lstStyle/>
                <a:p>
                  <a:r>
                    <a:rPr lang="de-DE" dirty="0" err="1" smtClean="0">
                      <a:latin typeface="+mj-lt"/>
                    </a:rPr>
                    <a:t>Consumption</a:t>
                  </a:r>
                  <a:r>
                    <a:rPr lang="de-DE" dirty="0" smtClean="0">
                      <a:latin typeface="+mj-lt"/>
                    </a:rPr>
                    <a:t> </a:t>
                  </a:r>
                  <a:r>
                    <a:rPr lang="de-DE" dirty="0" err="1" smtClean="0">
                      <a:latin typeface="+mj-lt"/>
                    </a:rPr>
                    <a:t>charge</a:t>
                  </a:r>
                  <a:r>
                    <a:rPr lang="de-DE" dirty="0" smtClean="0">
                      <a:latin typeface="+mj-lt"/>
                    </a:rPr>
                    <a:t> </a:t>
                  </a:r>
                  <a:r>
                    <a:rPr lang="de-DE" dirty="0" err="1" smtClean="0">
                      <a:latin typeface="+mj-lt"/>
                    </a:rPr>
                    <a:t>for</a:t>
                  </a:r>
                  <a:r>
                    <a:rPr lang="de-DE" dirty="0" smtClean="0">
                      <a:latin typeface="+mj-lt"/>
                    </a:rPr>
                    <a:t> </a:t>
                  </a:r>
                  <a:r>
                    <a:rPr lang="de-DE" b="1" dirty="0" smtClean="0">
                      <a:latin typeface="+mj-lt"/>
                    </a:rPr>
                    <a:t>final </a:t>
                  </a:r>
                  <a:r>
                    <a:rPr lang="de-DE" b="1" dirty="0" err="1" smtClean="0">
                      <a:latin typeface="+mj-lt"/>
                    </a:rPr>
                    <a:t>consumers</a:t>
                  </a:r>
                  <a:endParaRPr lang="de-DE" b="1" dirty="0">
                    <a:latin typeface="+mj-lt"/>
                  </a:endParaRPr>
                </a:p>
              </p:txBody>
            </p:sp>
            <p:sp>
              <p:nvSpPr>
                <p:cNvPr id="84" name="TextBox 83"/>
                <p:cNvSpPr txBox="1"/>
                <p:nvPr/>
              </p:nvSpPr>
              <p:spPr>
                <a:xfrm>
                  <a:off x="3361363" y="4624448"/>
                  <a:ext cx="2697493" cy="1200329"/>
                </a:xfrm>
                <a:prstGeom prst="rect">
                  <a:avLst/>
                </a:prstGeom>
                <a:noFill/>
                <a:ln w="12700">
                  <a:noFill/>
                </a:ln>
              </p:spPr>
              <p:txBody>
                <a:bodyPr wrap="square" rtlCol="0">
                  <a:spAutoFit/>
                </a:bodyPr>
                <a:lstStyle/>
                <a:p>
                  <a:r>
                    <a:rPr lang="de-DE" dirty="0" smtClean="0">
                      <a:latin typeface="+mj-lt"/>
                    </a:rPr>
                    <a:t>Charge on material in </a:t>
                  </a:r>
                  <a:r>
                    <a:rPr lang="de-DE" dirty="0" err="1" smtClean="0">
                      <a:latin typeface="+mj-lt"/>
                    </a:rPr>
                    <a:t>product</a:t>
                  </a:r>
                  <a:r>
                    <a:rPr lang="de-DE" dirty="0" smtClean="0">
                      <a:latin typeface="+mj-lt"/>
                    </a:rPr>
                    <a:t> </a:t>
                  </a:r>
                  <a:r>
                    <a:rPr lang="de-DE" dirty="0" err="1" smtClean="0">
                      <a:latin typeface="+mj-lt"/>
                    </a:rPr>
                    <a:t>sold</a:t>
                  </a:r>
                  <a:r>
                    <a:rPr lang="de-DE" dirty="0" smtClean="0">
                      <a:latin typeface="+mj-lt"/>
                    </a:rPr>
                    <a:t> in </a:t>
                  </a:r>
                  <a:r>
                    <a:rPr lang="de-DE" dirty="0" err="1" smtClean="0">
                      <a:latin typeface="+mj-lt"/>
                    </a:rPr>
                    <a:t>country</a:t>
                  </a:r>
                  <a:r>
                    <a:rPr lang="de-DE" dirty="0" smtClean="0">
                      <a:latin typeface="+mj-lt"/>
                    </a:rPr>
                    <a:t> (</a:t>
                  </a:r>
                  <a:r>
                    <a:rPr lang="de-DE" dirty="0" err="1" smtClean="0">
                      <a:latin typeface="+mj-lt"/>
                    </a:rPr>
                    <a:t>benchmark</a:t>
                  </a:r>
                  <a:r>
                    <a:rPr lang="de-DE" dirty="0" smtClean="0">
                      <a:latin typeface="+mj-lt"/>
                    </a:rPr>
                    <a:t> * </a:t>
                  </a:r>
                  <a:r>
                    <a:rPr lang="de-DE" dirty="0" err="1" smtClean="0">
                      <a:latin typeface="+mj-lt"/>
                    </a:rPr>
                    <a:t>tonnes</a:t>
                  </a:r>
                  <a:r>
                    <a:rPr lang="de-DE" dirty="0" smtClean="0">
                      <a:latin typeface="+mj-lt"/>
                    </a:rPr>
                    <a:t> material * ETS </a:t>
                  </a:r>
                  <a:r>
                    <a:rPr lang="de-DE" dirty="0" err="1" smtClean="0">
                      <a:latin typeface="+mj-lt"/>
                    </a:rPr>
                    <a:t>price</a:t>
                  </a:r>
                  <a:r>
                    <a:rPr lang="de-DE" dirty="0" smtClean="0">
                      <a:latin typeface="+mj-lt"/>
                    </a:rPr>
                    <a:t>)</a:t>
                  </a:r>
                </a:p>
              </p:txBody>
            </p:sp>
            <p:cxnSp>
              <p:nvCxnSpPr>
                <p:cNvPr id="85" name="Straight Arrow Connector 84"/>
                <p:cNvCxnSpPr/>
                <p:nvPr/>
              </p:nvCxnSpPr>
              <p:spPr>
                <a:xfrm>
                  <a:off x="2961553" y="5169156"/>
                  <a:ext cx="352261" cy="0"/>
                </a:xfrm>
                <a:prstGeom prst="straightConnector1">
                  <a:avLst/>
                </a:prstGeom>
                <a:ln w="22225">
                  <a:solidFill>
                    <a:schemeClr val="bg1">
                      <a:lumMod val="50000"/>
                    </a:schemeClr>
                  </a:solidFill>
                  <a:prstDash val="solid"/>
                  <a:tailEnd type="arrow"/>
                </a:ln>
                <a:effectLst/>
              </p:spPr>
              <p:style>
                <a:lnRef idx="2">
                  <a:schemeClr val="accent1"/>
                </a:lnRef>
                <a:fillRef idx="0">
                  <a:schemeClr val="accent1"/>
                </a:fillRef>
                <a:effectRef idx="1">
                  <a:schemeClr val="accent1"/>
                </a:effectRef>
                <a:fontRef idx="minor">
                  <a:schemeClr val="tx1"/>
                </a:fontRef>
              </p:style>
            </p:cxnSp>
            <p:cxnSp>
              <p:nvCxnSpPr>
                <p:cNvPr id="86" name="Straight Connector 85"/>
                <p:cNvCxnSpPr/>
                <p:nvPr/>
              </p:nvCxnSpPr>
              <p:spPr>
                <a:xfrm flipH="1" flipV="1">
                  <a:off x="1925476" y="5155274"/>
                  <a:ext cx="867087" cy="1"/>
                </a:xfrm>
                <a:prstGeom prst="line">
                  <a:avLst/>
                </a:prstGeom>
                <a:ln w="38100">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87" name="Rectangle 86"/>
                <p:cNvSpPr/>
                <p:nvPr/>
              </p:nvSpPr>
              <p:spPr>
                <a:xfrm>
                  <a:off x="6372718" y="4343973"/>
                  <a:ext cx="2481262" cy="1477328"/>
                </a:xfrm>
                <a:prstGeom prst="rect">
                  <a:avLst/>
                </a:prstGeom>
              </p:spPr>
              <p:txBody>
                <a:bodyPr wrap="square">
                  <a:spAutoFit/>
                </a:bodyPr>
                <a:lstStyle/>
                <a:p>
                  <a:r>
                    <a:rPr lang="de-DE" dirty="0">
                      <a:latin typeface="+mj-lt"/>
                    </a:rPr>
                    <a:t>Incentives </a:t>
                  </a:r>
                  <a:r>
                    <a:rPr lang="de-DE" dirty="0" err="1">
                      <a:latin typeface="+mj-lt"/>
                    </a:rPr>
                    <a:t>for</a:t>
                  </a:r>
                  <a:r>
                    <a:rPr lang="de-DE" dirty="0">
                      <a:latin typeface="+mj-lt"/>
                    </a:rPr>
                    <a:t> </a:t>
                  </a:r>
                  <a:r>
                    <a:rPr lang="de-DE" dirty="0" err="1">
                      <a:latin typeface="+mj-lt"/>
                    </a:rPr>
                    <a:t>efficient</a:t>
                  </a:r>
                  <a:r>
                    <a:rPr lang="de-DE" dirty="0">
                      <a:latin typeface="+mj-lt"/>
                    </a:rPr>
                    <a:t> material </a:t>
                  </a:r>
                  <a:r>
                    <a:rPr lang="de-DE" dirty="0" err="1">
                      <a:latin typeface="+mj-lt"/>
                    </a:rPr>
                    <a:t>use</a:t>
                  </a:r>
                  <a:r>
                    <a:rPr lang="de-DE" dirty="0">
                      <a:latin typeface="+mj-lt"/>
                    </a:rPr>
                    <a:t> </a:t>
                  </a:r>
                  <a:r>
                    <a:rPr lang="de-DE" dirty="0" err="1">
                      <a:latin typeface="+mj-lt"/>
                    </a:rPr>
                    <a:t>and</a:t>
                  </a:r>
                  <a:r>
                    <a:rPr lang="de-DE" dirty="0">
                      <a:latin typeface="+mj-lt"/>
                    </a:rPr>
                    <a:t> </a:t>
                  </a:r>
                  <a:r>
                    <a:rPr lang="de-DE" dirty="0" err="1" smtClean="0">
                      <a:latin typeface="+mj-lt"/>
                    </a:rPr>
                    <a:t>substitution</a:t>
                  </a:r>
                  <a:r>
                    <a:rPr lang="de-DE" dirty="0" smtClean="0">
                      <a:latin typeface="+mj-lt"/>
                    </a:rPr>
                    <a:t>: </a:t>
                  </a:r>
                  <a:r>
                    <a:rPr lang="de-DE" dirty="0" err="1" smtClean="0">
                      <a:latin typeface="+mj-lt"/>
                    </a:rPr>
                    <a:t>Saves</a:t>
                  </a:r>
                  <a:r>
                    <a:rPr lang="de-DE" dirty="0" smtClean="0">
                      <a:latin typeface="+mj-lt"/>
                    </a:rPr>
                    <a:t> European </a:t>
                  </a:r>
                  <a:r>
                    <a:rPr lang="de-DE" dirty="0" err="1" smtClean="0">
                      <a:latin typeface="+mj-lt"/>
                    </a:rPr>
                    <a:t>consumers</a:t>
                  </a:r>
                  <a:r>
                    <a:rPr lang="de-DE" dirty="0" smtClean="0">
                      <a:latin typeface="+mj-lt"/>
                    </a:rPr>
                    <a:t> </a:t>
                  </a:r>
                  <a:r>
                    <a:rPr lang="de-DE" dirty="0" err="1" smtClean="0">
                      <a:latin typeface="+mj-lt"/>
                    </a:rPr>
                    <a:t>the</a:t>
                  </a:r>
                  <a:r>
                    <a:rPr lang="de-DE" dirty="0" smtClean="0">
                      <a:latin typeface="+mj-lt"/>
                    </a:rPr>
                    <a:t> </a:t>
                  </a:r>
                  <a:r>
                    <a:rPr lang="de-DE" dirty="0" err="1" smtClean="0">
                      <a:latin typeface="+mj-lt"/>
                    </a:rPr>
                    <a:t>consumption</a:t>
                  </a:r>
                  <a:r>
                    <a:rPr lang="de-DE" dirty="0" smtClean="0">
                      <a:latin typeface="+mj-lt"/>
                    </a:rPr>
                    <a:t> </a:t>
                  </a:r>
                  <a:r>
                    <a:rPr lang="de-DE" dirty="0" err="1" smtClean="0">
                      <a:latin typeface="+mj-lt"/>
                    </a:rPr>
                    <a:t>charge</a:t>
                  </a:r>
                  <a:endParaRPr lang="de-DE" dirty="0">
                    <a:latin typeface="+mj-lt"/>
                  </a:endParaRPr>
                </a:p>
              </p:txBody>
            </p:sp>
            <p:sp>
              <p:nvSpPr>
                <p:cNvPr id="88" name="Right Arrow 87"/>
                <p:cNvSpPr/>
                <p:nvPr/>
              </p:nvSpPr>
              <p:spPr>
                <a:xfrm>
                  <a:off x="6198434" y="4102854"/>
                  <a:ext cx="133081" cy="1764144"/>
                </a:xfrm>
                <a:prstGeom prst="rightArrow">
                  <a:avLst>
                    <a:gd name="adj1" fmla="val 50000"/>
                    <a:gd name="adj2" fmla="val 201887"/>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75" name="Bild 43" descr="Consumer.gif"/>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03427" y="5478460"/>
                <a:ext cx="469952" cy="467957"/>
              </a:xfrm>
              <a:prstGeom prst="rect">
                <a:avLst/>
              </a:prstGeom>
            </p:spPr>
          </p:pic>
          <p:pic>
            <p:nvPicPr>
              <p:cNvPr id="77" name="Bild 52" descr="car copy.gif"/>
              <p:cNvPicPr>
                <a:picLocks noChangeAspect="1"/>
              </p:cNvPicPr>
              <p:nvPr/>
            </p:nvPicPr>
            <p:blipFill>
              <a:blip r:embed="rId6" cstate="print">
                <a:alphaModFix/>
                <a:extLst>
                  <a:ext uri="{28A0092B-C50C-407E-A947-70E740481C1C}">
                    <a14:useLocalDpi xmlns:a14="http://schemas.microsoft.com/office/drawing/2010/main" val="0"/>
                  </a:ext>
                </a:extLst>
              </a:blip>
              <a:stretch>
                <a:fillRect/>
              </a:stretch>
            </p:blipFill>
            <p:spPr>
              <a:xfrm>
                <a:off x="1473314" y="5680365"/>
                <a:ext cx="294871" cy="266051"/>
              </a:xfrm>
              <a:prstGeom prst="rect">
                <a:avLst/>
              </a:prstGeom>
            </p:spPr>
          </p:pic>
          <p:cxnSp>
            <p:nvCxnSpPr>
              <p:cNvPr id="79" name="Gerade Verbindung mit Pfeil 59"/>
              <p:cNvCxnSpPr/>
              <p:nvPr/>
            </p:nvCxnSpPr>
            <p:spPr>
              <a:xfrm>
                <a:off x="2079045" y="4597157"/>
                <a:ext cx="0" cy="502201"/>
              </a:xfrm>
              <a:prstGeom prst="straightConnector1">
                <a:avLst/>
              </a:prstGeom>
              <a:noFill/>
              <a:ln>
                <a:noFill/>
                <a:prstDash val="sysDot"/>
                <a:tailEnd type="triangle"/>
              </a:ln>
              <a:effectLst/>
            </p:spPr>
            <p:style>
              <a:lnRef idx="2">
                <a:schemeClr val="accent1"/>
              </a:lnRef>
              <a:fillRef idx="0">
                <a:schemeClr val="accent1"/>
              </a:fillRef>
              <a:effectRef idx="1">
                <a:schemeClr val="accent1"/>
              </a:effectRef>
              <a:fontRef idx="minor">
                <a:schemeClr val="tx1"/>
              </a:fontRef>
            </p:style>
          </p:cxnSp>
          <p:cxnSp>
            <p:nvCxnSpPr>
              <p:cNvPr id="80" name="Straight Arrow Connector 79"/>
              <p:cNvCxnSpPr/>
              <p:nvPr/>
            </p:nvCxnSpPr>
            <p:spPr>
              <a:xfrm>
                <a:off x="2788472" y="5380981"/>
                <a:ext cx="579112" cy="24977"/>
              </a:xfrm>
              <a:prstGeom prst="straightConnector1">
                <a:avLst/>
              </a:prstGeom>
              <a:noFill/>
              <a:ln w="38100">
                <a:noFill/>
                <a:tailEnd type="arrow"/>
              </a:ln>
              <a:effectLst/>
            </p:spPr>
            <p:style>
              <a:lnRef idx="2">
                <a:schemeClr val="accent1"/>
              </a:lnRef>
              <a:fillRef idx="0">
                <a:schemeClr val="accent1"/>
              </a:fillRef>
              <a:effectRef idx="1">
                <a:schemeClr val="accent1"/>
              </a:effectRef>
              <a:fontRef idx="minor">
                <a:schemeClr val="tx1"/>
              </a:fontRef>
            </p:style>
          </p:cxnSp>
          <p:cxnSp>
            <p:nvCxnSpPr>
              <p:cNvPr id="81" name="Gerade Verbindung mit Pfeil 59"/>
              <p:cNvCxnSpPr/>
              <p:nvPr/>
            </p:nvCxnSpPr>
            <p:spPr>
              <a:xfrm flipH="1">
                <a:off x="2169230" y="4858781"/>
                <a:ext cx="5763" cy="502201"/>
              </a:xfrm>
              <a:prstGeom prst="straightConnector1">
                <a:avLst/>
              </a:prstGeom>
              <a:ln>
                <a:solidFill>
                  <a:srgbClr val="0000FF"/>
                </a:solidFill>
                <a:prstDash val="sysDot"/>
                <a:tailEnd type="triangle"/>
              </a:ln>
              <a:effectLst/>
            </p:spPr>
            <p:style>
              <a:lnRef idx="2">
                <a:schemeClr val="accent1"/>
              </a:lnRef>
              <a:fillRef idx="0">
                <a:schemeClr val="accent1"/>
              </a:fillRef>
              <a:effectRef idx="1">
                <a:schemeClr val="accent1"/>
              </a:effectRef>
              <a:fontRef idx="minor">
                <a:schemeClr val="tx1"/>
              </a:fontRef>
            </p:style>
          </p:cxnSp>
        </p:grpSp>
        <p:cxnSp>
          <p:nvCxnSpPr>
            <p:cNvPr id="89" name="Gerade Verbindung mit Pfeil 59"/>
            <p:cNvCxnSpPr/>
            <p:nvPr/>
          </p:nvCxnSpPr>
          <p:spPr>
            <a:xfrm flipH="1">
              <a:off x="2149152" y="3235516"/>
              <a:ext cx="5763" cy="502201"/>
            </a:xfrm>
            <a:prstGeom prst="straightConnector1">
              <a:avLst/>
            </a:prstGeom>
            <a:ln>
              <a:solidFill>
                <a:srgbClr val="0000FF"/>
              </a:solidFill>
              <a:prstDash val="sysDot"/>
              <a:tailEnd type="triangle"/>
            </a:ln>
            <a:effectLst/>
          </p:spPr>
          <p:style>
            <a:lnRef idx="2">
              <a:schemeClr val="accent1"/>
            </a:lnRef>
            <a:fillRef idx="0">
              <a:schemeClr val="accent1"/>
            </a:fillRef>
            <a:effectRef idx="1">
              <a:schemeClr val="accent1"/>
            </a:effectRef>
            <a:fontRef idx="minor">
              <a:schemeClr val="tx1"/>
            </a:fontRef>
          </p:style>
        </p:cxnSp>
      </p:grpSp>
      <p:sp>
        <p:nvSpPr>
          <p:cNvPr id="53" name="Footer Placeholder 2"/>
          <p:cNvSpPr txBox="1">
            <a:spLocks/>
          </p:cNvSpPr>
          <p:nvPr/>
        </p:nvSpPr>
        <p:spPr>
          <a:xfrm>
            <a:off x="152401" y="6481882"/>
            <a:ext cx="6434138" cy="418985"/>
          </a:xfrm>
          <a:prstGeom prst="rect">
            <a:avLst/>
          </a:prstGeom>
        </p:spPr>
        <p:txBody>
          <a:bodyPr/>
          <a:lstStyle>
            <a:defPPr>
              <a:defRPr lang="de-DE"/>
            </a:defPPr>
            <a:lvl1pPr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1pPr>
            <a:lvl2pPr marL="4572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2pPr>
            <a:lvl3pPr marL="9144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3pPr>
            <a:lvl4pPr marL="13716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4pPr>
            <a:lvl5pPr marL="18288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5pPr>
            <a:lvl6pPr marL="22860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6pPr>
            <a:lvl7pPr marL="27432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7pPr>
            <a:lvl8pPr marL="32004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8pPr>
            <a:lvl9pPr marL="36576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9pPr>
          </a:lstStyle>
          <a:p>
            <a:pPr>
              <a:defRPr/>
            </a:pPr>
            <a:r>
              <a:rPr lang="en-US" sz="1100" dirty="0" err="1"/>
              <a:t>Ismer</a:t>
            </a:r>
            <a:r>
              <a:rPr lang="en-US" sz="1100" dirty="0"/>
              <a:t>, R., &amp; </a:t>
            </a:r>
            <a:r>
              <a:rPr lang="en-US" sz="1100" dirty="0" err="1"/>
              <a:t>Haussner</a:t>
            </a:r>
            <a:r>
              <a:rPr lang="en-US" sz="1100" dirty="0"/>
              <a:t>, M. (2015). “Inclusion of Consumption into the EU ETS: The Legal Basis under European Union Law”. </a:t>
            </a:r>
            <a:r>
              <a:rPr lang="en-US" sz="1100" i="1" dirty="0"/>
              <a:t>Review of European, Comparative &amp; International Environmental Law</a:t>
            </a:r>
            <a:r>
              <a:rPr lang="en-US" sz="1100" dirty="0"/>
              <a:t>. </a:t>
            </a:r>
            <a:endParaRPr lang="de-DE" sz="1100" dirty="0"/>
          </a:p>
        </p:txBody>
      </p:sp>
    </p:spTree>
    <p:extLst>
      <p:ext uri="{BB962C8B-B14F-4D97-AF65-F5344CB8AC3E}">
        <p14:creationId xmlns:p14="http://schemas.microsoft.com/office/powerpoint/2010/main" val="3238170721"/>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pPr>
              <a:spcBef>
                <a:spcPts val="600"/>
              </a:spcBef>
              <a:spcAft>
                <a:spcPts val="0"/>
              </a:spcAft>
            </a:pPr>
            <a:r>
              <a:rPr lang="de-DE" sz="2000" dirty="0" err="1" smtClean="0"/>
              <a:t>Finding</a:t>
            </a:r>
            <a:r>
              <a:rPr lang="de-DE" sz="2000" dirty="0" smtClean="0"/>
              <a:t> </a:t>
            </a:r>
            <a:r>
              <a:rPr lang="de-DE" sz="2000" dirty="0" err="1" smtClean="0"/>
              <a:t>from</a:t>
            </a:r>
            <a:r>
              <a:rPr lang="de-DE" sz="2000" dirty="0" smtClean="0"/>
              <a:t> </a:t>
            </a:r>
            <a:r>
              <a:rPr lang="de-DE" sz="2000" dirty="0" err="1" smtClean="0"/>
              <a:t>technical</a:t>
            </a:r>
            <a:r>
              <a:rPr lang="de-DE" sz="2000" dirty="0" smtClean="0"/>
              <a:t> </a:t>
            </a:r>
            <a:r>
              <a:rPr lang="de-DE" sz="2000" dirty="0" err="1" smtClean="0"/>
              <a:t>reports</a:t>
            </a:r>
            <a:r>
              <a:rPr lang="de-DE" sz="2000" dirty="0" smtClean="0"/>
              <a:t> on </a:t>
            </a:r>
            <a:r>
              <a:rPr lang="de-DE" sz="2000" dirty="0" err="1" smtClean="0"/>
              <a:t>Inclusion</a:t>
            </a:r>
            <a:r>
              <a:rPr lang="de-DE" sz="2000" dirty="0" smtClean="0"/>
              <a:t> </a:t>
            </a:r>
            <a:r>
              <a:rPr lang="de-DE" sz="2000" dirty="0" err="1" smtClean="0"/>
              <a:t>of</a:t>
            </a:r>
            <a:r>
              <a:rPr lang="de-DE" sz="2000" dirty="0" smtClean="0"/>
              <a:t> </a:t>
            </a:r>
            <a:r>
              <a:rPr lang="de-DE" sz="2000" dirty="0" err="1" smtClean="0"/>
              <a:t>Consumption</a:t>
            </a:r>
            <a:r>
              <a:rPr lang="de-DE" sz="2000" dirty="0" smtClean="0"/>
              <a:t> (</a:t>
            </a:r>
            <a:r>
              <a:rPr lang="de-DE" sz="2000" dirty="0" err="1" smtClean="0"/>
              <a:t>IoC</a:t>
            </a:r>
            <a:r>
              <a:rPr lang="de-DE" sz="2000" dirty="0" smtClean="0"/>
              <a:t>)</a:t>
            </a:r>
            <a:endParaRPr lang="de-DE" sz="2000" dirty="0"/>
          </a:p>
        </p:txBody>
      </p:sp>
      <p:sp>
        <p:nvSpPr>
          <p:cNvPr id="6" name="Text Placeholder 5"/>
          <p:cNvSpPr>
            <a:spLocks noGrp="1"/>
          </p:cNvSpPr>
          <p:nvPr>
            <p:ph type="body" sz="quarter" idx="17"/>
          </p:nvPr>
        </p:nvSpPr>
        <p:spPr>
          <a:xfrm>
            <a:off x="617220" y="1054904"/>
            <a:ext cx="8353097" cy="5005561"/>
          </a:xfrm>
        </p:spPr>
        <p:txBody>
          <a:bodyPr/>
          <a:lstStyle/>
          <a:p>
            <a:pPr marL="0" indent="0">
              <a:spcBef>
                <a:spcPts val="0"/>
              </a:spcBef>
              <a:buNone/>
            </a:pPr>
            <a:r>
              <a:rPr lang="en-US" b="1" dirty="0" smtClean="0"/>
              <a:t>What to learn from international experience</a:t>
            </a:r>
            <a:r>
              <a:rPr lang="de-DE" b="1" dirty="0" smtClean="0"/>
              <a:t>?</a:t>
            </a:r>
          </a:p>
          <a:p>
            <a:pPr>
              <a:spcBef>
                <a:spcPts val="0"/>
              </a:spcBef>
            </a:pPr>
            <a:r>
              <a:rPr lang="de-DE" dirty="0" err="1" smtClean="0"/>
              <a:t>Engaging</a:t>
            </a:r>
            <a:r>
              <a:rPr lang="de-DE" dirty="0" smtClean="0"/>
              <a:t> </a:t>
            </a:r>
            <a:r>
              <a:rPr lang="de-DE" dirty="0" err="1" smtClean="0"/>
              <a:t>consumers</a:t>
            </a:r>
            <a:r>
              <a:rPr lang="de-DE" dirty="0" smtClean="0"/>
              <a:t> </a:t>
            </a:r>
            <a:r>
              <a:rPr lang="de-DE" dirty="0" err="1" smtClean="0"/>
              <a:t>can</a:t>
            </a:r>
            <a:r>
              <a:rPr lang="de-DE" dirty="0" smtClean="0"/>
              <a:t> </a:t>
            </a:r>
            <a:r>
              <a:rPr lang="de-DE" dirty="0" err="1" smtClean="0"/>
              <a:t>unlock</a:t>
            </a:r>
            <a:r>
              <a:rPr lang="de-DE" dirty="0" smtClean="0"/>
              <a:t> </a:t>
            </a:r>
            <a:r>
              <a:rPr lang="de-DE" dirty="0" err="1" smtClean="0"/>
              <a:t>unexpected</a:t>
            </a:r>
            <a:r>
              <a:rPr lang="de-DE" dirty="0" smtClean="0"/>
              <a:t> </a:t>
            </a:r>
            <a:r>
              <a:rPr lang="de-DE" dirty="0" err="1" smtClean="0"/>
              <a:t>potentials</a:t>
            </a:r>
            <a:r>
              <a:rPr lang="de-DE" dirty="0" smtClean="0"/>
              <a:t> (Japan)</a:t>
            </a:r>
          </a:p>
          <a:p>
            <a:pPr>
              <a:spcBef>
                <a:spcPts val="0"/>
              </a:spcBef>
            </a:pPr>
            <a:r>
              <a:rPr lang="de-DE" dirty="0" err="1" smtClean="0"/>
              <a:t>Inclusion</a:t>
            </a:r>
            <a:r>
              <a:rPr lang="de-DE" dirty="0" smtClean="0"/>
              <a:t> </a:t>
            </a:r>
            <a:r>
              <a:rPr lang="de-DE" dirty="0" err="1"/>
              <a:t>of</a:t>
            </a:r>
            <a:r>
              <a:rPr lang="de-DE" dirty="0"/>
              <a:t> power </a:t>
            </a:r>
            <a:r>
              <a:rPr lang="de-DE" dirty="0" err="1"/>
              <a:t>consumption</a:t>
            </a:r>
            <a:r>
              <a:rPr lang="de-DE" dirty="0"/>
              <a:t> </a:t>
            </a:r>
            <a:r>
              <a:rPr lang="de-DE" dirty="0" err="1"/>
              <a:t>established</a:t>
            </a:r>
            <a:r>
              <a:rPr lang="de-DE" dirty="0"/>
              <a:t> in Korea </a:t>
            </a:r>
            <a:r>
              <a:rPr lang="de-DE" dirty="0" err="1"/>
              <a:t>and</a:t>
            </a:r>
            <a:r>
              <a:rPr lang="de-DE" dirty="0"/>
              <a:t> </a:t>
            </a:r>
            <a:r>
              <a:rPr lang="de-DE" dirty="0" smtClean="0"/>
              <a:t>China</a:t>
            </a:r>
          </a:p>
          <a:p>
            <a:pPr>
              <a:spcBef>
                <a:spcPts val="0"/>
              </a:spcBef>
            </a:pPr>
            <a:endParaRPr lang="de-DE" dirty="0"/>
          </a:p>
          <a:p>
            <a:pPr marL="0" indent="0">
              <a:spcBef>
                <a:spcPts val="0"/>
              </a:spcBef>
              <a:buNone/>
            </a:pPr>
            <a:r>
              <a:rPr lang="en-US" b="1" dirty="0" smtClean="0"/>
              <a:t>What is the legal basis? </a:t>
            </a:r>
            <a:endParaRPr lang="en-US" b="1" dirty="0"/>
          </a:p>
          <a:p>
            <a:pPr>
              <a:spcBef>
                <a:spcPts val="0"/>
              </a:spcBef>
            </a:pPr>
            <a:r>
              <a:rPr lang="de-DE" dirty="0" err="1" smtClean="0"/>
              <a:t>IoC</a:t>
            </a:r>
            <a:r>
              <a:rPr lang="de-DE" dirty="0" smtClean="0"/>
              <a:t> </a:t>
            </a:r>
            <a:r>
              <a:rPr lang="de-DE" dirty="0" err="1" smtClean="0"/>
              <a:t>can</a:t>
            </a:r>
            <a:r>
              <a:rPr lang="de-DE" dirty="0" smtClean="0"/>
              <a:t> </a:t>
            </a:r>
            <a:r>
              <a:rPr lang="de-DE" dirty="0" err="1" smtClean="0"/>
              <a:t>be</a:t>
            </a:r>
            <a:r>
              <a:rPr lang="de-DE" dirty="0" smtClean="0"/>
              <a:t> </a:t>
            </a:r>
            <a:r>
              <a:rPr lang="de-DE" dirty="0" err="1" smtClean="0"/>
              <a:t>part</a:t>
            </a:r>
            <a:r>
              <a:rPr lang="de-DE" dirty="0" smtClean="0"/>
              <a:t> </a:t>
            </a:r>
            <a:r>
              <a:rPr lang="de-DE" dirty="0" err="1"/>
              <a:t>of</a:t>
            </a:r>
            <a:r>
              <a:rPr lang="de-DE" dirty="0"/>
              <a:t> EU ETS </a:t>
            </a:r>
            <a:r>
              <a:rPr lang="de-DE" dirty="0" err="1" smtClean="0"/>
              <a:t>Directive</a:t>
            </a:r>
            <a:r>
              <a:rPr lang="de-DE" dirty="0" smtClean="0"/>
              <a:t> </a:t>
            </a:r>
            <a:r>
              <a:rPr lang="de-DE" dirty="0" err="1" smtClean="0"/>
              <a:t>and</a:t>
            </a:r>
            <a:r>
              <a:rPr lang="de-DE" dirty="0" smtClean="0"/>
              <a:t> </a:t>
            </a:r>
            <a:r>
              <a:rPr lang="de-DE" dirty="0" err="1" smtClean="0"/>
              <a:t>deliver</a:t>
            </a:r>
            <a:r>
              <a:rPr lang="de-DE" dirty="0" smtClean="0"/>
              <a:t> environmental </a:t>
            </a:r>
            <a:r>
              <a:rPr lang="de-DE" dirty="0" err="1" smtClean="0"/>
              <a:t>objectives</a:t>
            </a:r>
            <a:endParaRPr lang="de-DE" dirty="0"/>
          </a:p>
          <a:p>
            <a:pPr>
              <a:spcBef>
                <a:spcPts val="0"/>
              </a:spcBef>
            </a:pPr>
            <a:r>
              <a:rPr lang="de-DE" dirty="0" err="1" smtClean="0"/>
              <a:t>IoC</a:t>
            </a:r>
            <a:r>
              <a:rPr lang="de-DE" dirty="0" smtClean="0"/>
              <a:t> </a:t>
            </a:r>
            <a:r>
              <a:rPr lang="de-DE" dirty="0" err="1" smtClean="0"/>
              <a:t>is</a:t>
            </a:r>
            <a:r>
              <a:rPr lang="de-DE" dirty="0" smtClean="0"/>
              <a:t> </a:t>
            </a:r>
            <a:r>
              <a:rPr lang="de-DE" dirty="0" err="1" smtClean="0"/>
              <a:t>consumption</a:t>
            </a:r>
            <a:r>
              <a:rPr lang="de-DE" dirty="0" smtClean="0"/>
              <a:t> </a:t>
            </a:r>
            <a:r>
              <a:rPr lang="de-DE" dirty="0" err="1" smtClean="0"/>
              <a:t>based</a:t>
            </a:r>
            <a:r>
              <a:rPr lang="de-DE" dirty="0" smtClean="0"/>
              <a:t> </a:t>
            </a:r>
            <a:r>
              <a:rPr lang="de-DE" dirty="0" err="1" smtClean="0"/>
              <a:t>and</a:t>
            </a:r>
            <a:r>
              <a:rPr lang="de-DE" dirty="0" smtClean="0"/>
              <a:t> </a:t>
            </a:r>
            <a:r>
              <a:rPr lang="de-DE" dirty="0" err="1" smtClean="0"/>
              <a:t>thus</a:t>
            </a:r>
            <a:r>
              <a:rPr lang="de-DE" dirty="0" smtClean="0"/>
              <a:t> on </a:t>
            </a:r>
            <a:r>
              <a:rPr lang="de-DE" dirty="0" err="1" smtClean="0"/>
              <a:t>good</a:t>
            </a:r>
            <a:r>
              <a:rPr lang="de-DE" dirty="0" smtClean="0"/>
              <a:t> </a:t>
            </a:r>
            <a:r>
              <a:rPr lang="de-DE" dirty="0" err="1" smtClean="0"/>
              <a:t>side</a:t>
            </a:r>
            <a:r>
              <a:rPr lang="de-DE" dirty="0" smtClean="0"/>
              <a:t> </a:t>
            </a:r>
            <a:r>
              <a:rPr lang="de-DE" dirty="0" err="1" smtClean="0"/>
              <a:t>of</a:t>
            </a:r>
            <a:r>
              <a:rPr lang="de-DE" dirty="0" smtClean="0"/>
              <a:t> WTO </a:t>
            </a:r>
            <a:r>
              <a:rPr lang="de-DE" dirty="0" err="1" smtClean="0"/>
              <a:t>law</a:t>
            </a:r>
            <a:r>
              <a:rPr lang="de-DE" dirty="0" smtClean="0"/>
              <a:t> </a:t>
            </a:r>
          </a:p>
          <a:p>
            <a:pPr marL="0" indent="0">
              <a:spcBef>
                <a:spcPts val="0"/>
              </a:spcBef>
              <a:buNone/>
            </a:pPr>
            <a:endParaRPr lang="en-US" b="1" dirty="0" smtClean="0"/>
          </a:p>
          <a:p>
            <a:pPr marL="0" indent="0">
              <a:spcBef>
                <a:spcPts val="0"/>
              </a:spcBef>
              <a:buNone/>
            </a:pPr>
            <a:r>
              <a:rPr lang="en-US" b="1" dirty="0" smtClean="0"/>
              <a:t>What administrative approach can limit public and private costs?</a:t>
            </a:r>
          </a:p>
          <a:p>
            <a:pPr>
              <a:spcBef>
                <a:spcPts val="0"/>
              </a:spcBef>
            </a:pPr>
            <a:r>
              <a:rPr lang="de-DE" dirty="0" smtClean="0"/>
              <a:t>Small </a:t>
            </a:r>
            <a:r>
              <a:rPr lang="de-DE" dirty="0" err="1" smtClean="0"/>
              <a:t>fraud</a:t>
            </a:r>
            <a:r>
              <a:rPr lang="de-DE" dirty="0" smtClean="0"/>
              <a:t> </a:t>
            </a:r>
            <a:r>
              <a:rPr lang="de-DE" dirty="0" err="1" smtClean="0"/>
              <a:t>risk</a:t>
            </a:r>
            <a:r>
              <a:rPr lang="de-DE" dirty="0" smtClean="0"/>
              <a:t> </a:t>
            </a:r>
            <a:r>
              <a:rPr lang="de-DE" dirty="0" err="1" smtClean="0"/>
              <a:t>because</a:t>
            </a:r>
            <a:r>
              <a:rPr lang="de-DE" dirty="0" smtClean="0"/>
              <a:t> </a:t>
            </a:r>
            <a:r>
              <a:rPr lang="de-DE" dirty="0" err="1" smtClean="0"/>
              <a:t>no</a:t>
            </a:r>
            <a:r>
              <a:rPr lang="de-DE" dirty="0" smtClean="0"/>
              <a:t> </a:t>
            </a:r>
            <a:r>
              <a:rPr lang="de-DE" dirty="0" err="1" smtClean="0"/>
              <a:t>pay-out</a:t>
            </a:r>
            <a:r>
              <a:rPr lang="de-DE" dirty="0" smtClean="0"/>
              <a:t> </a:t>
            </a:r>
            <a:r>
              <a:rPr lang="de-DE" dirty="0" err="1" smtClean="0"/>
              <a:t>and</a:t>
            </a:r>
            <a:r>
              <a:rPr lang="de-DE" dirty="0" smtClean="0"/>
              <a:t> </a:t>
            </a:r>
            <a:r>
              <a:rPr lang="de-DE" dirty="0" err="1" smtClean="0"/>
              <a:t>value</a:t>
            </a:r>
            <a:r>
              <a:rPr lang="de-DE" dirty="0" smtClean="0"/>
              <a:t> </a:t>
            </a:r>
            <a:r>
              <a:rPr lang="de-DE" dirty="0" err="1" smtClean="0"/>
              <a:t>only</a:t>
            </a:r>
            <a:r>
              <a:rPr lang="de-DE" dirty="0" smtClean="0"/>
              <a:t> </a:t>
            </a:r>
            <a:r>
              <a:rPr lang="de-DE" dirty="0" err="1" smtClean="0"/>
              <a:t>fraction</a:t>
            </a:r>
            <a:r>
              <a:rPr lang="de-DE" dirty="0" smtClean="0"/>
              <a:t> </a:t>
            </a:r>
            <a:r>
              <a:rPr lang="de-DE" dirty="0" err="1" smtClean="0"/>
              <a:t>of</a:t>
            </a:r>
            <a:r>
              <a:rPr lang="de-DE" dirty="0" smtClean="0"/>
              <a:t> </a:t>
            </a:r>
            <a:r>
              <a:rPr lang="de-DE" dirty="0" err="1" smtClean="0"/>
              <a:t>product</a:t>
            </a:r>
            <a:r>
              <a:rPr lang="de-DE" dirty="0" smtClean="0"/>
              <a:t> </a:t>
            </a:r>
            <a:r>
              <a:rPr lang="de-DE" dirty="0" err="1" smtClean="0"/>
              <a:t>price</a:t>
            </a:r>
            <a:endParaRPr lang="de-DE" dirty="0" smtClean="0"/>
          </a:p>
          <a:p>
            <a:pPr>
              <a:spcBef>
                <a:spcPts val="0"/>
              </a:spcBef>
            </a:pPr>
            <a:r>
              <a:rPr lang="de-DE" dirty="0" err="1" smtClean="0"/>
              <a:t>Simplified</a:t>
            </a:r>
            <a:r>
              <a:rPr lang="de-DE" dirty="0" smtClean="0"/>
              <a:t> </a:t>
            </a:r>
            <a:r>
              <a:rPr lang="de-DE" dirty="0" err="1" smtClean="0"/>
              <a:t>procedures</a:t>
            </a:r>
            <a:r>
              <a:rPr lang="de-DE" dirty="0" smtClean="0"/>
              <a:t> </a:t>
            </a:r>
            <a:r>
              <a:rPr lang="de-DE" dirty="0" err="1" smtClean="0"/>
              <a:t>possible</a:t>
            </a:r>
            <a:r>
              <a:rPr lang="de-DE" dirty="0" smtClean="0"/>
              <a:t> , e.g. </a:t>
            </a:r>
            <a:r>
              <a:rPr lang="de-DE" dirty="0" err="1" smtClean="0"/>
              <a:t>aggregate</a:t>
            </a:r>
            <a:r>
              <a:rPr lang="de-DE" dirty="0" smtClean="0"/>
              <a:t> </a:t>
            </a:r>
            <a:r>
              <a:rPr lang="de-DE" dirty="0" err="1" smtClean="0"/>
              <a:t>quarterly</a:t>
            </a:r>
            <a:r>
              <a:rPr lang="de-DE" dirty="0" smtClean="0"/>
              <a:t> </a:t>
            </a:r>
            <a:r>
              <a:rPr lang="de-DE" dirty="0" err="1" smtClean="0"/>
              <a:t>reporting</a:t>
            </a:r>
            <a:endParaRPr lang="de-DE" dirty="0" smtClean="0"/>
          </a:p>
          <a:p>
            <a:pPr marL="0" indent="0">
              <a:spcBef>
                <a:spcPts val="0"/>
              </a:spcBef>
              <a:buNone/>
            </a:pPr>
            <a:endParaRPr lang="en-US" b="1" dirty="0" smtClean="0"/>
          </a:p>
          <a:p>
            <a:pPr marL="0" indent="0">
              <a:spcBef>
                <a:spcPts val="0"/>
              </a:spcBef>
              <a:buNone/>
            </a:pPr>
            <a:r>
              <a:rPr lang="en-US" b="1" dirty="0" smtClean="0"/>
              <a:t>What can we learn from quantifying </a:t>
            </a:r>
            <a:r>
              <a:rPr lang="en-US" b="1" dirty="0"/>
              <a:t>the impact across </a:t>
            </a:r>
            <a:r>
              <a:rPr lang="en-US" b="1" dirty="0" smtClean="0"/>
              <a:t>product categories?</a:t>
            </a:r>
            <a:endParaRPr lang="en-US" b="1" dirty="0"/>
          </a:p>
          <a:p>
            <a:pPr>
              <a:spcBef>
                <a:spcPts val="0"/>
              </a:spcBef>
            </a:pPr>
            <a:r>
              <a:rPr lang="en-US" dirty="0" smtClean="0"/>
              <a:t>Focus on basic materials: steel, clinker, </a:t>
            </a:r>
            <a:r>
              <a:rPr lang="en-US" dirty="0"/>
              <a:t>a</a:t>
            </a:r>
            <a:r>
              <a:rPr lang="en-US" dirty="0" smtClean="0"/>
              <a:t>luminum (plastics, </a:t>
            </a:r>
            <a:r>
              <a:rPr lang="en-US" dirty="0" err="1"/>
              <a:t>p</a:t>
            </a:r>
            <a:r>
              <a:rPr lang="en-US" dirty="0" err="1" smtClean="0"/>
              <a:t>ulp&amp;paper</a:t>
            </a:r>
            <a:r>
              <a:rPr lang="en-US" dirty="0" smtClean="0"/>
              <a:t>)</a:t>
            </a:r>
          </a:p>
          <a:p>
            <a:pPr>
              <a:spcBef>
                <a:spcPts val="0"/>
              </a:spcBef>
            </a:pPr>
            <a:r>
              <a:rPr lang="en-US" dirty="0" smtClean="0"/>
              <a:t>De-</a:t>
            </a:r>
            <a:r>
              <a:rPr lang="en-US" dirty="0" err="1" smtClean="0"/>
              <a:t>minimis</a:t>
            </a:r>
            <a:r>
              <a:rPr lang="en-US" dirty="0" smtClean="0"/>
              <a:t> rules possible</a:t>
            </a:r>
          </a:p>
        </p:txBody>
      </p:sp>
      <p:sp>
        <p:nvSpPr>
          <p:cNvPr id="7" name="Text Placeholder 6"/>
          <p:cNvSpPr>
            <a:spLocks noGrp="1"/>
          </p:cNvSpPr>
          <p:nvPr>
            <p:ph type="body" sz="quarter" idx="18"/>
          </p:nvPr>
        </p:nvSpPr>
        <p:spPr/>
        <p:txBody>
          <a:bodyPr/>
          <a:lstStyle/>
          <a:p>
            <a:r>
              <a:rPr lang="de-DE" dirty="0" smtClean="0"/>
              <a:t>10</a:t>
            </a:r>
            <a:endParaRPr lang="en-US" dirty="0"/>
          </a:p>
        </p:txBody>
      </p:sp>
      <p:sp>
        <p:nvSpPr>
          <p:cNvPr id="8" name="TextBox 7"/>
          <p:cNvSpPr txBox="1"/>
          <p:nvPr/>
        </p:nvSpPr>
        <p:spPr>
          <a:xfrm>
            <a:off x="7782791" y="6573199"/>
            <a:ext cx="1361210" cy="284801"/>
          </a:xfrm>
          <a:prstGeom prst="rect">
            <a:avLst/>
          </a:prstGeom>
          <a:noFill/>
        </p:spPr>
        <p:txBody>
          <a:bodyPr wrap="square" rtlCol="0">
            <a:spAutoFit/>
          </a:bodyPr>
          <a:lstStyle/>
          <a:p>
            <a:r>
              <a:rPr lang="de-DE" sz="1200" dirty="0" smtClean="0"/>
              <a:t>Karsten Neuhoff</a:t>
            </a:r>
            <a:endParaRPr lang="en-US" sz="1200" dirty="0" smtClean="0"/>
          </a:p>
        </p:txBody>
      </p:sp>
      <p:sp>
        <p:nvSpPr>
          <p:cNvPr id="10" name="Footer Placeholder 2"/>
          <p:cNvSpPr txBox="1">
            <a:spLocks/>
          </p:cNvSpPr>
          <p:nvPr/>
        </p:nvSpPr>
        <p:spPr>
          <a:xfrm>
            <a:off x="538714" y="6516987"/>
            <a:ext cx="6099175" cy="152400"/>
          </a:xfrm>
          <a:prstGeom prst="rect">
            <a:avLst/>
          </a:prstGeom>
        </p:spPr>
        <p:txBody>
          <a:bodyPr/>
          <a:lstStyle>
            <a:defPPr>
              <a:defRPr lang="de-DE"/>
            </a:defPPr>
            <a:lvl1pPr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1pPr>
            <a:lvl2pPr marL="4572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2pPr>
            <a:lvl3pPr marL="9144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3pPr>
            <a:lvl4pPr marL="13716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4pPr>
            <a:lvl5pPr marL="18288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5pPr>
            <a:lvl6pPr marL="22860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6pPr>
            <a:lvl7pPr marL="27432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7pPr>
            <a:lvl8pPr marL="32004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8pPr>
            <a:lvl9pPr marL="36576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9pPr>
          </a:lstStyle>
          <a:p>
            <a:pPr>
              <a:defRPr/>
            </a:pPr>
            <a:r>
              <a:rPr lang="de-DE" sz="1100"/>
              <a:t>http://climatestrategies.org/projects/inclusion-of-consumption-in-emissions-trading/</a:t>
            </a:r>
            <a:endParaRPr lang="de-DE" sz="1100" dirty="0"/>
          </a:p>
        </p:txBody>
      </p:sp>
    </p:spTree>
    <p:extLst>
      <p:ext uri="{BB962C8B-B14F-4D97-AF65-F5344CB8AC3E}">
        <p14:creationId xmlns:p14="http://schemas.microsoft.com/office/powerpoint/2010/main" val="64292446"/>
      </p:ext>
    </p:extLst>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3"/>
          </p:nvPr>
        </p:nvSpPr>
        <p:spPr/>
        <p:txBody>
          <a:bodyPr/>
          <a:lstStyle/>
          <a:p>
            <a:r>
              <a:rPr lang="de-DE" sz="2000" dirty="0" err="1" smtClean="0"/>
              <a:t>Conclusions</a:t>
            </a:r>
            <a:r>
              <a:rPr lang="de-DE" sz="2000" dirty="0" smtClean="0"/>
              <a:t> </a:t>
            </a:r>
            <a:endParaRPr lang="en-US" sz="2000" dirty="0"/>
          </a:p>
        </p:txBody>
      </p:sp>
      <p:sp>
        <p:nvSpPr>
          <p:cNvPr id="8" name="Text Placeholder 7"/>
          <p:cNvSpPr>
            <a:spLocks noGrp="1"/>
          </p:cNvSpPr>
          <p:nvPr>
            <p:ph type="body" sz="quarter" idx="17"/>
          </p:nvPr>
        </p:nvSpPr>
        <p:spPr>
          <a:xfrm>
            <a:off x="558324" y="1287450"/>
            <a:ext cx="7502525" cy="4572000"/>
          </a:xfrm>
        </p:spPr>
        <p:txBody>
          <a:bodyPr/>
          <a:lstStyle/>
          <a:p>
            <a:pPr marL="0" indent="0">
              <a:buNone/>
            </a:pPr>
            <a:r>
              <a:rPr lang="en-US" b="1" dirty="0" smtClean="0"/>
              <a:t>Policy packages essential for low-carbon transformation</a:t>
            </a:r>
          </a:p>
          <a:p>
            <a:r>
              <a:rPr lang="en-US" dirty="0" smtClean="0"/>
              <a:t>Can effectively address satisficing, optimizing and strategizing behavior.</a:t>
            </a:r>
          </a:p>
          <a:p>
            <a:r>
              <a:rPr lang="de-DE" dirty="0" smtClean="0"/>
              <a:t>Carbon </a:t>
            </a:r>
            <a:r>
              <a:rPr lang="de-DE" dirty="0" err="1" smtClean="0"/>
              <a:t>pricing</a:t>
            </a:r>
            <a:r>
              <a:rPr lang="de-DE" dirty="0" smtClean="0"/>
              <a:t> </a:t>
            </a:r>
            <a:r>
              <a:rPr lang="de-DE" dirty="0" err="1" smtClean="0"/>
              <a:t>particularly</a:t>
            </a:r>
            <a:r>
              <a:rPr lang="de-DE" dirty="0" smtClean="0"/>
              <a:t> </a:t>
            </a:r>
            <a:r>
              <a:rPr lang="de-DE" dirty="0" err="1" smtClean="0"/>
              <a:t>important</a:t>
            </a:r>
            <a:r>
              <a:rPr lang="de-DE" dirty="0" smtClean="0"/>
              <a:t> in </a:t>
            </a:r>
            <a:r>
              <a:rPr lang="de-DE" dirty="0" err="1" smtClean="0"/>
              <a:t>industry</a:t>
            </a:r>
            <a:r>
              <a:rPr lang="de-DE" dirty="0" smtClean="0"/>
              <a:t> </a:t>
            </a:r>
            <a:r>
              <a:rPr lang="de-DE" dirty="0" err="1" smtClean="0"/>
              <a:t>and</a:t>
            </a:r>
            <a:r>
              <a:rPr lang="de-DE" dirty="0" smtClean="0"/>
              <a:t> power. </a:t>
            </a:r>
          </a:p>
          <a:p>
            <a:endParaRPr lang="de-DE" dirty="0" smtClean="0"/>
          </a:p>
          <a:p>
            <a:pPr marL="0" indent="0">
              <a:buNone/>
            </a:pPr>
            <a:r>
              <a:rPr lang="de-DE" b="1" dirty="0" smtClean="0"/>
              <a:t>Carbon </a:t>
            </a:r>
            <a:r>
              <a:rPr lang="de-DE" b="1" dirty="0" err="1" smtClean="0"/>
              <a:t>pricing</a:t>
            </a:r>
            <a:r>
              <a:rPr lang="de-DE" b="1" dirty="0" smtClean="0"/>
              <a:t> </a:t>
            </a:r>
            <a:r>
              <a:rPr lang="de-DE" b="1" dirty="0" err="1" smtClean="0"/>
              <a:t>approach</a:t>
            </a:r>
            <a:r>
              <a:rPr lang="de-DE" b="1" dirty="0" smtClean="0"/>
              <a:t> in </a:t>
            </a:r>
            <a:r>
              <a:rPr lang="de-DE" b="1" dirty="0" err="1" smtClean="0"/>
              <a:t>industry</a:t>
            </a:r>
            <a:r>
              <a:rPr lang="de-DE" b="1" dirty="0" smtClean="0"/>
              <a:t> </a:t>
            </a:r>
            <a:r>
              <a:rPr lang="de-DE" b="1" dirty="0" err="1" smtClean="0"/>
              <a:t>has</a:t>
            </a:r>
            <a:r>
              <a:rPr lang="de-DE" b="1" dirty="0" smtClean="0"/>
              <a:t> </a:t>
            </a:r>
            <a:r>
              <a:rPr lang="de-DE" b="1" dirty="0" err="1" smtClean="0"/>
              <a:t>been</a:t>
            </a:r>
            <a:r>
              <a:rPr lang="de-DE" b="1" dirty="0" smtClean="0"/>
              <a:t> </a:t>
            </a:r>
            <a:r>
              <a:rPr lang="de-DE" b="1" dirty="0" err="1" smtClean="0"/>
              <a:t>focused</a:t>
            </a:r>
            <a:r>
              <a:rPr lang="de-DE" b="1" dirty="0" smtClean="0"/>
              <a:t> </a:t>
            </a:r>
            <a:r>
              <a:rPr lang="de-DE" b="1" dirty="0" err="1" smtClean="0"/>
              <a:t>upstream</a:t>
            </a:r>
            <a:r>
              <a:rPr lang="de-DE" b="1" dirty="0" smtClean="0"/>
              <a:t> </a:t>
            </a:r>
            <a:endParaRPr lang="de-DE" b="1" dirty="0" smtClean="0"/>
          </a:p>
          <a:p>
            <a:r>
              <a:rPr lang="en-US" dirty="0"/>
              <a:t>Trade of materials </a:t>
            </a:r>
            <a:r>
              <a:rPr lang="en-US" dirty="0" smtClean="0"/>
              <a:t>creates leakage concerns, free </a:t>
            </a:r>
            <a:r>
              <a:rPr lang="en-US" dirty="0" smtClean="0"/>
              <a:t>allocation</a:t>
            </a:r>
            <a:r>
              <a:rPr lang="en-US" dirty="0"/>
              <a:t> </a:t>
            </a:r>
            <a:r>
              <a:rPr lang="en-US" dirty="0" smtClean="0"/>
              <a:t>-&gt; </a:t>
            </a:r>
            <a:r>
              <a:rPr lang="en-US" dirty="0" smtClean="0"/>
              <a:t> muted price.</a:t>
            </a:r>
          </a:p>
          <a:p>
            <a:r>
              <a:rPr lang="de-DE" dirty="0" smtClean="0"/>
              <a:t>Carbon </a:t>
            </a:r>
            <a:r>
              <a:rPr lang="de-DE" dirty="0" err="1" smtClean="0"/>
              <a:t>leakage</a:t>
            </a:r>
            <a:r>
              <a:rPr lang="de-DE" dirty="0" smtClean="0"/>
              <a:t> </a:t>
            </a:r>
            <a:r>
              <a:rPr lang="de-DE" dirty="0" err="1" smtClean="0"/>
              <a:t>concerns</a:t>
            </a:r>
            <a:r>
              <a:rPr lang="de-DE" dirty="0" smtClean="0"/>
              <a:t> </a:t>
            </a:r>
            <a:r>
              <a:rPr lang="de-DE" dirty="0" err="1" smtClean="0"/>
              <a:t>have</a:t>
            </a:r>
            <a:r>
              <a:rPr lang="de-DE" dirty="0" smtClean="0"/>
              <a:t> </a:t>
            </a:r>
            <a:r>
              <a:rPr lang="de-DE" dirty="0" err="1" smtClean="0"/>
              <a:t>undermined</a:t>
            </a:r>
            <a:r>
              <a:rPr lang="de-DE" dirty="0" smtClean="0"/>
              <a:t> </a:t>
            </a:r>
            <a:r>
              <a:rPr lang="de-DE" dirty="0" err="1" smtClean="0"/>
              <a:t>effective</a:t>
            </a:r>
            <a:r>
              <a:rPr lang="de-DE" dirty="0" smtClean="0"/>
              <a:t> </a:t>
            </a:r>
            <a:r>
              <a:rPr lang="de-DE" dirty="0" err="1" smtClean="0"/>
              <a:t>carbon</a:t>
            </a:r>
            <a:r>
              <a:rPr lang="de-DE" dirty="0" smtClean="0"/>
              <a:t> </a:t>
            </a:r>
            <a:r>
              <a:rPr lang="de-DE" dirty="0" err="1" smtClean="0"/>
              <a:t>pricing</a:t>
            </a:r>
            <a:r>
              <a:rPr lang="de-DE" dirty="0" smtClean="0"/>
              <a:t>. </a:t>
            </a:r>
          </a:p>
          <a:p>
            <a:pPr marL="324000" lvl="1" indent="0">
              <a:buNone/>
            </a:pPr>
            <a:endParaRPr lang="en-US" dirty="0" smtClean="0"/>
          </a:p>
          <a:p>
            <a:pPr marL="0" indent="0">
              <a:buNone/>
            </a:pPr>
            <a:r>
              <a:rPr lang="en-US" b="1" dirty="0" smtClean="0"/>
              <a:t>We </a:t>
            </a:r>
            <a:r>
              <a:rPr lang="en-US" b="1" dirty="0" smtClean="0"/>
              <a:t>need a new </a:t>
            </a:r>
            <a:r>
              <a:rPr lang="en-US" b="1" dirty="0" smtClean="0"/>
              <a:t>strategy </a:t>
            </a:r>
            <a:r>
              <a:rPr lang="en-US" b="1" dirty="0" smtClean="0"/>
              <a:t>for </a:t>
            </a:r>
            <a:r>
              <a:rPr lang="en-US" b="1" dirty="0" smtClean="0"/>
              <a:t>making ETS effective for industry</a:t>
            </a:r>
            <a:endParaRPr lang="en-US" b="1" dirty="0"/>
          </a:p>
          <a:p>
            <a:r>
              <a:rPr lang="en-US" dirty="0" smtClean="0"/>
              <a:t>Converging </a:t>
            </a:r>
            <a:r>
              <a:rPr lang="en-US" dirty="0"/>
              <a:t>carbon prices + phase out free allocation: </a:t>
            </a:r>
            <a:r>
              <a:rPr lang="en-US" b="1" dirty="0" smtClean="0"/>
              <a:t>Slow +Uncertain</a:t>
            </a:r>
            <a:endParaRPr lang="en-US" b="1" dirty="0"/>
          </a:p>
          <a:p>
            <a:r>
              <a:rPr lang="en-US" dirty="0" smtClean="0"/>
              <a:t>Shift </a:t>
            </a:r>
            <a:r>
              <a:rPr lang="en-US" dirty="0"/>
              <a:t>from auction to border adjustment: </a:t>
            </a:r>
            <a:r>
              <a:rPr lang="en-US" b="1" dirty="0"/>
              <a:t>Difficult politics/economics</a:t>
            </a:r>
          </a:p>
          <a:p>
            <a:r>
              <a:rPr lang="en-US" dirty="0" smtClean="0"/>
              <a:t>Inclusion </a:t>
            </a:r>
            <a:r>
              <a:rPr lang="en-US" dirty="0"/>
              <a:t>of consumption in ETS: </a:t>
            </a:r>
            <a:r>
              <a:rPr lang="en-US" b="1" dirty="0"/>
              <a:t>Suitable for basic </a:t>
            </a:r>
            <a:r>
              <a:rPr lang="en-US" b="1" dirty="0" smtClean="0"/>
              <a:t>materials</a:t>
            </a:r>
            <a:endParaRPr lang="en-US" b="1" dirty="0"/>
          </a:p>
        </p:txBody>
      </p:sp>
      <p:sp>
        <p:nvSpPr>
          <p:cNvPr id="9" name="Text Placeholder 8"/>
          <p:cNvSpPr>
            <a:spLocks noGrp="1"/>
          </p:cNvSpPr>
          <p:nvPr>
            <p:ph type="body" sz="quarter" idx="18"/>
          </p:nvPr>
        </p:nvSpPr>
        <p:spPr/>
        <p:txBody>
          <a:bodyPr/>
          <a:lstStyle/>
          <a:p>
            <a:r>
              <a:rPr lang="de-DE" dirty="0" smtClean="0"/>
              <a:t>11</a:t>
            </a:r>
            <a:endParaRPr lang="en-US" dirty="0"/>
          </a:p>
        </p:txBody>
      </p:sp>
      <p:sp>
        <p:nvSpPr>
          <p:cNvPr id="5" name="TextBox 4"/>
          <p:cNvSpPr txBox="1"/>
          <p:nvPr/>
        </p:nvSpPr>
        <p:spPr>
          <a:xfrm>
            <a:off x="7782791" y="6573199"/>
            <a:ext cx="1361210" cy="284801"/>
          </a:xfrm>
          <a:prstGeom prst="rect">
            <a:avLst/>
          </a:prstGeom>
          <a:noFill/>
        </p:spPr>
        <p:txBody>
          <a:bodyPr wrap="square" rtlCol="0">
            <a:spAutoFit/>
          </a:bodyPr>
          <a:lstStyle/>
          <a:p>
            <a:r>
              <a:rPr lang="de-DE" sz="1200" dirty="0" smtClean="0"/>
              <a:t>Karsten Neuhoff</a:t>
            </a:r>
            <a:endParaRPr lang="en-US" sz="1200" dirty="0" smtClean="0"/>
          </a:p>
        </p:txBody>
      </p:sp>
    </p:spTree>
    <p:extLst>
      <p:ext uri="{BB962C8B-B14F-4D97-AF65-F5344CB8AC3E}">
        <p14:creationId xmlns:p14="http://schemas.microsoft.com/office/powerpoint/2010/main" val="4000394947"/>
      </p:ext>
    </p:extLst>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295400" y="284768"/>
            <a:ext cx="7848599" cy="442800"/>
          </a:xfrm>
        </p:spPr>
        <p:txBody>
          <a:bodyPr/>
          <a:lstStyle/>
          <a:p>
            <a:r>
              <a:rPr lang="de-DE" sz="2000" dirty="0" err="1" smtClean="0"/>
              <a:t>Conclusion</a:t>
            </a:r>
            <a:r>
              <a:rPr lang="de-DE" sz="2000" dirty="0" smtClean="0"/>
              <a:t>: </a:t>
            </a:r>
            <a:r>
              <a:rPr lang="de-DE" sz="2000" dirty="0" err="1" smtClean="0"/>
              <a:t>Inclusion</a:t>
            </a:r>
            <a:r>
              <a:rPr lang="de-DE" sz="2000" dirty="0" smtClean="0"/>
              <a:t> </a:t>
            </a:r>
            <a:r>
              <a:rPr lang="de-DE" sz="2000" dirty="0" err="1" smtClean="0"/>
              <a:t>of</a:t>
            </a:r>
            <a:r>
              <a:rPr lang="de-DE" sz="2000" dirty="0" smtClean="0"/>
              <a:t> </a:t>
            </a:r>
            <a:r>
              <a:rPr lang="de-DE" sz="2000" dirty="0" err="1" smtClean="0"/>
              <a:t>Consumption</a:t>
            </a:r>
            <a:r>
              <a:rPr lang="de-DE" sz="2000" dirty="0" smtClean="0"/>
              <a:t> </a:t>
            </a:r>
            <a:r>
              <a:rPr lang="de-DE" sz="2000" dirty="0" err="1" smtClean="0"/>
              <a:t>of</a:t>
            </a:r>
            <a:r>
              <a:rPr lang="de-DE" sz="2000" dirty="0" smtClean="0"/>
              <a:t> Carbon Intensive Materials in ETS</a:t>
            </a:r>
            <a:endParaRPr lang="de-DE" sz="2000" dirty="0" smtClean="0"/>
          </a:p>
        </p:txBody>
      </p:sp>
      <p:sp>
        <p:nvSpPr>
          <p:cNvPr id="6" name="Text Placeholder 5"/>
          <p:cNvSpPr>
            <a:spLocks noGrp="1"/>
          </p:cNvSpPr>
          <p:nvPr>
            <p:ph type="body" sz="quarter" idx="17"/>
          </p:nvPr>
        </p:nvSpPr>
        <p:spPr>
          <a:xfrm>
            <a:off x="605155" y="1208328"/>
            <a:ext cx="7647042" cy="4572000"/>
          </a:xfrm>
        </p:spPr>
        <p:txBody>
          <a:bodyPr/>
          <a:lstStyle/>
          <a:p>
            <a:pPr marL="0" indent="0">
              <a:buNone/>
            </a:pPr>
            <a:endParaRPr lang="en-US" b="1" dirty="0" smtClean="0"/>
          </a:p>
          <a:p>
            <a:pPr marL="0" indent="0">
              <a:buNone/>
            </a:pPr>
            <a:r>
              <a:rPr lang="en-US" b="1" dirty="0" err="1" smtClean="0"/>
              <a:t>IoC</a:t>
            </a:r>
            <a:r>
              <a:rPr lang="en-US" b="1" dirty="0" smtClean="0"/>
              <a:t> </a:t>
            </a:r>
            <a:r>
              <a:rPr lang="en-US" b="1" dirty="0" smtClean="0"/>
              <a:t>restores carbon price signal to be effective for all </a:t>
            </a:r>
            <a:r>
              <a:rPr lang="en-US" b="1" dirty="0"/>
              <a:t>mitigation </a:t>
            </a:r>
            <a:r>
              <a:rPr lang="en-US" b="1" dirty="0" smtClean="0"/>
              <a:t>opportunities</a:t>
            </a:r>
            <a:r>
              <a:rPr lang="en-US" dirty="0" smtClean="0"/>
              <a:t> </a:t>
            </a:r>
          </a:p>
          <a:p>
            <a:pPr marL="0" indent="0">
              <a:buNone/>
            </a:pPr>
            <a:r>
              <a:rPr lang="en-US" dirty="0"/>
              <a:t> </a:t>
            </a:r>
            <a:r>
              <a:rPr lang="en-US" dirty="0" smtClean="0"/>
              <a:t>-&gt; More mitigation opportunities can be realized at lower </a:t>
            </a:r>
            <a:r>
              <a:rPr lang="en-US" dirty="0" smtClean="0"/>
              <a:t>cost.</a:t>
            </a:r>
            <a:endParaRPr lang="en-US" b="1" dirty="0" smtClean="0"/>
          </a:p>
          <a:p>
            <a:pPr marL="0" indent="0">
              <a:spcBef>
                <a:spcPts val="1200"/>
              </a:spcBef>
              <a:buNone/>
            </a:pPr>
            <a:r>
              <a:rPr lang="de-DE" b="1" dirty="0" err="1" smtClean="0"/>
              <a:t>Effective</a:t>
            </a:r>
            <a:r>
              <a:rPr lang="de-DE" b="1" dirty="0" smtClean="0"/>
              <a:t> </a:t>
            </a:r>
            <a:r>
              <a:rPr lang="de-DE" b="1" dirty="0" err="1" smtClean="0"/>
              <a:t>carbon</a:t>
            </a:r>
            <a:r>
              <a:rPr lang="de-DE" b="1" dirty="0" smtClean="0"/>
              <a:t> </a:t>
            </a:r>
            <a:r>
              <a:rPr lang="de-DE" b="1" dirty="0" err="1" smtClean="0"/>
              <a:t>price</a:t>
            </a:r>
            <a:r>
              <a:rPr lang="de-DE" b="1" dirty="0" smtClean="0"/>
              <a:t> </a:t>
            </a:r>
            <a:r>
              <a:rPr lang="de-DE" b="1" dirty="0" err="1" smtClean="0"/>
              <a:t>provides</a:t>
            </a:r>
            <a:r>
              <a:rPr lang="de-DE" b="1" dirty="0" smtClean="0"/>
              <a:t> </a:t>
            </a:r>
            <a:r>
              <a:rPr lang="de-DE" b="1" dirty="0" err="1" smtClean="0"/>
              <a:t>clarity</a:t>
            </a:r>
            <a:r>
              <a:rPr lang="de-DE" b="1" dirty="0" smtClean="0"/>
              <a:t> </a:t>
            </a:r>
            <a:r>
              <a:rPr lang="de-DE" b="1" dirty="0" err="1"/>
              <a:t>for</a:t>
            </a:r>
            <a:r>
              <a:rPr lang="de-DE" b="1" dirty="0"/>
              <a:t> </a:t>
            </a:r>
            <a:r>
              <a:rPr lang="de-DE" b="1" dirty="0" err="1"/>
              <a:t>strategic</a:t>
            </a:r>
            <a:r>
              <a:rPr lang="de-DE" b="1" dirty="0"/>
              <a:t> </a:t>
            </a:r>
            <a:r>
              <a:rPr lang="de-DE" b="1" dirty="0" err="1" smtClean="0"/>
              <a:t>choices</a:t>
            </a:r>
            <a:r>
              <a:rPr lang="de-DE" b="1" dirty="0" smtClean="0"/>
              <a:t> </a:t>
            </a:r>
            <a:r>
              <a:rPr lang="de-DE" b="1" dirty="0" err="1"/>
              <a:t>of</a:t>
            </a:r>
            <a:r>
              <a:rPr lang="de-DE" b="1" dirty="0"/>
              <a:t> </a:t>
            </a:r>
            <a:r>
              <a:rPr lang="de-DE" b="1" dirty="0" err="1" smtClean="0"/>
              <a:t>companies</a:t>
            </a:r>
            <a:r>
              <a:rPr lang="de-DE" b="1" dirty="0" smtClean="0"/>
              <a:t> </a:t>
            </a:r>
          </a:p>
          <a:p>
            <a:pPr marL="0" indent="0">
              <a:buNone/>
            </a:pPr>
            <a:r>
              <a:rPr lang="de-DE" dirty="0" smtClean="0"/>
              <a:t>-&gt; </a:t>
            </a:r>
            <a:r>
              <a:rPr lang="de-DE" dirty="0" err="1" smtClean="0"/>
              <a:t>Makes</a:t>
            </a:r>
            <a:r>
              <a:rPr lang="de-DE" dirty="0" smtClean="0"/>
              <a:t> ETS </a:t>
            </a:r>
            <a:r>
              <a:rPr lang="de-DE" dirty="0" err="1" smtClean="0"/>
              <a:t>more</a:t>
            </a:r>
            <a:r>
              <a:rPr lang="de-DE" dirty="0" smtClean="0"/>
              <a:t> </a:t>
            </a:r>
            <a:r>
              <a:rPr lang="de-DE" dirty="0" err="1" smtClean="0"/>
              <a:t>effective</a:t>
            </a:r>
            <a:r>
              <a:rPr lang="de-DE" dirty="0" smtClean="0"/>
              <a:t> in </a:t>
            </a:r>
            <a:r>
              <a:rPr lang="de-DE" dirty="0" err="1" smtClean="0"/>
              <a:t>supporting</a:t>
            </a:r>
            <a:r>
              <a:rPr lang="de-DE" dirty="0" smtClean="0"/>
              <a:t> </a:t>
            </a:r>
            <a:r>
              <a:rPr lang="de-DE" dirty="0" err="1" smtClean="0"/>
              <a:t>innovation</a:t>
            </a:r>
            <a:r>
              <a:rPr lang="de-DE" dirty="0" smtClean="0"/>
              <a:t> </a:t>
            </a:r>
            <a:r>
              <a:rPr lang="de-DE" dirty="0" err="1" smtClean="0"/>
              <a:t>and</a:t>
            </a:r>
            <a:r>
              <a:rPr lang="de-DE" dirty="0" smtClean="0"/>
              <a:t> </a:t>
            </a:r>
            <a:r>
              <a:rPr lang="de-DE" dirty="0" err="1" smtClean="0"/>
              <a:t>investment</a:t>
            </a:r>
            <a:r>
              <a:rPr lang="de-DE" dirty="0" smtClean="0"/>
              <a:t>.</a:t>
            </a:r>
            <a:endParaRPr lang="de-DE" dirty="0" smtClean="0"/>
          </a:p>
          <a:p>
            <a:pPr marL="0" indent="0">
              <a:spcBef>
                <a:spcPts val="1200"/>
              </a:spcBef>
              <a:buNone/>
            </a:pPr>
            <a:r>
              <a:rPr lang="en-US" b="1" dirty="0" err="1" smtClean="0"/>
              <a:t>IoC</a:t>
            </a:r>
            <a:r>
              <a:rPr lang="en-US" b="1" dirty="0" smtClean="0"/>
              <a:t> </a:t>
            </a:r>
            <a:r>
              <a:rPr lang="en-US" b="1" dirty="0"/>
              <a:t>builds on international experience and avoids </a:t>
            </a:r>
            <a:r>
              <a:rPr lang="en-US" b="1" dirty="0" smtClean="0"/>
              <a:t>lock-in with </a:t>
            </a:r>
            <a:r>
              <a:rPr lang="en-US" b="1" dirty="0" smtClean="0"/>
              <a:t>national </a:t>
            </a:r>
            <a:r>
              <a:rPr lang="en-US" b="1" dirty="0" smtClean="0"/>
              <a:t>systems</a:t>
            </a:r>
            <a:endParaRPr lang="de-DE" b="1" dirty="0" smtClean="0"/>
          </a:p>
          <a:p>
            <a:pPr marL="0" indent="0">
              <a:buNone/>
            </a:pPr>
            <a:r>
              <a:rPr lang="de-DE" dirty="0" smtClean="0"/>
              <a:t>-&gt; </a:t>
            </a:r>
            <a:r>
              <a:rPr lang="en-US" dirty="0"/>
              <a:t>Pool data for better benchmarks and thus stronger </a:t>
            </a:r>
            <a:r>
              <a:rPr lang="en-US" dirty="0" smtClean="0"/>
              <a:t>incentives.</a:t>
            </a:r>
            <a:endParaRPr lang="en-US" dirty="0"/>
          </a:p>
          <a:p>
            <a:pPr marL="0" indent="0">
              <a:buNone/>
            </a:pPr>
            <a:r>
              <a:rPr lang="de-DE" dirty="0" smtClean="0"/>
              <a:t>-&gt; </a:t>
            </a:r>
            <a:r>
              <a:rPr lang="de-DE" dirty="0" err="1" smtClean="0"/>
              <a:t>Once</a:t>
            </a:r>
            <a:r>
              <a:rPr lang="de-DE" dirty="0" smtClean="0"/>
              <a:t> </a:t>
            </a:r>
            <a:r>
              <a:rPr lang="de-DE" dirty="0" err="1" smtClean="0"/>
              <a:t>carbon</a:t>
            </a:r>
            <a:r>
              <a:rPr lang="de-DE" dirty="0" smtClean="0"/>
              <a:t> </a:t>
            </a:r>
            <a:r>
              <a:rPr lang="de-DE" dirty="0" err="1" smtClean="0"/>
              <a:t>prices</a:t>
            </a:r>
            <a:r>
              <a:rPr lang="de-DE" dirty="0" smtClean="0"/>
              <a:t> </a:t>
            </a:r>
            <a:r>
              <a:rPr lang="de-DE" dirty="0" err="1" smtClean="0"/>
              <a:t>converge</a:t>
            </a:r>
            <a:r>
              <a:rPr lang="de-DE" dirty="0" smtClean="0"/>
              <a:t>, </a:t>
            </a:r>
            <a:r>
              <a:rPr lang="de-DE" dirty="0" err="1" smtClean="0"/>
              <a:t>free</a:t>
            </a:r>
            <a:r>
              <a:rPr lang="de-DE" dirty="0" smtClean="0"/>
              <a:t> </a:t>
            </a:r>
            <a:r>
              <a:rPr lang="de-DE" dirty="0" err="1" smtClean="0"/>
              <a:t>allocation</a:t>
            </a:r>
            <a:r>
              <a:rPr lang="de-DE" dirty="0" smtClean="0"/>
              <a:t> </a:t>
            </a:r>
            <a:r>
              <a:rPr lang="de-DE" dirty="0" err="1" smtClean="0"/>
              <a:t>with</a:t>
            </a:r>
            <a:r>
              <a:rPr lang="de-DE" dirty="0" smtClean="0"/>
              <a:t> </a:t>
            </a:r>
            <a:r>
              <a:rPr lang="de-DE" dirty="0" err="1" smtClean="0"/>
              <a:t>IoC</a:t>
            </a:r>
            <a:r>
              <a:rPr lang="de-DE" dirty="0" smtClean="0"/>
              <a:t> </a:t>
            </a:r>
            <a:r>
              <a:rPr lang="de-DE" dirty="0" err="1" smtClean="0"/>
              <a:t>can</a:t>
            </a:r>
            <a:r>
              <a:rPr lang="de-DE" dirty="0" smtClean="0"/>
              <a:t> </a:t>
            </a:r>
            <a:r>
              <a:rPr lang="de-DE" dirty="0" err="1" smtClean="0"/>
              <a:t>be</a:t>
            </a:r>
            <a:r>
              <a:rPr lang="de-DE" dirty="0" smtClean="0"/>
              <a:t> </a:t>
            </a:r>
            <a:r>
              <a:rPr lang="de-DE" dirty="0" err="1" smtClean="0"/>
              <a:t>easily</a:t>
            </a:r>
            <a:r>
              <a:rPr lang="de-DE" dirty="0" smtClean="0"/>
              <a:t> </a:t>
            </a:r>
            <a:r>
              <a:rPr lang="de-DE" dirty="0" err="1" smtClean="0"/>
              <a:t>abandoned</a:t>
            </a:r>
            <a:r>
              <a:rPr lang="de-DE" dirty="0" smtClean="0"/>
              <a:t>.</a:t>
            </a:r>
            <a:endParaRPr lang="de-DE" dirty="0" smtClean="0"/>
          </a:p>
          <a:p>
            <a:pPr marL="0" indent="0">
              <a:spcBef>
                <a:spcPts val="1200"/>
              </a:spcBef>
              <a:buNone/>
            </a:pPr>
            <a:r>
              <a:rPr lang="de-DE" b="1" dirty="0"/>
              <a:t>Producers </a:t>
            </a:r>
            <a:r>
              <a:rPr lang="de-DE" b="1" dirty="0" err="1"/>
              <a:t>of</a:t>
            </a:r>
            <a:r>
              <a:rPr lang="de-DE" b="1" dirty="0"/>
              <a:t> </a:t>
            </a:r>
            <a:r>
              <a:rPr lang="de-DE" b="1" dirty="0" err="1"/>
              <a:t>materials</a:t>
            </a:r>
            <a:r>
              <a:rPr lang="de-DE" b="1" dirty="0"/>
              <a:t> </a:t>
            </a:r>
            <a:r>
              <a:rPr lang="de-DE" b="1" dirty="0" err="1"/>
              <a:t>covered</a:t>
            </a:r>
            <a:r>
              <a:rPr lang="de-DE" b="1" dirty="0"/>
              <a:t> </a:t>
            </a:r>
            <a:r>
              <a:rPr lang="de-DE" b="1" dirty="0" err="1"/>
              <a:t>by</a:t>
            </a:r>
            <a:r>
              <a:rPr lang="de-DE" b="1" dirty="0"/>
              <a:t> </a:t>
            </a:r>
            <a:r>
              <a:rPr lang="de-DE" b="1" dirty="0" err="1"/>
              <a:t>IoC</a:t>
            </a:r>
            <a:r>
              <a:rPr lang="de-DE" b="1" dirty="0"/>
              <a:t> </a:t>
            </a:r>
            <a:r>
              <a:rPr lang="de-DE" b="1" dirty="0" err="1"/>
              <a:t>receive</a:t>
            </a:r>
            <a:r>
              <a:rPr lang="de-DE" b="1" dirty="0"/>
              <a:t> </a:t>
            </a:r>
            <a:r>
              <a:rPr lang="de-DE" b="1" dirty="0" err="1"/>
              <a:t>free</a:t>
            </a:r>
            <a:r>
              <a:rPr lang="de-DE" b="1" dirty="0"/>
              <a:t> </a:t>
            </a:r>
            <a:r>
              <a:rPr lang="de-DE" b="1" dirty="0" err="1"/>
              <a:t>allocation</a:t>
            </a:r>
            <a:r>
              <a:rPr lang="de-DE" b="1" dirty="0"/>
              <a:t> at </a:t>
            </a:r>
            <a:r>
              <a:rPr lang="de-DE" b="1" dirty="0" err="1"/>
              <a:t>full</a:t>
            </a:r>
            <a:r>
              <a:rPr lang="de-DE" b="1" dirty="0"/>
              <a:t> </a:t>
            </a:r>
            <a:r>
              <a:rPr lang="de-DE" b="1" dirty="0" err="1"/>
              <a:t>benchmark</a:t>
            </a:r>
            <a:endParaRPr lang="de-DE" b="1" dirty="0"/>
          </a:p>
          <a:p>
            <a:pPr marL="0" indent="0">
              <a:buNone/>
            </a:pPr>
            <a:r>
              <a:rPr lang="de-DE" dirty="0"/>
              <a:t>-&gt; </a:t>
            </a:r>
            <a:r>
              <a:rPr lang="de-DE" dirty="0" smtClean="0"/>
              <a:t>Long-term </a:t>
            </a:r>
            <a:r>
              <a:rPr lang="de-DE" dirty="0" err="1" smtClean="0"/>
              <a:t>clarity</a:t>
            </a:r>
            <a:r>
              <a:rPr lang="de-DE" dirty="0" smtClean="0"/>
              <a:t> on </a:t>
            </a:r>
            <a:r>
              <a:rPr lang="de-DE" dirty="0" err="1" smtClean="0"/>
              <a:t>carbon</a:t>
            </a:r>
            <a:r>
              <a:rPr lang="de-DE" dirty="0" smtClean="0"/>
              <a:t> </a:t>
            </a:r>
            <a:r>
              <a:rPr lang="de-DE" dirty="0" err="1" smtClean="0"/>
              <a:t>leakage</a:t>
            </a:r>
            <a:r>
              <a:rPr lang="de-DE" dirty="0" smtClean="0"/>
              <a:t> </a:t>
            </a:r>
            <a:r>
              <a:rPr lang="de-DE" dirty="0" err="1" smtClean="0"/>
              <a:t>protection</a:t>
            </a:r>
            <a:r>
              <a:rPr lang="de-DE" dirty="0" smtClean="0"/>
              <a:t> </a:t>
            </a:r>
            <a:r>
              <a:rPr lang="de-DE" dirty="0" err="1" smtClean="0"/>
              <a:t>good</a:t>
            </a:r>
            <a:r>
              <a:rPr lang="de-DE" dirty="0" smtClean="0"/>
              <a:t> </a:t>
            </a:r>
            <a:r>
              <a:rPr lang="de-DE" dirty="0" err="1" smtClean="0"/>
              <a:t>for</a:t>
            </a:r>
            <a:r>
              <a:rPr lang="de-DE" dirty="0" smtClean="0"/>
              <a:t> </a:t>
            </a:r>
            <a:r>
              <a:rPr lang="de-DE" dirty="0" err="1" smtClean="0"/>
              <a:t>investments</a:t>
            </a:r>
            <a:r>
              <a:rPr lang="de-DE" dirty="0" smtClean="0"/>
              <a:t>.</a:t>
            </a:r>
            <a:endParaRPr lang="de-DE" dirty="0" smtClean="0"/>
          </a:p>
          <a:p>
            <a:pPr marL="0" indent="0">
              <a:buNone/>
            </a:pPr>
            <a:r>
              <a:rPr lang="de-DE" dirty="0" smtClean="0"/>
              <a:t>-&gt; </a:t>
            </a:r>
            <a:r>
              <a:rPr lang="de-DE" dirty="0" err="1" smtClean="0"/>
              <a:t>Addresses</a:t>
            </a:r>
            <a:r>
              <a:rPr lang="de-DE" dirty="0" smtClean="0"/>
              <a:t> </a:t>
            </a:r>
            <a:r>
              <a:rPr lang="de-DE" dirty="0" err="1" smtClean="0"/>
              <a:t>political</a:t>
            </a:r>
            <a:r>
              <a:rPr lang="de-DE" dirty="0" smtClean="0"/>
              <a:t> </a:t>
            </a:r>
            <a:r>
              <a:rPr lang="de-DE" dirty="0" err="1" smtClean="0"/>
              <a:t>concerns</a:t>
            </a:r>
            <a:r>
              <a:rPr lang="de-DE" dirty="0" smtClean="0"/>
              <a:t> </a:t>
            </a:r>
            <a:r>
              <a:rPr lang="de-DE" dirty="0" err="1" smtClean="0"/>
              <a:t>about</a:t>
            </a:r>
            <a:r>
              <a:rPr lang="de-DE" dirty="0" smtClean="0"/>
              <a:t> </a:t>
            </a:r>
            <a:r>
              <a:rPr lang="de-DE" dirty="0" err="1" smtClean="0"/>
              <a:t>leakage</a:t>
            </a:r>
            <a:r>
              <a:rPr lang="de-DE" dirty="0"/>
              <a:t> </a:t>
            </a:r>
            <a:r>
              <a:rPr lang="de-DE" dirty="0" err="1" smtClean="0"/>
              <a:t>allowing</a:t>
            </a:r>
            <a:r>
              <a:rPr lang="de-DE" dirty="0" smtClean="0"/>
              <a:t> </a:t>
            </a:r>
            <a:r>
              <a:rPr lang="de-DE" dirty="0" err="1" smtClean="0"/>
              <a:t>for</a:t>
            </a:r>
            <a:r>
              <a:rPr lang="de-DE" dirty="0" smtClean="0"/>
              <a:t> stringent </a:t>
            </a:r>
            <a:r>
              <a:rPr lang="de-DE" dirty="0" err="1" smtClean="0"/>
              <a:t>carbon</a:t>
            </a:r>
            <a:r>
              <a:rPr lang="de-DE" dirty="0" smtClean="0"/>
              <a:t> </a:t>
            </a:r>
            <a:r>
              <a:rPr lang="de-DE" dirty="0" err="1" smtClean="0"/>
              <a:t>prices</a:t>
            </a:r>
            <a:r>
              <a:rPr lang="de-DE" smtClean="0"/>
              <a:t>.</a:t>
            </a:r>
            <a:endParaRPr lang="de-DE" dirty="0" smtClean="0"/>
          </a:p>
          <a:p>
            <a:pPr marL="0" indent="0">
              <a:buNone/>
            </a:pPr>
            <a:endParaRPr lang="de-DE" dirty="0"/>
          </a:p>
        </p:txBody>
      </p:sp>
      <p:sp>
        <p:nvSpPr>
          <p:cNvPr id="7" name="Text Placeholder 6"/>
          <p:cNvSpPr>
            <a:spLocks noGrp="1"/>
          </p:cNvSpPr>
          <p:nvPr>
            <p:ph type="body" sz="quarter" idx="18"/>
          </p:nvPr>
        </p:nvSpPr>
        <p:spPr/>
        <p:txBody>
          <a:bodyPr/>
          <a:lstStyle/>
          <a:p>
            <a:r>
              <a:rPr lang="de-DE" dirty="0" smtClean="0"/>
              <a:t>12</a:t>
            </a:r>
            <a:endParaRPr lang="en-US" dirty="0"/>
          </a:p>
        </p:txBody>
      </p:sp>
      <p:sp>
        <p:nvSpPr>
          <p:cNvPr id="9" name="TextBox 8"/>
          <p:cNvSpPr txBox="1"/>
          <p:nvPr/>
        </p:nvSpPr>
        <p:spPr>
          <a:xfrm>
            <a:off x="584613" y="6362929"/>
            <a:ext cx="7261810" cy="430887"/>
          </a:xfrm>
          <a:prstGeom prst="rect">
            <a:avLst/>
          </a:prstGeom>
          <a:noFill/>
        </p:spPr>
        <p:txBody>
          <a:bodyPr wrap="square" rtlCol="0">
            <a:spAutoFit/>
          </a:bodyPr>
          <a:lstStyle/>
          <a:p>
            <a:r>
              <a:rPr lang="en-US" sz="1100" dirty="0" smtClean="0"/>
              <a:t>Source: Grubb</a:t>
            </a:r>
            <a:r>
              <a:rPr lang="en-US" sz="1100" dirty="0"/>
              <a:t>, </a:t>
            </a:r>
            <a:r>
              <a:rPr lang="en-US" sz="1100" dirty="0" err="1" smtClean="0"/>
              <a:t>Hourcade</a:t>
            </a:r>
            <a:r>
              <a:rPr lang="en-US" sz="1100" dirty="0" smtClean="0"/>
              <a:t> &amp; Neuhoff </a:t>
            </a:r>
            <a:r>
              <a:rPr lang="en-US" sz="1100" dirty="0"/>
              <a:t>(</a:t>
            </a:r>
            <a:r>
              <a:rPr lang="en-US" sz="1100" dirty="0" smtClean="0"/>
              <a:t>2014): </a:t>
            </a:r>
            <a:r>
              <a:rPr lang="en-US" sz="1100" dirty="0"/>
              <a:t>Planetary Economics, Energy, Climate Change and the three domains of sustainable </a:t>
            </a:r>
            <a:r>
              <a:rPr lang="en-US" sz="1100" dirty="0" smtClean="0"/>
              <a:t>development. </a:t>
            </a:r>
            <a:r>
              <a:rPr lang="en-US" sz="1100" i="1" dirty="0" smtClean="0"/>
              <a:t>Routledge</a:t>
            </a:r>
            <a:r>
              <a:rPr lang="en-US" sz="1100" dirty="0" smtClean="0"/>
              <a:t>.</a:t>
            </a:r>
            <a:endParaRPr lang="en-US" sz="1100" dirty="0"/>
          </a:p>
        </p:txBody>
      </p:sp>
      <p:sp>
        <p:nvSpPr>
          <p:cNvPr id="8" name="TextBox 7"/>
          <p:cNvSpPr txBox="1"/>
          <p:nvPr/>
        </p:nvSpPr>
        <p:spPr>
          <a:xfrm>
            <a:off x="7782791" y="6573199"/>
            <a:ext cx="1361210" cy="284801"/>
          </a:xfrm>
          <a:prstGeom prst="rect">
            <a:avLst/>
          </a:prstGeom>
          <a:noFill/>
        </p:spPr>
        <p:txBody>
          <a:bodyPr wrap="square" rtlCol="0">
            <a:spAutoFit/>
          </a:bodyPr>
          <a:lstStyle/>
          <a:p>
            <a:r>
              <a:rPr lang="de-DE" sz="1200" dirty="0" smtClean="0"/>
              <a:t>Karsten Neuhoff</a:t>
            </a:r>
            <a:endParaRPr lang="en-US" sz="1200" dirty="0" smtClean="0"/>
          </a:p>
        </p:txBody>
      </p:sp>
    </p:spTree>
    <p:extLst>
      <p:ext uri="{BB962C8B-B14F-4D97-AF65-F5344CB8AC3E}">
        <p14:creationId xmlns:p14="http://schemas.microsoft.com/office/powerpoint/2010/main" val="3500940101"/>
      </p:ext>
    </p:extLst>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33"/>
          <p:cNvSpPr/>
          <p:nvPr/>
        </p:nvSpPr>
        <p:spPr>
          <a:xfrm rot="17202426">
            <a:off x="-1911384" y="-969986"/>
            <a:ext cx="6369897" cy="7352134"/>
          </a:xfrm>
          <a:prstGeom prst="rect">
            <a:avLst/>
          </a:prstGeom>
        </p:spPr>
        <p:txBody>
          <a:bodyPr wrap="none">
            <a:prstTxWarp prst="textArchDown">
              <a:avLst>
                <a:gd name="adj" fmla="val 21524838"/>
              </a:avLst>
            </a:prstTxWarp>
            <a:spAutoFit/>
          </a:bodyPr>
          <a:lstStyle/>
          <a:p>
            <a:pPr algn="ctr"/>
            <a:r>
              <a:rPr lang="en-GB" sz="2400" b="1" dirty="0" smtClean="0">
                <a:solidFill>
                  <a:srgbClr val="000000"/>
                </a:solidFill>
                <a:latin typeface="Arial" panose="020B0604020202020204" pitchFamily="34" charset="0"/>
                <a:cs typeface="Arial" panose="020B0604020202020204" pitchFamily="34" charset="0"/>
              </a:rPr>
              <a:t>Best practice frontier</a:t>
            </a:r>
            <a:endParaRPr lang="en-GB" b="1" dirty="0">
              <a:solidFill>
                <a:srgbClr val="000000"/>
              </a:solidFill>
              <a:latin typeface="Arial" panose="020B0604020202020204" pitchFamily="34" charset="0"/>
              <a:cs typeface="Arial" panose="020B0604020202020204" pitchFamily="34" charset="0"/>
            </a:endParaRPr>
          </a:p>
        </p:txBody>
      </p:sp>
      <p:sp>
        <p:nvSpPr>
          <p:cNvPr id="33" name="Block Arc 32"/>
          <p:cNvSpPr/>
          <p:nvPr/>
        </p:nvSpPr>
        <p:spPr>
          <a:xfrm rot="6103270">
            <a:off x="804802" y="1266473"/>
            <a:ext cx="4726727" cy="3817842"/>
          </a:xfrm>
          <a:prstGeom prst="blockArc">
            <a:avLst>
              <a:gd name="adj1" fmla="val 13568049"/>
              <a:gd name="adj2" fmla="val 20114760"/>
              <a:gd name="adj3" fmla="val 11143"/>
            </a:avLst>
          </a:prstGeom>
          <a:solidFill>
            <a:schemeClr val="accent2">
              <a:lumMod val="20000"/>
              <a:lumOff val="80000"/>
              <a:alpha val="66000"/>
            </a:schemeClr>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dirty="0">
              <a:solidFill>
                <a:srgbClr val="000000"/>
              </a:solidFill>
              <a:cs typeface="Arial" panose="020B0604020202020204" pitchFamily="34" charset="0"/>
            </a:endParaRPr>
          </a:p>
        </p:txBody>
      </p:sp>
      <p:cxnSp>
        <p:nvCxnSpPr>
          <p:cNvPr id="4" name="Straight Arrow Connector 3"/>
          <p:cNvCxnSpPr/>
          <p:nvPr/>
        </p:nvCxnSpPr>
        <p:spPr>
          <a:xfrm>
            <a:off x="764869" y="6056792"/>
            <a:ext cx="6984776" cy="0"/>
          </a:xfrm>
          <a:prstGeom prst="straightConnector1">
            <a:avLst/>
          </a:prstGeom>
          <a:ln w="22225">
            <a:tailEnd type="arrow"/>
          </a:ln>
          <a:scene3d>
            <a:camera prst="orthographicFront"/>
            <a:lightRig rig="threePt" dir="t"/>
          </a:scene3d>
          <a:sp3d prstMaterial="legacyWireframe"/>
        </p:spPr>
        <p:style>
          <a:lnRef idx="1">
            <a:schemeClr val="dk1"/>
          </a:lnRef>
          <a:fillRef idx="0">
            <a:schemeClr val="dk1"/>
          </a:fillRef>
          <a:effectRef idx="0">
            <a:schemeClr val="dk1"/>
          </a:effectRef>
          <a:fontRef idx="minor">
            <a:schemeClr val="tx1"/>
          </a:fontRef>
        </p:style>
      </p:cxnSp>
      <p:sp>
        <p:nvSpPr>
          <p:cNvPr id="6" name="TextBox 5"/>
          <p:cNvSpPr txBox="1"/>
          <p:nvPr/>
        </p:nvSpPr>
        <p:spPr>
          <a:xfrm rot="16200000">
            <a:off x="-1710361" y="3569565"/>
            <a:ext cx="4581128" cy="338554"/>
          </a:xfrm>
          <a:prstGeom prst="rect">
            <a:avLst/>
          </a:prstGeom>
          <a:noFill/>
        </p:spPr>
        <p:txBody>
          <a:bodyPr vert="horz" wrap="square" rtlCol="0">
            <a:spAutoFit/>
          </a:bodyPr>
          <a:lstStyle/>
          <a:p>
            <a:pPr algn="ctr"/>
            <a:r>
              <a:rPr lang="en-GB" sz="1600" dirty="0" smtClean="0">
                <a:solidFill>
                  <a:srgbClr val="000000"/>
                </a:solidFill>
                <a:latin typeface="+mj-lt"/>
                <a:cs typeface="Arial" panose="020B0604020202020204" pitchFamily="34" charset="0"/>
              </a:rPr>
              <a:t>Resource Use / Energy &amp; Emissions</a:t>
            </a:r>
            <a:endParaRPr lang="en-GB" sz="1600" dirty="0">
              <a:solidFill>
                <a:srgbClr val="000000"/>
              </a:solidFill>
              <a:latin typeface="+mj-lt"/>
              <a:cs typeface="Arial" panose="020B0604020202020204" pitchFamily="34" charset="0"/>
            </a:endParaRPr>
          </a:p>
        </p:txBody>
      </p:sp>
      <p:sp>
        <p:nvSpPr>
          <p:cNvPr id="7" name="TextBox 6"/>
          <p:cNvSpPr txBox="1"/>
          <p:nvPr/>
        </p:nvSpPr>
        <p:spPr>
          <a:xfrm>
            <a:off x="764869" y="6056792"/>
            <a:ext cx="6859593" cy="338554"/>
          </a:xfrm>
          <a:prstGeom prst="rect">
            <a:avLst/>
          </a:prstGeom>
          <a:noFill/>
        </p:spPr>
        <p:txBody>
          <a:bodyPr vert="horz" wrap="square" rtlCol="0">
            <a:spAutoFit/>
          </a:bodyPr>
          <a:lstStyle/>
          <a:p>
            <a:pPr algn="ctr"/>
            <a:r>
              <a:rPr lang="en-GB" sz="1600" dirty="0" smtClean="0">
                <a:solidFill>
                  <a:srgbClr val="000000"/>
                </a:solidFill>
                <a:latin typeface="+mj-lt"/>
                <a:cs typeface="Arial" panose="020B0604020202020204" pitchFamily="34" charset="0"/>
              </a:rPr>
              <a:t>Economic Output / Consumption</a:t>
            </a:r>
            <a:endParaRPr lang="en-GB" sz="1600" dirty="0">
              <a:solidFill>
                <a:srgbClr val="000000"/>
              </a:solidFill>
              <a:latin typeface="+mj-lt"/>
              <a:cs typeface="Arial" panose="020B0604020202020204" pitchFamily="34" charset="0"/>
            </a:endParaRPr>
          </a:p>
        </p:txBody>
      </p:sp>
      <p:sp>
        <p:nvSpPr>
          <p:cNvPr id="27" name="Rectangle 26"/>
          <p:cNvSpPr/>
          <p:nvPr/>
        </p:nvSpPr>
        <p:spPr>
          <a:xfrm>
            <a:off x="3563888" y="1564844"/>
            <a:ext cx="2449828" cy="646331"/>
          </a:xfrm>
          <a:prstGeom prst="rect">
            <a:avLst/>
          </a:prstGeom>
        </p:spPr>
        <p:txBody>
          <a:bodyPr wrap="square">
            <a:spAutoFit/>
          </a:bodyPr>
          <a:lstStyle/>
          <a:p>
            <a:pPr algn="ctr"/>
            <a:r>
              <a:rPr lang="en-GB" b="1" dirty="0" smtClean="0">
                <a:solidFill>
                  <a:srgbClr val="339966"/>
                </a:solidFill>
                <a:latin typeface="+mj-lt"/>
                <a:cs typeface="Arial" panose="020B0604020202020204" pitchFamily="34" charset="0"/>
              </a:rPr>
              <a:t>“Optimising”</a:t>
            </a:r>
          </a:p>
          <a:p>
            <a:pPr algn="ctr"/>
            <a:r>
              <a:rPr lang="en-GB" b="1" dirty="0" smtClean="0">
                <a:solidFill>
                  <a:srgbClr val="339966"/>
                </a:solidFill>
                <a:latin typeface="+mj-lt"/>
                <a:cs typeface="Arial" panose="020B0604020202020204" pitchFamily="34" charset="0"/>
              </a:rPr>
              <a:t>behaviour </a:t>
            </a:r>
            <a:endParaRPr lang="en-US" b="1" dirty="0">
              <a:solidFill>
                <a:srgbClr val="339966"/>
              </a:solidFill>
              <a:latin typeface="+mj-lt"/>
              <a:cs typeface="Arial" panose="020B0604020202020204" pitchFamily="34" charset="0"/>
            </a:endParaRPr>
          </a:p>
        </p:txBody>
      </p:sp>
      <p:cxnSp>
        <p:nvCxnSpPr>
          <p:cNvPr id="35" name="Straight Arrow Connector 34"/>
          <p:cNvCxnSpPr/>
          <p:nvPr/>
        </p:nvCxnSpPr>
        <p:spPr>
          <a:xfrm flipV="1">
            <a:off x="764869" y="1304264"/>
            <a:ext cx="0" cy="4725144"/>
          </a:xfrm>
          <a:prstGeom prst="straightConnector1">
            <a:avLst/>
          </a:prstGeom>
          <a:ln w="22225">
            <a:tailEnd type="arrow"/>
          </a:ln>
          <a:scene3d>
            <a:camera prst="orthographicFront"/>
            <a:lightRig rig="threePt" dir="t"/>
          </a:scene3d>
          <a:sp3d prstMaterial="legacyWireframe"/>
        </p:spPr>
        <p:style>
          <a:lnRef idx="1">
            <a:schemeClr val="dk1"/>
          </a:lnRef>
          <a:fillRef idx="0">
            <a:schemeClr val="dk1"/>
          </a:fillRef>
          <a:effectRef idx="0">
            <a:schemeClr val="dk1"/>
          </a:effectRef>
          <a:fontRef idx="minor">
            <a:schemeClr val="tx1"/>
          </a:fontRef>
        </p:style>
      </p:cxnSp>
      <p:grpSp>
        <p:nvGrpSpPr>
          <p:cNvPr id="13" name="Group 12"/>
          <p:cNvGrpSpPr/>
          <p:nvPr/>
        </p:nvGrpSpPr>
        <p:grpSpPr>
          <a:xfrm>
            <a:off x="4712043" y="1559034"/>
            <a:ext cx="4197842" cy="4450603"/>
            <a:chOff x="4712043" y="1444730"/>
            <a:chExt cx="4197842" cy="4450603"/>
          </a:xfrm>
        </p:grpSpPr>
        <p:sp>
          <p:nvSpPr>
            <p:cNvPr id="10" name="TextBox 9"/>
            <p:cNvSpPr txBox="1"/>
            <p:nvPr/>
          </p:nvSpPr>
          <p:spPr>
            <a:xfrm rot="21358835">
              <a:off x="5863042" y="2554840"/>
              <a:ext cx="2082082" cy="584775"/>
            </a:xfrm>
            <a:prstGeom prst="rect">
              <a:avLst/>
            </a:prstGeom>
            <a:noFill/>
          </p:spPr>
          <p:txBody>
            <a:bodyPr wrap="square" rtlCol="0">
              <a:spAutoFit/>
            </a:bodyPr>
            <a:lstStyle/>
            <a:p>
              <a:r>
                <a:rPr lang="en-US" sz="1600" dirty="0" smtClean="0">
                  <a:solidFill>
                    <a:srgbClr val="000000"/>
                  </a:solidFill>
                  <a:latin typeface="+mj-lt"/>
                  <a:cs typeface="Arial" panose="020B0604020202020204" pitchFamily="34" charset="0"/>
                </a:rPr>
                <a:t>“Business-as-usual” innovation</a:t>
              </a:r>
              <a:endParaRPr lang="en-US" sz="1600" dirty="0">
                <a:solidFill>
                  <a:srgbClr val="000000"/>
                </a:solidFill>
                <a:latin typeface="+mj-lt"/>
                <a:cs typeface="Arial" panose="020B0604020202020204" pitchFamily="34" charset="0"/>
              </a:endParaRPr>
            </a:p>
          </p:txBody>
        </p:sp>
        <p:sp>
          <p:nvSpPr>
            <p:cNvPr id="11" name="Rectangle 10"/>
            <p:cNvSpPr/>
            <p:nvPr/>
          </p:nvSpPr>
          <p:spPr>
            <a:xfrm rot="868647">
              <a:off x="5953966" y="4003389"/>
              <a:ext cx="1682653" cy="584775"/>
            </a:xfrm>
            <a:prstGeom prst="rect">
              <a:avLst/>
            </a:prstGeom>
          </p:spPr>
          <p:txBody>
            <a:bodyPr wrap="square">
              <a:spAutoFit/>
            </a:bodyPr>
            <a:lstStyle/>
            <a:p>
              <a:r>
                <a:rPr lang="en-US" sz="1600" dirty="0" smtClean="0">
                  <a:solidFill>
                    <a:srgbClr val="000000"/>
                  </a:solidFill>
                  <a:latin typeface="+mj-lt"/>
                  <a:cs typeface="Arial" panose="020B0604020202020204" pitchFamily="34" charset="0"/>
                </a:rPr>
                <a:t>Accelerated low-carbon innovation</a:t>
              </a:r>
              <a:endParaRPr lang="en-US" sz="1600" dirty="0">
                <a:solidFill>
                  <a:srgbClr val="000000"/>
                </a:solidFill>
                <a:latin typeface="+mj-lt"/>
                <a:cs typeface="Arial" panose="020B0604020202020204" pitchFamily="34" charset="0"/>
              </a:endParaRPr>
            </a:p>
          </p:txBody>
        </p:sp>
        <p:sp>
          <p:nvSpPr>
            <p:cNvPr id="12" name="Rectangle 11"/>
            <p:cNvSpPr/>
            <p:nvPr/>
          </p:nvSpPr>
          <p:spPr>
            <a:xfrm rot="1790809">
              <a:off x="5199812" y="5064336"/>
              <a:ext cx="1800200" cy="830997"/>
            </a:xfrm>
            <a:prstGeom prst="rect">
              <a:avLst/>
            </a:prstGeom>
          </p:spPr>
          <p:txBody>
            <a:bodyPr wrap="square">
              <a:spAutoFit/>
            </a:bodyPr>
            <a:lstStyle/>
            <a:p>
              <a:r>
                <a:rPr lang="en-US" sz="1600" dirty="0" smtClean="0">
                  <a:solidFill>
                    <a:srgbClr val="000000"/>
                  </a:solidFill>
                  <a:latin typeface="+mj-lt"/>
                  <a:cs typeface="Arial" panose="020B0604020202020204" pitchFamily="34" charset="0"/>
                </a:rPr>
                <a:t>Purely carbon-price-driven innovation</a:t>
              </a:r>
              <a:endParaRPr lang="en-US" sz="1600" dirty="0">
                <a:solidFill>
                  <a:srgbClr val="000000"/>
                </a:solidFill>
                <a:latin typeface="+mj-lt"/>
                <a:cs typeface="Arial" panose="020B0604020202020204" pitchFamily="34" charset="0"/>
              </a:endParaRPr>
            </a:p>
          </p:txBody>
        </p:sp>
        <p:sp>
          <p:nvSpPr>
            <p:cNvPr id="15" name="Down Arrow 14"/>
            <p:cNvSpPr/>
            <p:nvPr/>
          </p:nvSpPr>
          <p:spPr>
            <a:xfrm rot="16007330">
              <a:off x="5335891" y="2581936"/>
              <a:ext cx="432048" cy="672040"/>
            </a:xfrm>
            <a:prstGeom prst="downArrow">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mj-lt"/>
                <a:cs typeface="Arial" panose="020B0604020202020204" pitchFamily="34" charset="0"/>
              </a:endParaRPr>
            </a:p>
          </p:txBody>
        </p:sp>
        <p:sp>
          <p:nvSpPr>
            <p:cNvPr id="26" name="TextBox 25"/>
            <p:cNvSpPr txBox="1"/>
            <p:nvPr/>
          </p:nvSpPr>
          <p:spPr>
            <a:xfrm>
              <a:off x="5112415" y="1444730"/>
              <a:ext cx="2962409" cy="646331"/>
            </a:xfrm>
            <a:prstGeom prst="rect">
              <a:avLst/>
            </a:prstGeom>
            <a:noFill/>
          </p:spPr>
          <p:txBody>
            <a:bodyPr wrap="square" rtlCol="0">
              <a:spAutoFit/>
            </a:bodyPr>
            <a:lstStyle/>
            <a:p>
              <a:pPr algn="ctr"/>
              <a:r>
                <a:rPr lang="en-GB" b="1" dirty="0" smtClean="0">
                  <a:solidFill>
                    <a:srgbClr val="339966"/>
                  </a:solidFill>
                  <a:latin typeface="+mj-lt"/>
                  <a:cs typeface="Arial" panose="020B0604020202020204" pitchFamily="34" charset="0"/>
                </a:rPr>
                <a:t>“Transforming” </a:t>
              </a:r>
            </a:p>
            <a:p>
              <a:pPr algn="ctr"/>
              <a:r>
                <a:rPr lang="en-GB" b="1" dirty="0" smtClean="0">
                  <a:solidFill>
                    <a:srgbClr val="339966"/>
                  </a:solidFill>
                  <a:latin typeface="+mj-lt"/>
                  <a:cs typeface="Arial" panose="020B0604020202020204" pitchFamily="34" charset="0"/>
                </a:rPr>
                <a:t>behaviour </a:t>
              </a:r>
            </a:p>
          </p:txBody>
        </p:sp>
        <p:sp>
          <p:nvSpPr>
            <p:cNvPr id="30" name="Down Arrow 29"/>
            <p:cNvSpPr/>
            <p:nvPr/>
          </p:nvSpPr>
          <p:spPr>
            <a:xfrm rot="17071183">
              <a:off x="5293591" y="3576230"/>
              <a:ext cx="495023" cy="831659"/>
            </a:xfrm>
            <a:prstGeom prst="downArrow">
              <a:avLst>
                <a:gd name="adj1" fmla="val 50000"/>
                <a:gd name="adj2" fmla="val 50000"/>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mj-lt"/>
                <a:cs typeface="Arial" panose="020B0604020202020204" pitchFamily="34" charset="0"/>
              </a:endParaRPr>
            </a:p>
          </p:txBody>
        </p:sp>
        <p:sp>
          <p:nvSpPr>
            <p:cNvPr id="2" name="Rectangle 1"/>
            <p:cNvSpPr/>
            <p:nvPr/>
          </p:nvSpPr>
          <p:spPr>
            <a:xfrm>
              <a:off x="7109685" y="3141579"/>
              <a:ext cx="1800200" cy="830997"/>
            </a:xfrm>
            <a:prstGeom prst="rect">
              <a:avLst/>
            </a:prstGeom>
            <a:solidFill>
              <a:schemeClr val="bg1">
                <a:lumMod val="95000"/>
              </a:schemeClr>
            </a:solidFill>
          </p:spPr>
          <p:txBody>
            <a:bodyPr wrap="square">
              <a:spAutoFit/>
            </a:bodyPr>
            <a:lstStyle/>
            <a:p>
              <a:pPr algn="ctr"/>
              <a:r>
                <a:rPr lang="en-GB" sz="1600" dirty="0" smtClean="0">
                  <a:latin typeface="+mj-lt"/>
                  <a:cs typeface="Arial" panose="020B0604020202020204" pitchFamily="34" charset="0"/>
                </a:rPr>
                <a:t>Innovation </a:t>
              </a:r>
              <a:r>
                <a:rPr lang="en-GB" sz="1600" dirty="0">
                  <a:latin typeface="+mj-lt"/>
                  <a:cs typeface="Arial" panose="020B0604020202020204" pitchFamily="34" charset="0"/>
                </a:rPr>
                <a:t>&amp; evolution of complex systems</a:t>
              </a:r>
            </a:p>
          </p:txBody>
        </p:sp>
        <p:sp>
          <p:nvSpPr>
            <p:cNvPr id="41" name="Down Arrow 40"/>
            <p:cNvSpPr/>
            <p:nvPr/>
          </p:nvSpPr>
          <p:spPr>
            <a:xfrm rot="18019874">
              <a:off x="4832039" y="4549605"/>
              <a:ext cx="432048" cy="672040"/>
            </a:xfrm>
            <a:prstGeom prst="downArrow">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latin typeface="+mj-lt"/>
                <a:cs typeface="Arial" panose="020B0604020202020204" pitchFamily="34" charset="0"/>
              </a:endParaRPr>
            </a:p>
          </p:txBody>
        </p:sp>
      </p:grpSp>
      <p:grpSp>
        <p:nvGrpSpPr>
          <p:cNvPr id="5" name="Group 4"/>
          <p:cNvGrpSpPr/>
          <p:nvPr/>
        </p:nvGrpSpPr>
        <p:grpSpPr>
          <a:xfrm>
            <a:off x="899383" y="1546840"/>
            <a:ext cx="3249862" cy="3741122"/>
            <a:chOff x="899383" y="1432536"/>
            <a:chExt cx="3249862" cy="3741122"/>
          </a:xfrm>
        </p:grpSpPr>
        <p:sp>
          <p:nvSpPr>
            <p:cNvPr id="18" name="Quad Arrow 17"/>
            <p:cNvSpPr/>
            <p:nvPr/>
          </p:nvSpPr>
          <p:spPr>
            <a:xfrm>
              <a:off x="3398171" y="3882334"/>
              <a:ext cx="288032" cy="312034"/>
            </a:xfrm>
            <a:prstGeom prst="quadArrow">
              <a:avLst>
                <a:gd name="adj1" fmla="val 14109"/>
                <a:gd name="adj2" fmla="val 40137"/>
                <a:gd name="adj3"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latin typeface="+mj-lt"/>
                <a:cs typeface="Arial" panose="020B0604020202020204" pitchFamily="34" charset="0"/>
              </a:endParaRPr>
            </a:p>
          </p:txBody>
        </p:sp>
        <p:sp>
          <p:nvSpPr>
            <p:cNvPr id="19" name="Quad Arrow 18"/>
            <p:cNvSpPr/>
            <p:nvPr/>
          </p:nvSpPr>
          <p:spPr>
            <a:xfrm>
              <a:off x="3789205" y="3495169"/>
              <a:ext cx="288032" cy="312034"/>
            </a:xfrm>
            <a:prstGeom prst="quadArrow">
              <a:avLst>
                <a:gd name="adj1" fmla="val 14109"/>
                <a:gd name="adj2" fmla="val 40137"/>
                <a:gd name="adj3"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latin typeface="+mj-lt"/>
                <a:cs typeface="Arial" panose="020B0604020202020204" pitchFamily="34" charset="0"/>
              </a:endParaRPr>
            </a:p>
          </p:txBody>
        </p:sp>
        <p:sp>
          <p:nvSpPr>
            <p:cNvPr id="20" name="Quad Arrow 19"/>
            <p:cNvSpPr/>
            <p:nvPr/>
          </p:nvSpPr>
          <p:spPr>
            <a:xfrm>
              <a:off x="2637077" y="4861624"/>
              <a:ext cx="288032" cy="312034"/>
            </a:xfrm>
            <a:prstGeom prst="quadArrow">
              <a:avLst>
                <a:gd name="adj1" fmla="val 14109"/>
                <a:gd name="adj2" fmla="val 40137"/>
                <a:gd name="adj3"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latin typeface="+mj-lt"/>
                <a:cs typeface="Arial" panose="020B0604020202020204" pitchFamily="34" charset="0"/>
              </a:endParaRPr>
            </a:p>
          </p:txBody>
        </p:sp>
        <p:sp>
          <p:nvSpPr>
            <p:cNvPr id="21" name="Quad Arrow 20"/>
            <p:cNvSpPr/>
            <p:nvPr/>
          </p:nvSpPr>
          <p:spPr>
            <a:xfrm>
              <a:off x="2529065" y="3882334"/>
              <a:ext cx="288032" cy="312034"/>
            </a:xfrm>
            <a:prstGeom prst="quadArrow">
              <a:avLst>
                <a:gd name="adj1" fmla="val 14109"/>
                <a:gd name="adj2" fmla="val 40137"/>
                <a:gd name="adj3"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latin typeface="+mj-lt"/>
                <a:cs typeface="Arial" panose="020B0604020202020204" pitchFamily="34" charset="0"/>
              </a:endParaRPr>
            </a:p>
          </p:txBody>
        </p:sp>
        <p:sp>
          <p:nvSpPr>
            <p:cNvPr id="22" name="Quad Arrow 21"/>
            <p:cNvSpPr/>
            <p:nvPr/>
          </p:nvSpPr>
          <p:spPr>
            <a:xfrm>
              <a:off x="3412163" y="4573592"/>
              <a:ext cx="288032" cy="312034"/>
            </a:xfrm>
            <a:prstGeom prst="quadArrow">
              <a:avLst>
                <a:gd name="adj1" fmla="val 14109"/>
                <a:gd name="adj2" fmla="val 40137"/>
                <a:gd name="adj3"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latin typeface="+mj-lt"/>
                <a:cs typeface="Arial" panose="020B0604020202020204" pitchFamily="34" charset="0"/>
              </a:endParaRPr>
            </a:p>
          </p:txBody>
        </p:sp>
        <p:sp>
          <p:nvSpPr>
            <p:cNvPr id="23" name="Quad Arrow 22"/>
            <p:cNvSpPr/>
            <p:nvPr/>
          </p:nvSpPr>
          <p:spPr>
            <a:xfrm>
              <a:off x="3343470" y="3038991"/>
              <a:ext cx="288032" cy="312034"/>
            </a:xfrm>
            <a:prstGeom prst="quadArrow">
              <a:avLst>
                <a:gd name="adj1" fmla="val 14109"/>
                <a:gd name="adj2" fmla="val 40137"/>
                <a:gd name="adj3"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latin typeface="+mj-lt"/>
                <a:cs typeface="Arial" panose="020B0604020202020204" pitchFamily="34" charset="0"/>
              </a:endParaRPr>
            </a:p>
          </p:txBody>
        </p:sp>
        <p:sp>
          <p:nvSpPr>
            <p:cNvPr id="25" name="TextBox 24"/>
            <p:cNvSpPr txBox="1"/>
            <p:nvPr/>
          </p:nvSpPr>
          <p:spPr>
            <a:xfrm>
              <a:off x="899383" y="2950507"/>
              <a:ext cx="2338939" cy="830997"/>
            </a:xfrm>
            <a:prstGeom prst="rect">
              <a:avLst/>
            </a:prstGeom>
            <a:solidFill>
              <a:schemeClr val="bg1">
                <a:lumMod val="95000"/>
              </a:schemeClr>
            </a:solidFill>
            <a:ln>
              <a:noFill/>
            </a:ln>
          </p:spPr>
          <p:txBody>
            <a:bodyPr wrap="square" rtlCol="0">
              <a:spAutoFit/>
            </a:bodyPr>
            <a:lstStyle/>
            <a:p>
              <a:pPr algn="ctr"/>
              <a:r>
                <a:rPr lang="en-GB" sz="1600" dirty="0" smtClean="0">
                  <a:latin typeface="+mj-lt"/>
                  <a:cs typeface="Arial" panose="020B0604020202020204" pitchFamily="34" charset="0"/>
                </a:rPr>
                <a:t>Real-world individual and organisational decision-making</a:t>
              </a:r>
              <a:endParaRPr lang="en-GB" sz="1600" dirty="0">
                <a:latin typeface="+mj-lt"/>
                <a:cs typeface="Arial" panose="020B0604020202020204" pitchFamily="34" charset="0"/>
              </a:endParaRPr>
            </a:p>
          </p:txBody>
        </p:sp>
        <p:sp>
          <p:nvSpPr>
            <p:cNvPr id="24" name="Quad Arrow 23"/>
            <p:cNvSpPr/>
            <p:nvPr/>
          </p:nvSpPr>
          <p:spPr>
            <a:xfrm>
              <a:off x="3861213" y="2845400"/>
              <a:ext cx="288032" cy="312034"/>
            </a:xfrm>
            <a:prstGeom prst="quadArrow">
              <a:avLst>
                <a:gd name="adj1" fmla="val 14109"/>
                <a:gd name="adj2" fmla="val 40137"/>
                <a:gd name="adj3"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latin typeface="+mj-lt"/>
                <a:cs typeface="Arial" panose="020B0604020202020204" pitchFamily="34" charset="0"/>
              </a:endParaRPr>
            </a:p>
          </p:txBody>
        </p:sp>
        <p:sp>
          <p:nvSpPr>
            <p:cNvPr id="39" name="Rectangle 38"/>
            <p:cNvSpPr/>
            <p:nvPr/>
          </p:nvSpPr>
          <p:spPr>
            <a:xfrm>
              <a:off x="1402092" y="1432536"/>
              <a:ext cx="2449828" cy="646331"/>
            </a:xfrm>
            <a:prstGeom prst="rect">
              <a:avLst/>
            </a:prstGeom>
          </p:spPr>
          <p:txBody>
            <a:bodyPr wrap="square">
              <a:spAutoFit/>
            </a:bodyPr>
            <a:lstStyle/>
            <a:p>
              <a:pPr algn="ctr"/>
              <a:r>
                <a:rPr lang="en-GB" b="1" dirty="0" smtClean="0">
                  <a:solidFill>
                    <a:srgbClr val="339966"/>
                  </a:solidFill>
                  <a:latin typeface="+mj-lt"/>
                  <a:cs typeface="Arial" panose="020B0604020202020204" pitchFamily="34" charset="0"/>
                </a:rPr>
                <a:t>“Satisficing”</a:t>
              </a:r>
            </a:p>
            <a:p>
              <a:pPr algn="ctr"/>
              <a:r>
                <a:rPr lang="en-GB" b="1" dirty="0" smtClean="0">
                  <a:solidFill>
                    <a:srgbClr val="339966"/>
                  </a:solidFill>
                  <a:latin typeface="+mj-lt"/>
                  <a:cs typeface="Arial" panose="020B0604020202020204" pitchFamily="34" charset="0"/>
                </a:rPr>
                <a:t>behaviour </a:t>
              </a:r>
              <a:endParaRPr lang="en-US" b="1" dirty="0">
                <a:solidFill>
                  <a:srgbClr val="339966"/>
                </a:solidFill>
                <a:latin typeface="+mj-lt"/>
                <a:cs typeface="Arial" panose="020B0604020202020204" pitchFamily="34" charset="0"/>
              </a:endParaRPr>
            </a:p>
          </p:txBody>
        </p:sp>
        <p:sp>
          <p:nvSpPr>
            <p:cNvPr id="36" name="Quad Arrow 35"/>
            <p:cNvSpPr/>
            <p:nvPr/>
          </p:nvSpPr>
          <p:spPr>
            <a:xfrm>
              <a:off x="3222834" y="2286490"/>
              <a:ext cx="288032" cy="312034"/>
            </a:xfrm>
            <a:prstGeom prst="quadArrow">
              <a:avLst>
                <a:gd name="adj1" fmla="val 14109"/>
                <a:gd name="adj2" fmla="val 40137"/>
                <a:gd name="adj3"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latin typeface="+mj-lt"/>
                <a:cs typeface="Arial" panose="020B0604020202020204" pitchFamily="34" charset="0"/>
              </a:endParaRPr>
            </a:p>
          </p:txBody>
        </p:sp>
        <p:sp>
          <p:nvSpPr>
            <p:cNvPr id="31" name="Quad Arrow 30"/>
            <p:cNvSpPr/>
            <p:nvPr/>
          </p:nvSpPr>
          <p:spPr>
            <a:xfrm>
              <a:off x="3717197" y="2371414"/>
              <a:ext cx="288032" cy="312034"/>
            </a:xfrm>
            <a:prstGeom prst="quadArrow">
              <a:avLst>
                <a:gd name="adj1" fmla="val 14109"/>
                <a:gd name="adj2" fmla="val 40137"/>
                <a:gd name="adj3"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latin typeface="+mj-lt"/>
                <a:cs typeface="Arial" panose="020B0604020202020204" pitchFamily="34" charset="0"/>
              </a:endParaRPr>
            </a:p>
          </p:txBody>
        </p:sp>
      </p:grpSp>
      <p:sp>
        <p:nvSpPr>
          <p:cNvPr id="16" name="Text Placeholder 15"/>
          <p:cNvSpPr>
            <a:spLocks noGrp="1"/>
          </p:cNvSpPr>
          <p:nvPr>
            <p:ph type="body" sz="quarter" idx="18"/>
          </p:nvPr>
        </p:nvSpPr>
        <p:spPr/>
        <p:txBody>
          <a:bodyPr/>
          <a:lstStyle/>
          <a:p>
            <a:r>
              <a:rPr lang="de-DE" dirty="0" smtClean="0"/>
              <a:t>1</a:t>
            </a:r>
            <a:endParaRPr lang="en-US" dirty="0"/>
          </a:p>
        </p:txBody>
      </p:sp>
      <p:sp>
        <p:nvSpPr>
          <p:cNvPr id="9" name="TextBox 8"/>
          <p:cNvSpPr txBox="1"/>
          <p:nvPr/>
        </p:nvSpPr>
        <p:spPr>
          <a:xfrm>
            <a:off x="584613" y="6362929"/>
            <a:ext cx="7261810" cy="430887"/>
          </a:xfrm>
          <a:prstGeom prst="rect">
            <a:avLst/>
          </a:prstGeom>
          <a:noFill/>
        </p:spPr>
        <p:txBody>
          <a:bodyPr wrap="square" rtlCol="0">
            <a:spAutoFit/>
          </a:bodyPr>
          <a:lstStyle/>
          <a:p>
            <a:r>
              <a:rPr lang="en-US" sz="1100" dirty="0" smtClean="0"/>
              <a:t>Source: Grubb</a:t>
            </a:r>
            <a:r>
              <a:rPr lang="en-US" sz="1100" dirty="0"/>
              <a:t>, </a:t>
            </a:r>
            <a:r>
              <a:rPr lang="en-US" sz="1100" dirty="0" err="1" smtClean="0"/>
              <a:t>Hourcade</a:t>
            </a:r>
            <a:r>
              <a:rPr lang="en-US" sz="1100" dirty="0" smtClean="0"/>
              <a:t> &amp; Neuhoff </a:t>
            </a:r>
            <a:r>
              <a:rPr lang="en-US" sz="1100" dirty="0"/>
              <a:t>(</a:t>
            </a:r>
            <a:r>
              <a:rPr lang="en-US" sz="1100" dirty="0" smtClean="0"/>
              <a:t>2014): </a:t>
            </a:r>
            <a:r>
              <a:rPr lang="en-US" sz="1100" dirty="0"/>
              <a:t>Planetary Economics, Energy, Climate Change and the three domains of sustainable </a:t>
            </a:r>
            <a:r>
              <a:rPr lang="en-US" sz="1100" dirty="0" smtClean="0"/>
              <a:t>development. </a:t>
            </a:r>
            <a:r>
              <a:rPr lang="en-US" sz="1100" i="1" dirty="0" smtClean="0"/>
              <a:t>Routledge</a:t>
            </a:r>
            <a:r>
              <a:rPr lang="en-US" sz="1100" dirty="0" smtClean="0"/>
              <a:t>.</a:t>
            </a:r>
            <a:endParaRPr lang="en-US" sz="1100" dirty="0"/>
          </a:p>
        </p:txBody>
      </p:sp>
      <p:pic>
        <p:nvPicPr>
          <p:cNvPr id="37" name="Content Placeholder 7"/>
          <p:cNvPicPr>
            <a:picLocks/>
          </p:cNvPicPr>
          <p:nvPr/>
        </p:nvPicPr>
        <p:blipFill>
          <a:blip r:embed="rId3" cstate="print"/>
          <a:srcRect/>
          <a:stretch>
            <a:fillRect/>
          </a:stretch>
        </p:blipFill>
        <p:spPr bwMode="auto">
          <a:xfrm>
            <a:off x="7447314" y="39701"/>
            <a:ext cx="1696685" cy="2251054"/>
          </a:xfrm>
          <a:prstGeom prst="rect">
            <a:avLst/>
          </a:prstGeom>
          <a:noFill/>
          <a:ln w="9525">
            <a:noFill/>
            <a:miter lim="800000"/>
            <a:headEnd/>
            <a:tailEnd/>
          </a:ln>
        </p:spPr>
      </p:pic>
      <p:sp>
        <p:nvSpPr>
          <p:cNvPr id="17" name="Text Placeholder 16"/>
          <p:cNvSpPr>
            <a:spLocks noGrp="1"/>
          </p:cNvSpPr>
          <p:nvPr>
            <p:ph type="body" sz="quarter" idx="17"/>
          </p:nvPr>
        </p:nvSpPr>
        <p:spPr>
          <a:xfrm>
            <a:off x="1260475" y="1257304"/>
            <a:ext cx="7502525" cy="4572000"/>
          </a:xfrm>
        </p:spPr>
        <p:txBody>
          <a:bodyPr/>
          <a:lstStyle/>
          <a:p>
            <a:endParaRPr lang="en-US" dirty="0"/>
          </a:p>
        </p:txBody>
      </p:sp>
      <p:grpSp>
        <p:nvGrpSpPr>
          <p:cNvPr id="44" name="Group 43"/>
          <p:cNvGrpSpPr/>
          <p:nvPr/>
        </p:nvGrpSpPr>
        <p:grpSpPr>
          <a:xfrm>
            <a:off x="1111466" y="225387"/>
            <a:ext cx="6376792" cy="1273485"/>
            <a:chOff x="1111466" y="225387"/>
            <a:chExt cx="6376792" cy="1273485"/>
          </a:xfrm>
        </p:grpSpPr>
        <p:sp>
          <p:nvSpPr>
            <p:cNvPr id="43" name="Rectangle 42"/>
            <p:cNvSpPr/>
            <p:nvPr/>
          </p:nvSpPr>
          <p:spPr>
            <a:xfrm>
              <a:off x="1111466" y="928048"/>
              <a:ext cx="6376792" cy="570824"/>
            </a:xfrm>
            <a:prstGeom prst="rect">
              <a:avLst/>
            </a:prstGeom>
            <a:solidFill>
              <a:schemeClr val="bg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9" name="Group 28"/>
            <p:cNvGrpSpPr/>
            <p:nvPr/>
          </p:nvGrpSpPr>
          <p:grpSpPr>
            <a:xfrm>
              <a:off x="1206406" y="225387"/>
              <a:ext cx="6240908" cy="1244788"/>
              <a:chOff x="1206406" y="225387"/>
              <a:chExt cx="6240908" cy="1244788"/>
            </a:xfrm>
          </p:grpSpPr>
          <p:sp>
            <p:nvSpPr>
              <p:cNvPr id="38" name="TextBox 37"/>
              <p:cNvSpPr txBox="1"/>
              <p:nvPr/>
            </p:nvSpPr>
            <p:spPr>
              <a:xfrm>
                <a:off x="2294328" y="942119"/>
                <a:ext cx="1401807" cy="523220"/>
              </a:xfrm>
              <a:prstGeom prst="rect">
                <a:avLst/>
              </a:prstGeom>
              <a:solidFill>
                <a:schemeClr val="accent1">
                  <a:lumMod val="90000"/>
                </a:schemeClr>
              </a:solidFill>
            </p:spPr>
            <p:txBody>
              <a:bodyPr wrap="square" rtlCol="0">
                <a:spAutoFit/>
              </a:bodyPr>
              <a:lstStyle/>
              <a:p>
                <a:pPr algn="ctr"/>
                <a:r>
                  <a:rPr lang="en-GB" sz="1400" b="1" dirty="0" smtClean="0">
                    <a:solidFill>
                      <a:srgbClr val="FFFFFF"/>
                    </a:solidFill>
                    <a:latin typeface="Arial" panose="020B0604020202020204" pitchFamily="34" charset="0"/>
                    <a:ea typeface="Verdana" panose="020B0604030504040204" pitchFamily="34" charset="0"/>
                    <a:cs typeface="Arial" panose="020B0604020202020204" pitchFamily="34" charset="0"/>
                  </a:rPr>
                  <a:t>Standards &amp; Engagement</a:t>
                </a:r>
                <a:endParaRPr lang="en-GB" sz="1400" b="1" dirty="0">
                  <a:solidFill>
                    <a:srgbClr val="FFFFFF"/>
                  </a:solidFill>
                  <a:latin typeface="Arial" panose="020B0604020202020204" pitchFamily="34" charset="0"/>
                  <a:ea typeface="Verdana" panose="020B0604030504040204" pitchFamily="34" charset="0"/>
                  <a:cs typeface="Arial" panose="020B0604020202020204" pitchFamily="34" charset="0"/>
                </a:endParaRPr>
              </a:p>
            </p:txBody>
          </p:sp>
          <p:sp>
            <p:nvSpPr>
              <p:cNvPr id="40" name="TextBox 39"/>
              <p:cNvSpPr txBox="1"/>
              <p:nvPr/>
            </p:nvSpPr>
            <p:spPr>
              <a:xfrm>
                <a:off x="3948584" y="942119"/>
                <a:ext cx="1433015" cy="523220"/>
              </a:xfrm>
              <a:prstGeom prst="rect">
                <a:avLst/>
              </a:prstGeom>
              <a:solidFill>
                <a:schemeClr val="accent1">
                  <a:lumMod val="90000"/>
                </a:schemeClr>
              </a:solidFill>
            </p:spPr>
            <p:txBody>
              <a:bodyPr wrap="square" rtlCol="0">
                <a:spAutoFit/>
              </a:bodyPr>
              <a:lstStyle/>
              <a:p>
                <a:pPr algn="ctr"/>
                <a:r>
                  <a:rPr lang="en-GB" sz="1400" b="1" dirty="0" smtClean="0">
                    <a:solidFill>
                      <a:srgbClr val="FFFFFF"/>
                    </a:solidFill>
                    <a:latin typeface="Arial" panose="020B0604020202020204" pitchFamily="34" charset="0"/>
                    <a:ea typeface="Verdana" panose="020B0604030504040204" pitchFamily="34" charset="0"/>
                    <a:cs typeface="Arial" panose="020B0604020202020204" pitchFamily="34" charset="0"/>
                  </a:rPr>
                  <a:t>Markets &amp; Prices</a:t>
                </a:r>
                <a:endParaRPr lang="en-GB" sz="1400" b="1" dirty="0">
                  <a:solidFill>
                    <a:srgbClr val="FFFFFF"/>
                  </a:solidFill>
                  <a:latin typeface="Arial" panose="020B0604020202020204" pitchFamily="34" charset="0"/>
                  <a:ea typeface="Verdana" panose="020B0604030504040204" pitchFamily="34" charset="0"/>
                  <a:cs typeface="Arial" panose="020B0604020202020204" pitchFamily="34" charset="0"/>
                </a:endParaRPr>
              </a:p>
            </p:txBody>
          </p:sp>
          <p:sp>
            <p:nvSpPr>
              <p:cNvPr id="28" name="Rectangle 27"/>
              <p:cNvSpPr/>
              <p:nvPr/>
            </p:nvSpPr>
            <p:spPr>
              <a:xfrm>
                <a:off x="1206406" y="225387"/>
                <a:ext cx="6240908" cy="677108"/>
              </a:xfrm>
              <a:prstGeom prst="rect">
                <a:avLst/>
              </a:prstGeom>
            </p:spPr>
            <p:txBody>
              <a:bodyPr wrap="square">
                <a:spAutoFit/>
              </a:bodyPr>
              <a:lstStyle/>
              <a:p>
                <a:endParaRPr lang="de-DE" dirty="0">
                  <a:solidFill>
                    <a:schemeClr val="bg1"/>
                  </a:solidFill>
                  <a:latin typeface="+mn-lt"/>
                  <a:cs typeface="Arial" panose="020B0604020202020204" pitchFamily="34" charset="0"/>
                </a:endParaRPr>
              </a:p>
              <a:p>
                <a:r>
                  <a:rPr lang="de-DE" sz="2000" dirty="0" err="1">
                    <a:solidFill>
                      <a:schemeClr val="bg1"/>
                    </a:solidFill>
                    <a:latin typeface="+mj-lt"/>
                    <a:cs typeface="Arial" panose="020B0604020202020204" pitchFamily="34" charset="0"/>
                  </a:rPr>
                  <a:t>Policy</a:t>
                </a:r>
                <a:r>
                  <a:rPr lang="de-DE" sz="2000" dirty="0">
                    <a:solidFill>
                      <a:schemeClr val="bg1"/>
                    </a:solidFill>
                    <a:latin typeface="+mj-lt"/>
                    <a:cs typeface="Arial" panose="020B0604020202020204" pitchFamily="34" charset="0"/>
                  </a:rPr>
                  <a:t> </a:t>
                </a:r>
                <a:r>
                  <a:rPr lang="de-DE" sz="2000" dirty="0" err="1">
                    <a:solidFill>
                      <a:schemeClr val="bg1"/>
                    </a:solidFill>
                    <a:latin typeface="+mj-lt"/>
                    <a:cs typeface="Arial" panose="020B0604020202020204" pitchFamily="34" charset="0"/>
                  </a:rPr>
                  <a:t>is</a:t>
                </a:r>
                <a:r>
                  <a:rPr lang="de-DE" sz="2000" dirty="0">
                    <a:solidFill>
                      <a:schemeClr val="bg1"/>
                    </a:solidFill>
                    <a:latin typeface="+mj-lt"/>
                    <a:cs typeface="Arial" panose="020B0604020202020204" pitchFamily="34" charset="0"/>
                  </a:rPr>
                  <a:t> </a:t>
                </a:r>
                <a:r>
                  <a:rPr lang="de-DE" sz="2000" dirty="0" err="1">
                    <a:solidFill>
                      <a:schemeClr val="bg1"/>
                    </a:solidFill>
                    <a:latin typeface="+mj-lt"/>
                    <a:cs typeface="Arial" panose="020B0604020202020204" pitchFamily="34" charset="0"/>
                  </a:rPr>
                  <a:t>effective</a:t>
                </a:r>
                <a:r>
                  <a:rPr lang="de-DE" sz="2000" dirty="0">
                    <a:solidFill>
                      <a:schemeClr val="bg1"/>
                    </a:solidFill>
                    <a:latin typeface="+mj-lt"/>
                    <a:cs typeface="Arial" panose="020B0604020202020204" pitchFamily="34" charset="0"/>
                  </a:rPr>
                  <a:t>, </a:t>
                </a:r>
                <a:r>
                  <a:rPr lang="de-DE" sz="2000" dirty="0" err="1">
                    <a:solidFill>
                      <a:schemeClr val="bg1"/>
                    </a:solidFill>
                    <a:latin typeface="+mj-lt"/>
                    <a:cs typeface="Arial" panose="020B0604020202020204" pitchFamily="34" charset="0"/>
                  </a:rPr>
                  <a:t>if</a:t>
                </a:r>
                <a:r>
                  <a:rPr lang="de-DE" sz="2000" dirty="0">
                    <a:solidFill>
                      <a:schemeClr val="bg1"/>
                    </a:solidFill>
                    <a:latin typeface="+mj-lt"/>
                    <a:cs typeface="Arial" panose="020B0604020202020204" pitchFamily="34" charset="0"/>
                  </a:rPr>
                  <a:t> </a:t>
                </a:r>
                <a:r>
                  <a:rPr lang="de-DE" sz="2000" dirty="0" err="1">
                    <a:solidFill>
                      <a:schemeClr val="bg1"/>
                    </a:solidFill>
                    <a:latin typeface="+mj-lt"/>
                    <a:cs typeface="Arial" panose="020B0604020202020204" pitchFamily="34" charset="0"/>
                  </a:rPr>
                  <a:t>it</a:t>
                </a:r>
                <a:r>
                  <a:rPr lang="de-DE" sz="2000" dirty="0">
                    <a:solidFill>
                      <a:schemeClr val="bg1"/>
                    </a:solidFill>
                    <a:latin typeface="+mj-lt"/>
                    <a:cs typeface="Arial" panose="020B0604020202020204" pitchFamily="34" charset="0"/>
                  </a:rPr>
                  <a:t> </a:t>
                </a:r>
                <a:r>
                  <a:rPr lang="de-DE" sz="2000" dirty="0" err="1">
                    <a:solidFill>
                      <a:schemeClr val="bg1"/>
                    </a:solidFill>
                    <a:latin typeface="+mj-lt"/>
                    <a:cs typeface="Arial" panose="020B0604020202020204" pitchFamily="34" charset="0"/>
                  </a:rPr>
                  <a:t>takes</a:t>
                </a:r>
                <a:r>
                  <a:rPr lang="de-DE" sz="2000" dirty="0">
                    <a:solidFill>
                      <a:schemeClr val="bg1"/>
                    </a:solidFill>
                    <a:latin typeface="+mj-lt"/>
                    <a:cs typeface="Arial" panose="020B0604020202020204" pitchFamily="34" charset="0"/>
                  </a:rPr>
                  <a:t> </a:t>
                </a:r>
                <a:r>
                  <a:rPr lang="de-DE" sz="2000" dirty="0" err="1">
                    <a:solidFill>
                      <a:schemeClr val="bg1"/>
                    </a:solidFill>
                    <a:latin typeface="+mj-lt"/>
                    <a:cs typeface="Arial" panose="020B0604020202020204" pitchFamily="34" charset="0"/>
                  </a:rPr>
                  <a:t>account</a:t>
                </a:r>
                <a:r>
                  <a:rPr lang="de-DE" sz="2000" dirty="0">
                    <a:solidFill>
                      <a:schemeClr val="bg1"/>
                    </a:solidFill>
                    <a:latin typeface="+mj-lt"/>
                    <a:cs typeface="Arial" panose="020B0604020202020204" pitchFamily="34" charset="0"/>
                  </a:rPr>
                  <a:t> </a:t>
                </a:r>
                <a:r>
                  <a:rPr lang="de-DE" sz="2000" dirty="0" err="1">
                    <a:solidFill>
                      <a:schemeClr val="bg1"/>
                    </a:solidFill>
                    <a:latin typeface="+mj-lt"/>
                    <a:cs typeface="Arial" panose="020B0604020202020204" pitchFamily="34" charset="0"/>
                  </a:rPr>
                  <a:t>of</a:t>
                </a:r>
                <a:r>
                  <a:rPr lang="de-DE" sz="2000" dirty="0">
                    <a:solidFill>
                      <a:schemeClr val="bg1"/>
                    </a:solidFill>
                    <a:latin typeface="+mj-lt"/>
                    <a:cs typeface="Arial" panose="020B0604020202020204" pitchFamily="34" charset="0"/>
                  </a:rPr>
                  <a:t> </a:t>
                </a:r>
                <a:r>
                  <a:rPr lang="de-DE" sz="2000" dirty="0" err="1">
                    <a:solidFill>
                      <a:schemeClr val="bg1"/>
                    </a:solidFill>
                    <a:latin typeface="+mj-lt"/>
                    <a:cs typeface="Arial" panose="020B0604020202020204" pitchFamily="34" charset="0"/>
                  </a:rPr>
                  <a:t>the</a:t>
                </a:r>
                <a:r>
                  <a:rPr lang="de-DE" sz="2000" dirty="0">
                    <a:solidFill>
                      <a:schemeClr val="bg1"/>
                    </a:solidFill>
                    <a:latin typeface="+mj-lt"/>
                    <a:cs typeface="Arial" panose="020B0604020202020204" pitchFamily="34" charset="0"/>
                  </a:rPr>
                  <a:t> </a:t>
                </a:r>
                <a:r>
                  <a:rPr lang="de-DE" sz="2000" dirty="0" err="1" smtClean="0">
                    <a:solidFill>
                      <a:schemeClr val="bg1"/>
                    </a:solidFill>
                    <a:latin typeface="+mj-lt"/>
                    <a:cs typeface="Arial" panose="020B0604020202020204" pitchFamily="34" charset="0"/>
                  </a:rPr>
                  <a:t>decision</a:t>
                </a:r>
                <a:r>
                  <a:rPr lang="de-DE" sz="2000" dirty="0" smtClean="0">
                    <a:solidFill>
                      <a:schemeClr val="bg1"/>
                    </a:solidFill>
                    <a:latin typeface="+mj-lt"/>
                    <a:cs typeface="Arial" panose="020B0604020202020204" pitchFamily="34" charset="0"/>
                  </a:rPr>
                  <a:t> </a:t>
                </a:r>
                <a:r>
                  <a:rPr lang="de-DE" sz="2000" dirty="0" err="1" smtClean="0">
                    <a:solidFill>
                      <a:schemeClr val="bg1"/>
                    </a:solidFill>
                    <a:latin typeface="+mj-lt"/>
                    <a:cs typeface="Arial" panose="020B0604020202020204" pitchFamily="34" charset="0"/>
                  </a:rPr>
                  <a:t>mode</a:t>
                </a:r>
                <a:r>
                  <a:rPr lang="de-DE" sz="2000" dirty="0" smtClean="0">
                    <a:solidFill>
                      <a:schemeClr val="bg1"/>
                    </a:solidFill>
                    <a:latin typeface="+mj-lt"/>
                    <a:cs typeface="Arial" panose="020B0604020202020204" pitchFamily="34" charset="0"/>
                  </a:rPr>
                  <a:t>.</a:t>
                </a:r>
                <a:endParaRPr lang="en-US" sz="2000" dirty="0">
                  <a:solidFill>
                    <a:schemeClr val="bg1"/>
                  </a:solidFill>
                  <a:latin typeface="+mj-lt"/>
                  <a:cs typeface="Arial" panose="020B0604020202020204" pitchFamily="34" charset="0"/>
                </a:endParaRPr>
              </a:p>
            </p:txBody>
          </p:sp>
          <p:sp>
            <p:nvSpPr>
              <p:cNvPr id="42" name="TextBox 41"/>
              <p:cNvSpPr txBox="1"/>
              <p:nvPr/>
            </p:nvSpPr>
            <p:spPr>
              <a:xfrm>
                <a:off x="5738033" y="946955"/>
                <a:ext cx="1412035" cy="523220"/>
              </a:xfrm>
              <a:prstGeom prst="rect">
                <a:avLst/>
              </a:prstGeom>
              <a:solidFill>
                <a:schemeClr val="accent1">
                  <a:lumMod val="90000"/>
                </a:schemeClr>
              </a:solidFill>
            </p:spPr>
            <p:txBody>
              <a:bodyPr wrap="square" rtlCol="0">
                <a:spAutoFit/>
              </a:bodyPr>
              <a:lstStyle/>
              <a:p>
                <a:pPr algn="ctr"/>
                <a:r>
                  <a:rPr lang="en-GB" sz="1400" b="1" dirty="0" smtClean="0">
                    <a:solidFill>
                      <a:srgbClr val="FFFFFF"/>
                    </a:solidFill>
                    <a:latin typeface="Arial" panose="020B0604020202020204" pitchFamily="34" charset="0"/>
                    <a:ea typeface="Verdana" panose="020B0604030504040204" pitchFamily="34" charset="0"/>
                    <a:cs typeface="Arial" panose="020B0604020202020204" pitchFamily="34" charset="0"/>
                  </a:rPr>
                  <a:t>Strategic Investment</a:t>
                </a:r>
                <a:endParaRPr lang="en-GB" sz="1400" b="1" dirty="0">
                  <a:solidFill>
                    <a:srgbClr val="FFFFFF"/>
                  </a:solidFill>
                  <a:latin typeface="Arial" panose="020B0604020202020204" pitchFamily="34" charset="0"/>
                  <a:ea typeface="Verdana" panose="020B0604030504040204" pitchFamily="34" charset="0"/>
                  <a:cs typeface="Arial" panose="020B0604020202020204" pitchFamily="34" charset="0"/>
                </a:endParaRPr>
              </a:p>
            </p:txBody>
          </p:sp>
        </p:grpSp>
        <p:sp>
          <p:nvSpPr>
            <p:cNvPr id="32" name="TextBox 31"/>
            <p:cNvSpPr txBox="1"/>
            <p:nvPr/>
          </p:nvSpPr>
          <p:spPr>
            <a:xfrm>
              <a:off x="1227446" y="912695"/>
              <a:ext cx="978153" cy="523220"/>
            </a:xfrm>
            <a:prstGeom prst="rect">
              <a:avLst/>
            </a:prstGeom>
            <a:noFill/>
          </p:spPr>
          <p:txBody>
            <a:bodyPr wrap="none" rtlCol="0">
              <a:spAutoFit/>
            </a:bodyPr>
            <a:lstStyle/>
            <a:p>
              <a:r>
                <a:rPr lang="de-DE" sz="1400" b="1" dirty="0" smtClean="0">
                  <a:latin typeface="Arial" panose="020B0604020202020204" pitchFamily="34" charset="0"/>
                  <a:cs typeface="Arial" panose="020B0604020202020204" pitchFamily="34" charset="0"/>
                </a:rPr>
                <a:t>Domain </a:t>
              </a:r>
            </a:p>
            <a:p>
              <a:r>
                <a:rPr lang="de-DE" sz="1400" b="1" dirty="0" err="1" smtClean="0">
                  <a:latin typeface="Arial" panose="020B0604020202020204" pitchFamily="34" charset="0"/>
                  <a:cs typeface="Arial" panose="020B0604020202020204" pitchFamily="34" charset="0"/>
                </a:rPr>
                <a:t>of</a:t>
              </a:r>
              <a:r>
                <a:rPr lang="de-DE" sz="1400" b="1" dirty="0" smtClean="0">
                  <a:latin typeface="Arial" panose="020B0604020202020204" pitchFamily="34" charset="0"/>
                  <a:cs typeface="Arial" panose="020B0604020202020204" pitchFamily="34" charset="0"/>
                </a:rPr>
                <a:t> </a:t>
              </a:r>
              <a:r>
                <a:rPr lang="de-DE" sz="1400" b="1" dirty="0" err="1" smtClean="0">
                  <a:latin typeface="Arial" panose="020B0604020202020204" pitchFamily="34" charset="0"/>
                  <a:cs typeface="Arial" panose="020B0604020202020204" pitchFamily="34" charset="0"/>
                </a:rPr>
                <a:t>policy</a:t>
              </a:r>
              <a:r>
                <a:rPr lang="de-DE" sz="1400" b="1" dirty="0" smtClean="0">
                  <a:latin typeface="Arial" panose="020B0604020202020204" pitchFamily="34" charset="0"/>
                  <a:cs typeface="Arial" panose="020B0604020202020204" pitchFamily="34" charset="0"/>
                </a:rPr>
                <a:t>:</a:t>
              </a:r>
              <a:endParaRPr lang="en-US" sz="1400" b="1" dirty="0" err="1" smtClean="0">
                <a:latin typeface="Arial" panose="020B0604020202020204" pitchFamily="34" charset="0"/>
                <a:cs typeface="Arial" panose="020B0604020202020204" pitchFamily="34" charset="0"/>
              </a:endParaRPr>
            </a:p>
          </p:txBody>
        </p:sp>
      </p:grpSp>
      <p:sp>
        <p:nvSpPr>
          <p:cNvPr id="46" name="Text Placeholder 2"/>
          <p:cNvSpPr txBox="1">
            <a:spLocks/>
          </p:cNvSpPr>
          <p:nvPr/>
        </p:nvSpPr>
        <p:spPr bwMode="auto">
          <a:xfrm>
            <a:off x="1295401" y="404816"/>
            <a:ext cx="7467600" cy="442800"/>
          </a:xfrm>
          <a:prstGeom prst="rect">
            <a:avLst/>
          </a:prstGeom>
          <a:noFill/>
          <a:ln w="9525">
            <a:noFill/>
            <a:miter lim="800000"/>
            <a:headEnd/>
            <a:tailEnd/>
          </a:ln>
        </p:spPr>
        <p:txBody>
          <a:bodyPr vert="horz" wrap="none" lIns="0" tIns="0" rIns="0" bIns="0" numCol="1" anchor="b" anchorCtr="0" compatLnSpc="1">
            <a:prstTxWarp prst="textNoShape">
              <a:avLst/>
            </a:prstTxWarp>
          </a:bodyPr>
          <a:lstStyle>
            <a:lvl1pPr marL="0" indent="0" algn="l" defTabSz="457200" rtl="0" eaLnBrk="1" fontAlgn="base" hangingPunct="1">
              <a:lnSpc>
                <a:spcPct val="100000"/>
              </a:lnSpc>
              <a:spcBef>
                <a:spcPct val="0"/>
              </a:spcBef>
              <a:spcAft>
                <a:spcPts val="200"/>
              </a:spcAft>
              <a:buClr>
                <a:schemeClr val="tx2"/>
              </a:buClr>
              <a:buSzPct val="100000"/>
              <a:buFont typeface="Arial"/>
              <a:buNone/>
              <a:defRPr sz="1500" b="0" i="0" kern="1200">
                <a:solidFill>
                  <a:srgbClr val="FFFFFF"/>
                </a:solidFill>
                <a:latin typeface="Calibri" charset="0"/>
                <a:ea typeface="Calibri" charset="0"/>
                <a:cs typeface="Calibri" charset="0"/>
              </a:defRPr>
            </a:lvl1pPr>
            <a:lvl2pPr marL="468000" indent="-144000" algn="l" defTabSz="457200" rtl="0" eaLnBrk="1" fontAlgn="base" hangingPunct="1">
              <a:lnSpc>
                <a:spcPct val="120000"/>
              </a:lnSpc>
              <a:spcBef>
                <a:spcPct val="0"/>
              </a:spcBef>
              <a:spcAft>
                <a:spcPts val="400"/>
              </a:spcAft>
              <a:buClr>
                <a:schemeClr val="tx2"/>
              </a:buClr>
              <a:buSzPct val="100000"/>
              <a:buFont typeface="Arial"/>
              <a:buNone/>
              <a:defRPr sz="1800" b="0" i="0" kern="1200">
                <a:solidFill>
                  <a:schemeClr val="tx1"/>
                </a:solidFill>
                <a:latin typeface="Calibri"/>
                <a:ea typeface="Calibri" charset="0"/>
                <a:cs typeface="Calibri"/>
              </a:defRPr>
            </a:lvl2pPr>
            <a:lvl3pPr marL="900000" indent="-144000" algn="l" defTabSz="457200" rtl="0" eaLnBrk="1" fontAlgn="base" hangingPunct="1">
              <a:lnSpc>
                <a:spcPct val="120000"/>
              </a:lnSpc>
              <a:spcBef>
                <a:spcPct val="0"/>
              </a:spcBef>
              <a:spcAft>
                <a:spcPts val="400"/>
              </a:spcAft>
              <a:buClr>
                <a:schemeClr val="tx2"/>
              </a:buClr>
              <a:buSzPct val="100000"/>
              <a:buFont typeface="Arial"/>
              <a:buNone/>
              <a:defRPr sz="1800" b="0" i="0" kern="1200">
                <a:solidFill>
                  <a:schemeClr val="tx1"/>
                </a:solidFill>
                <a:latin typeface="Calibri"/>
                <a:ea typeface="Calibri" charset="0"/>
                <a:cs typeface="Calibri"/>
              </a:defRPr>
            </a:lvl3pPr>
            <a:lvl4pPr marL="1350000" indent="-144000" algn="l" defTabSz="457200" rtl="0" eaLnBrk="1" fontAlgn="base" hangingPunct="1">
              <a:lnSpc>
                <a:spcPct val="120000"/>
              </a:lnSpc>
              <a:spcBef>
                <a:spcPct val="0"/>
              </a:spcBef>
              <a:spcAft>
                <a:spcPts val="400"/>
              </a:spcAft>
              <a:buClr>
                <a:schemeClr val="tx2"/>
              </a:buClr>
              <a:buSzPct val="100000"/>
              <a:buFont typeface="Arial"/>
              <a:buNone/>
              <a:defRPr sz="1800" b="0" i="0" kern="1200">
                <a:solidFill>
                  <a:schemeClr val="tx1"/>
                </a:solidFill>
                <a:latin typeface="Calibri"/>
                <a:ea typeface="Calibri" charset="0"/>
                <a:cs typeface="Calibri"/>
              </a:defRPr>
            </a:lvl4pPr>
            <a:lvl5pPr marL="1800000" indent="-144000" algn="l" defTabSz="457200" rtl="0" eaLnBrk="1" fontAlgn="base" hangingPunct="1">
              <a:lnSpc>
                <a:spcPct val="120000"/>
              </a:lnSpc>
              <a:spcBef>
                <a:spcPct val="0"/>
              </a:spcBef>
              <a:spcAft>
                <a:spcPts val="400"/>
              </a:spcAft>
              <a:buClr>
                <a:schemeClr val="tx2"/>
              </a:buClr>
              <a:buSzPct val="100000"/>
              <a:buFont typeface="Arial"/>
              <a:buNone/>
              <a:defRPr sz="1800" b="0" i="0" kern="1200">
                <a:solidFill>
                  <a:schemeClr val="tx1"/>
                </a:solidFill>
                <a:latin typeface="Calibri"/>
                <a:ea typeface="Calibri" charset="0"/>
                <a:cs typeface="Calibri"/>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de-DE" sz="2000" dirty="0" err="1" smtClean="0"/>
              <a:t>Actors</a:t>
            </a:r>
            <a:r>
              <a:rPr lang="de-DE" sz="2000" dirty="0" smtClean="0"/>
              <a:t> </a:t>
            </a:r>
            <a:r>
              <a:rPr lang="de-DE" sz="2000" dirty="0" err="1" smtClean="0"/>
              <a:t>use</a:t>
            </a:r>
            <a:r>
              <a:rPr lang="de-DE" sz="2000" dirty="0" smtClean="0"/>
              <a:t> </a:t>
            </a:r>
            <a:r>
              <a:rPr lang="de-DE" sz="2000" dirty="0" err="1" smtClean="0"/>
              <a:t>three</a:t>
            </a:r>
            <a:r>
              <a:rPr lang="de-DE" sz="2000" dirty="0" smtClean="0"/>
              <a:t> </a:t>
            </a:r>
            <a:r>
              <a:rPr lang="de-DE" sz="2000" dirty="0" err="1" smtClean="0"/>
              <a:t>disctinct</a:t>
            </a:r>
            <a:r>
              <a:rPr lang="de-DE" sz="2000" dirty="0" smtClean="0"/>
              <a:t> </a:t>
            </a:r>
            <a:r>
              <a:rPr lang="de-DE" sz="2000" dirty="0" err="1" smtClean="0"/>
              <a:t>modes</a:t>
            </a:r>
            <a:r>
              <a:rPr lang="de-DE" sz="2000" dirty="0" smtClean="0"/>
              <a:t> </a:t>
            </a:r>
            <a:r>
              <a:rPr lang="de-DE" sz="2000" dirty="0" err="1" smtClean="0"/>
              <a:t>of</a:t>
            </a:r>
            <a:r>
              <a:rPr lang="de-DE" sz="2000" dirty="0" smtClean="0"/>
              <a:t> </a:t>
            </a:r>
            <a:r>
              <a:rPr lang="de-DE" sz="2000" dirty="0" err="1" smtClean="0"/>
              <a:t>decisions</a:t>
            </a:r>
            <a:r>
              <a:rPr lang="de-DE" sz="2000" dirty="0" smtClean="0"/>
              <a:t> </a:t>
            </a:r>
            <a:r>
              <a:rPr lang="de-DE" sz="2000" dirty="0" err="1" smtClean="0"/>
              <a:t>making</a:t>
            </a:r>
            <a:r>
              <a:rPr lang="de-DE" sz="2000" dirty="0" smtClean="0"/>
              <a:t>. </a:t>
            </a:r>
          </a:p>
          <a:p>
            <a:endParaRPr lang="en-US" sz="2000" dirty="0"/>
          </a:p>
        </p:txBody>
      </p:sp>
      <p:sp>
        <p:nvSpPr>
          <p:cNvPr id="45" name="TextBox 44"/>
          <p:cNvSpPr txBox="1"/>
          <p:nvPr/>
        </p:nvSpPr>
        <p:spPr>
          <a:xfrm>
            <a:off x="7782791" y="6573199"/>
            <a:ext cx="1361210" cy="284801"/>
          </a:xfrm>
          <a:prstGeom prst="rect">
            <a:avLst/>
          </a:prstGeom>
          <a:noFill/>
        </p:spPr>
        <p:txBody>
          <a:bodyPr wrap="square" rtlCol="0">
            <a:spAutoFit/>
          </a:bodyPr>
          <a:lstStyle/>
          <a:p>
            <a:r>
              <a:rPr lang="de-DE" sz="1200" dirty="0" smtClean="0"/>
              <a:t>Karsten Neuhoff</a:t>
            </a:r>
            <a:endParaRPr lang="en-US" sz="1200" dirty="0" smtClean="0"/>
          </a:p>
        </p:txBody>
      </p:sp>
    </p:spTree>
    <p:extLst>
      <p:ext uri="{BB962C8B-B14F-4D97-AF65-F5344CB8AC3E}">
        <p14:creationId xmlns:p14="http://schemas.microsoft.com/office/powerpoint/2010/main" val="327802034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Box 26"/>
          <p:cNvSpPr txBox="1"/>
          <p:nvPr/>
        </p:nvSpPr>
        <p:spPr>
          <a:xfrm>
            <a:off x="584613" y="6484849"/>
            <a:ext cx="7261810" cy="430887"/>
          </a:xfrm>
          <a:prstGeom prst="rect">
            <a:avLst/>
          </a:prstGeom>
          <a:noFill/>
        </p:spPr>
        <p:txBody>
          <a:bodyPr wrap="square" rtlCol="0">
            <a:spAutoFit/>
          </a:bodyPr>
          <a:lstStyle/>
          <a:p>
            <a:r>
              <a:rPr lang="en-US" sz="1100" dirty="0" smtClean="0"/>
              <a:t>Source: Grubb</a:t>
            </a:r>
            <a:r>
              <a:rPr lang="en-US" sz="1100" dirty="0"/>
              <a:t>, </a:t>
            </a:r>
            <a:r>
              <a:rPr lang="en-US" sz="1100" dirty="0" err="1" smtClean="0"/>
              <a:t>Hourcade</a:t>
            </a:r>
            <a:r>
              <a:rPr lang="en-US" sz="1100" dirty="0" smtClean="0"/>
              <a:t> &amp; Neuhoff </a:t>
            </a:r>
            <a:r>
              <a:rPr lang="en-US" sz="1100" dirty="0"/>
              <a:t>(</a:t>
            </a:r>
            <a:r>
              <a:rPr lang="en-US" sz="1100" dirty="0" smtClean="0"/>
              <a:t>2014): </a:t>
            </a:r>
            <a:r>
              <a:rPr lang="en-US" sz="1100" dirty="0"/>
              <a:t>Planetary Economics, Energy, Climate Change and the three domains of sustainable </a:t>
            </a:r>
            <a:r>
              <a:rPr lang="en-US" sz="1100" dirty="0" smtClean="0"/>
              <a:t>development. </a:t>
            </a:r>
            <a:r>
              <a:rPr lang="en-US" sz="1100" i="1" dirty="0" smtClean="0"/>
              <a:t>Routledge</a:t>
            </a:r>
            <a:r>
              <a:rPr lang="en-US" sz="1100" dirty="0" smtClean="0"/>
              <a:t>.</a:t>
            </a:r>
            <a:endParaRPr lang="en-US" sz="1100" dirty="0"/>
          </a:p>
        </p:txBody>
      </p:sp>
      <p:sp>
        <p:nvSpPr>
          <p:cNvPr id="63" name="Isosceles Triangle 62"/>
          <p:cNvSpPr/>
          <p:nvPr/>
        </p:nvSpPr>
        <p:spPr>
          <a:xfrm>
            <a:off x="2319986" y="1017904"/>
            <a:ext cx="4541839" cy="565031"/>
          </a:xfrm>
          <a:prstGeom prst="triangle">
            <a:avLst/>
          </a:prstGeom>
          <a:solidFill>
            <a:schemeClr val="accent1">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solidFill>
                <a:srgbClr val="FFFFFF"/>
              </a:solidFill>
              <a:ea typeface="Verdana" panose="020B0604030504040204" pitchFamily="34" charset="0"/>
              <a:cs typeface="Arial" panose="020B0604020202020204" pitchFamily="34" charset="0"/>
            </a:endParaRPr>
          </a:p>
        </p:txBody>
      </p:sp>
      <p:graphicFrame>
        <p:nvGraphicFramePr>
          <p:cNvPr id="3" name="Table 2"/>
          <p:cNvGraphicFramePr>
            <a:graphicFrameLocks noGrp="1"/>
          </p:cNvGraphicFramePr>
          <p:nvPr>
            <p:extLst/>
          </p:nvPr>
        </p:nvGraphicFramePr>
        <p:xfrm>
          <a:off x="2326810" y="2797488"/>
          <a:ext cx="1410627" cy="3260976"/>
        </p:xfrm>
        <a:graphic>
          <a:graphicData uri="http://schemas.openxmlformats.org/drawingml/2006/table">
            <a:tbl>
              <a:tblPr firstRow="1" bandRow="1">
                <a:tableStyleId>{5C22544A-7EE6-4342-B048-85BDC9FD1C3A}</a:tableStyleId>
              </a:tblPr>
              <a:tblGrid>
                <a:gridCol w="1410627"/>
              </a:tblGrid>
              <a:tr h="1086992">
                <a:tc>
                  <a:txBody>
                    <a:bodyPr/>
                    <a:lstStyle/>
                    <a:p>
                      <a:pPr algn="ctr"/>
                      <a:endParaRPr lang="en-GB" sz="12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r>
              <a:tr h="1086992">
                <a:tc>
                  <a:txBody>
                    <a:bodyPr/>
                    <a:lstStyle/>
                    <a:p>
                      <a:pPr algn="ctr"/>
                      <a:endParaRPr lang="en-GB" sz="1200" b="1" dirty="0">
                        <a:solidFill>
                          <a:schemeClr val="tx2"/>
                        </a:solidFill>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r>
              <a:tr h="1086992">
                <a:tc>
                  <a:txBody>
                    <a:bodyPr/>
                    <a:lstStyle/>
                    <a:p>
                      <a:pPr algn="ctr"/>
                      <a:endParaRPr lang="en-GB" sz="1200" b="1" dirty="0">
                        <a:solidFill>
                          <a:schemeClr val="tx2"/>
                        </a:solidFill>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r>
            </a:tbl>
          </a:graphicData>
        </a:graphic>
      </p:graphicFrame>
      <p:sp>
        <p:nvSpPr>
          <p:cNvPr id="38" name="TextBox 37"/>
          <p:cNvSpPr txBox="1"/>
          <p:nvPr/>
        </p:nvSpPr>
        <p:spPr>
          <a:xfrm>
            <a:off x="2319986" y="1641976"/>
            <a:ext cx="1401807" cy="523220"/>
          </a:xfrm>
          <a:prstGeom prst="rect">
            <a:avLst/>
          </a:prstGeom>
          <a:solidFill>
            <a:schemeClr val="accent1">
              <a:lumMod val="90000"/>
            </a:schemeClr>
          </a:solidFill>
        </p:spPr>
        <p:txBody>
          <a:bodyPr wrap="square" rtlCol="0">
            <a:spAutoFit/>
          </a:bodyPr>
          <a:lstStyle/>
          <a:p>
            <a:pPr algn="ctr"/>
            <a:r>
              <a:rPr lang="en-GB" sz="1400" b="1" dirty="0" smtClean="0">
                <a:solidFill>
                  <a:srgbClr val="FFFFFF"/>
                </a:solidFill>
                <a:latin typeface="Arial" panose="020B0604020202020204" pitchFamily="34" charset="0"/>
                <a:ea typeface="Verdana" panose="020B0604030504040204" pitchFamily="34" charset="0"/>
                <a:cs typeface="Arial" panose="020B0604020202020204" pitchFamily="34" charset="0"/>
              </a:rPr>
              <a:t>Standards &amp; Engagement</a:t>
            </a:r>
            <a:endParaRPr lang="en-GB" sz="1400" b="1" dirty="0">
              <a:solidFill>
                <a:srgbClr val="FFFFFF"/>
              </a:solidFill>
              <a:latin typeface="Arial" panose="020B0604020202020204" pitchFamily="34" charset="0"/>
              <a:ea typeface="Verdana" panose="020B0604030504040204" pitchFamily="34" charset="0"/>
              <a:cs typeface="Arial" panose="020B0604020202020204" pitchFamily="34" charset="0"/>
            </a:endParaRPr>
          </a:p>
        </p:txBody>
      </p:sp>
      <p:sp>
        <p:nvSpPr>
          <p:cNvPr id="39" name="TextBox 38"/>
          <p:cNvSpPr txBox="1"/>
          <p:nvPr/>
        </p:nvSpPr>
        <p:spPr>
          <a:xfrm>
            <a:off x="3878706" y="1641976"/>
            <a:ext cx="1433015" cy="523220"/>
          </a:xfrm>
          <a:prstGeom prst="rect">
            <a:avLst/>
          </a:prstGeom>
          <a:solidFill>
            <a:schemeClr val="accent1">
              <a:lumMod val="90000"/>
            </a:schemeClr>
          </a:solidFill>
        </p:spPr>
        <p:txBody>
          <a:bodyPr wrap="square" rtlCol="0">
            <a:spAutoFit/>
          </a:bodyPr>
          <a:lstStyle/>
          <a:p>
            <a:pPr algn="ctr"/>
            <a:r>
              <a:rPr lang="en-GB" sz="1400" b="1" dirty="0" smtClean="0">
                <a:solidFill>
                  <a:srgbClr val="FFFFFF"/>
                </a:solidFill>
                <a:latin typeface="Arial" panose="020B0604020202020204" pitchFamily="34" charset="0"/>
                <a:ea typeface="Verdana" panose="020B0604030504040204" pitchFamily="34" charset="0"/>
                <a:cs typeface="Arial" panose="020B0604020202020204" pitchFamily="34" charset="0"/>
              </a:rPr>
              <a:t>Markets &amp; Prices</a:t>
            </a:r>
            <a:endParaRPr lang="en-GB" sz="1400" b="1" dirty="0">
              <a:solidFill>
                <a:srgbClr val="FFFFFF"/>
              </a:solidFill>
              <a:latin typeface="Arial" panose="020B0604020202020204" pitchFamily="34" charset="0"/>
              <a:ea typeface="Verdana" panose="020B0604030504040204" pitchFamily="34" charset="0"/>
              <a:cs typeface="Arial" panose="020B0604020202020204" pitchFamily="34" charset="0"/>
            </a:endParaRPr>
          </a:p>
        </p:txBody>
      </p:sp>
      <p:sp>
        <p:nvSpPr>
          <p:cNvPr id="40" name="TextBox 39"/>
          <p:cNvSpPr txBox="1"/>
          <p:nvPr/>
        </p:nvSpPr>
        <p:spPr>
          <a:xfrm>
            <a:off x="5449791" y="1646812"/>
            <a:ext cx="1412035" cy="523220"/>
          </a:xfrm>
          <a:prstGeom prst="rect">
            <a:avLst/>
          </a:prstGeom>
          <a:solidFill>
            <a:schemeClr val="accent1">
              <a:lumMod val="90000"/>
            </a:schemeClr>
          </a:solidFill>
        </p:spPr>
        <p:txBody>
          <a:bodyPr wrap="square" rtlCol="0">
            <a:spAutoFit/>
          </a:bodyPr>
          <a:lstStyle/>
          <a:p>
            <a:pPr algn="ctr"/>
            <a:r>
              <a:rPr lang="en-GB" sz="1400" b="1" dirty="0" smtClean="0">
                <a:solidFill>
                  <a:srgbClr val="FFFFFF"/>
                </a:solidFill>
                <a:latin typeface="Arial" panose="020B0604020202020204" pitchFamily="34" charset="0"/>
                <a:ea typeface="Verdana" panose="020B0604030504040204" pitchFamily="34" charset="0"/>
                <a:cs typeface="Arial" panose="020B0604020202020204" pitchFamily="34" charset="0"/>
              </a:rPr>
              <a:t>Strategic Investment</a:t>
            </a:r>
            <a:endParaRPr lang="en-GB" sz="1400" b="1" dirty="0">
              <a:solidFill>
                <a:srgbClr val="FFFFFF"/>
              </a:solidFill>
              <a:latin typeface="Arial" panose="020B0604020202020204" pitchFamily="34" charset="0"/>
              <a:ea typeface="Verdana" panose="020B0604030504040204" pitchFamily="34" charset="0"/>
              <a:cs typeface="Arial" panose="020B0604020202020204" pitchFamily="34" charset="0"/>
            </a:endParaRPr>
          </a:p>
        </p:txBody>
      </p:sp>
      <p:graphicFrame>
        <p:nvGraphicFramePr>
          <p:cNvPr id="53" name="Table 52"/>
          <p:cNvGraphicFramePr>
            <a:graphicFrameLocks noGrp="1"/>
          </p:cNvGraphicFramePr>
          <p:nvPr>
            <p:extLst/>
          </p:nvPr>
        </p:nvGraphicFramePr>
        <p:xfrm>
          <a:off x="3884737" y="2757800"/>
          <a:ext cx="1410627" cy="3300664"/>
        </p:xfrm>
        <a:graphic>
          <a:graphicData uri="http://schemas.openxmlformats.org/drawingml/2006/table">
            <a:tbl>
              <a:tblPr firstRow="1" bandRow="1">
                <a:tableStyleId>{5C22544A-7EE6-4342-B048-85BDC9FD1C3A}</a:tableStyleId>
              </a:tblPr>
              <a:tblGrid>
                <a:gridCol w="1410627"/>
              </a:tblGrid>
              <a:tr h="1156602">
                <a:tc>
                  <a:txBody>
                    <a:bodyPr/>
                    <a:lstStyle/>
                    <a:p>
                      <a:pPr algn="ctr"/>
                      <a:endParaRPr lang="en-GB" sz="1200" b="1" dirty="0">
                        <a:solidFill>
                          <a:schemeClr val="tx2"/>
                        </a:solidFill>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r>
              <a:tr h="1072031">
                <a:tc>
                  <a:txBody>
                    <a:bodyPr/>
                    <a:lstStyle/>
                    <a:p>
                      <a:pPr algn="ctr"/>
                      <a:endParaRPr lang="en-GB" sz="12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r>
              <a:tr h="1072031">
                <a:tc>
                  <a:txBody>
                    <a:bodyPr/>
                    <a:lstStyle/>
                    <a:p>
                      <a:pPr algn="ctr"/>
                      <a:endParaRPr lang="en-GB" sz="1200" b="1" dirty="0">
                        <a:solidFill>
                          <a:schemeClr val="tx2"/>
                        </a:solidFill>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r>
            </a:tbl>
          </a:graphicData>
        </a:graphic>
      </p:graphicFrame>
      <p:graphicFrame>
        <p:nvGraphicFramePr>
          <p:cNvPr id="54" name="Table 53"/>
          <p:cNvGraphicFramePr>
            <a:graphicFrameLocks noGrp="1"/>
          </p:cNvGraphicFramePr>
          <p:nvPr>
            <p:extLst/>
          </p:nvPr>
        </p:nvGraphicFramePr>
        <p:xfrm>
          <a:off x="5465629" y="2797488"/>
          <a:ext cx="1410627" cy="3260976"/>
        </p:xfrm>
        <a:graphic>
          <a:graphicData uri="http://schemas.openxmlformats.org/drawingml/2006/table">
            <a:tbl>
              <a:tblPr firstRow="1" bandRow="1">
                <a:tableStyleId>{5C22544A-7EE6-4342-B048-85BDC9FD1C3A}</a:tableStyleId>
              </a:tblPr>
              <a:tblGrid>
                <a:gridCol w="1410627"/>
              </a:tblGrid>
              <a:tr h="1086992">
                <a:tc>
                  <a:txBody>
                    <a:bodyPr/>
                    <a:lstStyle/>
                    <a:p>
                      <a:pPr algn="ctr"/>
                      <a:endParaRPr lang="en-GB" sz="1200" b="1" dirty="0">
                        <a:solidFill>
                          <a:schemeClr val="tx2"/>
                        </a:solidFill>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r>
              <a:tr h="1086992">
                <a:tc>
                  <a:txBody>
                    <a:bodyPr/>
                    <a:lstStyle/>
                    <a:p>
                      <a:pPr algn="ctr"/>
                      <a:endParaRPr lang="en-GB" sz="1200" b="1" dirty="0">
                        <a:solidFill>
                          <a:schemeClr val="tx2"/>
                        </a:solidFill>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r>
              <a:tr h="1086992">
                <a:tc>
                  <a:txBody>
                    <a:bodyPr/>
                    <a:lstStyle/>
                    <a:p>
                      <a:pPr algn="ctr"/>
                      <a:endParaRPr lang="en-GB" sz="12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40000"/>
                        <a:lumOff val="60000"/>
                      </a:schemeClr>
                    </a:solidFill>
                  </a:tcPr>
                </a:tc>
              </a:tr>
            </a:tbl>
          </a:graphicData>
        </a:graphic>
      </p:graphicFrame>
      <p:sp>
        <p:nvSpPr>
          <p:cNvPr id="62" name="TextBox 61"/>
          <p:cNvSpPr txBox="1"/>
          <p:nvPr/>
        </p:nvSpPr>
        <p:spPr>
          <a:xfrm>
            <a:off x="3639905" y="1228118"/>
            <a:ext cx="1902000" cy="338554"/>
          </a:xfrm>
          <a:prstGeom prst="rect">
            <a:avLst/>
          </a:prstGeom>
          <a:noFill/>
        </p:spPr>
        <p:txBody>
          <a:bodyPr wrap="square" rtlCol="0">
            <a:spAutoFit/>
          </a:bodyPr>
          <a:lstStyle/>
          <a:p>
            <a:pPr algn="ctr"/>
            <a:r>
              <a:rPr lang="en-GB" sz="1600" b="1" dirty="0" smtClean="0">
                <a:solidFill>
                  <a:srgbClr val="FFFFFF"/>
                </a:solidFill>
                <a:latin typeface="Arial" panose="020B0604020202020204" pitchFamily="34" charset="0"/>
                <a:ea typeface="Verdana" panose="020B0604030504040204" pitchFamily="34" charset="0"/>
                <a:cs typeface="Arial" panose="020B0604020202020204" pitchFamily="34" charset="0"/>
              </a:rPr>
              <a:t>POLICY PILLARS</a:t>
            </a:r>
            <a:endParaRPr lang="en-GB" sz="1600" b="1" dirty="0">
              <a:solidFill>
                <a:srgbClr val="FFFFFF"/>
              </a:solidFill>
              <a:latin typeface="Arial" panose="020B0604020202020204" pitchFamily="34" charset="0"/>
              <a:ea typeface="Verdana" panose="020B0604030504040204" pitchFamily="34" charset="0"/>
              <a:cs typeface="Arial" panose="020B0604020202020204" pitchFamily="34" charset="0"/>
            </a:endParaRPr>
          </a:p>
        </p:txBody>
      </p:sp>
      <p:grpSp>
        <p:nvGrpSpPr>
          <p:cNvPr id="5" name="Group 4"/>
          <p:cNvGrpSpPr/>
          <p:nvPr/>
        </p:nvGrpSpPr>
        <p:grpSpPr>
          <a:xfrm>
            <a:off x="2319986" y="2279094"/>
            <a:ext cx="4268237" cy="2437804"/>
            <a:chOff x="2319986" y="2279094"/>
            <a:chExt cx="4268237" cy="2437804"/>
          </a:xfrm>
        </p:grpSpPr>
        <p:grpSp>
          <p:nvGrpSpPr>
            <p:cNvPr id="8" name="Group 7"/>
            <p:cNvGrpSpPr/>
            <p:nvPr/>
          </p:nvGrpSpPr>
          <p:grpSpPr>
            <a:xfrm>
              <a:off x="2319986" y="3178455"/>
              <a:ext cx="2290109" cy="1538443"/>
              <a:chOff x="2595328" y="3213287"/>
              <a:chExt cx="1787388" cy="1329111"/>
            </a:xfrm>
          </p:grpSpPr>
          <p:sp>
            <p:nvSpPr>
              <p:cNvPr id="21" name="Right Arrow 20"/>
              <p:cNvSpPr/>
              <p:nvPr/>
            </p:nvSpPr>
            <p:spPr>
              <a:xfrm>
                <a:off x="2651085" y="3213287"/>
                <a:ext cx="1731631" cy="1207226"/>
              </a:xfrm>
              <a:prstGeom prst="rightArrow">
                <a:avLst>
                  <a:gd name="adj1" fmla="val 62859"/>
                  <a:gd name="adj2" fmla="val 50000"/>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i="1" dirty="0">
                  <a:solidFill>
                    <a:srgbClr val="FFFFFF"/>
                  </a:solidFill>
                  <a:ea typeface="Verdana" panose="020B0604030504040204" pitchFamily="34" charset="0"/>
                  <a:cs typeface="Arial" panose="020B0604020202020204" pitchFamily="34" charset="0"/>
                </a:endParaRPr>
              </a:p>
            </p:txBody>
          </p:sp>
          <p:sp>
            <p:nvSpPr>
              <p:cNvPr id="23" name="TextBox 22"/>
              <p:cNvSpPr txBox="1"/>
              <p:nvPr/>
            </p:nvSpPr>
            <p:spPr>
              <a:xfrm>
                <a:off x="2595328" y="3465180"/>
                <a:ext cx="1555521" cy="1077218"/>
              </a:xfrm>
              <a:prstGeom prst="rect">
                <a:avLst/>
              </a:prstGeom>
              <a:noFill/>
            </p:spPr>
            <p:txBody>
              <a:bodyPr wrap="square" rtlCol="0">
                <a:spAutoFit/>
              </a:bodyPr>
              <a:lstStyle/>
              <a:p>
                <a:pPr algn="ctr"/>
                <a:r>
                  <a:rPr lang="en-GB" sz="1600" b="1" i="1" dirty="0" smtClean="0">
                    <a:solidFill>
                      <a:srgbClr val="FFFFFF"/>
                    </a:solidFill>
                    <a:latin typeface="Arial" panose="020B0604020202020204" pitchFamily="34" charset="0"/>
                    <a:ea typeface="Verdana" panose="020B0604030504040204" pitchFamily="34" charset="0"/>
                    <a:cs typeface="Arial" panose="020B0604020202020204" pitchFamily="34" charset="0"/>
                  </a:rPr>
                  <a:t>Manage bills, increase responsiveness</a:t>
                </a:r>
                <a:endParaRPr lang="en-GB" sz="1600" b="1" i="1" dirty="0">
                  <a:solidFill>
                    <a:srgbClr val="FFFFFF"/>
                  </a:solidFill>
                  <a:latin typeface="Arial" panose="020B0604020202020204" pitchFamily="34" charset="0"/>
                  <a:ea typeface="Verdana" panose="020B0604030504040204" pitchFamily="34" charset="0"/>
                  <a:cs typeface="Arial" panose="020B0604020202020204" pitchFamily="34" charset="0"/>
                </a:endParaRPr>
              </a:p>
            </p:txBody>
          </p:sp>
        </p:grpSp>
        <p:sp>
          <p:nvSpPr>
            <p:cNvPr id="10" name="U-Turn Arrow 9"/>
            <p:cNvSpPr/>
            <p:nvPr/>
          </p:nvSpPr>
          <p:spPr>
            <a:xfrm>
              <a:off x="2771800" y="2279094"/>
              <a:ext cx="3816423" cy="957410"/>
            </a:xfrm>
            <a:custGeom>
              <a:avLst/>
              <a:gdLst>
                <a:gd name="connsiteX0" fmla="*/ 0 w 3620019"/>
                <a:gd name="connsiteY0" fmla="*/ 1271308 h 1271308"/>
                <a:gd name="connsiteX1" fmla="*/ 0 w 3620019"/>
                <a:gd name="connsiteY1" fmla="*/ 556197 h 1271308"/>
                <a:gd name="connsiteX2" fmla="*/ 556197 w 3620019"/>
                <a:gd name="connsiteY2" fmla="*/ 0 h 1271308"/>
                <a:gd name="connsiteX3" fmla="*/ 2904908 w 3620019"/>
                <a:gd name="connsiteY3" fmla="*/ 0 h 1271308"/>
                <a:gd name="connsiteX4" fmla="*/ 3461105 w 3620019"/>
                <a:gd name="connsiteY4" fmla="*/ 556197 h 1271308"/>
                <a:gd name="connsiteX5" fmla="*/ 3461106 w 3620019"/>
                <a:gd name="connsiteY5" fmla="*/ 635654 h 1271308"/>
                <a:gd name="connsiteX6" fmla="*/ 3620019 w 3620019"/>
                <a:gd name="connsiteY6" fmla="*/ 635654 h 1271308"/>
                <a:gd name="connsiteX7" fmla="*/ 3302192 w 3620019"/>
                <a:gd name="connsiteY7" fmla="*/ 953481 h 1271308"/>
                <a:gd name="connsiteX8" fmla="*/ 2984365 w 3620019"/>
                <a:gd name="connsiteY8" fmla="*/ 635654 h 1271308"/>
                <a:gd name="connsiteX9" fmla="*/ 3143279 w 3620019"/>
                <a:gd name="connsiteY9" fmla="*/ 635654 h 1271308"/>
                <a:gd name="connsiteX10" fmla="*/ 3143279 w 3620019"/>
                <a:gd name="connsiteY10" fmla="*/ 556197 h 1271308"/>
                <a:gd name="connsiteX11" fmla="*/ 2904909 w 3620019"/>
                <a:gd name="connsiteY11" fmla="*/ 317827 h 1271308"/>
                <a:gd name="connsiteX12" fmla="*/ 556197 w 3620019"/>
                <a:gd name="connsiteY12" fmla="*/ 317827 h 1271308"/>
                <a:gd name="connsiteX13" fmla="*/ 317827 w 3620019"/>
                <a:gd name="connsiteY13" fmla="*/ 556197 h 1271308"/>
                <a:gd name="connsiteX14" fmla="*/ 317827 w 3620019"/>
                <a:gd name="connsiteY14" fmla="*/ 1271308 h 1271308"/>
                <a:gd name="connsiteX15" fmla="*/ 0 w 3620019"/>
                <a:gd name="connsiteY15" fmla="*/ 1271308 h 1271308"/>
                <a:gd name="connsiteX0" fmla="*/ 0 w 3620019"/>
                <a:gd name="connsiteY0" fmla="*/ 1271308 h 1271308"/>
                <a:gd name="connsiteX1" fmla="*/ 0 w 3620019"/>
                <a:gd name="connsiteY1" fmla="*/ 556197 h 1271308"/>
                <a:gd name="connsiteX2" fmla="*/ 556197 w 3620019"/>
                <a:gd name="connsiteY2" fmla="*/ 0 h 1271308"/>
                <a:gd name="connsiteX3" fmla="*/ 2904908 w 3620019"/>
                <a:gd name="connsiteY3" fmla="*/ 0 h 1271308"/>
                <a:gd name="connsiteX4" fmla="*/ 3461105 w 3620019"/>
                <a:gd name="connsiteY4" fmla="*/ 556197 h 1271308"/>
                <a:gd name="connsiteX5" fmla="*/ 3461106 w 3620019"/>
                <a:gd name="connsiteY5" fmla="*/ 635654 h 1271308"/>
                <a:gd name="connsiteX6" fmla="*/ 3620019 w 3620019"/>
                <a:gd name="connsiteY6" fmla="*/ 635654 h 1271308"/>
                <a:gd name="connsiteX7" fmla="*/ 3302192 w 3620019"/>
                <a:gd name="connsiteY7" fmla="*/ 953481 h 1271308"/>
                <a:gd name="connsiteX8" fmla="*/ 2984365 w 3620019"/>
                <a:gd name="connsiteY8" fmla="*/ 635654 h 1271308"/>
                <a:gd name="connsiteX9" fmla="*/ 3143279 w 3620019"/>
                <a:gd name="connsiteY9" fmla="*/ 635654 h 1271308"/>
                <a:gd name="connsiteX10" fmla="*/ 3143279 w 3620019"/>
                <a:gd name="connsiteY10" fmla="*/ 556197 h 1271308"/>
                <a:gd name="connsiteX11" fmla="*/ 2904909 w 3620019"/>
                <a:gd name="connsiteY11" fmla="*/ 317827 h 1271308"/>
                <a:gd name="connsiteX12" fmla="*/ 556197 w 3620019"/>
                <a:gd name="connsiteY12" fmla="*/ 317827 h 1271308"/>
                <a:gd name="connsiteX13" fmla="*/ 317827 w 3620019"/>
                <a:gd name="connsiteY13" fmla="*/ 556197 h 1271308"/>
                <a:gd name="connsiteX14" fmla="*/ 372418 w 3620019"/>
                <a:gd name="connsiteY14" fmla="*/ 820931 h 1271308"/>
                <a:gd name="connsiteX15" fmla="*/ 0 w 3620019"/>
                <a:gd name="connsiteY15" fmla="*/ 1271308 h 1271308"/>
                <a:gd name="connsiteX0" fmla="*/ 0 w 3620019"/>
                <a:gd name="connsiteY0" fmla="*/ 1271308 h 1271308"/>
                <a:gd name="connsiteX1" fmla="*/ 0 w 3620019"/>
                <a:gd name="connsiteY1" fmla="*/ 556197 h 1271308"/>
                <a:gd name="connsiteX2" fmla="*/ 556197 w 3620019"/>
                <a:gd name="connsiteY2" fmla="*/ 0 h 1271308"/>
                <a:gd name="connsiteX3" fmla="*/ 2904908 w 3620019"/>
                <a:gd name="connsiteY3" fmla="*/ 0 h 1271308"/>
                <a:gd name="connsiteX4" fmla="*/ 3461105 w 3620019"/>
                <a:gd name="connsiteY4" fmla="*/ 556197 h 1271308"/>
                <a:gd name="connsiteX5" fmla="*/ 3461106 w 3620019"/>
                <a:gd name="connsiteY5" fmla="*/ 635654 h 1271308"/>
                <a:gd name="connsiteX6" fmla="*/ 3620019 w 3620019"/>
                <a:gd name="connsiteY6" fmla="*/ 635654 h 1271308"/>
                <a:gd name="connsiteX7" fmla="*/ 3302192 w 3620019"/>
                <a:gd name="connsiteY7" fmla="*/ 953481 h 1271308"/>
                <a:gd name="connsiteX8" fmla="*/ 2984365 w 3620019"/>
                <a:gd name="connsiteY8" fmla="*/ 635654 h 1271308"/>
                <a:gd name="connsiteX9" fmla="*/ 3143279 w 3620019"/>
                <a:gd name="connsiteY9" fmla="*/ 635654 h 1271308"/>
                <a:gd name="connsiteX10" fmla="*/ 3143279 w 3620019"/>
                <a:gd name="connsiteY10" fmla="*/ 556197 h 1271308"/>
                <a:gd name="connsiteX11" fmla="*/ 2904909 w 3620019"/>
                <a:gd name="connsiteY11" fmla="*/ 317827 h 1271308"/>
                <a:gd name="connsiteX12" fmla="*/ 556197 w 3620019"/>
                <a:gd name="connsiteY12" fmla="*/ 317827 h 1271308"/>
                <a:gd name="connsiteX13" fmla="*/ 317827 w 3620019"/>
                <a:gd name="connsiteY13" fmla="*/ 556197 h 1271308"/>
                <a:gd name="connsiteX14" fmla="*/ 317827 w 3620019"/>
                <a:gd name="connsiteY14" fmla="*/ 943761 h 1271308"/>
                <a:gd name="connsiteX15" fmla="*/ 0 w 3620019"/>
                <a:gd name="connsiteY15" fmla="*/ 1271308 h 1271308"/>
                <a:gd name="connsiteX0" fmla="*/ 0 w 3620019"/>
                <a:gd name="connsiteY0" fmla="*/ 1052944 h 1052944"/>
                <a:gd name="connsiteX1" fmla="*/ 0 w 3620019"/>
                <a:gd name="connsiteY1" fmla="*/ 556197 h 1052944"/>
                <a:gd name="connsiteX2" fmla="*/ 556197 w 3620019"/>
                <a:gd name="connsiteY2" fmla="*/ 0 h 1052944"/>
                <a:gd name="connsiteX3" fmla="*/ 2904908 w 3620019"/>
                <a:gd name="connsiteY3" fmla="*/ 0 h 1052944"/>
                <a:gd name="connsiteX4" fmla="*/ 3461105 w 3620019"/>
                <a:gd name="connsiteY4" fmla="*/ 556197 h 1052944"/>
                <a:gd name="connsiteX5" fmla="*/ 3461106 w 3620019"/>
                <a:gd name="connsiteY5" fmla="*/ 635654 h 1052944"/>
                <a:gd name="connsiteX6" fmla="*/ 3620019 w 3620019"/>
                <a:gd name="connsiteY6" fmla="*/ 635654 h 1052944"/>
                <a:gd name="connsiteX7" fmla="*/ 3302192 w 3620019"/>
                <a:gd name="connsiteY7" fmla="*/ 953481 h 1052944"/>
                <a:gd name="connsiteX8" fmla="*/ 2984365 w 3620019"/>
                <a:gd name="connsiteY8" fmla="*/ 635654 h 1052944"/>
                <a:gd name="connsiteX9" fmla="*/ 3143279 w 3620019"/>
                <a:gd name="connsiteY9" fmla="*/ 635654 h 1052944"/>
                <a:gd name="connsiteX10" fmla="*/ 3143279 w 3620019"/>
                <a:gd name="connsiteY10" fmla="*/ 556197 h 1052944"/>
                <a:gd name="connsiteX11" fmla="*/ 2904909 w 3620019"/>
                <a:gd name="connsiteY11" fmla="*/ 317827 h 1052944"/>
                <a:gd name="connsiteX12" fmla="*/ 556197 w 3620019"/>
                <a:gd name="connsiteY12" fmla="*/ 317827 h 1052944"/>
                <a:gd name="connsiteX13" fmla="*/ 317827 w 3620019"/>
                <a:gd name="connsiteY13" fmla="*/ 556197 h 1052944"/>
                <a:gd name="connsiteX14" fmla="*/ 317827 w 3620019"/>
                <a:gd name="connsiteY14" fmla="*/ 943761 h 1052944"/>
                <a:gd name="connsiteX15" fmla="*/ 0 w 3620019"/>
                <a:gd name="connsiteY15" fmla="*/ 1052944 h 1052944"/>
                <a:gd name="connsiteX0" fmla="*/ 0 w 3633667"/>
                <a:gd name="connsiteY0" fmla="*/ 971058 h 971058"/>
                <a:gd name="connsiteX1" fmla="*/ 13648 w 3633667"/>
                <a:gd name="connsiteY1" fmla="*/ 556197 h 971058"/>
                <a:gd name="connsiteX2" fmla="*/ 569845 w 3633667"/>
                <a:gd name="connsiteY2" fmla="*/ 0 h 971058"/>
                <a:gd name="connsiteX3" fmla="*/ 2918556 w 3633667"/>
                <a:gd name="connsiteY3" fmla="*/ 0 h 971058"/>
                <a:gd name="connsiteX4" fmla="*/ 3474753 w 3633667"/>
                <a:gd name="connsiteY4" fmla="*/ 556197 h 971058"/>
                <a:gd name="connsiteX5" fmla="*/ 3474754 w 3633667"/>
                <a:gd name="connsiteY5" fmla="*/ 635654 h 971058"/>
                <a:gd name="connsiteX6" fmla="*/ 3633667 w 3633667"/>
                <a:gd name="connsiteY6" fmla="*/ 635654 h 971058"/>
                <a:gd name="connsiteX7" fmla="*/ 3315840 w 3633667"/>
                <a:gd name="connsiteY7" fmla="*/ 953481 h 971058"/>
                <a:gd name="connsiteX8" fmla="*/ 2998013 w 3633667"/>
                <a:gd name="connsiteY8" fmla="*/ 635654 h 971058"/>
                <a:gd name="connsiteX9" fmla="*/ 3156927 w 3633667"/>
                <a:gd name="connsiteY9" fmla="*/ 635654 h 971058"/>
                <a:gd name="connsiteX10" fmla="*/ 3156927 w 3633667"/>
                <a:gd name="connsiteY10" fmla="*/ 556197 h 971058"/>
                <a:gd name="connsiteX11" fmla="*/ 2918557 w 3633667"/>
                <a:gd name="connsiteY11" fmla="*/ 317827 h 971058"/>
                <a:gd name="connsiteX12" fmla="*/ 569845 w 3633667"/>
                <a:gd name="connsiteY12" fmla="*/ 317827 h 971058"/>
                <a:gd name="connsiteX13" fmla="*/ 331475 w 3633667"/>
                <a:gd name="connsiteY13" fmla="*/ 556197 h 971058"/>
                <a:gd name="connsiteX14" fmla="*/ 331475 w 3633667"/>
                <a:gd name="connsiteY14" fmla="*/ 943761 h 971058"/>
                <a:gd name="connsiteX15" fmla="*/ 0 w 3633667"/>
                <a:gd name="connsiteY15" fmla="*/ 971058 h 971058"/>
                <a:gd name="connsiteX0" fmla="*/ 13647 w 3620019"/>
                <a:gd name="connsiteY0" fmla="*/ 971058 h 971058"/>
                <a:gd name="connsiteX1" fmla="*/ 0 w 3620019"/>
                <a:gd name="connsiteY1" fmla="*/ 556197 h 971058"/>
                <a:gd name="connsiteX2" fmla="*/ 556197 w 3620019"/>
                <a:gd name="connsiteY2" fmla="*/ 0 h 971058"/>
                <a:gd name="connsiteX3" fmla="*/ 2904908 w 3620019"/>
                <a:gd name="connsiteY3" fmla="*/ 0 h 971058"/>
                <a:gd name="connsiteX4" fmla="*/ 3461105 w 3620019"/>
                <a:gd name="connsiteY4" fmla="*/ 556197 h 971058"/>
                <a:gd name="connsiteX5" fmla="*/ 3461106 w 3620019"/>
                <a:gd name="connsiteY5" fmla="*/ 635654 h 971058"/>
                <a:gd name="connsiteX6" fmla="*/ 3620019 w 3620019"/>
                <a:gd name="connsiteY6" fmla="*/ 635654 h 971058"/>
                <a:gd name="connsiteX7" fmla="*/ 3302192 w 3620019"/>
                <a:gd name="connsiteY7" fmla="*/ 953481 h 971058"/>
                <a:gd name="connsiteX8" fmla="*/ 2984365 w 3620019"/>
                <a:gd name="connsiteY8" fmla="*/ 635654 h 971058"/>
                <a:gd name="connsiteX9" fmla="*/ 3143279 w 3620019"/>
                <a:gd name="connsiteY9" fmla="*/ 635654 h 971058"/>
                <a:gd name="connsiteX10" fmla="*/ 3143279 w 3620019"/>
                <a:gd name="connsiteY10" fmla="*/ 556197 h 971058"/>
                <a:gd name="connsiteX11" fmla="*/ 2904909 w 3620019"/>
                <a:gd name="connsiteY11" fmla="*/ 317827 h 971058"/>
                <a:gd name="connsiteX12" fmla="*/ 556197 w 3620019"/>
                <a:gd name="connsiteY12" fmla="*/ 317827 h 971058"/>
                <a:gd name="connsiteX13" fmla="*/ 317827 w 3620019"/>
                <a:gd name="connsiteY13" fmla="*/ 556197 h 971058"/>
                <a:gd name="connsiteX14" fmla="*/ 317827 w 3620019"/>
                <a:gd name="connsiteY14" fmla="*/ 943761 h 971058"/>
                <a:gd name="connsiteX15" fmla="*/ 13647 w 3620019"/>
                <a:gd name="connsiteY15" fmla="*/ 971058 h 971058"/>
                <a:gd name="connsiteX0" fmla="*/ 13647 w 3620019"/>
                <a:gd name="connsiteY0" fmla="*/ 957410 h 957410"/>
                <a:gd name="connsiteX1" fmla="*/ 0 w 3620019"/>
                <a:gd name="connsiteY1" fmla="*/ 556197 h 957410"/>
                <a:gd name="connsiteX2" fmla="*/ 556197 w 3620019"/>
                <a:gd name="connsiteY2" fmla="*/ 0 h 957410"/>
                <a:gd name="connsiteX3" fmla="*/ 2904908 w 3620019"/>
                <a:gd name="connsiteY3" fmla="*/ 0 h 957410"/>
                <a:gd name="connsiteX4" fmla="*/ 3461105 w 3620019"/>
                <a:gd name="connsiteY4" fmla="*/ 556197 h 957410"/>
                <a:gd name="connsiteX5" fmla="*/ 3461106 w 3620019"/>
                <a:gd name="connsiteY5" fmla="*/ 635654 h 957410"/>
                <a:gd name="connsiteX6" fmla="*/ 3620019 w 3620019"/>
                <a:gd name="connsiteY6" fmla="*/ 635654 h 957410"/>
                <a:gd name="connsiteX7" fmla="*/ 3302192 w 3620019"/>
                <a:gd name="connsiteY7" fmla="*/ 953481 h 957410"/>
                <a:gd name="connsiteX8" fmla="*/ 2984365 w 3620019"/>
                <a:gd name="connsiteY8" fmla="*/ 635654 h 957410"/>
                <a:gd name="connsiteX9" fmla="*/ 3143279 w 3620019"/>
                <a:gd name="connsiteY9" fmla="*/ 635654 h 957410"/>
                <a:gd name="connsiteX10" fmla="*/ 3143279 w 3620019"/>
                <a:gd name="connsiteY10" fmla="*/ 556197 h 957410"/>
                <a:gd name="connsiteX11" fmla="*/ 2904909 w 3620019"/>
                <a:gd name="connsiteY11" fmla="*/ 317827 h 957410"/>
                <a:gd name="connsiteX12" fmla="*/ 556197 w 3620019"/>
                <a:gd name="connsiteY12" fmla="*/ 317827 h 957410"/>
                <a:gd name="connsiteX13" fmla="*/ 317827 w 3620019"/>
                <a:gd name="connsiteY13" fmla="*/ 556197 h 957410"/>
                <a:gd name="connsiteX14" fmla="*/ 317827 w 3620019"/>
                <a:gd name="connsiteY14" fmla="*/ 943761 h 957410"/>
                <a:gd name="connsiteX15" fmla="*/ 13647 w 3620019"/>
                <a:gd name="connsiteY15" fmla="*/ 957410 h 9574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620019" h="957410">
                  <a:moveTo>
                    <a:pt x="13647" y="957410"/>
                  </a:moveTo>
                  <a:lnTo>
                    <a:pt x="0" y="556197"/>
                  </a:lnTo>
                  <a:cubicBezTo>
                    <a:pt x="0" y="249018"/>
                    <a:pt x="249018" y="0"/>
                    <a:pt x="556197" y="0"/>
                  </a:cubicBezTo>
                  <a:lnTo>
                    <a:pt x="2904908" y="0"/>
                  </a:lnTo>
                  <a:cubicBezTo>
                    <a:pt x="3212087" y="0"/>
                    <a:pt x="3461105" y="249018"/>
                    <a:pt x="3461105" y="556197"/>
                  </a:cubicBezTo>
                  <a:cubicBezTo>
                    <a:pt x="3461105" y="582683"/>
                    <a:pt x="3461106" y="609168"/>
                    <a:pt x="3461106" y="635654"/>
                  </a:cubicBezTo>
                  <a:lnTo>
                    <a:pt x="3620019" y="635654"/>
                  </a:lnTo>
                  <a:lnTo>
                    <a:pt x="3302192" y="953481"/>
                  </a:lnTo>
                  <a:lnTo>
                    <a:pt x="2984365" y="635654"/>
                  </a:lnTo>
                  <a:lnTo>
                    <a:pt x="3143279" y="635654"/>
                  </a:lnTo>
                  <a:lnTo>
                    <a:pt x="3143279" y="556197"/>
                  </a:lnTo>
                  <a:cubicBezTo>
                    <a:pt x="3143279" y="424549"/>
                    <a:pt x="3036557" y="317827"/>
                    <a:pt x="2904909" y="317827"/>
                  </a:cubicBezTo>
                  <a:lnTo>
                    <a:pt x="556197" y="317827"/>
                  </a:lnTo>
                  <a:cubicBezTo>
                    <a:pt x="424549" y="317827"/>
                    <a:pt x="317827" y="424549"/>
                    <a:pt x="317827" y="556197"/>
                  </a:cubicBezTo>
                  <a:lnTo>
                    <a:pt x="317827" y="943761"/>
                  </a:lnTo>
                  <a:lnTo>
                    <a:pt x="13647" y="957410"/>
                  </a:lnTo>
                  <a:close/>
                </a:path>
              </a:pathLst>
            </a:cu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000000"/>
                </a:solidFill>
              </a:endParaRPr>
            </a:p>
          </p:txBody>
        </p:sp>
        <p:sp>
          <p:nvSpPr>
            <p:cNvPr id="65" name="TextBox 64"/>
            <p:cNvSpPr txBox="1"/>
            <p:nvPr/>
          </p:nvSpPr>
          <p:spPr>
            <a:xfrm>
              <a:off x="2696353" y="2288572"/>
              <a:ext cx="3778876" cy="307777"/>
            </a:xfrm>
            <a:prstGeom prst="rect">
              <a:avLst/>
            </a:prstGeom>
            <a:noFill/>
          </p:spPr>
          <p:txBody>
            <a:bodyPr wrap="square" rtlCol="0">
              <a:spAutoFit/>
            </a:bodyPr>
            <a:lstStyle/>
            <a:p>
              <a:pPr algn="ctr"/>
              <a:r>
                <a:rPr lang="en-GB" sz="1400" b="1" dirty="0" smtClean="0">
                  <a:solidFill>
                    <a:srgbClr val="FFFFFF"/>
                  </a:solidFill>
                  <a:latin typeface="Arial" panose="020B0604020202020204" pitchFamily="34" charset="0"/>
                  <a:ea typeface="SimHei" panose="02010609060101010101" pitchFamily="49" charset="-122"/>
                  <a:cs typeface="Arial" panose="020B0604020202020204" pitchFamily="34" charset="0"/>
                </a:rPr>
                <a:t>Values, pull &amp; preferences</a:t>
              </a:r>
              <a:endParaRPr lang="en-GB" sz="1400" b="1" dirty="0">
                <a:solidFill>
                  <a:srgbClr val="FFFFFF"/>
                </a:solidFill>
                <a:latin typeface="Arial" panose="020B0604020202020204" pitchFamily="34" charset="0"/>
                <a:ea typeface="SimHei" panose="02010609060101010101" pitchFamily="49" charset="-122"/>
                <a:cs typeface="Arial" panose="020B0604020202020204" pitchFamily="34" charset="0"/>
              </a:endParaRPr>
            </a:p>
          </p:txBody>
        </p:sp>
      </p:grpSp>
      <p:grpSp>
        <p:nvGrpSpPr>
          <p:cNvPr id="6" name="Group 5"/>
          <p:cNvGrpSpPr/>
          <p:nvPr/>
        </p:nvGrpSpPr>
        <p:grpSpPr>
          <a:xfrm>
            <a:off x="2278140" y="3106136"/>
            <a:ext cx="4583686" cy="2715108"/>
            <a:chOff x="2278140" y="3106136"/>
            <a:chExt cx="4583686" cy="2715108"/>
          </a:xfrm>
        </p:grpSpPr>
        <p:grpSp>
          <p:nvGrpSpPr>
            <p:cNvPr id="9" name="Group 8"/>
            <p:cNvGrpSpPr/>
            <p:nvPr/>
          </p:nvGrpSpPr>
          <p:grpSpPr>
            <a:xfrm>
              <a:off x="4693803" y="3106136"/>
              <a:ext cx="2168023" cy="1465490"/>
              <a:chOff x="4499992" y="3213287"/>
              <a:chExt cx="1781425" cy="1207226"/>
            </a:xfrm>
          </p:grpSpPr>
          <p:sp>
            <p:nvSpPr>
              <p:cNvPr id="24" name="Right Arrow 23"/>
              <p:cNvSpPr/>
              <p:nvPr/>
            </p:nvSpPr>
            <p:spPr>
              <a:xfrm>
                <a:off x="4549786" y="3213287"/>
                <a:ext cx="1731631" cy="1207226"/>
              </a:xfrm>
              <a:prstGeom prst="rightArrow">
                <a:avLst>
                  <a:gd name="adj1" fmla="val 62859"/>
                  <a:gd name="adj2" fmla="val 50000"/>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i="1" dirty="0">
                  <a:solidFill>
                    <a:srgbClr val="FFFFFF"/>
                  </a:solidFill>
                  <a:ea typeface="Verdana" panose="020B0604030504040204" pitchFamily="34" charset="0"/>
                  <a:cs typeface="Arial" panose="020B0604020202020204" pitchFamily="34" charset="0"/>
                </a:endParaRPr>
              </a:p>
            </p:txBody>
          </p:sp>
          <p:sp>
            <p:nvSpPr>
              <p:cNvPr id="26" name="TextBox 25"/>
              <p:cNvSpPr txBox="1"/>
              <p:nvPr/>
            </p:nvSpPr>
            <p:spPr>
              <a:xfrm>
                <a:off x="4499992" y="3450559"/>
                <a:ext cx="1463765" cy="667121"/>
              </a:xfrm>
              <a:prstGeom prst="rect">
                <a:avLst/>
              </a:prstGeom>
              <a:noFill/>
            </p:spPr>
            <p:txBody>
              <a:bodyPr wrap="square" rtlCol="0">
                <a:spAutoFit/>
              </a:bodyPr>
              <a:lstStyle/>
              <a:p>
                <a:pPr algn="ctr"/>
                <a:r>
                  <a:rPr lang="en-GB" sz="1600" b="1" i="1" dirty="0" smtClean="0">
                    <a:solidFill>
                      <a:srgbClr val="FFFFFF"/>
                    </a:solidFill>
                    <a:latin typeface="Arial" panose="020B0604020202020204" pitchFamily="34" charset="0"/>
                    <a:ea typeface="Verdana" panose="020B0604030504040204" pitchFamily="34" charset="0"/>
                    <a:cs typeface="Arial" panose="020B0604020202020204" pitchFamily="34" charset="0"/>
                  </a:rPr>
                  <a:t>Revenues, revealed costs, strategic value</a:t>
                </a:r>
                <a:endParaRPr lang="en-GB" sz="1600" b="1" i="1" dirty="0">
                  <a:solidFill>
                    <a:srgbClr val="FFFFFF"/>
                  </a:solidFill>
                  <a:latin typeface="Arial" panose="020B0604020202020204" pitchFamily="34" charset="0"/>
                  <a:ea typeface="Verdana" panose="020B0604030504040204" pitchFamily="34" charset="0"/>
                  <a:cs typeface="Arial" panose="020B0604020202020204" pitchFamily="34" charset="0"/>
                </a:endParaRPr>
              </a:p>
            </p:txBody>
          </p:sp>
        </p:grpSp>
        <p:sp>
          <p:nvSpPr>
            <p:cNvPr id="33" name="Right Arrow 32"/>
            <p:cNvSpPr/>
            <p:nvPr/>
          </p:nvSpPr>
          <p:spPr>
            <a:xfrm rot="10800000">
              <a:off x="2391423" y="4571626"/>
              <a:ext cx="2036559" cy="1249618"/>
            </a:xfrm>
            <a:prstGeom prst="rightArrow">
              <a:avLst>
                <a:gd name="adj1" fmla="val 62859"/>
                <a:gd name="adj2" fmla="val 50000"/>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i="1" dirty="0">
                <a:solidFill>
                  <a:srgbClr val="FFFFFF"/>
                </a:solidFill>
                <a:ea typeface="Verdana" panose="020B0604030504040204" pitchFamily="34" charset="0"/>
                <a:cs typeface="Arial" panose="020B0604020202020204" pitchFamily="34" charset="0"/>
              </a:endParaRPr>
            </a:p>
          </p:txBody>
        </p:sp>
        <p:sp>
          <p:nvSpPr>
            <p:cNvPr id="51" name="TextBox 50"/>
            <p:cNvSpPr txBox="1"/>
            <p:nvPr/>
          </p:nvSpPr>
          <p:spPr>
            <a:xfrm>
              <a:off x="2278140" y="4762320"/>
              <a:ext cx="2345361" cy="845587"/>
            </a:xfrm>
            <a:prstGeom prst="rect">
              <a:avLst/>
            </a:prstGeom>
            <a:noFill/>
          </p:spPr>
          <p:txBody>
            <a:bodyPr wrap="square" rtlCol="0">
              <a:spAutoFit/>
            </a:bodyPr>
            <a:lstStyle/>
            <a:p>
              <a:pPr algn="ctr"/>
              <a:r>
                <a:rPr lang="en-GB" sz="1600" b="1" i="1" dirty="0" smtClean="0">
                  <a:solidFill>
                    <a:srgbClr val="FFFFFF"/>
                  </a:solidFill>
                  <a:latin typeface="Arial" panose="020B0604020202020204" pitchFamily="34" charset="0"/>
                  <a:ea typeface="Verdana" panose="020B0604030504040204" pitchFamily="34" charset="0"/>
                  <a:cs typeface="Arial" panose="020B0604020202020204" pitchFamily="34" charset="0"/>
                </a:rPr>
                <a:t>Attention, </a:t>
              </a:r>
              <a:endParaRPr lang="en-GB" sz="1600" b="1" i="1" dirty="0">
                <a:solidFill>
                  <a:srgbClr val="FFFFFF"/>
                </a:solidFill>
                <a:latin typeface="Arial" panose="020B0604020202020204" pitchFamily="34" charset="0"/>
                <a:ea typeface="Verdana" panose="020B0604030504040204" pitchFamily="34" charset="0"/>
                <a:cs typeface="Arial" panose="020B0604020202020204" pitchFamily="34" charset="0"/>
              </a:endParaRPr>
            </a:p>
            <a:p>
              <a:pPr algn="ctr"/>
              <a:r>
                <a:rPr lang="en-GB" sz="1600" b="1" i="1" dirty="0">
                  <a:solidFill>
                    <a:srgbClr val="FFFFFF"/>
                  </a:solidFill>
                  <a:latin typeface="Arial" panose="020B0604020202020204" pitchFamily="34" charset="0"/>
                  <a:ea typeface="Verdana" panose="020B0604030504040204" pitchFamily="34" charset="0"/>
                  <a:cs typeface="Arial" panose="020B0604020202020204" pitchFamily="34" charset="0"/>
                </a:rPr>
                <a:t>products </a:t>
              </a:r>
              <a:r>
                <a:rPr lang="en-GB" sz="1600" b="1" i="1" dirty="0" smtClean="0">
                  <a:solidFill>
                    <a:srgbClr val="FFFFFF"/>
                  </a:solidFill>
                  <a:latin typeface="Arial" panose="020B0604020202020204" pitchFamily="34" charset="0"/>
                  <a:ea typeface="Verdana" panose="020B0604030504040204" pitchFamily="34" charset="0"/>
                  <a:cs typeface="Arial" panose="020B0604020202020204" pitchFamily="34" charset="0"/>
                </a:rPr>
                <a:t>&amp; </a:t>
              </a:r>
            </a:p>
            <a:p>
              <a:pPr algn="ctr"/>
              <a:r>
                <a:rPr lang="en-GB" sz="1600" b="1" i="1" dirty="0" smtClean="0">
                  <a:solidFill>
                    <a:srgbClr val="FFFFFF"/>
                  </a:solidFill>
                  <a:latin typeface="Arial" panose="020B0604020202020204" pitchFamily="34" charset="0"/>
                  <a:ea typeface="Verdana" panose="020B0604030504040204" pitchFamily="34" charset="0"/>
                  <a:cs typeface="Arial" panose="020B0604020202020204" pitchFamily="34" charset="0"/>
                </a:rPr>
                <a:t>finance</a:t>
              </a:r>
              <a:endParaRPr lang="en-GB" sz="1600" b="1" i="1" dirty="0">
                <a:solidFill>
                  <a:srgbClr val="FFFFFF"/>
                </a:solidFill>
                <a:latin typeface="Arial" panose="020B0604020202020204" pitchFamily="34" charset="0"/>
                <a:ea typeface="Verdana" panose="020B0604030504040204" pitchFamily="34" charset="0"/>
                <a:cs typeface="Arial" panose="020B0604020202020204" pitchFamily="34" charset="0"/>
              </a:endParaRPr>
            </a:p>
          </p:txBody>
        </p:sp>
      </p:grpSp>
      <p:grpSp>
        <p:nvGrpSpPr>
          <p:cNvPr id="11" name="Group 10"/>
          <p:cNvGrpSpPr/>
          <p:nvPr/>
        </p:nvGrpSpPr>
        <p:grpSpPr>
          <a:xfrm>
            <a:off x="2629305" y="4592821"/>
            <a:ext cx="4022670" cy="2030373"/>
            <a:chOff x="2629305" y="4592821"/>
            <a:chExt cx="4022670" cy="2030373"/>
          </a:xfrm>
        </p:grpSpPr>
        <p:sp>
          <p:nvSpPr>
            <p:cNvPr id="74" name="Right Arrow 73"/>
            <p:cNvSpPr/>
            <p:nvPr/>
          </p:nvSpPr>
          <p:spPr>
            <a:xfrm rot="10800000">
              <a:off x="4644009" y="4592821"/>
              <a:ext cx="1944214" cy="1249618"/>
            </a:xfrm>
            <a:prstGeom prst="rightArrow">
              <a:avLst>
                <a:gd name="adj1" fmla="val 62859"/>
                <a:gd name="adj2" fmla="val 50000"/>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i="1" dirty="0">
                <a:solidFill>
                  <a:srgbClr val="FFFFFF"/>
                </a:solidFill>
                <a:ea typeface="Verdana" panose="020B0604030504040204" pitchFamily="34" charset="0"/>
                <a:cs typeface="Arial" panose="020B0604020202020204" pitchFamily="34" charset="0"/>
              </a:endParaRPr>
            </a:p>
          </p:txBody>
        </p:sp>
        <p:sp>
          <p:nvSpPr>
            <p:cNvPr id="60" name="TextBox 59"/>
            <p:cNvSpPr txBox="1"/>
            <p:nvPr/>
          </p:nvSpPr>
          <p:spPr>
            <a:xfrm>
              <a:off x="4788024" y="4762320"/>
              <a:ext cx="1863951" cy="830997"/>
            </a:xfrm>
            <a:prstGeom prst="rect">
              <a:avLst/>
            </a:prstGeom>
            <a:noFill/>
          </p:spPr>
          <p:txBody>
            <a:bodyPr wrap="square" rtlCol="0">
              <a:spAutoFit/>
            </a:bodyPr>
            <a:lstStyle/>
            <a:p>
              <a:pPr algn="ctr"/>
              <a:r>
                <a:rPr lang="en-GB" sz="1600" b="1" i="1" dirty="0" smtClean="0">
                  <a:solidFill>
                    <a:srgbClr val="FFFFFF"/>
                  </a:solidFill>
                  <a:latin typeface="Arial" panose="020B0604020202020204" pitchFamily="34" charset="0"/>
                  <a:ea typeface="Verdana" panose="020B0604030504040204" pitchFamily="34" charset="0"/>
                  <a:cs typeface="Arial" panose="020B0604020202020204" pitchFamily="34" charset="0"/>
                </a:rPr>
                <a:t>Technology options &amp; competitiveness</a:t>
              </a:r>
              <a:endParaRPr lang="en-GB" sz="1600" b="1" i="1" dirty="0">
                <a:solidFill>
                  <a:srgbClr val="FFFFFF"/>
                </a:solidFill>
                <a:latin typeface="Arial" panose="020B0604020202020204" pitchFamily="34" charset="0"/>
                <a:ea typeface="Verdana" panose="020B0604030504040204" pitchFamily="34" charset="0"/>
                <a:cs typeface="Arial" panose="020B0604020202020204" pitchFamily="34" charset="0"/>
              </a:endParaRPr>
            </a:p>
          </p:txBody>
        </p:sp>
        <p:sp>
          <p:nvSpPr>
            <p:cNvPr id="32" name="U-Turn Arrow 9"/>
            <p:cNvSpPr/>
            <p:nvPr/>
          </p:nvSpPr>
          <p:spPr>
            <a:xfrm rot="10800000">
              <a:off x="2629305" y="5665784"/>
              <a:ext cx="3620019" cy="957410"/>
            </a:xfrm>
            <a:custGeom>
              <a:avLst/>
              <a:gdLst>
                <a:gd name="connsiteX0" fmla="*/ 0 w 3620019"/>
                <a:gd name="connsiteY0" fmla="*/ 1271308 h 1271308"/>
                <a:gd name="connsiteX1" fmla="*/ 0 w 3620019"/>
                <a:gd name="connsiteY1" fmla="*/ 556197 h 1271308"/>
                <a:gd name="connsiteX2" fmla="*/ 556197 w 3620019"/>
                <a:gd name="connsiteY2" fmla="*/ 0 h 1271308"/>
                <a:gd name="connsiteX3" fmla="*/ 2904908 w 3620019"/>
                <a:gd name="connsiteY3" fmla="*/ 0 h 1271308"/>
                <a:gd name="connsiteX4" fmla="*/ 3461105 w 3620019"/>
                <a:gd name="connsiteY4" fmla="*/ 556197 h 1271308"/>
                <a:gd name="connsiteX5" fmla="*/ 3461106 w 3620019"/>
                <a:gd name="connsiteY5" fmla="*/ 635654 h 1271308"/>
                <a:gd name="connsiteX6" fmla="*/ 3620019 w 3620019"/>
                <a:gd name="connsiteY6" fmla="*/ 635654 h 1271308"/>
                <a:gd name="connsiteX7" fmla="*/ 3302192 w 3620019"/>
                <a:gd name="connsiteY7" fmla="*/ 953481 h 1271308"/>
                <a:gd name="connsiteX8" fmla="*/ 2984365 w 3620019"/>
                <a:gd name="connsiteY8" fmla="*/ 635654 h 1271308"/>
                <a:gd name="connsiteX9" fmla="*/ 3143279 w 3620019"/>
                <a:gd name="connsiteY9" fmla="*/ 635654 h 1271308"/>
                <a:gd name="connsiteX10" fmla="*/ 3143279 w 3620019"/>
                <a:gd name="connsiteY10" fmla="*/ 556197 h 1271308"/>
                <a:gd name="connsiteX11" fmla="*/ 2904909 w 3620019"/>
                <a:gd name="connsiteY11" fmla="*/ 317827 h 1271308"/>
                <a:gd name="connsiteX12" fmla="*/ 556197 w 3620019"/>
                <a:gd name="connsiteY12" fmla="*/ 317827 h 1271308"/>
                <a:gd name="connsiteX13" fmla="*/ 317827 w 3620019"/>
                <a:gd name="connsiteY13" fmla="*/ 556197 h 1271308"/>
                <a:gd name="connsiteX14" fmla="*/ 317827 w 3620019"/>
                <a:gd name="connsiteY14" fmla="*/ 1271308 h 1271308"/>
                <a:gd name="connsiteX15" fmla="*/ 0 w 3620019"/>
                <a:gd name="connsiteY15" fmla="*/ 1271308 h 1271308"/>
                <a:gd name="connsiteX0" fmla="*/ 0 w 3620019"/>
                <a:gd name="connsiteY0" fmla="*/ 1271308 h 1271308"/>
                <a:gd name="connsiteX1" fmla="*/ 0 w 3620019"/>
                <a:gd name="connsiteY1" fmla="*/ 556197 h 1271308"/>
                <a:gd name="connsiteX2" fmla="*/ 556197 w 3620019"/>
                <a:gd name="connsiteY2" fmla="*/ 0 h 1271308"/>
                <a:gd name="connsiteX3" fmla="*/ 2904908 w 3620019"/>
                <a:gd name="connsiteY3" fmla="*/ 0 h 1271308"/>
                <a:gd name="connsiteX4" fmla="*/ 3461105 w 3620019"/>
                <a:gd name="connsiteY4" fmla="*/ 556197 h 1271308"/>
                <a:gd name="connsiteX5" fmla="*/ 3461106 w 3620019"/>
                <a:gd name="connsiteY5" fmla="*/ 635654 h 1271308"/>
                <a:gd name="connsiteX6" fmla="*/ 3620019 w 3620019"/>
                <a:gd name="connsiteY6" fmla="*/ 635654 h 1271308"/>
                <a:gd name="connsiteX7" fmla="*/ 3302192 w 3620019"/>
                <a:gd name="connsiteY7" fmla="*/ 953481 h 1271308"/>
                <a:gd name="connsiteX8" fmla="*/ 2984365 w 3620019"/>
                <a:gd name="connsiteY8" fmla="*/ 635654 h 1271308"/>
                <a:gd name="connsiteX9" fmla="*/ 3143279 w 3620019"/>
                <a:gd name="connsiteY9" fmla="*/ 635654 h 1271308"/>
                <a:gd name="connsiteX10" fmla="*/ 3143279 w 3620019"/>
                <a:gd name="connsiteY10" fmla="*/ 556197 h 1271308"/>
                <a:gd name="connsiteX11" fmla="*/ 2904909 w 3620019"/>
                <a:gd name="connsiteY11" fmla="*/ 317827 h 1271308"/>
                <a:gd name="connsiteX12" fmla="*/ 556197 w 3620019"/>
                <a:gd name="connsiteY12" fmla="*/ 317827 h 1271308"/>
                <a:gd name="connsiteX13" fmla="*/ 317827 w 3620019"/>
                <a:gd name="connsiteY13" fmla="*/ 556197 h 1271308"/>
                <a:gd name="connsiteX14" fmla="*/ 372418 w 3620019"/>
                <a:gd name="connsiteY14" fmla="*/ 820931 h 1271308"/>
                <a:gd name="connsiteX15" fmla="*/ 0 w 3620019"/>
                <a:gd name="connsiteY15" fmla="*/ 1271308 h 1271308"/>
                <a:gd name="connsiteX0" fmla="*/ 0 w 3620019"/>
                <a:gd name="connsiteY0" fmla="*/ 1271308 h 1271308"/>
                <a:gd name="connsiteX1" fmla="*/ 0 w 3620019"/>
                <a:gd name="connsiteY1" fmla="*/ 556197 h 1271308"/>
                <a:gd name="connsiteX2" fmla="*/ 556197 w 3620019"/>
                <a:gd name="connsiteY2" fmla="*/ 0 h 1271308"/>
                <a:gd name="connsiteX3" fmla="*/ 2904908 w 3620019"/>
                <a:gd name="connsiteY3" fmla="*/ 0 h 1271308"/>
                <a:gd name="connsiteX4" fmla="*/ 3461105 w 3620019"/>
                <a:gd name="connsiteY4" fmla="*/ 556197 h 1271308"/>
                <a:gd name="connsiteX5" fmla="*/ 3461106 w 3620019"/>
                <a:gd name="connsiteY5" fmla="*/ 635654 h 1271308"/>
                <a:gd name="connsiteX6" fmla="*/ 3620019 w 3620019"/>
                <a:gd name="connsiteY6" fmla="*/ 635654 h 1271308"/>
                <a:gd name="connsiteX7" fmla="*/ 3302192 w 3620019"/>
                <a:gd name="connsiteY7" fmla="*/ 953481 h 1271308"/>
                <a:gd name="connsiteX8" fmla="*/ 2984365 w 3620019"/>
                <a:gd name="connsiteY8" fmla="*/ 635654 h 1271308"/>
                <a:gd name="connsiteX9" fmla="*/ 3143279 w 3620019"/>
                <a:gd name="connsiteY9" fmla="*/ 635654 h 1271308"/>
                <a:gd name="connsiteX10" fmla="*/ 3143279 w 3620019"/>
                <a:gd name="connsiteY10" fmla="*/ 556197 h 1271308"/>
                <a:gd name="connsiteX11" fmla="*/ 2904909 w 3620019"/>
                <a:gd name="connsiteY11" fmla="*/ 317827 h 1271308"/>
                <a:gd name="connsiteX12" fmla="*/ 556197 w 3620019"/>
                <a:gd name="connsiteY12" fmla="*/ 317827 h 1271308"/>
                <a:gd name="connsiteX13" fmla="*/ 317827 w 3620019"/>
                <a:gd name="connsiteY13" fmla="*/ 556197 h 1271308"/>
                <a:gd name="connsiteX14" fmla="*/ 317827 w 3620019"/>
                <a:gd name="connsiteY14" fmla="*/ 943761 h 1271308"/>
                <a:gd name="connsiteX15" fmla="*/ 0 w 3620019"/>
                <a:gd name="connsiteY15" fmla="*/ 1271308 h 1271308"/>
                <a:gd name="connsiteX0" fmla="*/ 0 w 3620019"/>
                <a:gd name="connsiteY0" fmla="*/ 1052944 h 1052944"/>
                <a:gd name="connsiteX1" fmla="*/ 0 w 3620019"/>
                <a:gd name="connsiteY1" fmla="*/ 556197 h 1052944"/>
                <a:gd name="connsiteX2" fmla="*/ 556197 w 3620019"/>
                <a:gd name="connsiteY2" fmla="*/ 0 h 1052944"/>
                <a:gd name="connsiteX3" fmla="*/ 2904908 w 3620019"/>
                <a:gd name="connsiteY3" fmla="*/ 0 h 1052944"/>
                <a:gd name="connsiteX4" fmla="*/ 3461105 w 3620019"/>
                <a:gd name="connsiteY4" fmla="*/ 556197 h 1052944"/>
                <a:gd name="connsiteX5" fmla="*/ 3461106 w 3620019"/>
                <a:gd name="connsiteY5" fmla="*/ 635654 h 1052944"/>
                <a:gd name="connsiteX6" fmla="*/ 3620019 w 3620019"/>
                <a:gd name="connsiteY6" fmla="*/ 635654 h 1052944"/>
                <a:gd name="connsiteX7" fmla="*/ 3302192 w 3620019"/>
                <a:gd name="connsiteY7" fmla="*/ 953481 h 1052944"/>
                <a:gd name="connsiteX8" fmla="*/ 2984365 w 3620019"/>
                <a:gd name="connsiteY8" fmla="*/ 635654 h 1052944"/>
                <a:gd name="connsiteX9" fmla="*/ 3143279 w 3620019"/>
                <a:gd name="connsiteY9" fmla="*/ 635654 h 1052944"/>
                <a:gd name="connsiteX10" fmla="*/ 3143279 w 3620019"/>
                <a:gd name="connsiteY10" fmla="*/ 556197 h 1052944"/>
                <a:gd name="connsiteX11" fmla="*/ 2904909 w 3620019"/>
                <a:gd name="connsiteY11" fmla="*/ 317827 h 1052944"/>
                <a:gd name="connsiteX12" fmla="*/ 556197 w 3620019"/>
                <a:gd name="connsiteY12" fmla="*/ 317827 h 1052944"/>
                <a:gd name="connsiteX13" fmla="*/ 317827 w 3620019"/>
                <a:gd name="connsiteY13" fmla="*/ 556197 h 1052944"/>
                <a:gd name="connsiteX14" fmla="*/ 317827 w 3620019"/>
                <a:gd name="connsiteY14" fmla="*/ 943761 h 1052944"/>
                <a:gd name="connsiteX15" fmla="*/ 0 w 3620019"/>
                <a:gd name="connsiteY15" fmla="*/ 1052944 h 1052944"/>
                <a:gd name="connsiteX0" fmla="*/ 0 w 3633667"/>
                <a:gd name="connsiteY0" fmla="*/ 971058 h 971058"/>
                <a:gd name="connsiteX1" fmla="*/ 13648 w 3633667"/>
                <a:gd name="connsiteY1" fmla="*/ 556197 h 971058"/>
                <a:gd name="connsiteX2" fmla="*/ 569845 w 3633667"/>
                <a:gd name="connsiteY2" fmla="*/ 0 h 971058"/>
                <a:gd name="connsiteX3" fmla="*/ 2918556 w 3633667"/>
                <a:gd name="connsiteY3" fmla="*/ 0 h 971058"/>
                <a:gd name="connsiteX4" fmla="*/ 3474753 w 3633667"/>
                <a:gd name="connsiteY4" fmla="*/ 556197 h 971058"/>
                <a:gd name="connsiteX5" fmla="*/ 3474754 w 3633667"/>
                <a:gd name="connsiteY5" fmla="*/ 635654 h 971058"/>
                <a:gd name="connsiteX6" fmla="*/ 3633667 w 3633667"/>
                <a:gd name="connsiteY6" fmla="*/ 635654 h 971058"/>
                <a:gd name="connsiteX7" fmla="*/ 3315840 w 3633667"/>
                <a:gd name="connsiteY7" fmla="*/ 953481 h 971058"/>
                <a:gd name="connsiteX8" fmla="*/ 2998013 w 3633667"/>
                <a:gd name="connsiteY8" fmla="*/ 635654 h 971058"/>
                <a:gd name="connsiteX9" fmla="*/ 3156927 w 3633667"/>
                <a:gd name="connsiteY9" fmla="*/ 635654 h 971058"/>
                <a:gd name="connsiteX10" fmla="*/ 3156927 w 3633667"/>
                <a:gd name="connsiteY10" fmla="*/ 556197 h 971058"/>
                <a:gd name="connsiteX11" fmla="*/ 2918557 w 3633667"/>
                <a:gd name="connsiteY11" fmla="*/ 317827 h 971058"/>
                <a:gd name="connsiteX12" fmla="*/ 569845 w 3633667"/>
                <a:gd name="connsiteY12" fmla="*/ 317827 h 971058"/>
                <a:gd name="connsiteX13" fmla="*/ 331475 w 3633667"/>
                <a:gd name="connsiteY13" fmla="*/ 556197 h 971058"/>
                <a:gd name="connsiteX14" fmla="*/ 331475 w 3633667"/>
                <a:gd name="connsiteY14" fmla="*/ 943761 h 971058"/>
                <a:gd name="connsiteX15" fmla="*/ 0 w 3633667"/>
                <a:gd name="connsiteY15" fmla="*/ 971058 h 971058"/>
                <a:gd name="connsiteX0" fmla="*/ 13647 w 3620019"/>
                <a:gd name="connsiteY0" fmla="*/ 971058 h 971058"/>
                <a:gd name="connsiteX1" fmla="*/ 0 w 3620019"/>
                <a:gd name="connsiteY1" fmla="*/ 556197 h 971058"/>
                <a:gd name="connsiteX2" fmla="*/ 556197 w 3620019"/>
                <a:gd name="connsiteY2" fmla="*/ 0 h 971058"/>
                <a:gd name="connsiteX3" fmla="*/ 2904908 w 3620019"/>
                <a:gd name="connsiteY3" fmla="*/ 0 h 971058"/>
                <a:gd name="connsiteX4" fmla="*/ 3461105 w 3620019"/>
                <a:gd name="connsiteY4" fmla="*/ 556197 h 971058"/>
                <a:gd name="connsiteX5" fmla="*/ 3461106 w 3620019"/>
                <a:gd name="connsiteY5" fmla="*/ 635654 h 971058"/>
                <a:gd name="connsiteX6" fmla="*/ 3620019 w 3620019"/>
                <a:gd name="connsiteY6" fmla="*/ 635654 h 971058"/>
                <a:gd name="connsiteX7" fmla="*/ 3302192 w 3620019"/>
                <a:gd name="connsiteY7" fmla="*/ 953481 h 971058"/>
                <a:gd name="connsiteX8" fmla="*/ 2984365 w 3620019"/>
                <a:gd name="connsiteY8" fmla="*/ 635654 h 971058"/>
                <a:gd name="connsiteX9" fmla="*/ 3143279 w 3620019"/>
                <a:gd name="connsiteY9" fmla="*/ 635654 h 971058"/>
                <a:gd name="connsiteX10" fmla="*/ 3143279 w 3620019"/>
                <a:gd name="connsiteY10" fmla="*/ 556197 h 971058"/>
                <a:gd name="connsiteX11" fmla="*/ 2904909 w 3620019"/>
                <a:gd name="connsiteY11" fmla="*/ 317827 h 971058"/>
                <a:gd name="connsiteX12" fmla="*/ 556197 w 3620019"/>
                <a:gd name="connsiteY12" fmla="*/ 317827 h 971058"/>
                <a:gd name="connsiteX13" fmla="*/ 317827 w 3620019"/>
                <a:gd name="connsiteY13" fmla="*/ 556197 h 971058"/>
                <a:gd name="connsiteX14" fmla="*/ 317827 w 3620019"/>
                <a:gd name="connsiteY14" fmla="*/ 943761 h 971058"/>
                <a:gd name="connsiteX15" fmla="*/ 13647 w 3620019"/>
                <a:gd name="connsiteY15" fmla="*/ 971058 h 971058"/>
                <a:gd name="connsiteX0" fmla="*/ 13647 w 3620019"/>
                <a:gd name="connsiteY0" fmla="*/ 957410 h 957410"/>
                <a:gd name="connsiteX1" fmla="*/ 0 w 3620019"/>
                <a:gd name="connsiteY1" fmla="*/ 556197 h 957410"/>
                <a:gd name="connsiteX2" fmla="*/ 556197 w 3620019"/>
                <a:gd name="connsiteY2" fmla="*/ 0 h 957410"/>
                <a:gd name="connsiteX3" fmla="*/ 2904908 w 3620019"/>
                <a:gd name="connsiteY3" fmla="*/ 0 h 957410"/>
                <a:gd name="connsiteX4" fmla="*/ 3461105 w 3620019"/>
                <a:gd name="connsiteY4" fmla="*/ 556197 h 957410"/>
                <a:gd name="connsiteX5" fmla="*/ 3461106 w 3620019"/>
                <a:gd name="connsiteY5" fmla="*/ 635654 h 957410"/>
                <a:gd name="connsiteX6" fmla="*/ 3620019 w 3620019"/>
                <a:gd name="connsiteY6" fmla="*/ 635654 h 957410"/>
                <a:gd name="connsiteX7" fmla="*/ 3302192 w 3620019"/>
                <a:gd name="connsiteY7" fmla="*/ 953481 h 957410"/>
                <a:gd name="connsiteX8" fmla="*/ 2984365 w 3620019"/>
                <a:gd name="connsiteY8" fmla="*/ 635654 h 957410"/>
                <a:gd name="connsiteX9" fmla="*/ 3143279 w 3620019"/>
                <a:gd name="connsiteY9" fmla="*/ 635654 h 957410"/>
                <a:gd name="connsiteX10" fmla="*/ 3143279 w 3620019"/>
                <a:gd name="connsiteY10" fmla="*/ 556197 h 957410"/>
                <a:gd name="connsiteX11" fmla="*/ 2904909 w 3620019"/>
                <a:gd name="connsiteY11" fmla="*/ 317827 h 957410"/>
                <a:gd name="connsiteX12" fmla="*/ 556197 w 3620019"/>
                <a:gd name="connsiteY12" fmla="*/ 317827 h 957410"/>
                <a:gd name="connsiteX13" fmla="*/ 317827 w 3620019"/>
                <a:gd name="connsiteY13" fmla="*/ 556197 h 957410"/>
                <a:gd name="connsiteX14" fmla="*/ 317827 w 3620019"/>
                <a:gd name="connsiteY14" fmla="*/ 943761 h 957410"/>
                <a:gd name="connsiteX15" fmla="*/ 13647 w 3620019"/>
                <a:gd name="connsiteY15" fmla="*/ 957410 h 9574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620019" h="957410">
                  <a:moveTo>
                    <a:pt x="13647" y="957410"/>
                  </a:moveTo>
                  <a:lnTo>
                    <a:pt x="0" y="556197"/>
                  </a:lnTo>
                  <a:cubicBezTo>
                    <a:pt x="0" y="249018"/>
                    <a:pt x="249018" y="0"/>
                    <a:pt x="556197" y="0"/>
                  </a:cubicBezTo>
                  <a:lnTo>
                    <a:pt x="2904908" y="0"/>
                  </a:lnTo>
                  <a:cubicBezTo>
                    <a:pt x="3212087" y="0"/>
                    <a:pt x="3461105" y="249018"/>
                    <a:pt x="3461105" y="556197"/>
                  </a:cubicBezTo>
                  <a:cubicBezTo>
                    <a:pt x="3461105" y="582683"/>
                    <a:pt x="3461106" y="609168"/>
                    <a:pt x="3461106" y="635654"/>
                  </a:cubicBezTo>
                  <a:lnTo>
                    <a:pt x="3620019" y="635654"/>
                  </a:lnTo>
                  <a:lnTo>
                    <a:pt x="3302192" y="953481"/>
                  </a:lnTo>
                  <a:lnTo>
                    <a:pt x="2984365" y="635654"/>
                  </a:lnTo>
                  <a:lnTo>
                    <a:pt x="3143279" y="635654"/>
                  </a:lnTo>
                  <a:lnTo>
                    <a:pt x="3143279" y="556197"/>
                  </a:lnTo>
                  <a:cubicBezTo>
                    <a:pt x="3143279" y="424549"/>
                    <a:pt x="3036557" y="317827"/>
                    <a:pt x="2904909" y="317827"/>
                  </a:cubicBezTo>
                  <a:lnTo>
                    <a:pt x="556197" y="317827"/>
                  </a:lnTo>
                  <a:cubicBezTo>
                    <a:pt x="424549" y="317827"/>
                    <a:pt x="317827" y="424549"/>
                    <a:pt x="317827" y="556197"/>
                  </a:cubicBezTo>
                  <a:lnTo>
                    <a:pt x="317827" y="943761"/>
                  </a:lnTo>
                  <a:lnTo>
                    <a:pt x="13647" y="957410"/>
                  </a:lnTo>
                  <a:close/>
                </a:path>
              </a:pathLst>
            </a:cu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FFFF"/>
                </a:solidFill>
              </a:endParaRPr>
            </a:p>
          </p:txBody>
        </p:sp>
        <p:sp>
          <p:nvSpPr>
            <p:cNvPr id="7" name="Rectangle 6"/>
            <p:cNvSpPr/>
            <p:nvPr/>
          </p:nvSpPr>
          <p:spPr>
            <a:xfrm>
              <a:off x="3320319" y="6313103"/>
              <a:ext cx="2579552" cy="307777"/>
            </a:xfrm>
            <a:prstGeom prst="rect">
              <a:avLst/>
            </a:prstGeom>
            <a:noFill/>
          </p:spPr>
          <p:txBody>
            <a:bodyPr wrap="none">
              <a:spAutoFit/>
            </a:bodyPr>
            <a:lstStyle/>
            <a:p>
              <a:pPr algn="ctr"/>
              <a:r>
                <a:rPr lang="en-GB" sz="1400" b="1" dirty="0" smtClean="0">
                  <a:solidFill>
                    <a:srgbClr val="FFFFFF"/>
                  </a:solidFill>
                  <a:latin typeface="Arial" panose="020B0604020202020204" pitchFamily="34" charset="0"/>
                  <a:cs typeface="Arial" panose="020B0604020202020204" pitchFamily="34" charset="0"/>
                </a:rPr>
                <a:t>Education, access &amp; control</a:t>
              </a:r>
              <a:endParaRPr lang="en-GB" sz="1400" b="1" dirty="0">
                <a:solidFill>
                  <a:srgbClr val="FFFFFF"/>
                </a:solidFill>
                <a:latin typeface="Arial" panose="020B0604020202020204" pitchFamily="34" charset="0"/>
                <a:cs typeface="Arial" panose="020B0604020202020204" pitchFamily="34" charset="0"/>
              </a:endParaRPr>
            </a:p>
          </p:txBody>
        </p:sp>
      </p:grpSp>
      <p:sp>
        <p:nvSpPr>
          <p:cNvPr id="2" name="Text Placeholder 1"/>
          <p:cNvSpPr>
            <a:spLocks noGrp="1"/>
          </p:cNvSpPr>
          <p:nvPr>
            <p:ph type="body" sz="quarter" idx="13"/>
          </p:nvPr>
        </p:nvSpPr>
        <p:spPr>
          <a:xfrm>
            <a:off x="1295401" y="378540"/>
            <a:ext cx="7467600" cy="442800"/>
          </a:xfrm>
        </p:spPr>
        <p:txBody>
          <a:bodyPr/>
          <a:lstStyle/>
          <a:p>
            <a:r>
              <a:rPr lang="en-US" sz="2000" dirty="0"/>
              <a:t>Changing course </a:t>
            </a:r>
            <a:r>
              <a:rPr lang="en-US" sz="2000" dirty="0" smtClean="0"/>
              <a:t>of the energy system requires </a:t>
            </a:r>
            <a:r>
              <a:rPr lang="en-US" sz="2000" dirty="0"/>
              <a:t>a sustained package -  </a:t>
            </a:r>
          </a:p>
          <a:p>
            <a:r>
              <a:rPr lang="en-US" sz="2000" dirty="0"/>
              <a:t>the key is to integrate and </a:t>
            </a:r>
            <a:r>
              <a:rPr lang="en-US" sz="2000" dirty="0" err="1"/>
              <a:t>synergise</a:t>
            </a:r>
            <a:r>
              <a:rPr lang="en-US" sz="2000" dirty="0"/>
              <a:t> </a:t>
            </a:r>
            <a:r>
              <a:rPr lang="en-US" sz="2000" dirty="0" smtClean="0"/>
              <a:t>across all </a:t>
            </a:r>
            <a:r>
              <a:rPr lang="en-US" sz="2000" dirty="0"/>
              <a:t>three </a:t>
            </a:r>
            <a:r>
              <a:rPr lang="en-US" sz="2000" dirty="0" smtClean="0"/>
              <a:t>policy domains</a:t>
            </a:r>
            <a:endParaRPr lang="en-US" sz="2000" dirty="0"/>
          </a:p>
        </p:txBody>
      </p:sp>
      <p:sp>
        <p:nvSpPr>
          <p:cNvPr id="4" name="Text Placeholder 3"/>
          <p:cNvSpPr>
            <a:spLocks noGrp="1"/>
          </p:cNvSpPr>
          <p:nvPr>
            <p:ph type="body" sz="quarter" idx="18"/>
          </p:nvPr>
        </p:nvSpPr>
        <p:spPr/>
        <p:txBody>
          <a:bodyPr/>
          <a:lstStyle/>
          <a:p>
            <a:r>
              <a:rPr lang="de-DE" dirty="0" smtClean="0"/>
              <a:t>2</a:t>
            </a:r>
            <a:endParaRPr lang="en-US" dirty="0"/>
          </a:p>
        </p:txBody>
      </p:sp>
      <p:sp>
        <p:nvSpPr>
          <p:cNvPr id="28" name="TextBox 27"/>
          <p:cNvSpPr txBox="1"/>
          <p:nvPr/>
        </p:nvSpPr>
        <p:spPr>
          <a:xfrm>
            <a:off x="7782791" y="6573199"/>
            <a:ext cx="1361210" cy="284801"/>
          </a:xfrm>
          <a:prstGeom prst="rect">
            <a:avLst/>
          </a:prstGeom>
          <a:noFill/>
        </p:spPr>
        <p:txBody>
          <a:bodyPr wrap="square" rtlCol="0">
            <a:spAutoFit/>
          </a:bodyPr>
          <a:lstStyle/>
          <a:p>
            <a:r>
              <a:rPr lang="de-DE" sz="1200" dirty="0" smtClean="0"/>
              <a:t>Karsten Neuhoff</a:t>
            </a:r>
            <a:endParaRPr lang="en-US" sz="1200" dirty="0" smtClean="0"/>
          </a:p>
        </p:txBody>
      </p:sp>
    </p:spTree>
    <p:extLst>
      <p:ext uri="{BB962C8B-B14F-4D97-AF65-F5344CB8AC3E}">
        <p14:creationId xmlns:p14="http://schemas.microsoft.com/office/powerpoint/2010/main" val="2561722202"/>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de-DE" sz="2000" dirty="0" err="1" smtClean="0"/>
              <a:t>Why</a:t>
            </a:r>
            <a:r>
              <a:rPr lang="de-DE" sz="2000" dirty="0" smtClean="0"/>
              <a:t> do </a:t>
            </a:r>
            <a:r>
              <a:rPr lang="de-DE" sz="2000" dirty="0" err="1" smtClean="0"/>
              <a:t>policy</a:t>
            </a:r>
            <a:r>
              <a:rPr lang="de-DE" sz="2000" dirty="0" smtClean="0"/>
              <a:t> </a:t>
            </a:r>
            <a:r>
              <a:rPr lang="de-DE" sz="2000" dirty="0" err="1" smtClean="0"/>
              <a:t>makers</a:t>
            </a:r>
            <a:r>
              <a:rPr lang="de-DE" sz="2000" dirty="0" smtClean="0"/>
              <a:t> </a:t>
            </a:r>
            <a:r>
              <a:rPr lang="de-DE" sz="2000" dirty="0" err="1" smtClean="0"/>
              <a:t>struggle</a:t>
            </a:r>
            <a:r>
              <a:rPr lang="de-DE" sz="2000" dirty="0" smtClean="0"/>
              <a:t> </a:t>
            </a:r>
            <a:r>
              <a:rPr lang="de-DE" sz="2000" dirty="0" err="1" smtClean="0"/>
              <a:t>with</a:t>
            </a:r>
            <a:r>
              <a:rPr lang="de-DE" sz="2000" dirty="0" smtClean="0"/>
              <a:t> </a:t>
            </a:r>
            <a:r>
              <a:rPr lang="de-DE" sz="2000" dirty="0" err="1" smtClean="0"/>
              <a:t>getting</a:t>
            </a:r>
            <a:r>
              <a:rPr lang="de-DE" sz="2000" dirty="0" smtClean="0"/>
              <a:t> </a:t>
            </a:r>
            <a:r>
              <a:rPr lang="de-DE" sz="2000" dirty="0" err="1" smtClean="0"/>
              <a:t>the</a:t>
            </a:r>
            <a:r>
              <a:rPr lang="de-DE" sz="2000" dirty="0" smtClean="0"/>
              <a:t> </a:t>
            </a:r>
            <a:r>
              <a:rPr lang="de-DE" sz="2000" dirty="0" err="1" smtClean="0"/>
              <a:t>carbon</a:t>
            </a:r>
            <a:r>
              <a:rPr lang="de-DE" sz="2000" dirty="0" smtClean="0"/>
              <a:t> </a:t>
            </a:r>
            <a:r>
              <a:rPr lang="de-DE" sz="2000" dirty="0" err="1" smtClean="0"/>
              <a:t>costs</a:t>
            </a:r>
            <a:r>
              <a:rPr lang="de-DE" sz="2000" dirty="0" smtClean="0"/>
              <a:t> </a:t>
            </a:r>
            <a:r>
              <a:rPr lang="de-DE" sz="2000" dirty="0" err="1" smtClean="0"/>
              <a:t>internalized</a:t>
            </a:r>
            <a:endParaRPr lang="en-US" sz="2000" dirty="0"/>
          </a:p>
        </p:txBody>
      </p:sp>
      <p:sp>
        <p:nvSpPr>
          <p:cNvPr id="6" name="Text Placeholder 5"/>
          <p:cNvSpPr>
            <a:spLocks noGrp="1"/>
          </p:cNvSpPr>
          <p:nvPr>
            <p:ph type="body" sz="quarter" idx="17"/>
          </p:nvPr>
        </p:nvSpPr>
        <p:spPr/>
        <p:txBody>
          <a:bodyPr/>
          <a:lstStyle/>
          <a:p>
            <a:r>
              <a:rPr lang="de-DE" dirty="0" smtClean="0"/>
              <a:t>Distributional </a:t>
            </a:r>
            <a:r>
              <a:rPr lang="de-DE" dirty="0" err="1" smtClean="0"/>
              <a:t>effect</a:t>
            </a:r>
            <a:endParaRPr lang="de-DE" dirty="0" smtClean="0"/>
          </a:p>
          <a:p>
            <a:pPr lvl="1"/>
            <a:r>
              <a:rPr lang="de-DE" dirty="0" smtClean="0"/>
              <a:t>In </a:t>
            </a:r>
            <a:r>
              <a:rPr lang="de-DE" dirty="0" err="1" smtClean="0"/>
              <a:t>most</a:t>
            </a:r>
            <a:r>
              <a:rPr lang="de-DE" dirty="0" smtClean="0"/>
              <a:t> </a:t>
            </a:r>
            <a:r>
              <a:rPr lang="de-DE" dirty="0" err="1" smtClean="0"/>
              <a:t>instances</a:t>
            </a:r>
            <a:r>
              <a:rPr lang="de-DE" dirty="0" smtClean="0"/>
              <a:t> </a:t>
            </a:r>
            <a:r>
              <a:rPr lang="de-DE" dirty="0" err="1" smtClean="0"/>
              <a:t>small</a:t>
            </a:r>
            <a:r>
              <a:rPr lang="de-DE" dirty="0" smtClean="0"/>
              <a:t> </a:t>
            </a:r>
            <a:r>
              <a:rPr lang="de-DE" dirty="0" err="1" smtClean="0"/>
              <a:t>and</a:t>
            </a:r>
            <a:r>
              <a:rPr lang="de-DE" dirty="0" smtClean="0"/>
              <a:t> </a:t>
            </a:r>
            <a:r>
              <a:rPr lang="de-DE" dirty="0" err="1" smtClean="0"/>
              <a:t>can</a:t>
            </a:r>
            <a:r>
              <a:rPr lang="de-DE" dirty="0" smtClean="0"/>
              <a:t> </a:t>
            </a:r>
            <a:r>
              <a:rPr lang="de-DE" dirty="0" err="1" smtClean="0"/>
              <a:t>be</a:t>
            </a:r>
            <a:r>
              <a:rPr lang="de-DE" dirty="0" smtClean="0"/>
              <a:t> </a:t>
            </a:r>
            <a:r>
              <a:rPr lang="de-DE" dirty="0" err="1" smtClean="0"/>
              <a:t>directly</a:t>
            </a:r>
            <a:r>
              <a:rPr lang="de-DE" dirty="0" smtClean="0"/>
              <a:t> </a:t>
            </a:r>
            <a:r>
              <a:rPr lang="de-DE" dirty="0" err="1" smtClean="0"/>
              <a:t>compensated</a:t>
            </a:r>
            <a:endParaRPr lang="de-DE" dirty="0" smtClean="0"/>
          </a:p>
          <a:p>
            <a:pPr marL="324000" lvl="1" indent="0">
              <a:buNone/>
            </a:pPr>
            <a:r>
              <a:rPr lang="de-DE" dirty="0" smtClean="0"/>
              <a:t>-&gt; in </a:t>
            </a:r>
            <a:r>
              <a:rPr lang="de-DE" dirty="0" err="1" smtClean="0"/>
              <a:t>transport</a:t>
            </a:r>
            <a:r>
              <a:rPr lang="de-DE" dirty="0" smtClean="0"/>
              <a:t> </a:t>
            </a:r>
            <a:r>
              <a:rPr lang="de-DE" dirty="0" err="1" smtClean="0"/>
              <a:t>sector</a:t>
            </a:r>
            <a:r>
              <a:rPr lang="de-DE" dirty="0" smtClean="0"/>
              <a:t> </a:t>
            </a:r>
            <a:r>
              <a:rPr lang="de-DE" dirty="0" err="1" smtClean="0"/>
              <a:t>effects</a:t>
            </a:r>
            <a:r>
              <a:rPr lang="de-DE" dirty="0" smtClean="0"/>
              <a:t> </a:t>
            </a:r>
            <a:r>
              <a:rPr lang="de-DE" dirty="0" err="1" smtClean="0"/>
              <a:t>most</a:t>
            </a:r>
            <a:r>
              <a:rPr lang="de-DE" dirty="0" smtClean="0"/>
              <a:t> prominent </a:t>
            </a:r>
            <a:r>
              <a:rPr lang="de-DE" dirty="0" smtClean="0"/>
              <a:t>but </a:t>
            </a:r>
            <a:r>
              <a:rPr lang="de-DE" dirty="0" err="1" smtClean="0"/>
              <a:t>gasoline</a:t>
            </a:r>
            <a:r>
              <a:rPr lang="de-DE" dirty="0" smtClean="0"/>
              <a:t> </a:t>
            </a:r>
            <a:r>
              <a:rPr lang="de-DE" dirty="0" err="1" smtClean="0"/>
              <a:t>taxes</a:t>
            </a:r>
            <a:r>
              <a:rPr lang="de-DE" dirty="0" smtClean="0"/>
              <a:t> </a:t>
            </a:r>
            <a:r>
              <a:rPr lang="de-DE" dirty="0" smtClean="0"/>
              <a:t>high</a:t>
            </a:r>
            <a:endParaRPr lang="de-DE" dirty="0" smtClean="0"/>
          </a:p>
          <a:p>
            <a:pPr marL="324000" lvl="1" indent="0">
              <a:buNone/>
            </a:pPr>
            <a:endParaRPr lang="de-DE" dirty="0" smtClean="0"/>
          </a:p>
          <a:p>
            <a:r>
              <a:rPr lang="de-DE" dirty="0" err="1" smtClean="0"/>
              <a:t>Complexity</a:t>
            </a:r>
            <a:r>
              <a:rPr lang="de-DE" dirty="0" smtClean="0"/>
              <a:t> </a:t>
            </a:r>
            <a:r>
              <a:rPr lang="de-DE" dirty="0" err="1" smtClean="0"/>
              <a:t>of</a:t>
            </a:r>
            <a:r>
              <a:rPr lang="de-DE" dirty="0" smtClean="0"/>
              <a:t> </a:t>
            </a:r>
            <a:r>
              <a:rPr lang="de-DE" dirty="0" err="1" smtClean="0"/>
              <a:t>instruments</a:t>
            </a:r>
            <a:r>
              <a:rPr lang="de-DE" dirty="0" smtClean="0"/>
              <a:t> </a:t>
            </a:r>
            <a:r>
              <a:rPr lang="de-DE" dirty="0" err="1" smtClean="0"/>
              <a:t>and</a:t>
            </a:r>
            <a:r>
              <a:rPr lang="de-DE" dirty="0" smtClean="0"/>
              <a:t> </a:t>
            </a:r>
            <a:r>
              <a:rPr lang="de-DE" dirty="0" err="1" smtClean="0"/>
              <a:t>analysis</a:t>
            </a:r>
            <a:endParaRPr lang="de-DE" dirty="0"/>
          </a:p>
          <a:p>
            <a:pPr lvl="1"/>
            <a:r>
              <a:rPr lang="de-DE" dirty="0" err="1" smtClean="0"/>
              <a:t>No</a:t>
            </a:r>
            <a:r>
              <a:rPr lang="de-DE" dirty="0" smtClean="0"/>
              <a:t> </a:t>
            </a:r>
            <a:r>
              <a:rPr lang="de-DE" dirty="0" err="1" smtClean="0"/>
              <a:t>differnt</a:t>
            </a:r>
            <a:r>
              <a:rPr lang="de-DE" dirty="0" smtClean="0"/>
              <a:t> </a:t>
            </a:r>
            <a:r>
              <a:rPr lang="de-DE" dirty="0" err="1" smtClean="0"/>
              <a:t>from</a:t>
            </a:r>
            <a:r>
              <a:rPr lang="de-DE" dirty="0" smtClean="0"/>
              <a:t> </a:t>
            </a:r>
            <a:r>
              <a:rPr lang="de-DE" dirty="0" err="1" smtClean="0"/>
              <a:t>other</a:t>
            </a:r>
            <a:r>
              <a:rPr lang="de-DE" dirty="0" smtClean="0"/>
              <a:t> </a:t>
            </a:r>
            <a:r>
              <a:rPr lang="de-DE" dirty="0" err="1" smtClean="0"/>
              <a:t>taxes</a:t>
            </a:r>
            <a:r>
              <a:rPr lang="de-DE" dirty="0" smtClean="0"/>
              <a:t>, </a:t>
            </a:r>
            <a:r>
              <a:rPr lang="de-DE" dirty="0" err="1" smtClean="0"/>
              <a:t>and</a:t>
            </a:r>
            <a:r>
              <a:rPr lang="de-DE" dirty="0" smtClean="0"/>
              <a:t> </a:t>
            </a:r>
            <a:r>
              <a:rPr lang="de-DE" dirty="0" err="1" smtClean="0"/>
              <a:t>better</a:t>
            </a:r>
            <a:r>
              <a:rPr lang="de-DE" dirty="0" smtClean="0"/>
              <a:t> </a:t>
            </a:r>
            <a:r>
              <a:rPr lang="de-DE" dirty="0" err="1" smtClean="0"/>
              <a:t>data</a:t>
            </a:r>
            <a:r>
              <a:rPr lang="de-DE" dirty="0" smtClean="0"/>
              <a:t> </a:t>
            </a:r>
            <a:r>
              <a:rPr lang="de-DE" dirty="0" err="1" smtClean="0"/>
              <a:t>available</a:t>
            </a:r>
            <a:r>
              <a:rPr lang="de-DE" dirty="0" smtClean="0"/>
              <a:t> </a:t>
            </a:r>
            <a:r>
              <a:rPr lang="de-DE" dirty="0" err="1" smtClean="0"/>
              <a:t>for</a:t>
            </a:r>
            <a:r>
              <a:rPr lang="de-DE" dirty="0" smtClean="0"/>
              <a:t> </a:t>
            </a:r>
            <a:r>
              <a:rPr lang="de-DE" dirty="0" err="1" smtClean="0"/>
              <a:t>analysis</a:t>
            </a:r>
            <a:endParaRPr lang="de-DE" dirty="0" smtClean="0"/>
          </a:p>
          <a:p>
            <a:pPr marL="324000" lvl="1" indent="0">
              <a:buNone/>
            </a:pPr>
            <a:r>
              <a:rPr lang="de-DE" dirty="0" smtClean="0"/>
              <a:t>-&gt; </a:t>
            </a:r>
            <a:r>
              <a:rPr lang="de-DE" dirty="0" err="1" smtClean="0"/>
              <a:t>overall</a:t>
            </a:r>
            <a:r>
              <a:rPr lang="de-DE" dirty="0" smtClean="0"/>
              <a:t> </a:t>
            </a:r>
            <a:r>
              <a:rPr lang="de-DE" dirty="0" err="1" smtClean="0"/>
              <a:t>increase</a:t>
            </a:r>
            <a:r>
              <a:rPr lang="de-DE" dirty="0" smtClean="0"/>
              <a:t> </a:t>
            </a:r>
            <a:r>
              <a:rPr lang="de-DE" dirty="0" err="1" smtClean="0"/>
              <a:t>number</a:t>
            </a:r>
            <a:r>
              <a:rPr lang="de-DE" dirty="0" smtClean="0"/>
              <a:t> </a:t>
            </a:r>
            <a:r>
              <a:rPr lang="de-DE" dirty="0" err="1" smtClean="0"/>
              <a:t>of</a:t>
            </a:r>
            <a:r>
              <a:rPr lang="de-DE" dirty="0" smtClean="0"/>
              <a:t> </a:t>
            </a:r>
            <a:r>
              <a:rPr lang="de-DE" dirty="0" err="1" smtClean="0"/>
              <a:t>charges</a:t>
            </a:r>
            <a:r>
              <a:rPr lang="de-DE" dirty="0" smtClean="0"/>
              <a:t> </a:t>
            </a:r>
            <a:r>
              <a:rPr lang="de-DE" dirty="0" err="1" smtClean="0"/>
              <a:t>and</a:t>
            </a:r>
            <a:r>
              <a:rPr lang="de-DE" dirty="0" smtClean="0"/>
              <a:t> </a:t>
            </a:r>
            <a:r>
              <a:rPr lang="de-DE" dirty="0" err="1" smtClean="0"/>
              <a:t>provisions</a:t>
            </a:r>
            <a:endParaRPr lang="de-DE" dirty="0" smtClean="0"/>
          </a:p>
          <a:p>
            <a:endParaRPr lang="de-DE" dirty="0" smtClean="0"/>
          </a:p>
          <a:p>
            <a:r>
              <a:rPr lang="de-DE" dirty="0" err="1" smtClean="0"/>
              <a:t>Concernes</a:t>
            </a:r>
            <a:r>
              <a:rPr lang="de-DE" dirty="0" smtClean="0"/>
              <a:t> </a:t>
            </a:r>
            <a:r>
              <a:rPr lang="de-DE" dirty="0" err="1" smtClean="0"/>
              <a:t>voiced</a:t>
            </a:r>
            <a:r>
              <a:rPr lang="de-DE" dirty="0" smtClean="0"/>
              <a:t> </a:t>
            </a:r>
            <a:r>
              <a:rPr lang="de-DE" dirty="0" err="1" smtClean="0"/>
              <a:t>about</a:t>
            </a:r>
            <a:r>
              <a:rPr lang="de-DE" dirty="0" smtClean="0"/>
              <a:t> </a:t>
            </a:r>
            <a:r>
              <a:rPr lang="de-DE" dirty="0" err="1" smtClean="0"/>
              <a:t>competitiveness</a:t>
            </a:r>
            <a:r>
              <a:rPr lang="de-DE" dirty="0" smtClean="0"/>
              <a:t> / </a:t>
            </a:r>
            <a:r>
              <a:rPr lang="de-DE" dirty="0" err="1" smtClean="0"/>
              <a:t>carbon</a:t>
            </a:r>
            <a:r>
              <a:rPr lang="de-DE" dirty="0" smtClean="0"/>
              <a:t> </a:t>
            </a:r>
            <a:r>
              <a:rPr lang="de-DE" dirty="0" err="1" smtClean="0"/>
              <a:t>leakage</a:t>
            </a:r>
            <a:endParaRPr lang="de-DE" dirty="0" smtClean="0"/>
          </a:p>
          <a:p>
            <a:pPr lvl="1"/>
            <a:r>
              <a:rPr lang="de-DE" dirty="0" err="1" smtClean="0"/>
              <a:t>Motivated</a:t>
            </a:r>
            <a:r>
              <a:rPr lang="de-DE" dirty="0" smtClean="0"/>
              <a:t> </a:t>
            </a:r>
            <a:r>
              <a:rPr lang="de-DE" dirty="0" err="1" smtClean="0"/>
              <a:t>excemptions</a:t>
            </a:r>
            <a:r>
              <a:rPr lang="de-DE" dirty="0" smtClean="0"/>
              <a:t> </a:t>
            </a:r>
            <a:r>
              <a:rPr lang="de-DE" dirty="0" err="1" smtClean="0"/>
              <a:t>from</a:t>
            </a:r>
            <a:r>
              <a:rPr lang="de-DE" dirty="0" smtClean="0"/>
              <a:t> </a:t>
            </a:r>
            <a:r>
              <a:rPr lang="de-DE" dirty="0" err="1" smtClean="0"/>
              <a:t>energy</a:t>
            </a:r>
            <a:r>
              <a:rPr lang="de-DE" dirty="0" smtClean="0"/>
              <a:t> </a:t>
            </a:r>
            <a:r>
              <a:rPr lang="de-DE" dirty="0" err="1" smtClean="0"/>
              <a:t>taxes&amp;charges</a:t>
            </a:r>
            <a:r>
              <a:rPr lang="de-DE" dirty="0" smtClean="0"/>
              <a:t>, </a:t>
            </a:r>
            <a:r>
              <a:rPr lang="de-DE" dirty="0" err="1" smtClean="0"/>
              <a:t>free</a:t>
            </a:r>
            <a:r>
              <a:rPr lang="de-DE" dirty="0" smtClean="0"/>
              <a:t> EU ETS </a:t>
            </a:r>
            <a:r>
              <a:rPr lang="de-DE" dirty="0" err="1" smtClean="0"/>
              <a:t>allowances</a:t>
            </a:r>
            <a:endParaRPr lang="de-DE" dirty="0" smtClean="0"/>
          </a:p>
          <a:p>
            <a:pPr lvl="1"/>
            <a:r>
              <a:rPr lang="de-DE" dirty="0" err="1" smtClean="0"/>
              <a:t>Motivated</a:t>
            </a:r>
            <a:r>
              <a:rPr lang="de-DE" dirty="0" smtClean="0"/>
              <a:t> </a:t>
            </a:r>
            <a:r>
              <a:rPr lang="de-DE" dirty="0" err="1" smtClean="0"/>
              <a:t>reductions</a:t>
            </a:r>
            <a:r>
              <a:rPr lang="de-DE" dirty="0" smtClean="0"/>
              <a:t> in </a:t>
            </a:r>
            <a:r>
              <a:rPr lang="de-DE" dirty="0" err="1" smtClean="0"/>
              <a:t>stringency</a:t>
            </a:r>
            <a:r>
              <a:rPr lang="de-DE" dirty="0" smtClean="0"/>
              <a:t> / </a:t>
            </a:r>
            <a:r>
              <a:rPr lang="de-DE" dirty="0" err="1" smtClean="0"/>
              <a:t>charge</a:t>
            </a:r>
            <a:r>
              <a:rPr lang="de-DE" dirty="0" smtClean="0"/>
              <a:t> </a:t>
            </a:r>
            <a:r>
              <a:rPr lang="de-DE" dirty="0" err="1" smtClean="0"/>
              <a:t>level</a:t>
            </a:r>
            <a:r>
              <a:rPr lang="de-DE" dirty="0" smtClean="0"/>
              <a:t> </a:t>
            </a:r>
            <a:r>
              <a:rPr lang="de-DE" dirty="0" err="1" smtClean="0"/>
              <a:t>of</a:t>
            </a:r>
            <a:r>
              <a:rPr lang="de-DE" dirty="0" smtClean="0"/>
              <a:t> EU ETS, RE </a:t>
            </a:r>
            <a:r>
              <a:rPr lang="de-DE" dirty="0" err="1" smtClean="0"/>
              <a:t>support</a:t>
            </a:r>
            <a:r>
              <a:rPr lang="de-DE" dirty="0" smtClean="0"/>
              <a:t> ..</a:t>
            </a:r>
          </a:p>
          <a:p>
            <a:pPr marL="324000" lvl="1" indent="0">
              <a:buNone/>
            </a:pPr>
            <a:r>
              <a:rPr lang="de-DE" dirty="0" smtClean="0"/>
              <a:t>-&gt; Topic </a:t>
            </a:r>
            <a:r>
              <a:rPr lang="de-DE" dirty="0" err="1" smtClean="0"/>
              <a:t>of</a:t>
            </a:r>
            <a:r>
              <a:rPr lang="de-DE" dirty="0" smtClean="0"/>
              <a:t> </a:t>
            </a:r>
            <a:r>
              <a:rPr lang="de-DE" dirty="0" err="1" smtClean="0"/>
              <a:t>particular</a:t>
            </a:r>
            <a:r>
              <a:rPr lang="de-DE" dirty="0" smtClean="0"/>
              <a:t> </a:t>
            </a:r>
            <a:r>
              <a:rPr lang="de-DE" dirty="0" err="1" smtClean="0"/>
              <a:t>relevance</a:t>
            </a:r>
            <a:r>
              <a:rPr lang="de-DE" dirty="0" smtClean="0"/>
              <a:t> </a:t>
            </a:r>
            <a:r>
              <a:rPr lang="de-DE" dirty="0" err="1" smtClean="0"/>
              <a:t>for</a:t>
            </a:r>
            <a:r>
              <a:rPr lang="de-DE" dirty="0" smtClean="0"/>
              <a:t> </a:t>
            </a:r>
            <a:r>
              <a:rPr lang="de-DE" dirty="0" err="1" smtClean="0"/>
              <a:t>basic</a:t>
            </a:r>
            <a:r>
              <a:rPr lang="de-DE" dirty="0" smtClean="0"/>
              <a:t> material </a:t>
            </a:r>
            <a:r>
              <a:rPr lang="de-DE" dirty="0" err="1" smtClean="0"/>
              <a:t>production</a:t>
            </a:r>
            <a:r>
              <a:rPr lang="de-DE" dirty="0" smtClean="0"/>
              <a:t> </a:t>
            </a:r>
          </a:p>
          <a:p>
            <a:pPr lvl="1"/>
            <a:endParaRPr lang="de-DE" dirty="0" smtClean="0"/>
          </a:p>
          <a:p>
            <a:endParaRPr lang="en-US" dirty="0"/>
          </a:p>
        </p:txBody>
      </p:sp>
      <p:sp>
        <p:nvSpPr>
          <p:cNvPr id="7" name="Text Placeholder 6"/>
          <p:cNvSpPr>
            <a:spLocks noGrp="1"/>
          </p:cNvSpPr>
          <p:nvPr>
            <p:ph type="body" sz="quarter" idx="18"/>
          </p:nvPr>
        </p:nvSpPr>
        <p:spPr/>
        <p:txBody>
          <a:bodyPr/>
          <a:lstStyle/>
          <a:p>
            <a:r>
              <a:rPr lang="de-DE" dirty="0" smtClean="0"/>
              <a:t>3</a:t>
            </a:r>
            <a:endParaRPr lang="en-US" dirty="0"/>
          </a:p>
        </p:txBody>
      </p:sp>
      <p:sp>
        <p:nvSpPr>
          <p:cNvPr id="8" name="Footer Placeholder 2"/>
          <p:cNvSpPr txBox="1">
            <a:spLocks/>
          </p:cNvSpPr>
          <p:nvPr/>
        </p:nvSpPr>
        <p:spPr>
          <a:xfrm>
            <a:off x="538714" y="6516987"/>
            <a:ext cx="6099175" cy="152400"/>
          </a:xfrm>
          <a:prstGeom prst="rect">
            <a:avLst/>
          </a:prstGeom>
        </p:spPr>
        <p:txBody>
          <a:bodyPr/>
          <a:lstStyle>
            <a:defPPr>
              <a:defRPr lang="de-DE"/>
            </a:defPPr>
            <a:lvl1pPr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1pPr>
            <a:lvl2pPr marL="4572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2pPr>
            <a:lvl3pPr marL="9144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3pPr>
            <a:lvl4pPr marL="13716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4pPr>
            <a:lvl5pPr marL="18288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5pPr>
            <a:lvl6pPr marL="22860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6pPr>
            <a:lvl7pPr marL="27432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7pPr>
            <a:lvl8pPr marL="32004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8pPr>
            <a:lvl9pPr marL="36576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9pPr>
          </a:lstStyle>
          <a:p>
            <a:pPr>
              <a:defRPr/>
            </a:pPr>
            <a:r>
              <a:rPr lang="de-DE" sz="1100"/>
              <a:t>http://climatestrategies.org/projects/inclusion-of-consumption-in-emissions-trading/</a:t>
            </a:r>
            <a:endParaRPr lang="de-DE" sz="1100" dirty="0"/>
          </a:p>
        </p:txBody>
      </p:sp>
      <p:sp>
        <p:nvSpPr>
          <p:cNvPr id="9" name="TextBox 8"/>
          <p:cNvSpPr txBox="1"/>
          <p:nvPr/>
        </p:nvSpPr>
        <p:spPr>
          <a:xfrm>
            <a:off x="7782791" y="6573199"/>
            <a:ext cx="1361210" cy="284801"/>
          </a:xfrm>
          <a:prstGeom prst="rect">
            <a:avLst/>
          </a:prstGeom>
          <a:noFill/>
        </p:spPr>
        <p:txBody>
          <a:bodyPr wrap="square" rtlCol="0">
            <a:spAutoFit/>
          </a:bodyPr>
          <a:lstStyle/>
          <a:p>
            <a:r>
              <a:rPr lang="de-DE" sz="1200" dirty="0" smtClean="0"/>
              <a:t>Karsten Neuhoff</a:t>
            </a:r>
            <a:endParaRPr lang="en-US" sz="1200" dirty="0" smtClean="0"/>
          </a:p>
        </p:txBody>
      </p:sp>
    </p:spTree>
    <p:extLst>
      <p:ext uri="{BB962C8B-B14F-4D97-AF65-F5344CB8AC3E}">
        <p14:creationId xmlns:p14="http://schemas.microsoft.com/office/powerpoint/2010/main" val="3951308860"/>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41"/>
          <p:cNvSpPr>
            <a:spLocks noChangeArrowheads="1"/>
          </p:cNvSpPr>
          <p:nvPr/>
        </p:nvSpPr>
        <p:spPr bwMode="auto">
          <a:xfrm>
            <a:off x="188828" y="1009475"/>
            <a:ext cx="932654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1" i="0" u="none" strike="noStrike" cap="none" normalizeH="0" baseline="0" dirty="0" smtClean="0">
                <a:ln>
                  <a:noFill/>
                </a:ln>
                <a:solidFill>
                  <a:srgbClr val="000000"/>
                </a:solidFill>
                <a:effectLst/>
                <a:latin typeface="Calibri" panose="020F0502020204030204" pitchFamily="34" charset="0"/>
              </a:rPr>
              <a:t>Share</a:t>
            </a:r>
            <a:r>
              <a:rPr kumimoji="0" lang="en-US" altLang="en-US" sz="1700" b="1" i="0" u="none" strike="noStrike" cap="none" normalizeH="0" dirty="0" smtClean="0">
                <a:ln>
                  <a:noFill/>
                </a:ln>
                <a:solidFill>
                  <a:srgbClr val="000000"/>
                </a:solidFill>
                <a:effectLst/>
                <a:latin typeface="Calibri" panose="020F0502020204030204" pitchFamily="34" charset="0"/>
              </a:rPr>
              <a:t> of EU </a:t>
            </a:r>
            <a:r>
              <a:rPr lang="en-US" altLang="en-US" sz="1700" b="1" dirty="0" smtClean="0">
                <a:solidFill>
                  <a:srgbClr val="000000"/>
                </a:solidFill>
                <a:latin typeface="Calibri" panose="020F0502020204030204" pitchFamily="34" charset="0"/>
              </a:rPr>
              <a:t>greenhouse gas emissions</a:t>
            </a:r>
          </a:p>
          <a:p>
            <a:pPr marL="0" marR="0" lvl="0" indent="0" algn="l" defTabSz="914400" rtl="0" eaLnBrk="0" fontAlgn="base" latinLnBrk="0" hangingPunct="0">
              <a:lnSpc>
                <a:spcPct val="100000"/>
              </a:lnSpc>
              <a:spcBef>
                <a:spcPct val="0"/>
              </a:spcBef>
              <a:spcAft>
                <a:spcPct val="0"/>
              </a:spcAft>
              <a:buClrTx/>
              <a:buSzTx/>
              <a:buFontTx/>
              <a:buNone/>
              <a:tabLst/>
            </a:pPr>
            <a:r>
              <a:rPr lang="de-DE" altLang="en-US" sz="1600" i="1" dirty="0" smtClean="0">
                <a:solidFill>
                  <a:srgbClr val="000000"/>
                </a:solidFill>
                <a:latin typeface="Calibri" panose="020F0502020204030204" pitchFamily="34" charset="0"/>
              </a:rPr>
              <a:t>[power sector emissions are </a:t>
            </a:r>
            <a:r>
              <a:rPr lang="de-DE" altLang="en-US" sz="1600" i="1" dirty="0" err="1" smtClean="0">
                <a:solidFill>
                  <a:srgbClr val="000000"/>
                </a:solidFill>
                <a:latin typeface="Calibri" panose="020F0502020204030204" pitchFamily="34" charset="0"/>
              </a:rPr>
              <a:t>attributed</a:t>
            </a:r>
            <a:r>
              <a:rPr lang="de-DE" altLang="en-US" sz="1600" i="1" dirty="0" smtClean="0">
                <a:solidFill>
                  <a:srgbClr val="000000"/>
                </a:solidFill>
                <a:latin typeface="Calibri" panose="020F0502020204030204" pitchFamily="34" charset="0"/>
              </a:rPr>
              <a:t> </a:t>
            </a:r>
            <a:r>
              <a:rPr lang="de-DE" altLang="en-US" sz="1600" i="1" dirty="0" err="1" smtClean="0">
                <a:latin typeface="Calibri" panose="020F0502020204030204" pitchFamily="34" charset="0"/>
              </a:rPr>
              <a:t>to</a:t>
            </a:r>
            <a:r>
              <a:rPr lang="de-DE" altLang="en-US" sz="1600" i="1" dirty="0" smtClean="0">
                <a:latin typeface="Calibri" panose="020F0502020204030204" pitchFamily="34" charset="0"/>
              </a:rPr>
              <a:t> </a:t>
            </a:r>
            <a:r>
              <a:rPr lang="de-DE" altLang="en-US" sz="1600" i="1" dirty="0" err="1" smtClean="0">
                <a:latin typeface="Calibri" panose="020F0502020204030204" pitchFamily="34" charset="0"/>
              </a:rPr>
              <a:t>each</a:t>
            </a:r>
            <a:r>
              <a:rPr lang="de-DE" altLang="en-US" sz="1600" i="1" dirty="0" smtClean="0">
                <a:latin typeface="Calibri" panose="020F0502020204030204" pitchFamily="34" charset="0"/>
              </a:rPr>
              <a:t> </a:t>
            </a:r>
            <a:r>
              <a:rPr lang="de-DE" altLang="en-US" sz="1600" i="1" dirty="0" err="1" smtClean="0">
                <a:latin typeface="Calibri" panose="020F0502020204030204" pitchFamily="34" charset="0"/>
              </a:rPr>
              <a:t>sector</a:t>
            </a:r>
            <a:r>
              <a:rPr lang="de-DE" altLang="en-US" sz="1600" i="1" dirty="0" smtClean="0">
                <a:latin typeface="Calibri" panose="020F0502020204030204" pitchFamily="34" charset="0"/>
              </a:rPr>
              <a:t> </a:t>
            </a:r>
            <a:r>
              <a:rPr lang="de-DE" altLang="en-US" sz="1600" i="1" dirty="0" err="1" smtClean="0">
                <a:latin typeface="Calibri" panose="020F0502020204030204" pitchFamily="34" charset="0"/>
              </a:rPr>
              <a:t>as</a:t>
            </a:r>
            <a:r>
              <a:rPr lang="de-DE" altLang="en-US" sz="1600" i="1" dirty="0" smtClean="0">
                <a:latin typeface="Calibri" panose="020F0502020204030204" pitchFamily="34" charset="0"/>
              </a:rPr>
              <a:t> indirect </a:t>
            </a:r>
            <a:r>
              <a:rPr lang="de-DE" altLang="en-US" sz="1600" i="1" dirty="0" err="1" smtClean="0">
                <a:latin typeface="Calibri" panose="020F0502020204030204" pitchFamily="34" charset="0"/>
              </a:rPr>
              <a:t>emissions</a:t>
            </a:r>
            <a:r>
              <a:rPr lang="de-DE" altLang="en-US" sz="1600" i="1" dirty="0" smtClean="0">
                <a:latin typeface="Calibri" panose="020F0502020204030204" pitchFamily="34" charset="0"/>
              </a:rPr>
              <a:t> </a:t>
            </a:r>
            <a:r>
              <a:rPr lang="de-DE" altLang="en-US" sz="1600" i="1" dirty="0" err="1" smtClean="0">
                <a:latin typeface="Calibri" panose="020F0502020204030204" pitchFamily="34" charset="0"/>
              </a:rPr>
              <a:t>reflecting</a:t>
            </a:r>
            <a:r>
              <a:rPr lang="de-DE" altLang="en-US" sz="1600" i="1" dirty="0" smtClean="0">
                <a:latin typeface="Calibri" panose="020F0502020204030204" pitchFamily="34" charset="0"/>
              </a:rPr>
              <a:t> </a:t>
            </a:r>
            <a:r>
              <a:rPr lang="de-DE" altLang="en-US" sz="1600" i="1" dirty="0" err="1" smtClean="0">
                <a:solidFill>
                  <a:srgbClr val="000000"/>
                </a:solidFill>
                <a:latin typeface="Calibri" panose="020F0502020204030204" pitchFamily="34" charset="0"/>
              </a:rPr>
              <a:t>electricity</a:t>
            </a:r>
            <a:r>
              <a:rPr lang="de-DE" altLang="en-US" sz="1600" i="1" dirty="0" smtClean="0">
                <a:solidFill>
                  <a:srgbClr val="000000"/>
                </a:solidFill>
                <a:latin typeface="Calibri" panose="020F0502020204030204" pitchFamily="34" charset="0"/>
              </a:rPr>
              <a:t> </a:t>
            </a:r>
            <a:r>
              <a:rPr lang="de-DE" altLang="en-US" sz="1600" i="1" dirty="0" err="1" smtClean="0">
                <a:solidFill>
                  <a:srgbClr val="000000"/>
                </a:solidFill>
                <a:latin typeface="Calibri" panose="020F0502020204030204" pitchFamily="34" charset="0"/>
              </a:rPr>
              <a:t>use</a:t>
            </a:r>
            <a:r>
              <a:rPr lang="de-DE" altLang="en-US" sz="1600" i="1" dirty="0" smtClean="0">
                <a:solidFill>
                  <a:srgbClr val="000000"/>
                </a:solidFill>
                <a:latin typeface="Calibri" panose="020F0502020204030204" pitchFamily="34" charset="0"/>
              </a:rPr>
              <a:t>]</a:t>
            </a:r>
            <a:endParaRPr kumimoji="0" lang="en-US" altLang="en-US" sz="1600" i="1" u="none" strike="noStrike" cap="none" normalizeH="0" baseline="0" dirty="0" smtClean="0">
              <a:ln>
                <a:noFill/>
              </a:ln>
              <a:solidFill>
                <a:schemeClr val="tx1"/>
              </a:solidFill>
              <a:effectLst/>
            </a:endParaRPr>
          </a:p>
        </p:txBody>
      </p:sp>
      <p:sp>
        <p:nvSpPr>
          <p:cNvPr id="2" name="Text Placeholder 1"/>
          <p:cNvSpPr>
            <a:spLocks noGrp="1"/>
          </p:cNvSpPr>
          <p:nvPr>
            <p:ph type="body" sz="quarter" idx="13"/>
          </p:nvPr>
        </p:nvSpPr>
        <p:spPr/>
        <p:txBody>
          <a:bodyPr/>
          <a:lstStyle/>
          <a:p>
            <a:r>
              <a:rPr lang="en-US" sz="2000" dirty="0" smtClean="0"/>
              <a:t>Focus is on Basic materials = 16% of EU greenhouse gas emissions</a:t>
            </a:r>
            <a:r>
              <a:rPr lang="de-DE" sz="2000" dirty="0" smtClean="0"/>
              <a:t> </a:t>
            </a:r>
          </a:p>
        </p:txBody>
      </p:sp>
      <p:sp>
        <p:nvSpPr>
          <p:cNvPr id="5" name="Text Placeholder 4"/>
          <p:cNvSpPr>
            <a:spLocks noGrp="1"/>
          </p:cNvSpPr>
          <p:nvPr>
            <p:ph type="body" sz="quarter" idx="18"/>
          </p:nvPr>
        </p:nvSpPr>
        <p:spPr/>
        <p:txBody>
          <a:bodyPr/>
          <a:lstStyle/>
          <a:p>
            <a:r>
              <a:rPr lang="de-DE" dirty="0" smtClean="0"/>
              <a:t>4</a:t>
            </a:r>
            <a:endParaRPr lang="en-US" dirty="0"/>
          </a:p>
        </p:txBody>
      </p:sp>
      <p:sp>
        <p:nvSpPr>
          <p:cNvPr id="14" name="Freeform 8"/>
          <p:cNvSpPr>
            <a:spLocks/>
          </p:cNvSpPr>
          <p:nvPr/>
        </p:nvSpPr>
        <p:spPr bwMode="auto">
          <a:xfrm>
            <a:off x="2322733" y="3914365"/>
            <a:ext cx="2292350" cy="2060575"/>
          </a:xfrm>
          <a:custGeom>
            <a:avLst/>
            <a:gdLst>
              <a:gd name="T0" fmla="*/ 3815 w 13048"/>
              <a:gd name="T1" fmla="*/ 0 h 11736"/>
              <a:gd name="T2" fmla="*/ 0 w 13048"/>
              <a:gd name="T3" fmla="*/ 9824 h 11736"/>
              <a:gd name="T4" fmla="*/ 13048 w 13048"/>
              <a:gd name="T5" fmla="*/ 5081 h 11736"/>
              <a:gd name="T6" fmla="*/ 3815 w 13048"/>
              <a:gd name="T7" fmla="*/ 0 h 11736"/>
            </a:gdLst>
            <a:ahLst/>
            <a:cxnLst>
              <a:cxn ang="0">
                <a:pos x="T0" y="T1"/>
              </a:cxn>
              <a:cxn ang="0">
                <a:pos x="T2" y="T3"/>
              </a:cxn>
              <a:cxn ang="0">
                <a:pos x="T4" y="T5"/>
              </a:cxn>
              <a:cxn ang="0">
                <a:pos x="T6" y="T7"/>
              </a:cxn>
            </a:cxnLst>
            <a:rect l="0" t="0" r="r" b="b"/>
            <a:pathLst>
              <a:path w="13048" h="11736">
                <a:moveTo>
                  <a:pt x="3815" y="0"/>
                </a:moveTo>
                <a:lnTo>
                  <a:pt x="0" y="9824"/>
                </a:lnTo>
                <a:cubicBezTo>
                  <a:pt x="4923" y="11736"/>
                  <a:pt x="10502" y="9708"/>
                  <a:pt x="13048" y="5081"/>
                </a:cubicBezTo>
                <a:lnTo>
                  <a:pt x="3815" y="0"/>
                </a:lnTo>
                <a:close/>
              </a:path>
            </a:pathLst>
          </a:custGeom>
          <a:solidFill>
            <a:schemeClr val="bg2">
              <a:lumMod val="90000"/>
            </a:schemeClr>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9"/>
          <p:cNvSpPr>
            <a:spLocks noEditPoints="1"/>
          </p:cNvSpPr>
          <p:nvPr/>
        </p:nvSpPr>
        <p:spPr bwMode="auto">
          <a:xfrm>
            <a:off x="2319558" y="3911190"/>
            <a:ext cx="2298700" cy="1855788"/>
          </a:xfrm>
          <a:custGeom>
            <a:avLst/>
            <a:gdLst>
              <a:gd name="T0" fmla="*/ 3847 w 13082"/>
              <a:gd name="T1" fmla="*/ 23 h 10573"/>
              <a:gd name="T2" fmla="*/ 22 w 13082"/>
              <a:gd name="T3" fmla="*/ 9826 h 10573"/>
              <a:gd name="T4" fmla="*/ 952 w 13082"/>
              <a:gd name="T5" fmla="*/ 10138 h 10573"/>
              <a:gd name="T6" fmla="*/ 1890 w 13082"/>
              <a:gd name="T7" fmla="*/ 10360 h 10573"/>
              <a:gd name="T8" fmla="*/ 2833 w 13082"/>
              <a:gd name="T9" fmla="*/ 10494 h 10573"/>
              <a:gd name="T10" fmla="*/ 3775 w 13082"/>
              <a:gd name="T11" fmla="*/ 10541 h 10573"/>
              <a:gd name="T12" fmla="*/ 4711 w 13082"/>
              <a:gd name="T13" fmla="*/ 10504 h 10573"/>
              <a:gd name="T14" fmla="*/ 5636 w 13082"/>
              <a:gd name="T15" fmla="*/ 10385 h 10573"/>
              <a:gd name="T16" fmla="*/ 6543 w 13082"/>
              <a:gd name="T17" fmla="*/ 10185 h 10573"/>
              <a:gd name="T18" fmla="*/ 7427 w 13082"/>
              <a:gd name="T19" fmla="*/ 9907 h 10573"/>
              <a:gd name="T20" fmla="*/ 8285 w 13082"/>
              <a:gd name="T21" fmla="*/ 9552 h 10573"/>
              <a:gd name="T22" fmla="*/ 9108 w 13082"/>
              <a:gd name="T23" fmla="*/ 9122 h 10573"/>
              <a:gd name="T24" fmla="*/ 9894 w 13082"/>
              <a:gd name="T25" fmla="*/ 8620 h 10573"/>
              <a:gd name="T26" fmla="*/ 10634 w 13082"/>
              <a:gd name="T27" fmla="*/ 8048 h 10573"/>
              <a:gd name="T28" fmla="*/ 11326 w 13082"/>
              <a:gd name="T29" fmla="*/ 7406 h 10573"/>
              <a:gd name="T30" fmla="*/ 11963 w 13082"/>
              <a:gd name="T31" fmla="*/ 6699 h 10573"/>
              <a:gd name="T32" fmla="*/ 12540 w 13082"/>
              <a:gd name="T33" fmla="*/ 5926 h 10573"/>
              <a:gd name="T34" fmla="*/ 13052 w 13082"/>
              <a:gd name="T35" fmla="*/ 5090 h 10573"/>
              <a:gd name="T36" fmla="*/ 3825 w 13082"/>
              <a:gd name="T37" fmla="*/ 31 h 10573"/>
              <a:gd name="T38" fmla="*/ 13081 w 13082"/>
              <a:gd name="T39" fmla="*/ 5094 h 10573"/>
              <a:gd name="T40" fmla="*/ 12831 w 13082"/>
              <a:gd name="T41" fmla="*/ 5533 h 10573"/>
              <a:gd name="T42" fmla="*/ 12285 w 13082"/>
              <a:gd name="T43" fmla="*/ 6340 h 10573"/>
              <a:gd name="T44" fmla="*/ 11676 w 13082"/>
              <a:gd name="T45" fmla="*/ 7082 h 10573"/>
              <a:gd name="T46" fmla="*/ 11008 w 13082"/>
              <a:gd name="T47" fmla="*/ 7759 h 10573"/>
              <a:gd name="T48" fmla="*/ 10289 w 13082"/>
              <a:gd name="T49" fmla="*/ 8368 h 10573"/>
              <a:gd name="T50" fmla="*/ 9523 w 13082"/>
              <a:gd name="T51" fmla="*/ 8908 h 10573"/>
              <a:gd name="T52" fmla="*/ 8715 w 13082"/>
              <a:gd name="T53" fmla="*/ 9375 h 10573"/>
              <a:gd name="T54" fmla="*/ 7871 w 13082"/>
              <a:gd name="T55" fmla="*/ 9768 h 10573"/>
              <a:gd name="T56" fmla="*/ 6997 w 13082"/>
              <a:gd name="T57" fmla="*/ 10086 h 10573"/>
              <a:gd name="T58" fmla="*/ 6098 w 13082"/>
              <a:gd name="T59" fmla="*/ 10326 h 10573"/>
              <a:gd name="T60" fmla="*/ 5179 w 13082"/>
              <a:gd name="T61" fmla="*/ 10486 h 10573"/>
              <a:gd name="T62" fmla="*/ 4245 w 13082"/>
              <a:gd name="T63" fmla="*/ 10565 h 10573"/>
              <a:gd name="T64" fmla="*/ 3302 w 13082"/>
              <a:gd name="T65" fmla="*/ 10560 h 10573"/>
              <a:gd name="T66" fmla="*/ 2356 w 13082"/>
              <a:gd name="T67" fmla="*/ 10470 h 10573"/>
              <a:gd name="T68" fmla="*/ 1412 w 13082"/>
              <a:gd name="T69" fmla="*/ 10291 h 10573"/>
              <a:gd name="T70" fmla="*/ 475 w 13082"/>
              <a:gd name="T71" fmla="*/ 10024 h 10573"/>
              <a:gd name="T72" fmla="*/ 2 w 13082"/>
              <a:gd name="T73" fmla="*/ 9848 h 10573"/>
              <a:gd name="T74" fmla="*/ 3818 w 13082"/>
              <a:gd name="T75" fmla="*/ 11 h 10573"/>
              <a:gd name="T76" fmla="*/ 3840 w 13082"/>
              <a:gd name="T77" fmla="*/ 3 h 10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082" h="10573">
                <a:moveTo>
                  <a:pt x="3825" y="31"/>
                </a:moveTo>
                <a:lnTo>
                  <a:pt x="3847" y="23"/>
                </a:lnTo>
                <a:lnTo>
                  <a:pt x="32" y="9847"/>
                </a:lnTo>
                <a:lnTo>
                  <a:pt x="22" y="9826"/>
                </a:lnTo>
                <a:lnTo>
                  <a:pt x="486" y="9993"/>
                </a:lnTo>
                <a:lnTo>
                  <a:pt x="952" y="10138"/>
                </a:lnTo>
                <a:lnTo>
                  <a:pt x="1420" y="10260"/>
                </a:lnTo>
                <a:lnTo>
                  <a:pt x="1890" y="10360"/>
                </a:lnTo>
                <a:lnTo>
                  <a:pt x="2362" y="10438"/>
                </a:lnTo>
                <a:lnTo>
                  <a:pt x="2833" y="10494"/>
                </a:lnTo>
                <a:lnTo>
                  <a:pt x="3305" y="10528"/>
                </a:lnTo>
                <a:lnTo>
                  <a:pt x="3775" y="10541"/>
                </a:lnTo>
                <a:lnTo>
                  <a:pt x="4244" y="10533"/>
                </a:lnTo>
                <a:lnTo>
                  <a:pt x="4711" y="10504"/>
                </a:lnTo>
                <a:lnTo>
                  <a:pt x="5175" y="10455"/>
                </a:lnTo>
                <a:lnTo>
                  <a:pt x="5636" y="10385"/>
                </a:lnTo>
                <a:lnTo>
                  <a:pt x="6091" y="10295"/>
                </a:lnTo>
                <a:lnTo>
                  <a:pt x="6543" y="10185"/>
                </a:lnTo>
                <a:lnTo>
                  <a:pt x="6988" y="10056"/>
                </a:lnTo>
                <a:lnTo>
                  <a:pt x="7427" y="9907"/>
                </a:lnTo>
                <a:lnTo>
                  <a:pt x="7860" y="9739"/>
                </a:lnTo>
                <a:lnTo>
                  <a:pt x="8285" y="9552"/>
                </a:lnTo>
                <a:lnTo>
                  <a:pt x="8701" y="9346"/>
                </a:lnTo>
                <a:lnTo>
                  <a:pt x="9108" y="9122"/>
                </a:lnTo>
                <a:lnTo>
                  <a:pt x="9506" y="8880"/>
                </a:lnTo>
                <a:lnTo>
                  <a:pt x="9894" y="8620"/>
                </a:lnTo>
                <a:lnTo>
                  <a:pt x="10270" y="8343"/>
                </a:lnTo>
                <a:lnTo>
                  <a:pt x="10634" y="8048"/>
                </a:lnTo>
                <a:lnTo>
                  <a:pt x="10987" y="7735"/>
                </a:lnTo>
                <a:lnTo>
                  <a:pt x="11326" y="7406"/>
                </a:lnTo>
                <a:lnTo>
                  <a:pt x="11652" y="7060"/>
                </a:lnTo>
                <a:lnTo>
                  <a:pt x="11963" y="6699"/>
                </a:lnTo>
                <a:lnTo>
                  <a:pt x="12260" y="6320"/>
                </a:lnTo>
                <a:lnTo>
                  <a:pt x="12540" y="5926"/>
                </a:lnTo>
                <a:lnTo>
                  <a:pt x="12805" y="5515"/>
                </a:lnTo>
                <a:lnTo>
                  <a:pt x="13052" y="5090"/>
                </a:lnTo>
                <a:lnTo>
                  <a:pt x="13058" y="5112"/>
                </a:lnTo>
                <a:lnTo>
                  <a:pt x="3825" y="31"/>
                </a:lnTo>
                <a:close/>
                <a:moveTo>
                  <a:pt x="13073" y="5084"/>
                </a:moveTo>
                <a:cubicBezTo>
                  <a:pt x="13077" y="5086"/>
                  <a:pt x="13080" y="5090"/>
                  <a:pt x="13081" y="5094"/>
                </a:cubicBezTo>
                <a:cubicBezTo>
                  <a:pt x="13082" y="5098"/>
                  <a:pt x="13081" y="5102"/>
                  <a:pt x="13079" y="5106"/>
                </a:cubicBezTo>
                <a:lnTo>
                  <a:pt x="12831" y="5533"/>
                </a:lnTo>
                <a:lnTo>
                  <a:pt x="12567" y="5944"/>
                </a:lnTo>
                <a:lnTo>
                  <a:pt x="12285" y="6340"/>
                </a:lnTo>
                <a:lnTo>
                  <a:pt x="11988" y="6719"/>
                </a:lnTo>
                <a:lnTo>
                  <a:pt x="11676" y="7082"/>
                </a:lnTo>
                <a:lnTo>
                  <a:pt x="11349" y="7429"/>
                </a:lnTo>
                <a:lnTo>
                  <a:pt x="11008" y="7759"/>
                </a:lnTo>
                <a:lnTo>
                  <a:pt x="10655" y="8072"/>
                </a:lnTo>
                <a:lnTo>
                  <a:pt x="10289" y="8368"/>
                </a:lnTo>
                <a:lnTo>
                  <a:pt x="9911" y="8647"/>
                </a:lnTo>
                <a:lnTo>
                  <a:pt x="9523" y="8908"/>
                </a:lnTo>
                <a:lnTo>
                  <a:pt x="9124" y="9150"/>
                </a:lnTo>
                <a:lnTo>
                  <a:pt x="8715" y="9375"/>
                </a:lnTo>
                <a:lnTo>
                  <a:pt x="8297" y="9581"/>
                </a:lnTo>
                <a:lnTo>
                  <a:pt x="7871" y="9768"/>
                </a:lnTo>
                <a:lnTo>
                  <a:pt x="7438" y="9937"/>
                </a:lnTo>
                <a:lnTo>
                  <a:pt x="6997" y="10086"/>
                </a:lnTo>
                <a:lnTo>
                  <a:pt x="6550" y="10216"/>
                </a:lnTo>
                <a:lnTo>
                  <a:pt x="6098" y="10326"/>
                </a:lnTo>
                <a:lnTo>
                  <a:pt x="5640" y="10416"/>
                </a:lnTo>
                <a:lnTo>
                  <a:pt x="5179" y="10486"/>
                </a:lnTo>
                <a:lnTo>
                  <a:pt x="4713" y="10536"/>
                </a:lnTo>
                <a:lnTo>
                  <a:pt x="4245" y="10565"/>
                </a:lnTo>
                <a:lnTo>
                  <a:pt x="3775" y="10573"/>
                </a:lnTo>
                <a:lnTo>
                  <a:pt x="3302" y="10560"/>
                </a:lnTo>
                <a:lnTo>
                  <a:pt x="2829" y="10526"/>
                </a:lnTo>
                <a:lnTo>
                  <a:pt x="2356" y="10470"/>
                </a:lnTo>
                <a:lnTo>
                  <a:pt x="1884" y="10392"/>
                </a:lnTo>
                <a:lnTo>
                  <a:pt x="1412" y="10291"/>
                </a:lnTo>
                <a:lnTo>
                  <a:pt x="942" y="10169"/>
                </a:lnTo>
                <a:lnTo>
                  <a:pt x="475" y="10024"/>
                </a:lnTo>
                <a:lnTo>
                  <a:pt x="12" y="9856"/>
                </a:lnTo>
                <a:cubicBezTo>
                  <a:pt x="7" y="9855"/>
                  <a:pt x="4" y="9852"/>
                  <a:pt x="2" y="9848"/>
                </a:cubicBezTo>
                <a:cubicBezTo>
                  <a:pt x="1" y="9844"/>
                  <a:pt x="0" y="9839"/>
                  <a:pt x="2" y="9835"/>
                </a:cubicBezTo>
                <a:lnTo>
                  <a:pt x="3818" y="11"/>
                </a:lnTo>
                <a:cubicBezTo>
                  <a:pt x="3819" y="7"/>
                  <a:pt x="3823" y="4"/>
                  <a:pt x="3827" y="2"/>
                </a:cubicBezTo>
                <a:cubicBezTo>
                  <a:pt x="3831" y="0"/>
                  <a:pt x="3836" y="1"/>
                  <a:pt x="3840" y="3"/>
                </a:cubicBezTo>
                <a:lnTo>
                  <a:pt x="13073" y="5084"/>
                </a:lnTo>
                <a:close/>
              </a:path>
            </a:pathLst>
          </a:custGeom>
          <a:solidFill>
            <a:srgbClr val="38638A"/>
          </a:solidFill>
          <a:ln w="1588" cap="flat">
            <a:solidFill>
              <a:schemeClr val="bg1"/>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6" name="Freeform 10"/>
          <p:cNvSpPr>
            <a:spLocks/>
          </p:cNvSpPr>
          <p:nvPr/>
        </p:nvSpPr>
        <p:spPr bwMode="auto">
          <a:xfrm>
            <a:off x="1101946" y="3819115"/>
            <a:ext cx="1890713" cy="1819275"/>
          </a:xfrm>
          <a:custGeom>
            <a:avLst/>
            <a:gdLst>
              <a:gd name="T0" fmla="*/ 10761 w 10761"/>
              <a:gd name="T1" fmla="*/ 549 h 10373"/>
              <a:gd name="T2" fmla="*/ 237 w 10761"/>
              <a:gd name="T3" fmla="*/ 0 h 10373"/>
              <a:gd name="T4" fmla="*/ 6946 w 10761"/>
              <a:gd name="T5" fmla="*/ 10373 h 10373"/>
              <a:gd name="T6" fmla="*/ 10761 w 10761"/>
              <a:gd name="T7" fmla="*/ 549 h 10373"/>
            </a:gdLst>
            <a:ahLst/>
            <a:cxnLst>
              <a:cxn ang="0">
                <a:pos x="T0" y="T1"/>
              </a:cxn>
              <a:cxn ang="0">
                <a:pos x="T2" y="T3"/>
              </a:cxn>
              <a:cxn ang="0">
                <a:pos x="T4" y="T5"/>
              </a:cxn>
              <a:cxn ang="0">
                <a:pos x="T6" y="T7"/>
              </a:cxn>
            </a:cxnLst>
            <a:rect l="0" t="0" r="r" b="b"/>
            <a:pathLst>
              <a:path w="10761" h="10373">
                <a:moveTo>
                  <a:pt x="10761" y="549"/>
                </a:moveTo>
                <a:lnTo>
                  <a:pt x="237" y="0"/>
                </a:lnTo>
                <a:cubicBezTo>
                  <a:pt x="0" y="4543"/>
                  <a:pt x="2705" y="8726"/>
                  <a:pt x="6946" y="10373"/>
                </a:cubicBezTo>
                <a:lnTo>
                  <a:pt x="10761" y="549"/>
                </a:lnTo>
                <a:close/>
              </a:path>
            </a:pathLst>
          </a:custGeom>
          <a:solidFill>
            <a:schemeClr val="bg1">
              <a:lumMod val="65000"/>
            </a:schemeClr>
          </a:solidFill>
          <a:ln w="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1"/>
          <p:cNvSpPr>
            <a:spLocks noEditPoints="1"/>
          </p:cNvSpPr>
          <p:nvPr/>
        </p:nvSpPr>
        <p:spPr bwMode="auto">
          <a:xfrm>
            <a:off x="1138458" y="3815940"/>
            <a:ext cx="1857375" cy="1825625"/>
          </a:xfrm>
          <a:custGeom>
            <a:avLst/>
            <a:gdLst>
              <a:gd name="T0" fmla="*/ 10554 w 10571"/>
              <a:gd name="T1" fmla="*/ 581 h 10405"/>
              <a:gd name="T2" fmla="*/ 46 w 10571"/>
              <a:gd name="T3" fmla="*/ 17 h 10405"/>
              <a:gd name="T4" fmla="*/ 36 w 10571"/>
              <a:gd name="T5" fmla="*/ 863 h 10405"/>
              <a:gd name="T6" fmla="*/ 92 w 10571"/>
              <a:gd name="T7" fmla="*/ 1698 h 10405"/>
              <a:gd name="T8" fmla="*/ 214 w 10571"/>
              <a:gd name="T9" fmla="*/ 2517 h 10405"/>
              <a:gd name="T10" fmla="*/ 397 w 10571"/>
              <a:gd name="T11" fmla="*/ 3318 h 10405"/>
              <a:gd name="T12" fmla="*/ 642 w 10571"/>
              <a:gd name="T13" fmla="*/ 4098 h 10405"/>
              <a:gd name="T14" fmla="*/ 945 w 10571"/>
              <a:gd name="T15" fmla="*/ 4854 h 10405"/>
              <a:gd name="T16" fmla="*/ 1305 w 10571"/>
              <a:gd name="T17" fmla="*/ 5583 h 10405"/>
              <a:gd name="T18" fmla="*/ 1719 w 10571"/>
              <a:gd name="T19" fmla="*/ 6281 h 10405"/>
              <a:gd name="T20" fmla="*/ 2186 w 10571"/>
              <a:gd name="T21" fmla="*/ 6944 h 10405"/>
              <a:gd name="T22" fmla="*/ 2703 w 10571"/>
              <a:gd name="T23" fmla="*/ 7571 h 10405"/>
              <a:gd name="T24" fmla="*/ 3268 w 10571"/>
              <a:gd name="T25" fmla="*/ 8157 h 10405"/>
              <a:gd name="T26" fmla="*/ 3879 w 10571"/>
              <a:gd name="T27" fmla="*/ 8700 h 10405"/>
              <a:gd name="T28" fmla="*/ 4534 w 10571"/>
              <a:gd name="T29" fmla="*/ 9197 h 10405"/>
              <a:gd name="T30" fmla="*/ 5232 w 10571"/>
              <a:gd name="T31" fmla="*/ 9643 h 10405"/>
              <a:gd name="T32" fmla="*/ 5969 w 10571"/>
              <a:gd name="T33" fmla="*/ 10037 h 10405"/>
              <a:gd name="T34" fmla="*/ 6745 w 10571"/>
              <a:gd name="T35" fmla="*/ 10374 h 10405"/>
              <a:gd name="T36" fmla="*/ 10540 w 10571"/>
              <a:gd name="T37" fmla="*/ 559 h 10405"/>
              <a:gd name="T38" fmla="*/ 6745 w 10571"/>
              <a:gd name="T39" fmla="*/ 10404 h 10405"/>
              <a:gd name="T40" fmla="*/ 6339 w 10571"/>
              <a:gd name="T41" fmla="*/ 10242 h 10405"/>
              <a:gd name="T42" fmla="*/ 5580 w 10571"/>
              <a:gd name="T43" fmla="*/ 9874 h 10405"/>
              <a:gd name="T44" fmla="*/ 4860 w 10571"/>
              <a:gd name="T45" fmla="*/ 9453 h 10405"/>
              <a:gd name="T46" fmla="*/ 4182 w 10571"/>
              <a:gd name="T47" fmla="*/ 8980 h 10405"/>
              <a:gd name="T48" fmla="*/ 3546 w 10571"/>
              <a:gd name="T49" fmla="*/ 8458 h 10405"/>
              <a:gd name="T50" fmla="*/ 2956 w 10571"/>
              <a:gd name="T51" fmla="*/ 7891 h 10405"/>
              <a:gd name="T52" fmla="*/ 2413 w 10571"/>
              <a:gd name="T53" fmla="*/ 7282 h 10405"/>
              <a:gd name="T54" fmla="*/ 1920 w 10571"/>
              <a:gd name="T55" fmla="*/ 6634 h 10405"/>
              <a:gd name="T56" fmla="*/ 1478 w 10571"/>
              <a:gd name="T57" fmla="*/ 5951 h 10405"/>
              <a:gd name="T58" fmla="*/ 1089 w 10571"/>
              <a:gd name="T59" fmla="*/ 5236 h 10405"/>
              <a:gd name="T60" fmla="*/ 757 w 10571"/>
              <a:gd name="T61" fmla="*/ 4491 h 10405"/>
              <a:gd name="T62" fmla="*/ 482 w 10571"/>
              <a:gd name="T63" fmla="*/ 3720 h 10405"/>
              <a:gd name="T64" fmla="*/ 267 w 10571"/>
              <a:gd name="T65" fmla="*/ 2927 h 10405"/>
              <a:gd name="T66" fmla="*/ 113 w 10571"/>
              <a:gd name="T67" fmla="*/ 2113 h 10405"/>
              <a:gd name="T68" fmla="*/ 24 w 10571"/>
              <a:gd name="T69" fmla="*/ 1284 h 10405"/>
              <a:gd name="T70" fmla="*/ 0 w 10571"/>
              <a:gd name="T71" fmla="*/ 441 h 10405"/>
              <a:gd name="T72" fmla="*/ 19 w 10571"/>
              <a:gd name="T73" fmla="*/ 5 h 10405"/>
              <a:gd name="T74" fmla="*/ 10555 w 10571"/>
              <a:gd name="T75" fmla="*/ 549 h 10405"/>
              <a:gd name="T76" fmla="*/ 10569 w 10571"/>
              <a:gd name="T77" fmla="*/ 571 h 10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571" h="10405">
                <a:moveTo>
                  <a:pt x="10540" y="559"/>
                </a:moveTo>
                <a:lnTo>
                  <a:pt x="10554" y="581"/>
                </a:lnTo>
                <a:lnTo>
                  <a:pt x="29" y="32"/>
                </a:lnTo>
                <a:lnTo>
                  <a:pt x="46" y="17"/>
                </a:lnTo>
                <a:lnTo>
                  <a:pt x="32" y="442"/>
                </a:lnTo>
                <a:lnTo>
                  <a:pt x="36" y="863"/>
                </a:lnTo>
                <a:lnTo>
                  <a:pt x="56" y="1282"/>
                </a:lnTo>
                <a:lnTo>
                  <a:pt x="92" y="1698"/>
                </a:lnTo>
                <a:lnTo>
                  <a:pt x="145" y="2109"/>
                </a:lnTo>
                <a:lnTo>
                  <a:pt x="214" y="2517"/>
                </a:lnTo>
                <a:lnTo>
                  <a:pt x="298" y="2920"/>
                </a:lnTo>
                <a:lnTo>
                  <a:pt x="397" y="3318"/>
                </a:lnTo>
                <a:lnTo>
                  <a:pt x="512" y="3711"/>
                </a:lnTo>
                <a:lnTo>
                  <a:pt x="642" y="4098"/>
                </a:lnTo>
                <a:lnTo>
                  <a:pt x="786" y="4480"/>
                </a:lnTo>
                <a:lnTo>
                  <a:pt x="945" y="4854"/>
                </a:lnTo>
                <a:lnTo>
                  <a:pt x="1118" y="5222"/>
                </a:lnTo>
                <a:lnTo>
                  <a:pt x="1305" y="5583"/>
                </a:lnTo>
                <a:lnTo>
                  <a:pt x="1505" y="5936"/>
                </a:lnTo>
                <a:lnTo>
                  <a:pt x="1719" y="6281"/>
                </a:lnTo>
                <a:lnTo>
                  <a:pt x="1946" y="6617"/>
                </a:lnTo>
                <a:lnTo>
                  <a:pt x="2186" y="6944"/>
                </a:lnTo>
                <a:lnTo>
                  <a:pt x="2438" y="7262"/>
                </a:lnTo>
                <a:lnTo>
                  <a:pt x="2703" y="7571"/>
                </a:lnTo>
                <a:lnTo>
                  <a:pt x="2979" y="7869"/>
                </a:lnTo>
                <a:lnTo>
                  <a:pt x="3268" y="8157"/>
                </a:lnTo>
                <a:lnTo>
                  <a:pt x="3567" y="8434"/>
                </a:lnTo>
                <a:lnTo>
                  <a:pt x="3879" y="8700"/>
                </a:lnTo>
                <a:lnTo>
                  <a:pt x="4201" y="8954"/>
                </a:lnTo>
                <a:lnTo>
                  <a:pt x="4534" y="9197"/>
                </a:lnTo>
                <a:lnTo>
                  <a:pt x="4878" y="9426"/>
                </a:lnTo>
                <a:lnTo>
                  <a:pt x="5232" y="9643"/>
                </a:lnTo>
                <a:lnTo>
                  <a:pt x="5596" y="9846"/>
                </a:lnTo>
                <a:lnTo>
                  <a:pt x="5969" y="10037"/>
                </a:lnTo>
                <a:lnTo>
                  <a:pt x="6353" y="10212"/>
                </a:lnTo>
                <a:lnTo>
                  <a:pt x="6745" y="10374"/>
                </a:lnTo>
                <a:lnTo>
                  <a:pt x="6724" y="10383"/>
                </a:lnTo>
                <a:lnTo>
                  <a:pt x="10540" y="559"/>
                </a:lnTo>
                <a:close/>
                <a:moveTo>
                  <a:pt x="6754" y="10395"/>
                </a:moveTo>
                <a:cubicBezTo>
                  <a:pt x="6752" y="10399"/>
                  <a:pt x="6749" y="10402"/>
                  <a:pt x="6745" y="10404"/>
                </a:cubicBezTo>
                <a:cubicBezTo>
                  <a:pt x="6741" y="10405"/>
                  <a:pt x="6737" y="10405"/>
                  <a:pt x="6733" y="10404"/>
                </a:cubicBezTo>
                <a:lnTo>
                  <a:pt x="6339" y="10242"/>
                </a:lnTo>
                <a:lnTo>
                  <a:pt x="5955" y="10065"/>
                </a:lnTo>
                <a:lnTo>
                  <a:pt x="5580" y="9874"/>
                </a:lnTo>
                <a:lnTo>
                  <a:pt x="5215" y="9671"/>
                </a:lnTo>
                <a:lnTo>
                  <a:pt x="4860" y="9453"/>
                </a:lnTo>
                <a:lnTo>
                  <a:pt x="4516" y="9222"/>
                </a:lnTo>
                <a:lnTo>
                  <a:pt x="4182" y="8980"/>
                </a:lnTo>
                <a:lnTo>
                  <a:pt x="3858" y="8725"/>
                </a:lnTo>
                <a:lnTo>
                  <a:pt x="3546" y="8458"/>
                </a:lnTo>
                <a:lnTo>
                  <a:pt x="3245" y="8180"/>
                </a:lnTo>
                <a:lnTo>
                  <a:pt x="2956" y="7891"/>
                </a:lnTo>
                <a:lnTo>
                  <a:pt x="2678" y="7591"/>
                </a:lnTo>
                <a:lnTo>
                  <a:pt x="2413" y="7282"/>
                </a:lnTo>
                <a:lnTo>
                  <a:pt x="2160" y="6963"/>
                </a:lnTo>
                <a:lnTo>
                  <a:pt x="1920" y="6634"/>
                </a:lnTo>
                <a:lnTo>
                  <a:pt x="1692" y="6297"/>
                </a:lnTo>
                <a:lnTo>
                  <a:pt x="1478" y="5951"/>
                </a:lnTo>
                <a:lnTo>
                  <a:pt x="1277" y="5597"/>
                </a:lnTo>
                <a:lnTo>
                  <a:pt x="1089" y="5236"/>
                </a:lnTo>
                <a:lnTo>
                  <a:pt x="916" y="4867"/>
                </a:lnTo>
                <a:lnTo>
                  <a:pt x="757" y="4491"/>
                </a:lnTo>
                <a:lnTo>
                  <a:pt x="612" y="4109"/>
                </a:lnTo>
                <a:lnTo>
                  <a:pt x="482" y="3720"/>
                </a:lnTo>
                <a:lnTo>
                  <a:pt x="366" y="3326"/>
                </a:lnTo>
                <a:lnTo>
                  <a:pt x="267" y="2927"/>
                </a:lnTo>
                <a:lnTo>
                  <a:pt x="182" y="2522"/>
                </a:lnTo>
                <a:lnTo>
                  <a:pt x="113" y="2113"/>
                </a:lnTo>
                <a:lnTo>
                  <a:pt x="61" y="1700"/>
                </a:lnTo>
                <a:lnTo>
                  <a:pt x="24" y="1284"/>
                </a:lnTo>
                <a:lnTo>
                  <a:pt x="4" y="864"/>
                </a:lnTo>
                <a:lnTo>
                  <a:pt x="0" y="441"/>
                </a:lnTo>
                <a:lnTo>
                  <a:pt x="14" y="16"/>
                </a:lnTo>
                <a:cubicBezTo>
                  <a:pt x="14" y="12"/>
                  <a:pt x="16" y="8"/>
                  <a:pt x="19" y="5"/>
                </a:cubicBezTo>
                <a:cubicBezTo>
                  <a:pt x="22" y="2"/>
                  <a:pt x="27" y="0"/>
                  <a:pt x="31" y="0"/>
                </a:cubicBezTo>
                <a:lnTo>
                  <a:pt x="10555" y="549"/>
                </a:lnTo>
                <a:cubicBezTo>
                  <a:pt x="10560" y="549"/>
                  <a:pt x="10565" y="552"/>
                  <a:pt x="10568" y="556"/>
                </a:cubicBezTo>
                <a:cubicBezTo>
                  <a:pt x="10571" y="561"/>
                  <a:pt x="10571" y="566"/>
                  <a:pt x="10569" y="571"/>
                </a:cubicBezTo>
                <a:lnTo>
                  <a:pt x="6754" y="10395"/>
                </a:lnTo>
                <a:close/>
              </a:path>
            </a:pathLst>
          </a:custGeom>
          <a:solidFill>
            <a:srgbClr val="9A4F1C"/>
          </a:solidFill>
          <a:ln w="1588" cap="flat">
            <a:solidFill>
              <a:schemeClr val="bg1"/>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2"/>
          <p:cNvSpPr>
            <a:spLocks/>
          </p:cNvSpPr>
          <p:nvPr/>
        </p:nvSpPr>
        <p:spPr bwMode="auto">
          <a:xfrm>
            <a:off x="1143221" y="2557053"/>
            <a:ext cx="1849438" cy="1357313"/>
          </a:xfrm>
          <a:custGeom>
            <a:avLst/>
            <a:gdLst>
              <a:gd name="T0" fmla="*/ 10524 w 10524"/>
              <a:gd name="T1" fmla="*/ 7743 h 7743"/>
              <a:gd name="T2" fmla="*/ 3375 w 10524"/>
              <a:gd name="T3" fmla="*/ 0 h 7743"/>
              <a:gd name="T4" fmla="*/ 0 w 10524"/>
              <a:gd name="T5" fmla="*/ 7194 h 7743"/>
              <a:gd name="T6" fmla="*/ 10524 w 10524"/>
              <a:gd name="T7" fmla="*/ 7743 h 7743"/>
            </a:gdLst>
            <a:ahLst/>
            <a:cxnLst>
              <a:cxn ang="0">
                <a:pos x="T0" y="T1"/>
              </a:cxn>
              <a:cxn ang="0">
                <a:pos x="T2" y="T3"/>
              </a:cxn>
              <a:cxn ang="0">
                <a:pos x="T4" y="T5"/>
              </a:cxn>
              <a:cxn ang="0">
                <a:pos x="T6" y="T7"/>
              </a:cxn>
            </a:cxnLst>
            <a:rect l="0" t="0" r="r" b="b"/>
            <a:pathLst>
              <a:path w="10524" h="7743">
                <a:moveTo>
                  <a:pt x="10524" y="7743"/>
                </a:moveTo>
                <a:lnTo>
                  <a:pt x="3375" y="0"/>
                </a:lnTo>
                <a:cubicBezTo>
                  <a:pt x="1354" y="1865"/>
                  <a:pt x="143" y="4447"/>
                  <a:pt x="0" y="7194"/>
                </a:cubicBezTo>
                <a:lnTo>
                  <a:pt x="10524" y="7743"/>
                </a:lnTo>
                <a:close/>
              </a:path>
            </a:pathLst>
          </a:custGeom>
          <a:solidFill>
            <a:schemeClr val="accent5">
              <a:lumMod val="7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13"/>
          <p:cNvSpPr>
            <a:spLocks noEditPoints="1"/>
          </p:cNvSpPr>
          <p:nvPr/>
        </p:nvSpPr>
        <p:spPr bwMode="auto">
          <a:xfrm>
            <a:off x="1140046" y="2553878"/>
            <a:ext cx="1855788" cy="1363663"/>
          </a:xfrm>
          <a:custGeom>
            <a:avLst/>
            <a:gdLst>
              <a:gd name="T0" fmla="*/ 10529 w 10558"/>
              <a:gd name="T1" fmla="*/ 7770 h 7775"/>
              <a:gd name="T2" fmla="*/ 3402 w 10558"/>
              <a:gd name="T3" fmla="*/ 28 h 7775"/>
              <a:gd name="T4" fmla="*/ 3033 w 10558"/>
              <a:gd name="T5" fmla="*/ 385 h 7775"/>
              <a:gd name="T6" fmla="*/ 2684 w 10558"/>
              <a:gd name="T7" fmla="*/ 759 h 7775"/>
              <a:gd name="T8" fmla="*/ 2354 w 10558"/>
              <a:gd name="T9" fmla="*/ 1148 h 7775"/>
              <a:gd name="T10" fmla="*/ 2044 w 10558"/>
              <a:gd name="T11" fmla="*/ 1551 h 7775"/>
              <a:gd name="T12" fmla="*/ 1755 w 10558"/>
              <a:gd name="T13" fmla="*/ 1967 h 7775"/>
              <a:gd name="T14" fmla="*/ 1487 w 10558"/>
              <a:gd name="T15" fmla="*/ 2396 h 7775"/>
              <a:gd name="T16" fmla="*/ 1240 w 10558"/>
              <a:gd name="T17" fmla="*/ 2838 h 7775"/>
              <a:gd name="T18" fmla="*/ 1014 w 10558"/>
              <a:gd name="T19" fmla="*/ 3290 h 7775"/>
              <a:gd name="T20" fmla="*/ 810 w 10558"/>
              <a:gd name="T21" fmla="*/ 3752 h 7775"/>
              <a:gd name="T22" fmla="*/ 629 w 10558"/>
              <a:gd name="T23" fmla="*/ 4225 h 7775"/>
              <a:gd name="T24" fmla="*/ 471 w 10558"/>
              <a:gd name="T25" fmla="*/ 4705 h 7775"/>
              <a:gd name="T26" fmla="*/ 335 w 10558"/>
              <a:gd name="T27" fmla="*/ 5194 h 7775"/>
              <a:gd name="T28" fmla="*/ 223 w 10558"/>
              <a:gd name="T29" fmla="*/ 5690 h 7775"/>
              <a:gd name="T30" fmla="*/ 135 w 10558"/>
              <a:gd name="T31" fmla="*/ 6192 h 7775"/>
              <a:gd name="T32" fmla="*/ 71 w 10558"/>
              <a:gd name="T33" fmla="*/ 6699 h 7775"/>
              <a:gd name="T34" fmla="*/ 32 w 10558"/>
              <a:gd name="T35" fmla="*/ 7211 h 7775"/>
              <a:gd name="T36" fmla="*/ 10541 w 10558"/>
              <a:gd name="T37" fmla="*/ 7743 h 7775"/>
              <a:gd name="T38" fmla="*/ 4 w 10558"/>
              <a:gd name="T39" fmla="*/ 7221 h 7775"/>
              <a:gd name="T40" fmla="*/ 17 w 10558"/>
              <a:gd name="T41" fmla="*/ 6952 h 7775"/>
              <a:gd name="T42" fmla="*/ 68 w 10558"/>
              <a:gd name="T43" fmla="*/ 6441 h 7775"/>
              <a:gd name="T44" fmla="*/ 145 w 10558"/>
              <a:gd name="T45" fmla="*/ 5934 h 7775"/>
              <a:gd name="T46" fmla="*/ 245 w 10558"/>
              <a:gd name="T47" fmla="*/ 5434 h 7775"/>
              <a:gd name="T48" fmla="*/ 369 w 10558"/>
              <a:gd name="T49" fmla="*/ 4940 h 7775"/>
              <a:gd name="T50" fmla="*/ 517 w 10558"/>
              <a:gd name="T51" fmla="*/ 4454 h 7775"/>
              <a:gd name="T52" fmla="*/ 687 w 10558"/>
              <a:gd name="T53" fmla="*/ 3976 h 7775"/>
              <a:gd name="T54" fmla="*/ 880 w 10558"/>
              <a:gd name="T55" fmla="*/ 3507 h 7775"/>
              <a:gd name="T56" fmla="*/ 1096 w 10558"/>
              <a:gd name="T57" fmla="*/ 3048 h 7775"/>
              <a:gd name="T58" fmla="*/ 1333 w 10558"/>
              <a:gd name="T59" fmla="*/ 2599 h 7775"/>
              <a:gd name="T60" fmla="*/ 1592 w 10558"/>
              <a:gd name="T61" fmla="*/ 2163 h 7775"/>
              <a:gd name="T62" fmla="*/ 1871 w 10558"/>
              <a:gd name="T63" fmla="*/ 1739 h 7775"/>
              <a:gd name="T64" fmla="*/ 2171 w 10558"/>
              <a:gd name="T65" fmla="*/ 1328 h 7775"/>
              <a:gd name="T66" fmla="*/ 2492 w 10558"/>
              <a:gd name="T67" fmla="*/ 930 h 7775"/>
              <a:gd name="T68" fmla="*/ 2833 w 10558"/>
              <a:gd name="T69" fmla="*/ 548 h 7775"/>
              <a:gd name="T70" fmla="*/ 3193 w 10558"/>
              <a:gd name="T71" fmla="*/ 181 h 7775"/>
              <a:gd name="T72" fmla="*/ 3392 w 10558"/>
              <a:gd name="T73" fmla="*/ 0 h 7775"/>
              <a:gd name="T74" fmla="*/ 10552 w 10558"/>
              <a:gd name="T75" fmla="*/ 7748 h 7775"/>
              <a:gd name="T76" fmla="*/ 10540 w 10558"/>
              <a:gd name="T77" fmla="*/ 7775 h 77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558" h="7775">
                <a:moveTo>
                  <a:pt x="10541" y="7743"/>
                </a:moveTo>
                <a:lnTo>
                  <a:pt x="10529" y="7770"/>
                </a:lnTo>
                <a:lnTo>
                  <a:pt x="3380" y="27"/>
                </a:lnTo>
                <a:lnTo>
                  <a:pt x="3402" y="28"/>
                </a:lnTo>
                <a:lnTo>
                  <a:pt x="3215" y="205"/>
                </a:lnTo>
                <a:lnTo>
                  <a:pt x="3033" y="385"/>
                </a:lnTo>
                <a:lnTo>
                  <a:pt x="2856" y="570"/>
                </a:lnTo>
                <a:lnTo>
                  <a:pt x="2684" y="759"/>
                </a:lnTo>
                <a:lnTo>
                  <a:pt x="2517" y="951"/>
                </a:lnTo>
                <a:lnTo>
                  <a:pt x="2354" y="1148"/>
                </a:lnTo>
                <a:lnTo>
                  <a:pt x="2197" y="1347"/>
                </a:lnTo>
                <a:lnTo>
                  <a:pt x="2044" y="1551"/>
                </a:lnTo>
                <a:lnTo>
                  <a:pt x="1897" y="1757"/>
                </a:lnTo>
                <a:lnTo>
                  <a:pt x="1755" y="1967"/>
                </a:lnTo>
                <a:lnTo>
                  <a:pt x="1618" y="2180"/>
                </a:lnTo>
                <a:lnTo>
                  <a:pt x="1487" y="2396"/>
                </a:lnTo>
                <a:lnTo>
                  <a:pt x="1360" y="2615"/>
                </a:lnTo>
                <a:lnTo>
                  <a:pt x="1240" y="2838"/>
                </a:lnTo>
                <a:lnTo>
                  <a:pt x="1124" y="3062"/>
                </a:lnTo>
                <a:lnTo>
                  <a:pt x="1014" y="3290"/>
                </a:lnTo>
                <a:lnTo>
                  <a:pt x="910" y="3520"/>
                </a:lnTo>
                <a:lnTo>
                  <a:pt x="810" y="3752"/>
                </a:lnTo>
                <a:lnTo>
                  <a:pt x="717" y="3987"/>
                </a:lnTo>
                <a:lnTo>
                  <a:pt x="629" y="4225"/>
                </a:lnTo>
                <a:lnTo>
                  <a:pt x="547" y="4464"/>
                </a:lnTo>
                <a:lnTo>
                  <a:pt x="471" y="4705"/>
                </a:lnTo>
                <a:lnTo>
                  <a:pt x="400" y="4949"/>
                </a:lnTo>
                <a:lnTo>
                  <a:pt x="335" y="5194"/>
                </a:lnTo>
                <a:lnTo>
                  <a:pt x="276" y="5441"/>
                </a:lnTo>
                <a:lnTo>
                  <a:pt x="223" y="5690"/>
                </a:lnTo>
                <a:lnTo>
                  <a:pt x="176" y="5940"/>
                </a:lnTo>
                <a:lnTo>
                  <a:pt x="135" y="6192"/>
                </a:lnTo>
                <a:lnTo>
                  <a:pt x="100" y="6445"/>
                </a:lnTo>
                <a:lnTo>
                  <a:pt x="71" y="6699"/>
                </a:lnTo>
                <a:lnTo>
                  <a:pt x="48" y="6955"/>
                </a:lnTo>
                <a:lnTo>
                  <a:pt x="32" y="7211"/>
                </a:lnTo>
                <a:lnTo>
                  <a:pt x="17" y="7194"/>
                </a:lnTo>
                <a:lnTo>
                  <a:pt x="10541" y="7743"/>
                </a:lnTo>
                <a:close/>
                <a:moveTo>
                  <a:pt x="15" y="7226"/>
                </a:moveTo>
                <a:cubicBezTo>
                  <a:pt x="11" y="7226"/>
                  <a:pt x="7" y="7224"/>
                  <a:pt x="4" y="7221"/>
                </a:cubicBezTo>
                <a:cubicBezTo>
                  <a:pt x="1" y="7218"/>
                  <a:pt x="0" y="7214"/>
                  <a:pt x="0" y="7209"/>
                </a:cubicBezTo>
                <a:lnTo>
                  <a:pt x="17" y="6952"/>
                </a:lnTo>
                <a:lnTo>
                  <a:pt x="39" y="6696"/>
                </a:lnTo>
                <a:lnTo>
                  <a:pt x="68" y="6441"/>
                </a:lnTo>
                <a:lnTo>
                  <a:pt x="103" y="6187"/>
                </a:lnTo>
                <a:lnTo>
                  <a:pt x="145" y="5934"/>
                </a:lnTo>
                <a:lnTo>
                  <a:pt x="192" y="5683"/>
                </a:lnTo>
                <a:lnTo>
                  <a:pt x="245" y="5434"/>
                </a:lnTo>
                <a:lnTo>
                  <a:pt x="304" y="5186"/>
                </a:lnTo>
                <a:lnTo>
                  <a:pt x="369" y="4940"/>
                </a:lnTo>
                <a:lnTo>
                  <a:pt x="440" y="4696"/>
                </a:lnTo>
                <a:lnTo>
                  <a:pt x="517" y="4454"/>
                </a:lnTo>
                <a:lnTo>
                  <a:pt x="599" y="4213"/>
                </a:lnTo>
                <a:lnTo>
                  <a:pt x="687" y="3976"/>
                </a:lnTo>
                <a:lnTo>
                  <a:pt x="781" y="3740"/>
                </a:lnTo>
                <a:lnTo>
                  <a:pt x="880" y="3507"/>
                </a:lnTo>
                <a:lnTo>
                  <a:pt x="985" y="3276"/>
                </a:lnTo>
                <a:lnTo>
                  <a:pt x="1096" y="3048"/>
                </a:lnTo>
                <a:lnTo>
                  <a:pt x="1211" y="2822"/>
                </a:lnTo>
                <a:lnTo>
                  <a:pt x="1333" y="2599"/>
                </a:lnTo>
                <a:lnTo>
                  <a:pt x="1459" y="2380"/>
                </a:lnTo>
                <a:lnTo>
                  <a:pt x="1592" y="2163"/>
                </a:lnTo>
                <a:lnTo>
                  <a:pt x="1729" y="1949"/>
                </a:lnTo>
                <a:lnTo>
                  <a:pt x="1871" y="1739"/>
                </a:lnTo>
                <a:lnTo>
                  <a:pt x="2019" y="1531"/>
                </a:lnTo>
                <a:lnTo>
                  <a:pt x="2171" y="1328"/>
                </a:lnTo>
                <a:lnTo>
                  <a:pt x="2330" y="1127"/>
                </a:lnTo>
                <a:lnTo>
                  <a:pt x="2492" y="930"/>
                </a:lnTo>
                <a:lnTo>
                  <a:pt x="2660" y="737"/>
                </a:lnTo>
                <a:lnTo>
                  <a:pt x="2833" y="548"/>
                </a:lnTo>
                <a:lnTo>
                  <a:pt x="3011" y="363"/>
                </a:lnTo>
                <a:lnTo>
                  <a:pt x="3193" y="181"/>
                </a:lnTo>
                <a:lnTo>
                  <a:pt x="3380" y="4"/>
                </a:lnTo>
                <a:cubicBezTo>
                  <a:pt x="3384" y="1"/>
                  <a:pt x="3388" y="0"/>
                  <a:pt x="3392" y="0"/>
                </a:cubicBezTo>
                <a:cubicBezTo>
                  <a:pt x="3396" y="0"/>
                  <a:pt x="3400" y="2"/>
                  <a:pt x="3403" y="5"/>
                </a:cubicBezTo>
                <a:lnTo>
                  <a:pt x="10552" y="7748"/>
                </a:lnTo>
                <a:cubicBezTo>
                  <a:pt x="10557" y="7753"/>
                  <a:pt x="10558" y="7760"/>
                  <a:pt x="10555" y="7766"/>
                </a:cubicBezTo>
                <a:cubicBezTo>
                  <a:pt x="10552" y="7772"/>
                  <a:pt x="10546" y="7775"/>
                  <a:pt x="10540" y="7775"/>
                </a:cubicBezTo>
                <a:lnTo>
                  <a:pt x="15" y="7226"/>
                </a:lnTo>
                <a:close/>
              </a:path>
            </a:pathLst>
          </a:custGeom>
          <a:solidFill>
            <a:srgbClr val="6A6A6A"/>
          </a:solidFill>
          <a:ln w="1588" cap="flat">
            <a:solidFill>
              <a:schemeClr val="bg1"/>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14"/>
          <p:cNvSpPr>
            <a:spLocks/>
          </p:cNvSpPr>
          <p:nvPr/>
        </p:nvSpPr>
        <p:spPr bwMode="auto">
          <a:xfrm>
            <a:off x="1736946" y="2060165"/>
            <a:ext cx="1279525" cy="1854200"/>
          </a:xfrm>
          <a:custGeom>
            <a:avLst/>
            <a:gdLst>
              <a:gd name="T0" fmla="*/ 7149 w 7287"/>
              <a:gd name="T1" fmla="*/ 10573 h 10573"/>
              <a:gd name="T2" fmla="*/ 7287 w 7287"/>
              <a:gd name="T3" fmla="*/ 35 h 10573"/>
              <a:gd name="T4" fmla="*/ 0 w 7287"/>
              <a:gd name="T5" fmla="*/ 2830 h 10573"/>
              <a:gd name="T6" fmla="*/ 7149 w 7287"/>
              <a:gd name="T7" fmla="*/ 10573 h 10573"/>
            </a:gdLst>
            <a:ahLst/>
            <a:cxnLst>
              <a:cxn ang="0">
                <a:pos x="T0" y="T1"/>
              </a:cxn>
              <a:cxn ang="0">
                <a:pos x="T2" y="T3"/>
              </a:cxn>
              <a:cxn ang="0">
                <a:pos x="T4" y="T5"/>
              </a:cxn>
              <a:cxn ang="0">
                <a:pos x="T6" y="T7"/>
              </a:cxn>
            </a:cxnLst>
            <a:rect l="0" t="0" r="r" b="b"/>
            <a:pathLst>
              <a:path w="7287" h="10573">
                <a:moveTo>
                  <a:pt x="7149" y="10573"/>
                </a:moveTo>
                <a:lnTo>
                  <a:pt x="7287" y="35"/>
                </a:lnTo>
                <a:cubicBezTo>
                  <a:pt x="4590" y="0"/>
                  <a:pt x="1982" y="1000"/>
                  <a:pt x="0" y="2830"/>
                </a:cubicBezTo>
                <a:lnTo>
                  <a:pt x="7149" y="10573"/>
                </a:lnTo>
                <a:close/>
              </a:path>
            </a:pathLst>
          </a:custGeom>
          <a:solidFill>
            <a:schemeClr val="bg1">
              <a:lumMod val="50000"/>
            </a:schemeClr>
          </a:solidFill>
          <a:ln w="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Freeform 15"/>
          <p:cNvSpPr>
            <a:spLocks noEditPoints="1"/>
          </p:cNvSpPr>
          <p:nvPr/>
        </p:nvSpPr>
        <p:spPr bwMode="auto">
          <a:xfrm>
            <a:off x="1733771" y="2063340"/>
            <a:ext cx="1285875" cy="1854200"/>
          </a:xfrm>
          <a:custGeom>
            <a:avLst/>
            <a:gdLst>
              <a:gd name="T0" fmla="*/ 7149 w 7320"/>
              <a:gd name="T1" fmla="*/ 10554 h 10571"/>
              <a:gd name="T2" fmla="*/ 7303 w 7320"/>
              <a:gd name="T3" fmla="*/ 32 h 10571"/>
              <a:gd name="T4" fmla="*/ 6799 w 7320"/>
              <a:gd name="T5" fmla="*/ 38 h 10571"/>
              <a:gd name="T6" fmla="*/ 6299 w 7320"/>
              <a:gd name="T7" fmla="*/ 67 h 10571"/>
              <a:gd name="T8" fmla="*/ 5801 w 7320"/>
              <a:gd name="T9" fmla="*/ 120 h 10571"/>
              <a:gd name="T10" fmla="*/ 5309 w 7320"/>
              <a:gd name="T11" fmla="*/ 197 h 10571"/>
              <a:gd name="T12" fmla="*/ 4821 w 7320"/>
              <a:gd name="T13" fmla="*/ 296 h 10571"/>
              <a:gd name="T14" fmla="*/ 4339 w 7320"/>
              <a:gd name="T15" fmla="*/ 418 h 10571"/>
              <a:gd name="T16" fmla="*/ 3865 w 7320"/>
              <a:gd name="T17" fmla="*/ 563 h 10571"/>
              <a:gd name="T18" fmla="*/ 3398 w 7320"/>
              <a:gd name="T19" fmla="*/ 729 h 10571"/>
              <a:gd name="T20" fmla="*/ 2939 w 7320"/>
              <a:gd name="T21" fmla="*/ 918 h 10571"/>
              <a:gd name="T22" fmla="*/ 2489 w 7320"/>
              <a:gd name="T23" fmla="*/ 1127 h 10571"/>
              <a:gd name="T24" fmla="*/ 2049 w 7320"/>
              <a:gd name="T25" fmla="*/ 1359 h 10571"/>
              <a:gd name="T26" fmla="*/ 1620 w 7320"/>
              <a:gd name="T27" fmla="*/ 1611 h 10571"/>
              <a:gd name="T28" fmla="*/ 1203 w 7320"/>
              <a:gd name="T29" fmla="*/ 1884 h 10571"/>
              <a:gd name="T30" fmla="*/ 798 w 7320"/>
              <a:gd name="T31" fmla="*/ 2177 h 10571"/>
              <a:gd name="T32" fmla="*/ 406 w 7320"/>
              <a:gd name="T33" fmla="*/ 2490 h 10571"/>
              <a:gd name="T34" fmla="*/ 27 w 7320"/>
              <a:gd name="T35" fmla="*/ 2823 h 10571"/>
              <a:gd name="T36" fmla="*/ 7177 w 7320"/>
              <a:gd name="T37" fmla="*/ 10543 h 10571"/>
              <a:gd name="T38" fmla="*/ 0 w 7320"/>
              <a:gd name="T39" fmla="*/ 2810 h 10571"/>
              <a:gd name="T40" fmla="*/ 194 w 7320"/>
              <a:gd name="T41" fmla="*/ 2629 h 10571"/>
              <a:gd name="T42" fmla="*/ 580 w 7320"/>
              <a:gd name="T43" fmla="*/ 2305 h 10571"/>
              <a:gd name="T44" fmla="*/ 980 w 7320"/>
              <a:gd name="T45" fmla="*/ 2001 h 10571"/>
              <a:gd name="T46" fmla="*/ 1393 w 7320"/>
              <a:gd name="T47" fmla="*/ 1718 h 10571"/>
              <a:gd name="T48" fmla="*/ 1818 w 7320"/>
              <a:gd name="T49" fmla="*/ 1455 h 10571"/>
              <a:gd name="T50" fmla="*/ 2253 w 7320"/>
              <a:gd name="T51" fmla="*/ 1212 h 10571"/>
              <a:gd name="T52" fmla="*/ 2699 w 7320"/>
              <a:gd name="T53" fmla="*/ 991 h 10571"/>
              <a:gd name="T54" fmla="*/ 3155 w 7320"/>
              <a:gd name="T55" fmla="*/ 791 h 10571"/>
              <a:gd name="T56" fmla="*/ 3620 w 7320"/>
              <a:gd name="T57" fmla="*/ 613 h 10571"/>
              <a:gd name="T58" fmla="*/ 4092 w 7320"/>
              <a:gd name="T59" fmla="*/ 457 h 10571"/>
              <a:gd name="T60" fmla="*/ 4572 w 7320"/>
              <a:gd name="T61" fmla="*/ 323 h 10571"/>
              <a:gd name="T62" fmla="*/ 5058 w 7320"/>
              <a:gd name="T63" fmla="*/ 212 h 10571"/>
              <a:gd name="T64" fmla="*/ 5550 w 7320"/>
              <a:gd name="T65" fmla="*/ 124 h 10571"/>
              <a:gd name="T66" fmla="*/ 6046 w 7320"/>
              <a:gd name="T67" fmla="*/ 59 h 10571"/>
              <a:gd name="T68" fmla="*/ 6547 w 7320"/>
              <a:gd name="T69" fmla="*/ 17 h 10571"/>
              <a:gd name="T70" fmla="*/ 7051 w 7320"/>
              <a:gd name="T71" fmla="*/ 0 h 10571"/>
              <a:gd name="T72" fmla="*/ 7315 w 7320"/>
              <a:gd name="T73" fmla="*/ 5 h 10571"/>
              <a:gd name="T74" fmla="*/ 7181 w 7320"/>
              <a:gd name="T75" fmla="*/ 10554 h 10571"/>
              <a:gd name="T76" fmla="*/ 7154 w 7320"/>
              <a:gd name="T77" fmla="*/ 10565 h 105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320" h="10571">
                <a:moveTo>
                  <a:pt x="7177" y="10543"/>
                </a:moveTo>
                <a:lnTo>
                  <a:pt x="7149" y="10554"/>
                </a:lnTo>
                <a:lnTo>
                  <a:pt x="7287" y="16"/>
                </a:lnTo>
                <a:lnTo>
                  <a:pt x="7303" y="32"/>
                </a:lnTo>
                <a:lnTo>
                  <a:pt x="7051" y="32"/>
                </a:lnTo>
                <a:lnTo>
                  <a:pt x="6799" y="38"/>
                </a:lnTo>
                <a:lnTo>
                  <a:pt x="6549" y="49"/>
                </a:lnTo>
                <a:lnTo>
                  <a:pt x="6299" y="67"/>
                </a:lnTo>
                <a:lnTo>
                  <a:pt x="6049" y="91"/>
                </a:lnTo>
                <a:lnTo>
                  <a:pt x="5801" y="120"/>
                </a:lnTo>
                <a:lnTo>
                  <a:pt x="5554" y="155"/>
                </a:lnTo>
                <a:lnTo>
                  <a:pt x="5309" y="197"/>
                </a:lnTo>
                <a:lnTo>
                  <a:pt x="5064" y="243"/>
                </a:lnTo>
                <a:lnTo>
                  <a:pt x="4821" y="296"/>
                </a:lnTo>
                <a:lnTo>
                  <a:pt x="4579" y="354"/>
                </a:lnTo>
                <a:lnTo>
                  <a:pt x="4339" y="418"/>
                </a:lnTo>
                <a:lnTo>
                  <a:pt x="4101" y="487"/>
                </a:lnTo>
                <a:lnTo>
                  <a:pt x="3865" y="563"/>
                </a:lnTo>
                <a:lnTo>
                  <a:pt x="3630" y="643"/>
                </a:lnTo>
                <a:lnTo>
                  <a:pt x="3398" y="729"/>
                </a:lnTo>
                <a:lnTo>
                  <a:pt x="3167" y="821"/>
                </a:lnTo>
                <a:lnTo>
                  <a:pt x="2939" y="918"/>
                </a:lnTo>
                <a:lnTo>
                  <a:pt x="2713" y="1020"/>
                </a:lnTo>
                <a:lnTo>
                  <a:pt x="2489" y="1127"/>
                </a:lnTo>
                <a:lnTo>
                  <a:pt x="2268" y="1241"/>
                </a:lnTo>
                <a:lnTo>
                  <a:pt x="2049" y="1359"/>
                </a:lnTo>
                <a:lnTo>
                  <a:pt x="1833" y="1482"/>
                </a:lnTo>
                <a:lnTo>
                  <a:pt x="1620" y="1611"/>
                </a:lnTo>
                <a:lnTo>
                  <a:pt x="1410" y="1745"/>
                </a:lnTo>
                <a:lnTo>
                  <a:pt x="1203" y="1884"/>
                </a:lnTo>
                <a:lnTo>
                  <a:pt x="999" y="2028"/>
                </a:lnTo>
                <a:lnTo>
                  <a:pt x="798" y="2177"/>
                </a:lnTo>
                <a:lnTo>
                  <a:pt x="600" y="2331"/>
                </a:lnTo>
                <a:lnTo>
                  <a:pt x="406" y="2490"/>
                </a:lnTo>
                <a:lnTo>
                  <a:pt x="214" y="2654"/>
                </a:lnTo>
                <a:lnTo>
                  <a:pt x="27" y="2823"/>
                </a:lnTo>
                <a:lnTo>
                  <a:pt x="28" y="2800"/>
                </a:lnTo>
                <a:lnTo>
                  <a:pt x="7177" y="10543"/>
                </a:lnTo>
                <a:close/>
                <a:moveTo>
                  <a:pt x="5" y="2822"/>
                </a:moveTo>
                <a:cubicBezTo>
                  <a:pt x="2" y="2819"/>
                  <a:pt x="0" y="2815"/>
                  <a:pt x="0" y="2810"/>
                </a:cubicBezTo>
                <a:cubicBezTo>
                  <a:pt x="1" y="2806"/>
                  <a:pt x="3" y="2802"/>
                  <a:pt x="6" y="2799"/>
                </a:cubicBezTo>
                <a:lnTo>
                  <a:pt x="194" y="2629"/>
                </a:lnTo>
                <a:lnTo>
                  <a:pt x="385" y="2465"/>
                </a:lnTo>
                <a:lnTo>
                  <a:pt x="580" y="2305"/>
                </a:lnTo>
                <a:lnTo>
                  <a:pt x="778" y="2151"/>
                </a:lnTo>
                <a:lnTo>
                  <a:pt x="980" y="2001"/>
                </a:lnTo>
                <a:lnTo>
                  <a:pt x="1185" y="1857"/>
                </a:lnTo>
                <a:lnTo>
                  <a:pt x="1393" y="1718"/>
                </a:lnTo>
                <a:lnTo>
                  <a:pt x="1604" y="1584"/>
                </a:lnTo>
                <a:lnTo>
                  <a:pt x="1818" y="1455"/>
                </a:lnTo>
                <a:lnTo>
                  <a:pt x="2034" y="1331"/>
                </a:lnTo>
                <a:lnTo>
                  <a:pt x="2253" y="1212"/>
                </a:lnTo>
                <a:lnTo>
                  <a:pt x="2475" y="1099"/>
                </a:lnTo>
                <a:lnTo>
                  <a:pt x="2699" y="991"/>
                </a:lnTo>
                <a:lnTo>
                  <a:pt x="2926" y="888"/>
                </a:lnTo>
                <a:lnTo>
                  <a:pt x="3155" y="791"/>
                </a:lnTo>
                <a:lnTo>
                  <a:pt x="3386" y="699"/>
                </a:lnTo>
                <a:lnTo>
                  <a:pt x="3620" y="613"/>
                </a:lnTo>
                <a:lnTo>
                  <a:pt x="3855" y="532"/>
                </a:lnTo>
                <a:lnTo>
                  <a:pt x="4092" y="457"/>
                </a:lnTo>
                <a:lnTo>
                  <a:pt x="4331" y="387"/>
                </a:lnTo>
                <a:lnTo>
                  <a:pt x="4572" y="323"/>
                </a:lnTo>
                <a:lnTo>
                  <a:pt x="4814" y="265"/>
                </a:lnTo>
                <a:lnTo>
                  <a:pt x="5058" y="212"/>
                </a:lnTo>
                <a:lnTo>
                  <a:pt x="5303" y="165"/>
                </a:lnTo>
                <a:lnTo>
                  <a:pt x="5550" y="124"/>
                </a:lnTo>
                <a:lnTo>
                  <a:pt x="5798" y="89"/>
                </a:lnTo>
                <a:lnTo>
                  <a:pt x="6046" y="59"/>
                </a:lnTo>
                <a:lnTo>
                  <a:pt x="6296" y="36"/>
                </a:lnTo>
                <a:lnTo>
                  <a:pt x="6547" y="17"/>
                </a:lnTo>
                <a:lnTo>
                  <a:pt x="6799" y="6"/>
                </a:lnTo>
                <a:lnTo>
                  <a:pt x="7051" y="0"/>
                </a:lnTo>
                <a:lnTo>
                  <a:pt x="7304" y="0"/>
                </a:lnTo>
                <a:cubicBezTo>
                  <a:pt x="7308" y="0"/>
                  <a:pt x="7312" y="2"/>
                  <a:pt x="7315" y="5"/>
                </a:cubicBezTo>
                <a:cubicBezTo>
                  <a:pt x="7318" y="8"/>
                  <a:pt x="7320" y="12"/>
                  <a:pt x="7319" y="17"/>
                </a:cubicBezTo>
                <a:lnTo>
                  <a:pt x="7181" y="10554"/>
                </a:lnTo>
                <a:cubicBezTo>
                  <a:pt x="7181" y="10561"/>
                  <a:pt x="7177" y="10567"/>
                  <a:pt x="7171" y="10569"/>
                </a:cubicBezTo>
                <a:cubicBezTo>
                  <a:pt x="7165" y="10571"/>
                  <a:pt x="7158" y="10570"/>
                  <a:pt x="7154" y="10565"/>
                </a:cubicBezTo>
                <a:lnTo>
                  <a:pt x="5" y="2822"/>
                </a:lnTo>
                <a:close/>
              </a:path>
            </a:pathLst>
          </a:custGeom>
          <a:solidFill>
            <a:srgbClr val="A67C00"/>
          </a:solidFill>
          <a:ln w="1588" cap="flat">
            <a:solidFill>
              <a:schemeClr val="bg1"/>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2" name="Freeform 16"/>
          <p:cNvSpPr>
            <a:spLocks/>
          </p:cNvSpPr>
          <p:nvPr/>
        </p:nvSpPr>
        <p:spPr bwMode="auto">
          <a:xfrm>
            <a:off x="2992658" y="2066515"/>
            <a:ext cx="1277938" cy="1847850"/>
          </a:xfrm>
          <a:custGeom>
            <a:avLst/>
            <a:gdLst>
              <a:gd name="T0" fmla="*/ 0 w 7273"/>
              <a:gd name="T1" fmla="*/ 10538 h 10538"/>
              <a:gd name="T2" fmla="*/ 7273 w 7273"/>
              <a:gd name="T3" fmla="*/ 2910 h 10538"/>
              <a:gd name="T4" fmla="*/ 138 w 7273"/>
              <a:gd name="T5" fmla="*/ 0 h 10538"/>
              <a:gd name="T6" fmla="*/ 0 w 7273"/>
              <a:gd name="T7" fmla="*/ 10538 h 10538"/>
            </a:gdLst>
            <a:ahLst/>
            <a:cxnLst>
              <a:cxn ang="0">
                <a:pos x="T0" y="T1"/>
              </a:cxn>
              <a:cxn ang="0">
                <a:pos x="T2" y="T3"/>
              </a:cxn>
              <a:cxn ang="0">
                <a:pos x="T4" y="T5"/>
              </a:cxn>
              <a:cxn ang="0">
                <a:pos x="T6" y="T7"/>
              </a:cxn>
            </a:cxnLst>
            <a:rect l="0" t="0" r="r" b="b"/>
            <a:pathLst>
              <a:path w="7273" h="10538">
                <a:moveTo>
                  <a:pt x="0" y="10538"/>
                </a:moveTo>
                <a:lnTo>
                  <a:pt x="7273" y="2910"/>
                </a:lnTo>
                <a:cubicBezTo>
                  <a:pt x="5347" y="1074"/>
                  <a:pt x="2798" y="35"/>
                  <a:pt x="138" y="0"/>
                </a:cubicBezTo>
                <a:lnTo>
                  <a:pt x="0" y="10538"/>
                </a:lnTo>
                <a:close/>
              </a:path>
            </a:pathLst>
          </a:custGeom>
          <a:solidFill>
            <a:schemeClr val="tx1">
              <a:lumMod val="75000"/>
              <a:lumOff val="25000"/>
            </a:schemeClr>
          </a:solidFill>
          <a:ln w="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Freeform 17"/>
          <p:cNvSpPr>
            <a:spLocks noEditPoints="1"/>
          </p:cNvSpPr>
          <p:nvPr/>
        </p:nvSpPr>
        <p:spPr bwMode="auto">
          <a:xfrm>
            <a:off x="2989483" y="2063340"/>
            <a:ext cx="1284288" cy="1854200"/>
          </a:xfrm>
          <a:custGeom>
            <a:avLst/>
            <a:gdLst>
              <a:gd name="T0" fmla="*/ 5 w 7305"/>
              <a:gd name="T1" fmla="*/ 10543 h 10571"/>
              <a:gd name="T2" fmla="*/ 7278 w 7305"/>
              <a:gd name="T3" fmla="*/ 2939 h 10571"/>
              <a:gd name="T4" fmla="*/ 6910 w 7305"/>
              <a:gd name="T5" fmla="*/ 2604 h 10571"/>
              <a:gd name="T6" fmla="*/ 6528 w 7305"/>
              <a:gd name="T7" fmla="*/ 2288 h 10571"/>
              <a:gd name="T8" fmla="*/ 6134 w 7305"/>
              <a:gd name="T9" fmla="*/ 1992 h 10571"/>
              <a:gd name="T10" fmla="*/ 5727 w 7305"/>
              <a:gd name="T11" fmla="*/ 1716 h 10571"/>
              <a:gd name="T12" fmla="*/ 5309 w 7305"/>
              <a:gd name="T13" fmla="*/ 1459 h 10571"/>
              <a:gd name="T14" fmla="*/ 4879 w 7305"/>
              <a:gd name="T15" fmla="*/ 1223 h 10571"/>
              <a:gd name="T16" fmla="*/ 4440 w 7305"/>
              <a:gd name="T17" fmla="*/ 1006 h 10571"/>
              <a:gd name="T18" fmla="*/ 3991 w 7305"/>
              <a:gd name="T19" fmla="*/ 811 h 10571"/>
              <a:gd name="T20" fmla="*/ 3533 w 7305"/>
              <a:gd name="T21" fmla="*/ 636 h 10571"/>
              <a:gd name="T22" fmla="*/ 3068 w 7305"/>
              <a:gd name="T23" fmla="*/ 484 h 10571"/>
              <a:gd name="T24" fmla="*/ 2596 w 7305"/>
              <a:gd name="T25" fmla="*/ 352 h 10571"/>
              <a:gd name="T26" fmla="*/ 2117 w 7305"/>
              <a:gd name="T27" fmla="*/ 243 h 10571"/>
              <a:gd name="T28" fmla="*/ 1633 w 7305"/>
              <a:gd name="T29" fmla="*/ 156 h 10571"/>
              <a:gd name="T30" fmla="*/ 1144 w 7305"/>
              <a:gd name="T31" fmla="*/ 92 h 10571"/>
              <a:gd name="T32" fmla="*/ 650 w 7305"/>
              <a:gd name="T33" fmla="*/ 50 h 10571"/>
              <a:gd name="T34" fmla="*/ 154 w 7305"/>
              <a:gd name="T35" fmla="*/ 32 h 10571"/>
              <a:gd name="T36" fmla="*/ 32 w 7305"/>
              <a:gd name="T37" fmla="*/ 10554 h 10571"/>
              <a:gd name="T38" fmla="*/ 143 w 7305"/>
              <a:gd name="T39" fmla="*/ 5 h 10571"/>
              <a:gd name="T40" fmla="*/ 404 w 7305"/>
              <a:gd name="T41" fmla="*/ 6 h 10571"/>
              <a:gd name="T42" fmla="*/ 900 w 7305"/>
              <a:gd name="T43" fmla="*/ 37 h 10571"/>
              <a:gd name="T44" fmla="*/ 1393 w 7305"/>
              <a:gd name="T45" fmla="*/ 90 h 10571"/>
              <a:gd name="T46" fmla="*/ 1881 w 7305"/>
              <a:gd name="T47" fmla="*/ 165 h 10571"/>
              <a:gd name="T48" fmla="*/ 2365 w 7305"/>
              <a:gd name="T49" fmla="*/ 264 h 10571"/>
              <a:gd name="T50" fmla="*/ 2842 w 7305"/>
              <a:gd name="T51" fmla="*/ 385 h 10571"/>
              <a:gd name="T52" fmla="*/ 3312 w 7305"/>
              <a:gd name="T53" fmla="*/ 527 h 10571"/>
              <a:gd name="T54" fmla="*/ 3775 w 7305"/>
              <a:gd name="T55" fmla="*/ 691 h 10571"/>
              <a:gd name="T56" fmla="*/ 4230 w 7305"/>
              <a:gd name="T57" fmla="*/ 877 h 10571"/>
              <a:gd name="T58" fmla="*/ 4675 w 7305"/>
              <a:gd name="T59" fmla="*/ 1083 h 10571"/>
              <a:gd name="T60" fmla="*/ 5111 w 7305"/>
              <a:gd name="T61" fmla="*/ 1311 h 10571"/>
              <a:gd name="T62" fmla="*/ 5536 w 7305"/>
              <a:gd name="T63" fmla="*/ 1558 h 10571"/>
              <a:gd name="T64" fmla="*/ 5950 w 7305"/>
              <a:gd name="T65" fmla="*/ 1825 h 10571"/>
              <a:gd name="T66" fmla="*/ 6352 w 7305"/>
              <a:gd name="T67" fmla="*/ 2113 h 10571"/>
              <a:gd name="T68" fmla="*/ 6742 w 7305"/>
              <a:gd name="T69" fmla="*/ 2420 h 10571"/>
              <a:gd name="T70" fmla="*/ 7117 w 7305"/>
              <a:gd name="T71" fmla="*/ 2745 h 10571"/>
              <a:gd name="T72" fmla="*/ 7305 w 7305"/>
              <a:gd name="T73" fmla="*/ 2926 h 10571"/>
              <a:gd name="T74" fmla="*/ 28 w 7305"/>
              <a:gd name="T75" fmla="*/ 10565 h 10571"/>
              <a:gd name="T76" fmla="*/ 0 w 7305"/>
              <a:gd name="T77" fmla="*/ 10554 h 105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305" h="10571">
                <a:moveTo>
                  <a:pt x="32" y="10554"/>
                </a:moveTo>
                <a:lnTo>
                  <a:pt x="5" y="10543"/>
                </a:lnTo>
                <a:lnTo>
                  <a:pt x="7277" y="2916"/>
                </a:lnTo>
                <a:lnTo>
                  <a:pt x="7278" y="2939"/>
                </a:lnTo>
                <a:lnTo>
                  <a:pt x="7096" y="2769"/>
                </a:lnTo>
                <a:lnTo>
                  <a:pt x="6910" y="2604"/>
                </a:lnTo>
                <a:lnTo>
                  <a:pt x="6721" y="2444"/>
                </a:lnTo>
                <a:lnTo>
                  <a:pt x="6528" y="2288"/>
                </a:lnTo>
                <a:lnTo>
                  <a:pt x="6333" y="2138"/>
                </a:lnTo>
                <a:lnTo>
                  <a:pt x="6134" y="1992"/>
                </a:lnTo>
                <a:lnTo>
                  <a:pt x="5932" y="1852"/>
                </a:lnTo>
                <a:lnTo>
                  <a:pt x="5727" y="1716"/>
                </a:lnTo>
                <a:lnTo>
                  <a:pt x="5519" y="1585"/>
                </a:lnTo>
                <a:lnTo>
                  <a:pt x="5309" y="1459"/>
                </a:lnTo>
                <a:lnTo>
                  <a:pt x="5095" y="1338"/>
                </a:lnTo>
                <a:lnTo>
                  <a:pt x="4879" y="1223"/>
                </a:lnTo>
                <a:lnTo>
                  <a:pt x="4661" y="1112"/>
                </a:lnTo>
                <a:lnTo>
                  <a:pt x="4440" y="1006"/>
                </a:lnTo>
                <a:lnTo>
                  <a:pt x="4216" y="906"/>
                </a:lnTo>
                <a:lnTo>
                  <a:pt x="3991" y="811"/>
                </a:lnTo>
                <a:lnTo>
                  <a:pt x="3763" y="721"/>
                </a:lnTo>
                <a:lnTo>
                  <a:pt x="3533" y="636"/>
                </a:lnTo>
                <a:lnTo>
                  <a:pt x="3302" y="558"/>
                </a:lnTo>
                <a:lnTo>
                  <a:pt x="3068" y="484"/>
                </a:lnTo>
                <a:lnTo>
                  <a:pt x="2833" y="415"/>
                </a:lnTo>
                <a:lnTo>
                  <a:pt x="2596" y="352"/>
                </a:lnTo>
                <a:lnTo>
                  <a:pt x="2357" y="295"/>
                </a:lnTo>
                <a:lnTo>
                  <a:pt x="2117" y="243"/>
                </a:lnTo>
                <a:lnTo>
                  <a:pt x="1875" y="197"/>
                </a:lnTo>
                <a:lnTo>
                  <a:pt x="1633" y="156"/>
                </a:lnTo>
                <a:lnTo>
                  <a:pt x="1389" y="121"/>
                </a:lnTo>
                <a:lnTo>
                  <a:pt x="1144" y="92"/>
                </a:lnTo>
                <a:lnTo>
                  <a:pt x="897" y="68"/>
                </a:lnTo>
                <a:lnTo>
                  <a:pt x="650" y="50"/>
                </a:lnTo>
                <a:lnTo>
                  <a:pt x="403" y="38"/>
                </a:lnTo>
                <a:lnTo>
                  <a:pt x="154" y="32"/>
                </a:lnTo>
                <a:lnTo>
                  <a:pt x="170" y="17"/>
                </a:lnTo>
                <a:lnTo>
                  <a:pt x="32" y="10554"/>
                </a:lnTo>
                <a:close/>
                <a:moveTo>
                  <a:pt x="138" y="16"/>
                </a:moveTo>
                <a:cubicBezTo>
                  <a:pt x="139" y="12"/>
                  <a:pt x="140" y="8"/>
                  <a:pt x="143" y="5"/>
                </a:cubicBezTo>
                <a:cubicBezTo>
                  <a:pt x="146" y="2"/>
                  <a:pt x="151" y="0"/>
                  <a:pt x="155" y="0"/>
                </a:cubicBezTo>
                <a:lnTo>
                  <a:pt x="404" y="6"/>
                </a:lnTo>
                <a:lnTo>
                  <a:pt x="653" y="19"/>
                </a:lnTo>
                <a:lnTo>
                  <a:pt x="900" y="37"/>
                </a:lnTo>
                <a:lnTo>
                  <a:pt x="1147" y="60"/>
                </a:lnTo>
                <a:lnTo>
                  <a:pt x="1393" y="90"/>
                </a:lnTo>
                <a:lnTo>
                  <a:pt x="1638" y="125"/>
                </a:lnTo>
                <a:lnTo>
                  <a:pt x="1881" y="165"/>
                </a:lnTo>
                <a:lnTo>
                  <a:pt x="2124" y="212"/>
                </a:lnTo>
                <a:lnTo>
                  <a:pt x="2365" y="264"/>
                </a:lnTo>
                <a:lnTo>
                  <a:pt x="2604" y="322"/>
                </a:lnTo>
                <a:lnTo>
                  <a:pt x="2842" y="385"/>
                </a:lnTo>
                <a:lnTo>
                  <a:pt x="3078" y="453"/>
                </a:lnTo>
                <a:lnTo>
                  <a:pt x="3312" y="527"/>
                </a:lnTo>
                <a:lnTo>
                  <a:pt x="3544" y="606"/>
                </a:lnTo>
                <a:lnTo>
                  <a:pt x="3775" y="691"/>
                </a:lnTo>
                <a:lnTo>
                  <a:pt x="4003" y="781"/>
                </a:lnTo>
                <a:lnTo>
                  <a:pt x="4230" y="877"/>
                </a:lnTo>
                <a:lnTo>
                  <a:pt x="4453" y="978"/>
                </a:lnTo>
                <a:lnTo>
                  <a:pt x="4675" y="1083"/>
                </a:lnTo>
                <a:lnTo>
                  <a:pt x="4895" y="1194"/>
                </a:lnTo>
                <a:lnTo>
                  <a:pt x="5111" y="1311"/>
                </a:lnTo>
                <a:lnTo>
                  <a:pt x="5325" y="1432"/>
                </a:lnTo>
                <a:lnTo>
                  <a:pt x="5536" y="1558"/>
                </a:lnTo>
                <a:lnTo>
                  <a:pt x="5745" y="1689"/>
                </a:lnTo>
                <a:lnTo>
                  <a:pt x="5950" y="1825"/>
                </a:lnTo>
                <a:lnTo>
                  <a:pt x="6153" y="1967"/>
                </a:lnTo>
                <a:lnTo>
                  <a:pt x="6352" y="2113"/>
                </a:lnTo>
                <a:lnTo>
                  <a:pt x="6549" y="2264"/>
                </a:lnTo>
                <a:lnTo>
                  <a:pt x="6742" y="2420"/>
                </a:lnTo>
                <a:lnTo>
                  <a:pt x="6932" y="2580"/>
                </a:lnTo>
                <a:lnTo>
                  <a:pt x="7117" y="2745"/>
                </a:lnTo>
                <a:lnTo>
                  <a:pt x="7300" y="2915"/>
                </a:lnTo>
                <a:cubicBezTo>
                  <a:pt x="7303" y="2918"/>
                  <a:pt x="7305" y="2922"/>
                  <a:pt x="7305" y="2926"/>
                </a:cubicBezTo>
                <a:cubicBezTo>
                  <a:pt x="7305" y="2931"/>
                  <a:pt x="7303" y="2935"/>
                  <a:pt x="7301" y="2938"/>
                </a:cubicBezTo>
                <a:lnTo>
                  <a:pt x="28" y="10565"/>
                </a:lnTo>
                <a:cubicBezTo>
                  <a:pt x="24" y="10570"/>
                  <a:pt x="17" y="10571"/>
                  <a:pt x="10" y="10569"/>
                </a:cubicBezTo>
                <a:cubicBezTo>
                  <a:pt x="4" y="10566"/>
                  <a:pt x="0" y="10560"/>
                  <a:pt x="0" y="10554"/>
                </a:cubicBezTo>
                <a:lnTo>
                  <a:pt x="138" y="16"/>
                </a:lnTo>
                <a:close/>
              </a:path>
            </a:pathLst>
          </a:custGeom>
          <a:solidFill>
            <a:srgbClr val="29487E"/>
          </a:solidFill>
          <a:ln w="1588" cap="flat">
            <a:solidFill>
              <a:schemeClr val="bg1"/>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4" name="Freeform 18"/>
          <p:cNvSpPr>
            <a:spLocks/>
          </p:cNvSpPr>
          <p:nvPr/>
        </p:nvSpPr>
        <p:spPr bwMode="auto">
          <a:xfrm>
            <a:off x="2992658" y="2576103"/>
            <a:ext cx="1504950" cy="1338263"/>
          </a:xfrm>
          <a:custGeom>
            <a:avLst/>
            <a:gdLst>
              <a:gd name="T0" fmla="*/ 0 w 8562"/>
              <a:gd name="T1" fmla="*/ 7628 h 7628"/>
              <a:gd name="T2" fmla="*/ 8562 w 8562"/>
              <a:gd name="T3" fmla="*/ 1483 h 7628"/>
              <a:gd name="T4" fmla="*/ 7273 w 8562"/>
              <a:gd name="T5" fmla="*/ 0 h 7628"/>
              <a:gd name="T6" fmla="*/ 0 w 8562"/>
              <a:gd name="T7" fmla="*/ 7628 h 7628"/>
            </a:gdLst>
            <a:ahLst/>
            <a:cxnLst>
              <a:cxn ang="0">
                <a:pos x="T0" y="T1"/>
              </a:cxn>
              <a:cxn ang="0">
                <a:pos x="T2" y="T3"/>
              </a:cxn>
              <a:cxn ang="0">
                <a:pos x="T4" y="T5"/>
              </a:cxn>
              <a:cxn ang="0">
                <a:pos x="T6" y="T7"/>
              </a:cxn>
            </a:cxnLst>
            <a:rect l="0" t="0" r="r" b="b"/>
            <a:pathLst>
              <a:path w="8562" h="7628">
                <a:moveTo>
                  <a:pt x="0" y="7628"/>
                </a:moveTo>
                <a:lnTo>
                  <a:pt x="8562" y="1483"/>
                </a:lnTo>
                <a:cubicBezTo>
                  <a:pt x="8179" y="950"/>
                  <a:pt x="7748" y="453"/>
                  <a:pt x="7273" y="0"/>
                </a:cubicBezTo>
                <a:lnTo>
                  <a:pt x="0" y="7628"/>
                </a:lnTo>
                <a:close/>
              </a:path>
            </a:pathLst>
          </a:custGeom>
          <a:solidFill>
            <a:schemeClr val="tx1">
              <a:lumMod val="75000"/>
              <a:lumOff val="25000"/>
            </a:schemeClr>
          </a:solidFill>
          <a:ln w="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Freeform 19"/>
          <p:cNvSpPr>
            <a:spLocks noEditPoints="1"/>
          </p:cNvSpPr>
          <p:nvPr/>
        </p:nvSpPr>
        <p:spPr bwMode="auto">
          <a:xfrm>
            <a:off x="2989483" y="2574515"/>
            <a:ext cx="1511300" cy="1343025"/>
          </a:xfrm>
          <a:custGeom>
            <a:avLst/>
            <a:gdLst>
              <a:gd name="T0" fmla="*/ 29 w 8595"/>
              <a:gd name="T1" fmla="*/ 7654 h 7661"/>
              <a:gd name="T2" fmla="*/ 8 w 8595"/>
              <a:gd name="T3" fmla="*/ 7630 h 7661"/>
              <a:gd name="T4" fmla="*/ 8570 w 8595"/>
              <a:gd name="T5" fmla="*/ 1485 h 7661"/>
              <a:gd name="T6" fmla="*/ 8566 w 8595"/>
              <a:gd name="T7" fmla="*/ 1507 h 7661"/>
              <a:gd name="T8" fmla="*/ 8421 w 8595"/>
              <a:gd name="T9" fmla="*/ 1309 h 7661"/>
              <a:gd name="T10" fmla="*/ 8270 w 8595"/>
              <a:gd name="T11" fmla="*/ 1115 h 7661"/>
              <a:gd name="T12" fmla="*/ 8116 w 8595"/>
              <a:gd name="T13" fmla="*/ 924 h 7661"/>
              <a:gd name="T14" fmla="*/ 7957 w 8595"/>
              <a:gd name="T15" fmla="*/ 737 h 7661"/>
              <a:gd name="T16" fmla="*/ 7794 w 8595"/>
              <a:gd name="T17" fmla="*/ 554 h 7661"/>
              <a:gd name="T18" fmla="*/ 7626 w 8595"/>
              <a:gd name="T19" fmla="*/ 374 h 7661"/>
              <a:gd name="T20" fmla="*/ 7455 w 8595"/>
              <a:gd name="T21" fmla="*/ 199 h 7661"/>
              <a:gd name="T22" fmla="*/ 7279 w 8595"/>
              <a:gd name="T23" fmla="*/ 27 h 7661"/>
              <a:gd name="T24" fmla="*/ 7302 w 8595"/>
              <a:gd name="T25" fmla="*/ 27 h 7661"/>
              <a:gd name="T26" fmla="*/ 29 w 8595"/>
              <a:gd name="T27" fmla="*/ 7654 h 7661"/>
              <a:gd name="T28" fmla="*/ 7278 w 8595"/>
              <a:gd name="T29" fmla="*/ 5 h 7661"/>
              <a:gd name="T30" fmla="*/ 7290 w 8595"/>
              <a:gd name="T31" fmla="*/ 0 h 7661"/>
              <a:gd name="T32" fmla="*/ 7301 w 8595"/>
              <a:gd name="T33" fmla="*/ 5 h 7661"/>
              <a:gd name="T34" fmla="*/ 7477 w 8595"/>
              <a:gd name="T35" fmla="*/ 176 h 7661"/>
              <a:gd name="T36" fmla="*/ 7650 w 8595"/>
              <a:gd name="T37" fmla="*/ 353 h 7661"/>
              <a:gd name="T38" fmla="*/ 7817 w 8595"/>
              <a:gd name="T39" fmla="*/ 532 h 7661"/>
              <a:gd name="T40" fmla="*/ 7981 w 8595"/>
              <a:gd name="T41" fmla="*/ 717 h 7661"/>
              <a:gd name="T42" fmla="*/ 8141 w 8595"/>
              <a:gd name="T43" fmla="*/ 904 h 7661"/>
              <a:gd name="T44" fmla="*/ 8296 w 8595"/>
              <a:gd name="T45" fmla="*/ 1095 h 7661"/>
              <a:gd name="T46" fmla="*/ 8446 w 8595"/>
              <a:gd name="T47" fmla="*/ 1290 h 7661"/>
              <a:gd name="T48" fmla="*/ 8592 w 8595"/>
              <a:gd name="T49" fmla="*/ 1488 h 7661"/>
              <a:gd name="T50" fmla="*/ 8595 w 8595"/>
              <a:gd name="T51" fmla="*/ 1500 h 7661"/>
              <a:gd name="T52" fmla="*/ 8588 w 8595"/>
              <a:gd name="T53" fmla="*/ 1511 h 7661"/>
              <a:gd name="T54" fmla="*/ 27 w 8595"/>
              <a:gd name="T55" fmla="*/ 7656 h 7661"/>
              <a:gd name="T56" fmla="*/ 5 w 8595"/>
              <a:gd name="T57" fmla="*/ 7653 h 7661"/>
              <a:gd name="T58" fmla="*/ 6 w 8595"/>
              <a:gd name="T59" fmla="*/ 7632 h 7661"/>
              <a:gd name="T60" fmla="*/ 7278 w 8595"/>
              <a:gd name="T61" fmla="*/ 5 h 7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595" h="7661">
                <a:moveTo>
                  <a:pt x="29" y="7654"/>
                </a:moveTo>
                <a:lnTo>
                  <a:pt x="8" y="7630"/>
                </a:lnTo>
                <a:lnTo>
                  <a:pt x="8570" y="1485"/>
                </a:lnTo>
                <a:lnTo>
                  <a:pt x="8566" y="1507"/>
                </a:lnTo>
                <a:lnTo>
                  <a:pt x="8421" y="1309"/>
                </a:lnTo>
                <a:lnTo>
                  <a:pt x="8270" y="1115"/>
                </a:lnTo>
                <a:lnTo>
                  <a:pt x="8116" y="924"/>
                </a:lnTo>
                <a:lnTo>
                  <a:pt x="7957" y="737"/>
                </a:lnTo>
                <a:lnTo>
                  <a:pt x="7794" y="554"/>
                </a:lnTo>
                <a:lnTo>
                  <a:pt x="7626" y="374"/>
                </a:lnTo>
                <a:lnTo>
                  <a:pt x="7455" y="199"/>
                </a:lnTo>
                <a:lnTo>
                  <a:pt x="7279" y="27"/>
                </a:lnTo>
                <a:lnTo>
                  <a:pt x="7302" y="27"/>
                </a:lnTo>
                <a:lnTo>
                  <a:pt x="29" y="7654"/>
                </a:lnTo>
                <a:close/>
                <a:moveTo>
                  <a:pt x="7278" y="5"/>
                </a:moveTo>
                <a:cubicBezTo>
                  <a:pt x="7281" y="2"/>
                  <a:pt x="7285" y="0"/>
                  <a:pt x="7290" y="0"/>
                </a:cubicBezTo>
                <a:cubicBezTo>
                  <a:pt x="7294" y="0"/>
                  <a:pt x="7298" y="2"/>
                  <a:pt x="7301" y="5"/>
                </a:cubicBezTo>
                <a:lnTo>
                  <a:pt x="7477" y="176"/>
                </a:lnTo>
                <a:lnTo>
                  <a:pt x="7650" y="353"/>
                </a:lnTo>
                <a:lnTo>
                  <a:pt x="7817" y="532"/>
                </a:lnTo>
                <a:lnTo>
                  <a:pt x="7981" y="717"/>
                </a:lnTo>
                <a:lnTo>
                  <a:pt x="8141" y="904"/>
                </a:lnTo>
                <a:lnTo>
                  <a:pt x="8296" y="1095"/>
                </a:lnTo>
                <a:lnTo>
                  <a:pt x="8446" y="1290"/>
                </a:lnTo>
                <a:lnTo>
                  <a:pt x="8592" y="1488"/>
                </a:lnTo>
                <a:cubicBezTo>
                  <a:pt x="8594" y="1492"/>
                  <a:pt x="8595" y="1496"/>
                  <a:pt x="8595" y="1500"/>
                </a:cubicBezTo>
                <a:cubicBezTo>
                  <a:pt x="8594" y="1505"/>
                  <a:pt x="8592" y="1508"/>
                  <a:pt x="8588" y="1511"/>
                </a:cubicBezTo>
                <a:lnTo>
                  <a:pt x="27" y="7656"/>
                </a:lnTo>
                <a:cubicBezTo>
                  <a:pt x="20" y="7661"/>
                  <a:pt x="11" y="7660"/>
                  <a:pt x="5" y="7653"/>
                </a:cubicBezTo>
                <a:cubicBezTo>
                  <a:pt x="0" y="7647"/>
                  <a:pt x="0" y="7638"/>
                  <a:pt x="6" y="7632"/>
                </a:cubicBezTo>
                <a:lnTo>
                  <a:pt x="7278" y="5"/>
                </a:lnTo>
                <a:close/>
              </a:path>
            </a:pathLst>
          </a:custGeom>
          <a:solidFill>
            <a:srgbClr val="466F2B"/>
          </a:solidFill>
          <a:ln w="1588" cap="flat">
            <a:solidFill>
              <a:schemeClr val="bg1"/>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20"/>
          <p:cNvSpPr>
            <a:spLocks/>
          </p:cNvSpPr>
          <p:nvPr/>
        </p:nvSpPr>
        <p:spPr bwMode="auto">
          <a:xfrm>
            <a:off x="2992658" y="2836453"/>
            <a:ext cx="1622425" cy="1077913"/>
          </a:xfrm>
          <a:custGeom>
            <a:avLst/>
            <a:gdLst>
              <a:gd name="T0" fmla="*/ 0 w 9233"/>
              <a:gd name="T1" fmla="*/ 6145 h 6145"/>
              <a:gd name="T2" fmla="*/ 9233 w 9233"/>
              <a:gd name="T3" fmla="*/ 1064 h 6145"/>
              <a:gd name="T4" fmla="*/ 8562 w 9233"/>
              <a:gd name="T5" fmla="*/ 0 h 6145"/>
              <a:gd name="T6" fmla="*/ 0 w 9233"/>
              <a:gd name="T7" fmla="*/ 6145 h 6145"/>
            </a:gdLst>
            <a:ahLst/>
            <a:cxnLst>
              <a:cxn ang="0">
                <a:pos x="T0" y="T1"/>
              </a:cxn>
              <a:cxn ang="0">
                <a:pos x="T2" y="T3"/>
              </a:cxn>
              <a:cxn ang="0">
                <a:pos x="T4" y="T5"/>
              </a:cxn>
              <a:cxn ang="0">
                <a:pos x="T6" y="T7"/>
              </a:cxn>
            </a:cxnLst>
            <a:rect l="0" t="0" r="r" b="b"/>
            <a:pathLst>
              <a:path w="9233" h="6145">
                <a:moveTo>
                  <a:pt x="0" y="6145"/>
                </a:moveTo>
                <a:lnTo>
                  <a:pt x="9233" y="1064"/>
                </a:lnTo>
                <a:cubicBezTo>
                  <a:pt x="9031" y="696"/>
                  <a:pt x="8807" y="341"/>
                  <a:pt x="8562" y="0"/>
                </a:cubicBezTo>
                <a:lnTo>
                  <a:pt x="0" y="6145"/>
                </a:lnTo>
                <a:close/>
              </a:path>
            </a:pathLst>
          </a:custGeom>
          <a:solidFill>
            <a:schemeClr val="tx1">
              <a:lumMod val="90000"/>
              <a:lumOff val="10000"/>
            </a:schemeClr>
          </a:solidFill>
          <a:ln w="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1"/>
          <p:cNvSpPr>
            <a:spLocks noEditPoints="1"/>
          </p:cNvSpPr>
          <p:nvPr/>
        </p:nvSpPr>
        <p:spPr bwMode="auto">
          <a:xfrm>
            <a:off x="2989483" y="2833278"/>
            <a:ext cx="1628775" cy="1084263"/>
          </a:xfrm>
          <a:custGeom>
            <a:avLst/>
            <a:gdLst>
              <a:gd name="T0" fmla="*/ 28 w 9268"/>
              <a:gd name="T1" fmla="*/ 6175 h 6180"/>
              <a:gd name="T2" fmla="*/ 11 w 9268"/>
              <a:gd name="T3" fmla="*/ 6148 h 6180"/>
              <a:gd name="T4" fmla="*/ 9244 w 9268"/>
              <a:gd name="T5" fmla="*/ 1067 h 6180"/>
              <a:gd name="T6" fmla="*/ 9238 w 9268"/>
              <a:gd name="T7" fmla="*/ 1089 h 6180"/>
              <a:gd name="T8" fmla="*/ 9082 w 9268"/>
              <a:gd name="T9" fmla="*/ 815 h 6180"/>
              <a:gd name="T10" fmla="*/ 8918 w 9268"/>
              <a:gd name="T11" fmla="*/ 547 h 6180"/>
              <a:gd name="T12" fmla="*/ 8747 w 9268"/>
              <a:gd name="T13" fmla="*/ 284 h 6180"/>
              <a:gd name="T14" fmla="*/ 8567 w 9268"/>
              <a:gd name="T15" fmla="*/ 26 h 6180"/>
              <a:gd name="T16" fmla="*/ 8589 w 9268"/>
              <a:gd name="T17" fmla="*/ 30 h 6180"/>
              <a:gd name="T18" fmla="*/ 28 w 9268"/>
              <a:gd name="T19" fmla="*/ 6175 h 6180"/>
              <a:gd name="T20" fmla="*/ 8571 w 9268"/>
              <a:gd name="T21" fmla="*/ 4 h 6180"/>
              <a:gd name="T22" fmla="*/ 8583 w 9268"/>
              <a:gd name="T23" fmla="*/ 1 h 6180"/>
              <a:gd name="T24" fmla="*/ 8593 w 9268"/>
              <a:gd name="T25" fmla="*/ 8 h 6180"/>
              <a:gd name="T26" fmla="*/ 8773 w 9268"/>
              <a:gd name="T27" fmla="*/ 267 h 6180"/>
              <a:gd name="T28" fmla="*/ 8945 w 9268"/>
              <a:gd name="T29" fmla="*/ 531 h 6180"/>
              <a:gd name="T30" fmla="*/ 9109 w 9268"/>
              <a:gd name="T31" fmla="*/ 800 h 6180"/>
              <a:gd name="T32" fmla="*/ 9265 w 9268"/>
              <a:gd name="T33" fmla="*/ 1073 h 6180"/>
              <a:gd name="T34" fmla="*/ 9267 w 9268"/>
              <a:gd name="T35" fmla="*/ 1085 h 6180"/>
              <a:gd name="T36" fmla="*/ 9259 w 9268"/>
              <a:gd name="T37" fmla="*/ 1095 h 6180"/>
              <a:gd name="T38" fmla="*/ 26 w 9268"/>
              <a:gd name="T39" fmla="*/ 6176 h 6180"/>
              <a:gd name="T40" fmla="*/ 5 w 9268"/>
              <a:gd name="T41" fmla="*/ 6171 h 6180"/>
              <a:gd name="T42" fmla="*/ 9 w 9268"/>
              <a:gd name="T43" fmla="*/ 6149 h 6180"/>
              <a:gd name="T44" fmla="*/ 8571 w 9268"/>
              <a:gd name="T45" fmla="*/ 4 h 6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9268" h="6180">
                <a:moveTo>
                  <a:pt x="28" y="6175"/>
                </a:moveTo>
                <a:lnTo>
                  <a:pt x="11" y="6148"/>
                </a:lnTo>
                <a:lnTo>
                  <a:pt x="9244" y="1067"/>
                </a:lnTo>
                <a:lnTo>
                  <a:pt x="9238" y="1089"/>
                </a:lnTo>
                <a:lnTo>
                  <a:pt x="9082" y="815"/>
                </a:lnTo>
                <a:lnTo>
                  <a:pt x="8918" y="547"/>
                </a:lnTo>
                <a:lnTo>
                  <a:pt x="8747" y="284"/>
                </a:lnTo>
                <a:lnTo>
                  <a:pt x="8567" y="26"/>
                </a:lnTo>
                <a:lnTo>
                  <a:pt x="8589" y="30"/>
                </a:lnTo>
                <a:lnTo>
                  <a:pt x="28" y="6175"/>
                </a:lnTo>
                <a:close/>
                <a:moveTo>
                  <a:pt x="8571" y="4"/>
                </a:moveTo>
                <a:cubicBezTo>
                  <a:pt x="8574" y="1"/>
                  <a:pt x="8578" y="0"/>
                  <a:pt x="8583" y="1"/>
                </a:cubicBezTo>
                <a:cubicBezTo>
                  <a:pt x="8587" y="2"/>
                  <a:pt x="8591" y="4"/>
                  <a:pt x="8593" y="8"/>
                </a:cubicBezTo>
                <a:lnTo>
                  <a:pt x="8773" y="267"/>
                </a:lnTo>
                <a:lnTo>
                  <a:pt x="8945" y="531"/>
                </a:lnTo>
                <a:lnTo>
                  <a:pt x="9109" y="800"/>
                </a:lnTo>
                <a:lnTo>
                  <a:pt x="9265" y="1073"/>
                </a:lnTo>
                <a:cubicBezTo>
                  <a:pt x="9267" y="1077"/>
                  <a:pt x="9268" y="1081"/>
                  <a:pt x="9267" y="1085"/>
                </a:cubicBezTo>
                <a:cubicBezTo>
                  <a:pt x="9266" y="1089"/>
                  <a:pt x="9263" y="1093"/>
                  <a:pt x="9259" y="1095"/>
                </a:cubicBezTo>
                <a:lnTo>
                  <a:pt x="26" y="6176"/>
                </a:lnTo>
                <a:cubicBezTo>
                  <a:pt x="19" y="6180"/>
                  <a:pt x="9" y="6178"/>
                  <a:pt x="5" y="6171"/>
                </a:cubicBezTo>
                <a:cubicBezTo>
                  <a:pt x="0" y="6163"/>
                  <a:pt x="2" y="6154"/>
                  <a:pt x="9" y="6149"/>
                </a:cubicBezTo>
                <a:lnTo>
                  <a:pt x="8571" y="4"/>
                </a:lnTo>
                <a:close/>
              </a:path>
            </a:pathLst>
          </a:custGeom>
          <a:solidFill>
            <a:srgbClr val="6E87A4"/>
          </a:solidFill>
          <a:ln w="1588" cap="flat">
            <a:solidFill>
              <a:schemeClr val="bg1"/>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34" name="Freeform 28"/>
          <p:cNvSpPr>
            <a:spLocks/>
          </p:cNvSpPr>
          <p:nvPr/>
        </p:nvSpPr>
        <p:spPr bwMode="auto">
          <a:xfrm>
            <a:off x="3233958" y="3023778"/>
            <a:ext cx="1928813" cy="1782763"/>
          </a:xfrm>
          <a:custGeom>
            <a:avLst/>
            <a:gdLst>
              <a:gd name="T0" fmla="*/ 0 w 10974"/>
              <a:gd name="T1" fmla="*/ 5081 h 10162"/>
              <a:gd name="T2" fmla="*/ 9233 w 10974"/>
              <a:gd name="T3" fmla="*/ 10162 h 10162"/>
              <a:gd name="T4" fmla="*/ 9233 w 10974"/>
              <a:gd name="T5" fmla="*/ 0 h 10162"/>
              <a:gd name="T6" fmla="*/ 0 w 10974"/>
              <a:gd name="T7" fmla="*/ 5081 h 10162"/>
            </a:gdLst>
            <a:ahLst/>
            <a:cxnLst>
              <a:cxn ang="0">
                <a:pos x="T0" y="T1"/>
              </a:cxn>
              <a:cxn ang="0">
                <a:pos x="T2" y="T3"/>
              </a:cxn>
              <a:cxn ang="0">
                <a:pos x="T4" y="T5"/>
              </a:cxn>
              <a:cxn ang="0">
                <a:pos x="T6" y="T7"/>
              </a:cxn>
            </a:cxnLst>
            <a:rect l="0" t="0" r="r" b="b"/>
            <a:pathLst>
              <a:path w="10974" h="10162">
                <a:moveTo>
                  <a:pt x="0" y="5081"/>
                </a:moveTo>
                <a:lnTo>
                  <a:pt x="9233" y="10162"/>
                </a:lnTo>
                <a:cubicBezTo>
                  <a:pt x="10974" y="6998"/>
                  <a:pt x="10974" y="3163"/>
                  <a:pt x="9233" y="0"/>
                </a:cubicBezTo>
                <a:lnTo>
                  <a:pt x="0" y="5081"/>
                </a:lnTo>
                <a:close/>
              </a:path>
            </a:pathLst>
          </a:custGeom>
          <a:solidFill>
            <a:schemeClr val="accent5">
              <a:lumMod val="75000"/>
            </a:schemeClr>
          </a:solidFill>
          <a:ln w="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FF0000"/>
              </a:solidFill>
            </a:endParaRPr>
          </a:p>
        </p:txBody>
      </p:sp>
      <p:sp>
        <p:nvSpPr>
          <p:cNvPr id="35" name="Freeform 29"/>
          <p:cNvSpPr>
            <a:spLocks noEditPoints="1"/>
          </p:cNvSpPr>
          <p:nvPr/>
        </p:nvSpPr>
        <p:spPr bwMode="auto">
          <a:xfrm>
            <a:off x="3230783" y="3020603"/>
            <a:ext cx="1857375" cy="1789113"/>
          </a:xfrm>
          <a:custGeom>
            <a:avLst/>
            <a:gdLst>
              <a:gd name="T0" fmla="*/ 24 w 10571"/>
              <a:gd name="T1" fmla="*/ 5084 h 10196"/>
              <a:gd name="T2" fmla="*/ 9235 w 10571"/>
              <a:gd name="T3" fmla="*/ 10171 h 10196"/>
              <a:gd name="T4" fmla="*/ 9541 w 10571"/>
              <a:gd name="T5" fmla="*/ 9571 h 10196"/>
              <a:gd name="T6" fmla="*/ 9806 w 10571"/>
              <a:gd name="T7" fmla="*/ 8958 h 10196"/>
              <a:gd name="T8" fmla="*/ 10030 w 10571"/>
              <a:gd name="T9" fmla="*/ 8332 h 10196"/>
              <a:gd name="T10" fmla="*/ 10214 w 10571"/>
              <a:gd name="T11" fmla="*/ 7697 h 10196"/>
              <a:gd name="T12" fmla="*/ 10356 w 10571"/>
              <a:gd name="T13" fmla="*/ 7054 h 10196"/>
              <a:gd name="T14" fmla="*/ 10458 w 10571"/>
              <a:gd name="T15" fmla="*/ 6405 h 10196"/>
              <a:gd name="T16" fmla="*/ 10519 w 10571"/>
              <a:gd name="T17" fmla="*/ 5753 h 10196"/>
              <a:gd name="T18" fmla="*/ 10539 w 10571"/>
              <a:gd name="T19" fmla="*/ 5098 h 10196"/>
              <a:gd name="T20" fmla="*/ 10519 w 10571"/>
              <a:gd name="T21" fmla="*/ 4443 h 10196"/>
              <a:gd name="T22" fmla="*/ 10458 w 10571"/>
              <a:gd name="T23" fmla="*/ 3790 h 10196"/>
              <a:gd name="T24" fmla="*/ 10356 w 10571"/>
              <a:gd name="T25" fmla="*/ 3141 h 10196"/>
              <a:gd name="T26" fmla="*/ 10213 w 10571"/>
              <a:gd name="T27" fmla="*/ 2498 h 10196"/>
              <a:gd name="T28" fmla="*/ 10030 w 10571"/>
              <a:gd name="T29" fmla="*/ 1863 h 10196"/>
              <a:gd name="T30" fmla="*/ 9806 w 10571"/>
              <a:gd name="T31" fmla="*/ 1238 h 10196"/>
              <a:gd name="T32" fmla="*/ 9541 w 10571"/>
              <a:gd name="T33" fmla="*/ 624 h 10196"/>
              <a:gd name="T34" fmla="*/ 9235 w 10571"/>
              <a:gd name="T35" fmla="*/ 24 h 10196"/>
              <a:gd name="T36" fmla="*/ 24 w 10571"/>
              <a:gd name="T37" fmla="*/ 5112 h 10196"/>
              <a:gd name="T38" fmla="*/ 9254 w 10571"/>
              <a:gd name="T39" fmla="*/ 2 h 10196"/>
              <a:gd name="T40" fmla="*/ 9422 w 10571"/>
              <a:gd name="T41" fmla="*/ 308 h 10196"/>
              <a:gd name="T42" fmla="*/ 9708 w 10571"/>
              <a:gd name="T43" fmla="*/ 917 h 10196"/>
              <a:gd name="T44" fmla="*/ 9953 w 10571"/>
              <a:gd name="T45" fmla="*/ 1539 h 10196"/>
              <a:gd name="T46" fmla="*/ 10157 w 10571"/>
              <a:gd name="T47" fmla="*/ 2171 h 10196"/>
              <a:gd name="T48" fmla="*/ 10321 w 10571"/>
              <a:gd name="T49" fmla="*/ 2812 h 10196"/>
              <a:gd name="T50" fmla="*/ 10443 w 10571"/>
              <a:gd name="T51" fmla="*/ 3461 h 10196"/>
              <a:gd name="T52" fmla="*/ 10525 w 10571"/>
              <a:gd name="T53" fmla="*/ 4114 h 10196"/>
              <a:gd name="T54" fmla="*/ 10566 w 10571"/>
              <a:gd name="T55" fmla="*/ 4770 h 10196"/>
              <a:gd name="T56" fmla="*/ 10566 w 10571"/>
              <a:gd name="T57" fmla="*/ 5427 h 10196"/>
              <a:gd name="T58" fmla="*/ 10525 w 10571"/>
              <a:gd name="T59" fmla="*/ 6083 h 10196"/>
              <a:gd name="T60" fmla="*/ 10443 w 10571"/>
              <a:gd name="T61" fmla="*/ 6736 h 10196"/>
              <a:gd name="T62" fmla="*/ 10321 w 10571"/>
              <a:gd name="T63" fmla="*/ 7384 h 10196"/>
              <a:gd name="T64" fmla="*/ 10157 w 10571"/>
              <a:gd name="T65" fmla="*/ 8025 h 10196"/>
              <a:gd name="T66" fmla="*/ 9953 w 10571"/>
              <a:gd name="T67" fmla="*/ 8658 h 10196"/>
              <a:gd name="T68" fmla="*/ 9708 w 10571"/>
              <a:gd name="T69" fmla="*/ 9279 h 10196"/>
              <a:gd name="T70" fmla="*/ 9422 w 10571"/>
              <a:gd name="T71" fmla="*/ 9888 h 10196"/>
              <a:gd name="T72" fmla="*/ 9254 w 10571"/>
              <a:gd name="T73" fmla="*/ 10194 h 10196"/>
              <a:gd name="T74" fmla="*/ 9 w 10571"/>
              <a:gd name="T75" fmla="*/ 5112 h 10196"/>
              <a:gd name="T76" fmla="*/ 9 w 10571"/>
              <a:gd name="T77" fmla="*/ 5084 h 10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571" h="10196">
                <a:moveTo>
                  <a:pt x="24" y="5112"/>
                </a:moveTo>
                <a:lnTo>
                  <a:pt x="24" y="5084"/>
                </a:lnTo>
                <a:lnTo>
                  <a:pt x="9257" y="10165"/>
                </a:lnTo>
                <a:lnTo>
                  <a:pt x="9235" y="10171"/>
                </a:lnTo>
                <a:lnTo>
                  <a:pt x="9393" y="9873"/>
                </a:lnTo>
                <a:lnTo>
                  <a:pt x="9541" y="9571"/>
                </a:lnTo>
                <a:lnTo>
                  <a:pt x="9679" y="9266"/>
                </a:lnTo>
                <a:lnTo>
                  <a:pt x="9806" y="8958"/>
                </a:lnTo>
                <a:lnTo>
                  <a:pt x="9923" y="8646"/>
                </a:lnTo>
                <a:lnTo>
                  <a:pt x="10030" y="8332"/>
                </a:lnTo>
                <a:lnTo>
                  <a:pt x="10127" y="8016"/>
                </a:lnTo>
                <a:lnTo>
                  <a:pt x="10214" y="7697"/>
                </a:lnTo>
                <a:lnTo>
                  <a:pt x="10290" y="7377"/>
                </a:lnTo>
                <a:lnTo>
                  <a:pt x="10356" y="7054"/>
                </a:lnTo>
                <a:lnTo>
                  <a:pt x="10412" y="6730"/>
                </a:lnTo>
                <a:lnTo>
                  <a:pt x="10458" y="6405"/>
                </a:lnTo>
                <a:lnTo>
                  <a:pt x="10494" y="6079"/>
                </a:lnTo>
                <a:lnTo>
                  <a:pt x="10519" y="5753"/>
                </a:lnTo>
                <a:lnTo>
                  <a:pt x="10534" y="5425"/>
                </a:lnTo>
                <a:lnTo>
                  <a:pt x="10539" y="5098"/>
                </a:lnTo>
                <a:lnTo>
                  <a:pt x="10534" y="4770"/>
                </a:lnTo>
                <a:lnTo>
                  <a:pt x="10519" y="4443"/>
                </a:lnTo>
                <a:lnTo>
                  <a:pt x="10494" y="4116"/>
                </a:lnTo>
                <a:lnTo>
                  <a:pt x="10458" y="3790"/>
                </a:lnTo>
                <a:lnTo>
                  <a:pt x="10412" y="3465"/>
                </a:lnTo>
                <a:lnTo>
                  <a:pt x="10356" y="3141"/>
                </a:lnTo>
                <a:lnTo>
                  <a:pt x="10290" y="2819"/>
                </a:lnTo>
                <a:lnTo>
                  <a:pt x="10213" y="2498"/>
                </a:lnTo>
                <a:lnTo>
                  <a:pt x="10127" y="2180"/>
                </a:lnTo>
                <a:lnTo>
                  <a:pt x="10030" y="1863"/>
                </a:lnTo>
                <a:lnTo>
                  <a:pt x="9923" y="1549"/>
                </a:lnTo>
                <a:lnTo>
                  <a:pt x="9806" y="1238"/>
                </a:lnTo>
                <a:lnTo>
                  <a:pt x="9679" y="930"/>
                </a:lnTo>
                <a:lnTo>
                  <a:pt x="9541" y="624"/>
                </a:lnTo>
                <a:lnTo>
                  <a:pt x="9393" y="323"/>
                </a:lnTo>
                <a:lnTo>
                  <a:pt x="9235" y="24"/>
                </a:lnTo>
                <a:lnTo>
                  <a:pt x="9257" y="31"/>
                </a:lnTo>
                <a:lnTo>
                  <a:pt x="24" y="5112"/>
                </a:lnTo>
                <a:close/>
                <a:moveTo>
                  <a:pt x="9242" y="3"/>
                </a:moveTo>
                <a:cubicBezTo>
                  <a:pt x="9246" y="1"/>
                  <a:pt x="9250" y="0"/>
                  <a:pt x="9254" y="2"/>
                </a:cubicBezTo>
                <a:cubicBezTo>
                  <a:pt x="9258" y="3"/>
                  <a:pt x="9262" y="6"/>
                  <a:pt x="9264" y="9"/>
                </a:cubicBezTo>
                <a:lnTo>
                  <a:pt x="9422" y="308"/>
                </a:lnTo>
                <a:lnTo>
                  <a:pt x="9570" y="611"/>
                </a:lnTo>
                <a:lnTo>
                  <a:pt x="9708" y="917"/>
                </a:lnTo>
                <a:lnTo>
                  <a:pt x="9836" y="1226"/>
                </a:lnTo>
                <a:lnTo>
                  <a:pt x="9953" y="1539"/>
                </a:lnTo>
                <a:lnTo>
                  <a:pt x="10060" y="1854"/>
                </a:lnTo>
                <a:lnTo>
                  <a:pt x="10157" y="2171"/>
                </a:lnTo>
                <a:lnTo>
                  <a:pt x="10245" y="2491"/>
                </a:lnTo>
                <a:lnTo>
                  <a:pt x="10321" y="2812"/>
                </a:lnTo>
                <a:lnTo>
                  <a:pt x="10387" y="3136"/>
                </a:lnTo>
                <a:lnTo>
                  <a:pt x="10443" y="3461"/>
                </a:lnTo>
                <a:lnTo>
                  <a:pt x="10489" y="3787"/>
                </a:lnTo>
                <a:lnTo>
                  <a:pt x="10525" y="4114"/>
                </a:lnTo>
                <a:lnTo>
                  <a:pt x="10551" y="4441"/>
                </a:lnTo>
                <a:lnTo>
                  <a:pt x="10566" y="4770"/>
                </a:lnTo>
                <a:lnTo>
                  <a:pt x="10571" y="5098"/>
                </a:lnTo>
                <a:lnTo>
                  <a:pt x="10566" y="5427"/>
                </a:lnTo>
                <a:lnTo>
                  <a:pt x="10551" y="5755"/>
                </a:lnTo>
                <a:lnTo>
                  <a:pt x="10525" y="6083"/>
                </a:lnTo>
                <a:lnTo>
                  <a:pt x="10489" y="6410"/>
                </a:lnTo>
                <a:lnTo>
                  <a:pt x="10443" y="6736"/>
                </a:lnTo>
                <a:lnTo>
                  <a:pt x="10387" y="7061"/>
                </a:lnTo>
                <a:lnTo>
                  <a:pt x="10321" y="7384"/>
                </a:lnTo>
                <a:lnTo>
                  <a:pt x="10244" y="7706"/>
                </a:lnTo>
                <a:lnTo>
                  <a:pt x="10157" y="8025"/>
                </a:lnTo>
                <a:lnTo>
                  <a:pt x="10060" y="8343"/>
                </a:lnTo>
                <a:lnTo>
                  <a:pt x="9953" y="8658"/>
                </a:lnTo>
                <a:lnTo>
                  <a:pt x="9836" y="8970"/>
                </a:lnTo>
                <a:lnTo>
                  <a:pt x="9708" y="9279"/>
                </a:lnTo>
                <a:lnTo>
                  <a:pt x="9570" y="9586"/>
                </a:lnTo>
                <a:lnTo>
                  <a:pt x="9422" y="9888"/>
                </a:lnTo>
                <a:lnTo>
                  <a:pt x="9264" y="10186"/>
                </a:lnTo>
                <a:cubicBezTo>
                  <a:pt x="9262" y="10190"/>
                  <a:pt x="9258" y="10193"/>
                  <a:pt x="9254" y="10194"/>
                </a:cubicBezTo>
                <a:cubicBezTo>
                  <a:pt x="9250" y="10196"/>
                  <a:pt x="9246" y="10195"/>
                  <a:pt x="9242" y="10193"/>
                </a:cubicBezTo>
                <a:lnTo>
                  <a:pt x="9" y="5112"/>
                </a:lnTo>
                <a:cubicBezTo>
                  <a:pt x="4" y="5109"/>
                  <a:pt x="0" y="5104"/>
                  <a:pt x="0" y="5098"/>
                </a:cubicBezTo>
                <a:cubicBezTo>
                  <a:pt x="0" y="5092"/>
                  <a:pt x="4" y="5087"/>
                  <a:pt x="9" y="5084"/>
                </a:cubicBezTo>
                <a:lnTo>
                  <a:pt x="9242" y="3"/>
                </a:lnTo>
                <a:close/>
              </a:path>
            </a:pathLst>
          </a:custGeom>
          <a:solidFill>
            <a:srgbClr val="68769B"/>
          </a:solidFill>
          <a:ln w="1588" cap="flat">
            <a:solidFill>
              <a:schemeClr val="bg1"/>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36" name="Freeform 30"/>
          <p:cNvSpPr>
            <a:spLocks/>
          </p:cNvSpPr>
          <p:nvPr/>
        </p:nvSpPr>
        <p:spPr bwMode="auto">
          <a:xfrm>
            <a:off x="2146521" y="1895065"/>
            <a:ext cx="185738" cy="293688"/>
          </a:xfrm>
          <a:custGeom>
            <a:avLst/>
            <a:gdLst>
              <a:gd name="T0" fmla="*/ 2051 w 2110"/>
              <a:gd name="T1" fmla="*/ 3342 h 3342"/>
              <a:gd name="T2" fmla="*/ 563 w 2110"/>
              <a:gd name="T3" fmla="*/ 46 h 3342"/>
              <a:gd name="T4" fmla="*/ 592 w 2110"/>
              <a:gd name="T5" fmla="*/ 64 h 3342"/>
              <a:gd name="T6" fmla="*/ 0 w 2110"/>
              <a:gd name="T7" fmla="*/ 64 h 3342"/>
              <a:gd name="T8" fmla="*/ 0 w 2110"/>
              <a:gd name="T9" fmla="*/ 0 h 3342"/>
              <a:gd name="T10" fmla="*/ 592 w 2110"/>
              <a:gd name="T11" fmla="*/ 0 h 3342"/>
              <a:gd name="T12" fmla="*/ 622 w 2110"/>
              <a:gd name="T13" fmla="*/ 19 h 3342"/>
              <a:gd name="T14" fmla="*/ 2110 w 2110"/>
              <a:gd name="T15" fmla="*/ 3315 h 3342"/>
              <a:gd name="T16" fmla="*/ 2051 w 2110"/>
              <a:gd name="T17" fmla="*/ 3342 h 3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10" h="3342">
                <a:moveTo>
                  <a:pt x="2051" y="3342"/>
                </a:moveTo>
                <a:lnTo>
                  <a:pt x="563" y="46"/>
                </a:lnTo>
                <a:lnTo>
                  <a:pt x="592" y="64"/>
                </a:lnTo>
                <a:lnTo>
                  <a:pt x="0" y="64"/>
                </a:lnTo>
                <a:lnTo>
                  <a:pt x="0" y="0"/>
                </a:lnTo>
                <a:lnTo>
                  <a:pt x="592" y="0"/>
                </a:lnTo>
                <a:cubicBezTo>
                  <a:pt x="605" y="0"/>
                  <a:pt x="616" y="8"/>
                  <a:pt x="622" y="19"/>
                </a:cubicBezTo>
                <a:lnTo>
                  <a:pt x="2110" y="3315"/>
                </a:lnTo>
                <a:lnTo>
                  <a:pt x="2051" y="3342"/>
                </a:lnTo>
                <a:close/>
              </a:path>
            </a:pathLst>
          </a:custGeom>
          <a:solidFill>
            <a:srgbClr val="000000"/>
          </a:solidFill>
          <a:ln w="1588" cap="flat">
            <a:solidFill>
              <a:schemeClr val="bg1">
                <a:lumMod val="75000"/>
              </a:schemeClr>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37" name="Freeform 31"/>
          <p:cNvSpPr>
            <a:spLocks/>
          </p:cNvSpPr>
          <p:nvPr/>
        </p:nvSpPr>
        <p:spPr bwMode="auto">
          <a:xfrm>
            <a:off x="3691158" y="1895065"/>
            <a:ext cx="1019675" cy="311150"/>
          </a:xfrm>
          <a:custGeom>
            <a:avLst/>
            <a:gdLst>
              <a:gd name="T0" fmla="*/ 0 w 5724"/>
              <a:gd name="T1" fmla="*/ 1737 h 1768"/>
              <a:gd name="T2" fmla="*/ 5424 w 5724"/>
              <a:gd name="T3" fmla="*/ 1 h 1768"/>
              <a:gd name="T4" fmla="*/ 5428 w 5724"/>
              <a:gd name="T5" fmla="*/ 0 h 1768"/>
              <a:gd name="T6" fmla="*/ 5724 w 5724"/>
              <a:gd name="T7" fmla="*/ 0 h 1768"/>
              <a:gd name="T8" fmla="*/ 5724 w 5724"/>
              <a:gd name="T9" fmla="*/ 32 h 1768"/>
              <a:gd name="T10" fmla="*/ 5428 w 5724"/>
              <a:gd name="T11" fmla="*/ 32 h 1768"/>
              <a:gd name="T12" fmla="*/ 5433 w 5724"/>
              <a:gd name="T13" fmla="*/ 32 h 1768"/>
              <a:gd name="T14" fmla="*/ 9 w 5724"/>
              <a:gd name="T15" fmla="*/ 1768 h 1768"/>
              <a:gd name="T16" fmla="*/ 0 w 5724"/>
              <a:gd name="T17" fmla="*/ 1737 h 1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24" h="1768">
                <a:moveTo>
                  <a:pt x="0" y="1737"/>
                </a:moveTo>
                <a:lnTo>
                  <a:pt x="5424" y="1"/>
                </a:lnTo>
                <a:cubicBezTo>
                  <a:pt x="5425" y="1"/>
                  <a:pt x="5427" y="0"/>
                  <a:pt x="5428" y="0"/>
                </a:cubicBezTo>
                <a:lnTo>
                  <a:pt x="5724" y="0"/>
                </a:lnTo>
                <a:lnTo>
                  <a:pt x="5724" y="32"/>
                </a:lnTo>
                <a:lnTo>
                  <a:pt x="5428" y="32"/>
                </a:lnTo>
                <a:lnTo>
                  <a:pt x="5433" y="32"/>
                </a:lnTo>
                <a:lnTo>
                  <a:pt x="9" y="1768"/>
                </a:lnTo>
                <a:lnTo>
                  <a:pt x="0" y="1737"/>
                </a:lnTo>
                <a:close/>
              </a:path>
            </a:pathLst>
          </a:custGeom>
          <a:solidFill>
            <a:srgbClr val="000000"/>
          </a:solidFill>
          <a:ln w="1588" cap="flat">
            <a:solidFill>
              <a:schemeClr val="bg1">
                <a:lumMod val="75000"/>
              </a:schemeClr>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38" name="Freeform 32"/>
          <p:cNvSpPr>
            <a:spLocks/>
          </p:cNvSpPr>
          <p:nvPr/>
        </p:nvSpPr>
        <p:spPr bwMode="auto">
          <a:xfrm>
            <a:off x="4388071" y="2604678"/>
            <a:ext cx="160338" cy="98425"/>
          </a:xfrm>
          <a:custGeom>
            <a:avLst/>
            <a:gdLst>
              <a:gd name="T0" fmla="*/ 0 w 906"/>
              <a:gd name="T1" fmla="*/ 541 h 564"/>
              <a:gd name="T2" fmla="*/ 600 w 906"/>
              <a:gd name="T3" fmla="*/ 5 h 564"/>
              <a:gd name="T4" fmla="*/ 610 w 906"/>
              <a:gd name="T5" fmla="*/ 0 h 564"/>
              <a:gd name="T6" fmla="*/ 906 w 906"/>
              <a:gd name="T7" fmla="*/ 0 h 564"/>
              <a:gd name="T8" fmla="*/ 906 w 906"/>
              <a:gd name="T9" fmla="*/ 32 h 564"/>
              <a:gd name="T10" fmla="*/ 610 w 906"/>
              <a:gd name="T11" fmla="*/ 32 h 564"/>
              <a:gd name="T12" fmla="*/ 621 w 906"/>
              <a:gd name="T13" fmla="*/ 28 h 564"/>
              <a:gd name="T14" fmla="*/ 21 w 906"/>
              <a:gd name="T15" fmla="*/ 564 h 564"/>
              <a:gd name="T16" fmla="*/ 0 w 906"/>
              <a:gd name="T17" fmla="*/ 541 h 5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06" h="564">
                <a:moveTo>
                  <a:pt x="0" y="541"/>
                </a:moveTo>
                <a:lnTo>
                  <a:pt x="600" y="5"/>
                </a:lnTo>
                <a:cubicBezTo>
                  <a:pt x="603" y="2"/>
                  <a:pt x="607" y="0"/>
                  <a:pt x="610" y="0"/>
                </a:cubicBezTo>
                <a:lnTo>
                  <a:pt x="906" y="0"/>
                </a:lnTo>
                <a:lnTo>
                  <a:pt x="906" y="32"/>
                </a:lnTo>
                <a:lnTo>
                  <a:pt x="610" y="32"/>
                </a:lnTo>
                <a:lnTo>
                  <a:pt x="621" y="28"/>
                </a:lnTo>
                <a:lnTo>
                  <a:pt x="21" y="564"/>
                </a:lnTo>
                <a:lnTo>
                  <a:pt x="0" y="541"/>
                </a:lnTo>
                <a:close/>
              </a:path>
            </a:pathLst>
          </a:custGeom>
          <a:solidFill>
            <a:srgbClr val="000000"/>
          </a:solidFill>
          <a:ln w="1588" cap="flat">
            <a:solidFill>
              <a:schemeClr val="bg1">
                <a:lumMod val="75000"/>
              </a:schemeClr>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39" name="Freeform 33"/>
          <p:cNvSpPr>
            <a:spLocks/>
          </p:cNvSpPr>
          <p:nvPr/>
        </p:nvSpPr>
        <p:spPr bwMode="auto">
          <a:xfrm>
            <a:off x="4557933" y="2771365"/>
            <a:ext cx="322263" cy="158750"/>
          </a:xfrm>
          <a:custGeom>
            <a:avLst/>
            <a:gdLst>
              <a:gd name="T0" fmla="*/ 0 w 1831"/>
              <a:gd name="T1" fmla="*/ 875 h 902"/>
              <a:gd name="T2" fmla="*/ 1528 w 1831"/>
              <a:gd name="T3" fmla="*/ 3 h 902"/>
              <a:gd name="T4" fmla="*/ 1535 w 1831"/>
              <a:gd name="T5" fmla="*/ 0 h 902"/>
              <a:gd name="T6" fmla="*/ 1831 w 1831"/>
              <a:gd name="T7" fmla="*/ 0 h 902"/>
              <a:gd name="T8" fmla="*/ 1831 w 1831"/>
              <a:gd name="T9" fmla="*/ 32 h 902"/>
              <a:gd name="T10" fmla="*/ 1535 w 1831"/>
              <a:gd name="T11" fmla="*/ 32 h 902"/>
              <a:gd name="T12" fmla="*/ 1543 w 1831"/>
              <a:gd name="T13" fmla="*/ 30 h 902"/>
              <a:gd name="T14" fmla="*/ 15 w 1831"/>
              <a:gd name="T15" fmla="*/ 902 h 902"/>
              <a:gd name="T16" fmla="*/ 0 w 1831"/>
              <a:gd name="T17" fmla="*/ 875 h 9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31" h="902">
                <a:moveTo>
                  <a:pt x="0" y="875"/>
                </a:moveTo>
                <a:lnTo>
                  <a:pt x="1528" y="3"/>
                </a:lnTo>
                <a:cubicBezTo>
                  <a:pt x="1530" y="1"/>
                  <a:pt x="1533" y="0"/>
                  <a:pt x="1535" y="0"/>
                </a:cubicBezTo>
                <a:lnTo>
                  <a:pt x="1831" y="0"/>
                </a:lnTo>
                <a:lnTo>
                  <a:pt x="1831" y="32"/>
                </a:lnTo>
                <a:lnTo>
                  <a:pt x="1535" y="32"/>
                </a:lnTo>
                <a:lnTo>
                  <a:pt x="1543" y="30"/>
                </a:lnTo>
                <a:lnTo>
                  <a:pt x="15" y="902"/>
                </a:lnTo>
                <a:lnTo>
                  <a:pt x="0" y="875"/>
                </a:lnTo>
                <a:close/>
              </a:path>
            </a:pathLst>
          </a:custGeom>
          <a:solidFill>
            <a:srgbClr val="000000"/>
          </a:solidFill>
          <a:ln w="1588" cap="flat">
            <a:solidFill>
              <a:schemeClr val="bg1">
                <a:lumMod val="75000"/>
              </a:schemeClr>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40" name="Rectangle 34"/>
          <p:cNvSpPr>
            <a:spLocks noChangeArrowheads="1"/>
          </p:cNvSpPr>
          <p:nvPr/>
        </p:nvSpPr>
        <p:spPr bwMode="auto">
          <a:xfrm>
            <a:off x="3113308" y="5051015"/>
            <a:ext cx="844398" cy="26161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dirty="0" smtClean="0">
                <a:ln>
                  <a:noFill/>
                </a:ln>
                <a:solidFill>
                  <a:srgbClr val="000000"/>
                </a:solidFill>
                <a:effectLst/>
                <a:latin typeface="Calibri" panose="020F0502020204030204" pitchFamily="34" charset="0"/>
              </a:rPr>
              <a:t>Transport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1" name="Rectangle 35"/>
          <p:cNvSpPr>
            <a:spLocks noChangeArrowheads="1"/>
          </p:cNvSpPr>
          <p:nvPr/>
        </p:nvSpPr>
        <p:spPr bwMode="auto">
          <a:xfrm>
            <a:off x="3340321" y="5308190"/>
            <a:ext cx="485775" cy="32385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smtClean="0">
                <a:ln>
                  <a:noFill/>
                </a:ln>
                <a:solidFill>
                  <a:srgbClr val="000000"/>
                </a:solidFill>
                <a:effectLst/>
                <a:latin typeface="Calibri" panose="020F0502020204030204" pitchFamily="34" charset="0"/>
              </a:rPr>
              <a:t>23%</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2" name="Rectangle 36"/>
          <p:cNvSpPr>
            <a:spLocks noChangeArrowheads="1"/>
          </p:cNvSpPr>
          <p:nvPr/>
        </p:nvSpPr>
        <p:spPr bwMode="auto">
          <a:xfrm>
            <a:off x="1346421" y="4360453"/>
            <a:ext cx="1037143" cy="26161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dirty="0" smtClean="0">
                <a:ln>
                  <a:noFill/>
                </a:ln>
                <a:solidFill>
                  <a:srgbClr val="000000"/>
                </a:solidFill>
                <a:effectLst/>
                <a:latin typeface="Calibri" panose="020F0502020204030204" pitchFamily="34" charset="0"/>
              </a:rPr>
              <a:t>Households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3" name="Rectangle 37"/>
          <p:cNvSpPr>
            <a:spLocks noChangeArrowheads="1"/>
          </p:cNvSpPr>
          <p:nvPr/>
        </p:nvSpPr>
        <p:spPr bwMode="auto">
          <a:xfrm>
            <a:off x="1594071" y="4614453"/>
            <a:ext cx="485775" cy="32543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smtClean="0">
                <a:ln>
                  <a:noFill/>
                </a:ln>
                <a:solidFill>
                  <a:srgbClr val="000000"/>
                </a:solidFill>
                <a:effectLst/>
                <a:latin typeface="Calibri" panose="020F0502020204030204" pitchFamily="34" charset="0"/>
              </a:rPr>
              <a:t>20%</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4" name="Rectangle 38"/>
          <p:cNvSpPr>
            <a:spLocks noChangeArrowheads="1"/>
          </p:cNvSpPr>
          <p:nvPr/>
        </p:nvSpPr>
        <p:spPr bwMode="auto">
          <a:xfrm>
            <a:off x="1433733" y="3006315"/>
            <a:ext cx="516167" cy="26161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de-DE" altLang="en-US" sz="1700" dirty="0" smtClean="0">
                <a:solidFill>
                  <a:srgbClr val="000000"/>
                </a:solidFill>
                <a:latin typeface="Calibri" panose="020F0502020204030204" pitchFamily="34" charset="0"/>
              </a:rPr>
              <a:t>Other</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5" name="Rectangle 39"/>
          <p:cNvSpPr>
            <a:spLocks noChangeArrowheads="1"/>
          </p:cNvSpPr>
          <p:nvPr/>
        </p:nvSpPr>
        <p:spPr bwMode="auto">
          <a:xfrm>
            <a:off x="1363883" y="3263490"/>
            <a:ext cx="723211" cy="26161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de-DE" altLang="en-US" sz="1700" dirty="0" err="1" smtClean="0">
                <a:solidFill>
                  <a:srgbClr val="000000"/>
                </a:solidFill>
                <a:latin typeface="Calibri" panose="020F0502020204030204" pitchFamily="34" charset="0"/>
              </a:rPr>
              <a:t>industry</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6" name="Rectangle 40"/>
          <p:cNvSpPr>
            <a:spLocks noChangeArrowheads="1"/>
          </p:cNvSpPr>
          <p:nvPr/>
        </p:nvSpPr>
        <p:spPr bwMode="auto">
          <a:xfrm>
            <a:off x="1563908" y="3520665"/>
            <a:ext cx="485775" cy="32385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smtClean="0">
                <a:ln>
                  <a:noFill/>
                </a:ln>
                <a:solidFill>
                  <a:srgbClr val="000000"/>
                </a:solidFill>
                <a:effectLst/>
                <a:latin typeface="Calibri" panose="020F0502020204030204" pitchFamily="34" charset="0"/>
              </a:rPr>
              <a:t>12%</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pSp>
        <p:nvGrpSpPr>
          <p:cNvPr id="4" name="Gruppieren 3"/>
          <p:cNvGrpSpPr/>
          <p:nvPr/>
        </p:nvGrpSpPr>
        <p:grpSpPr>
          <a:xfrm>
            <a:off x="791199" y="1647066"/>
            <a:ext cx="1361270" cy="825279"/>
            <a:chOff x="212850" y="1714311"/>
            <a:chExt cx="1361270" cy="825279"/>
          </a:xfrm>
        </p:grpSpPr>
        <p:sp>
          <p:nvSpPr>
            <p:cNvPr id="47" name="Rectangle 41"/>
            <p:cNvSpPr>
              <a:spLocks noChangeArrowheads="1"/>
            </p:cNvSpPr>
            <p:nvPr/>
          </p:nvSpPr>
          <p:spPr bwMode="auto">
            <a:xfrm>
              <a:off x="212850" y="1714311"/>
              <a:ext cx="1361270" cy="26161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700" dirty="0" smtClean="0">
                  <a:solidFill>
                    <a:srgbClr val="000000"/>
                  </a:solidFill>
                  <a:latin typeface="Calibri" panose="020F0502020204030204" pitchFamily="34" charset="0"/>
                </a:rPr>
                <a:t>Agriculture and</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0" name="Rectangle 44"/>
            <p:cNvSpPr>
              <a:spLocks noChangeArrowheads="1"/>
            </p:cNvSpPr>
            <p:nvPr/>
          </p:nvSpPr>
          <p:spPr bwMode="auto">
            <a:xfrm>
              <a:off x="790796" y="1958565"/>
              <a:ext cx="691728" cy="26161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1700" dirty="0" smtClean="0">
                  <a:solidFill>
                    <a:srgbClr val="000000"/>
                  </a:solidFill>
                  <a:latin typeface="Calibri" panose="020F0502020204030204" pitchFamily="34" charset="0"/>
                </a:rPr>
                <a:t>for</a:t>
              </a:r>
              <a:r>
                <a:rPr kumimoji="0" lang="en-US" altLang="en-US" sz="1700" b="0" i="0" u="none" strike="noStrike" cap="none" normalizeH="0" baseline="0" dirty="0" smtClean="0">
                  <a:ln>
                    <a:noFill/>
                  </a:ln>
                  <a:solidFill>
                    <a:srgbClr val="000000"/>
                  </a:solidFill>
                  <a:effectLst/>
                  <a:latin typeface="Calibri" panose="020F0502020204030204" pitchFamily="34" charset="0"/>
                </a:rPr>
                <a:t>estry</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1" name="Rectangle 45"/>
            <p:cNvSpPr>
              <a:spLocks noChangeArrowheads="1"/>
            </p:cNvSpPr>
            <p:nvPr/>
          </p:nvSpPr>
          <p:spPr bwMode="auto">
            <a:xfrm>
              <a:off x="987646" y="2215740"/>
              <a:ext cx="485775" cy="32385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dirty="0" smtClean="0">
                  <a:ln>
                    <a:noFill/>
                  </a:ln>
                  <a:solidFill>
                    <a:srgbClr val="000000"/>
                  </a:solidFill>
                  <a:effectLst/>
                  <a:latin typeface="Calibri" panose="020F0502020204030204" pitchFamily="34" charset="0"/>
                </a:rPr>
                <a:t>12%</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grpSp>
      <p:grpSp>
        <p:nvGrpSpPr>
          <p:cNvPr id="6" name="Gruppieren 5"/>
          <p:cNvGrpSpPr/>
          <p:nvPr/>
        </p:nvGrpSpPr>
        <p:grpSpPr>
          <a:xfrm>
            <a:off x="4135621" y="1622406"/>
            <a:ext cx="1019601" cy="558680"/>
            <a:chOff x="3385034" y="1687536"/>
            <a:chExt cx="1019601" cy="558680"/>
          </a:xfrm>
        </p:grpSpPr>
        <p:sp>
          <p:nvSpPr>
            <p:cNvPr id="52" name="Rectangle 46"/>
            <p:cNvSpPr>
              <a:spLocks noChangeArrowheads="1"/>
            </p:cNvSpPr>
            <p:nvPr/>
          </p:nvSpPr>
          <p:spPr bwMode="auto">
            <a:xfrm>
              <a:off x="3385034" y="1687536"/>
              <a:ext cx="720197" cy="26161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de-DE" altLang="en-US" sz="1700" dirty="0" smtClean="0">
                  <a:solidFill>
                    <a:srgbClr val="000000"/>
                  </a:solidFill>
                  <a:latin typeface="Calibri" panose="020F0502020204030204" pitchFamily="34" charset="0"/>
                </a:rPr>
                <a:t>Services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4" name="Rectangle 48"/>
            <p:cNvSpPr>
              <a:spLocks noChangeArrowheads="1"/>
            </p:cNvSpPr>
            <p:nvPr/>
          </p:nvSpPr>
          <p:spPr bwMode="auto">
            <a:xfrm>
              <a:off x="3918860" y="1922366"/>
              <a:ext cx="485775" cy="32385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dirty="0" smtClean="0">
                  <a:ln>
                    <a:noFill/>
                  </a:ln>
                  <a:solidFill>
                    <a:srgbClr val="000000"/>
                  </a:solidFill>
                  <a:effectLst/>
                  <a:latin typeface="Calibri" panose="020F0502020204030204" pitchFamily="34" charset="0"/>
                </a:rPr>
                <a:t>12%</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grpSp>
      <p:sp>
        <p:nvSpPr>
          <p:cNvPr id="55" name="Rectangle 49"/>
          <p:cNvSpPr>
            <a:spLocks noChangeArrowheads="1"/>
          </p:cNvSpPr>
          <p:nvPr/>
        </p:nvSpPr>
        <p:spPr bwMode="auto">
          <a:xfrm>
            <a:off x="4464499" y="2369181"/>
            <a:ext cx="603178" cy="26161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dirty="0" smtClean="0">
                <a:ln>
                  <a:noFill/>
                </a:ln>
                <a:solidFill>
                  <a:srgbClr val="000000"/>
                </a:solidFill>
                <a:effectLst/>
                <a:latin typeface="Calibri" panose="020F0502020204030204" pitchFamily="34" charset="0"/>
              </a:rPr>
              <a:t>Waste</a:t>
            </a:r>
            <a:r>
              <a:rPr kumimoji="0" lang="en-US" altLang="en-US" sz="1700" b="0" i="0" u="none" strike="noStrike" cap="none" normalizeH="0" dirty="0" smtClean="0">
                <a:ln>
                  <a:noFill/>
                </a:ln>
                <a:solidFill>
                  <a:srgbClr val="000000"/>
                </a:solidFill>
                <a:effectLst/>
                <a:latin typeface="Calibri" panose="020F050202020403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6" name="Rectangle 50"/>
          <p:cNvSpPr>
            <a:spLocks noChangeArrowheads="1"/>
          </p:cNvSpPr>
          <p:nvPr/>
        </p:nvSpPr>
        <p:spPr bwMode="auto">
          <a:xfrm>
            <a:off x="5107014" y="2361826"/>
            <a:ext cx="374650" cy="32385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dirty="0" smtClean="0">
                <a:ln>
                  <a:noFill/>
                </a:ln>
                <a:solidFill>
                  <a:srgbClr val="000000"/>
                </a:solidFill>
                <a:effectLst/>
                <a:latin typeface="Calibri" panose="020F0502020204030204" pitchFamily="34" charset="0"/>
              </a:rPr>
              <a:t>3%</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7" name="Rectangle 51"/>
          <p:cNvSpPr>
            <a:spLocks noChangeArrowheads="1"/>
          </p:cNvSpPr>
          <p:nvPr/>
        </p:nvSpPr>
        <p:spPr bwMode="auto">
          <a:xfrm>
            <a:off x="4960999" y="2634242"/>
            <a:ext cx="597408" cy="26161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dirty="0" smtClean="0">
                <a:ln>
                  <a:noFill/>
                </a:ln>
                <a:solidFill>
                  <a:srgbClr val="000000"/>
                </a:solidFill>
                <a:effectLst/>
                <a:latin typeface="Calibri" panose="020F0502020204030204" pitchFamily="34" charset="0"/>
              </a:rPr>
              <a:t>Others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8" name="Rectangle 52"/>
          <p:cNvSpPr>
            <a:spLocks noChangeArrowheads="1"/>
          </p:cNvSpPr>
          <p:nvPr/>
        </p:nvSpPr>
        <p:spPr bwMode="auto">
          <a:xfrm>
            <a:off x="5618383" y="2647188"/>
            <a:ext cx="376238" cy="325438"/>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dirty="0" smtClean="0">
                <a:ln>
                  <a:noFill/>
                </a:ln>
                <a:solidFill>
                  <a:srgbClr val="000000"/>
                </a:solidFill>
                <a:effectLst/>
                <a:latin typeface="Calibri" panose="020F0502020204030204" pitchFamily="34" charset="0"/>
              </a:rPr>
              <a:t>2%</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grpSp>
        <p:nvGrpSpPr>
          <p:cNvPr id="3" name="Group 2"/>
          <p:cNvGrpSpPr/>
          <p:nvPr/>
        </p:nvGrpSpPr>
        <p:grpSpPr>
          <a:xfrm>
            <a:off x="4856383" y="2839628"/>
            <a:ext cx="4141788" cy="2292350"/>
            <a:chOff x="4872037" y="2605088"/>
            <a:chExt cx="4141788" cy="2292350"/>
          </a:xfrm>
        </p:grpSpPr>
        <p:sp>
          <p:nvSpPr>
            <p:cNvPr id="12" name="Freeform 6"/>
            <p:cNvSpPr>
              <a:spLocks/>
            </p:cNvSpPr>
            <p:nvPr/>
          </p:nvSpPr>
          <p:spPr bwMode="auto">
            <a:xfrm>
              <a:off x="4872037" y="2606675"/>
              <a:ext cx="2847975" cy="184150"/>
            </a:xfrm>
            <a:custGeom>
              <a:avLst/>
              <a:gdLst>
                <a:gd name="T0" fmla="*/ 0 w 1794"/>
                <a:gd name="T1" fmla="*/ 113 h 116"/>
                <a:gd name="T2" fmla="*/ 1794 w 1794"/>
                <a:gd name="T3" fmla="*/ 0 h 116"/>
                <a:gd name="T4" fmla="*/ 1794 w 1794"/>
                <a:gd name="T5" fmla="*/ 4 h 116"/>
                <a:gd name="T6" fmla="*/ 0 w 1794"/>
                <a:gd name="T7" fmla="*/ 116 h 116"/>
                <a:gd name="T8" fmla="*/ 0 w 1794"/>
                <a:gd name="T9" fmla="*/ 113 h 116"/>
              </a:gdLst>
              <a:ahLst/>
              <a:cxnLst>
                <a:cxn ang="0">
                  <a:pos x="T0" y="T1"/>
                </a:cxn>
                <a:cxn ang="0">
                  <a:pos x="T2" y="T3"/>
                </a:cxn>
                <a:cxn ang="0">
                  <a:pos x="T4" y="T5"/>
                </a:cxn>
                <a:cxn ang="0">
                  <a:pos x="T6" y="T7"/>
                </a:cxn>
                <a:cxn ang="0">
                  <a:pos x="T8" y="T9"/>
                </a:cxn>
              </a:cxnLst>
              <a:rect l="0" t="0" r="r" b="b"/>
              <a:pathLst>
                <a:path w="1794" h="116">
                  <a:moveTo>
                    <a:pt x="0" y="113"/>
                  </a:moveTo>
                  <a:lnTo>
                    <a:pt x="1794" y="0"/>
                  </a:lnTo>
                  <a:lnTo>
                    <a:pt x="1794" y="4"/>
                  </a:lnTo>
                  <a:lnTo>
                    <a:pt x="0" y="116"/>
                  </a:lnTo>
                  <a:lnTo>
                    <a:pt x="0" y="113"/>
                  </a:lnTo>
                  <a:close/>
                </a:path>
              </a:pathLst>
            </a:custGeom>
            <a:solidFill>
              <a:srgbClr val="000000"/>
            </a:solidFill>
            <a:ln w="1588" cap="flat">
              <a:solidFill>
                <a:schemeClr val="tx1">
                  <a:lumMod val="90000"/>
                  <a:lumOff val="10000"/>
                </a:schemeClr>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7"/>
            <p:cNvSpPr>
              <a:spLocks/>
            </p:cNvSpPr>
            <p:nvPr/>
          </p:nvSpPr>
          <p:spPr bwMode="auto">
            <a:xfrm>
              <a:off x="4872037" y="4568825"/>
              <a:ext cx="2847975" cy="185738"/>
            </a:xfrm>
            <a:custGeom>
              <a:avLst/>
              <a:gdLst>
                <a:gd name="T0" fmla="*/ 0 w 1794"/>
                <a:gd name="T1" fmla="*/ 0 h 117"/>
                <a:gd name="T2" fmla="*/ 1794 w 1794"/>
                <a:gd name="T3" fmla="*/ 113 h 117"/>
                <a:gd name="T4" fmla="*/ 1794 w 1794"/>
                <a:gd name="T5" fmla="*/ 117 h 117"/>
                <a:gd name="T6" fmla="*/ 0 w 1794"/>
                <a:gd name="T7" fmla="*/ 3 h 117"/>
                <a:gd name="T8" fmla="*/ 0 w 1794"/>
                <a:gd name="T9" fmla="*/ 0 h 117"/>
              </a:gdLst>
              <a:ahLst/>
              <a:cxnLst>
                <a:cxn ang="0">
                  <a:pos x="T0" y="T1"/>
                </a:cxn>
                <a:cxn ang="0">
                  <a:pos x="T2" y="T3"/>
                </a:cxn>
                <a:cxn ang="0">
                  <a:pos x="T4" y="T5"/>
                </a:cxn>
                <a:cxn ang="0">
                  <a:pos x="T6" y="T7"/>
                </a:cxn>
                <a:cxn ang="0">
                  <a:pos x="T8" y="T9"/>
                </a:cxn>
              </a:cxnLst>
              <a:rect l="0" t="0" r="r" b="b"/>
              <a:pathLst>
                <a:path w="1794" h="117">
                  <a:moveTo>
                    <a:pt x="0" y="0"/>
                  </a:moveTo>
                  <a:lnTo>
                    <a:pt x="1794" y="113"/>
                  </a:lnTo>
                  <a:lnTo>
                    <a:pt x="1794" y="117"/>
                  </a:lnTo>
                  <a:lnTo>
                    <a:pt x="0" y="3"/>
                  </a:lnTo>
                  <a:lnTo>
                    <a:pt x="0" y="0"/>
                  </a:lnTo>
                  <a:close/>
                </a:path>
              </a:pathLst>
            </a:custGeom>
            <a:solidFill>
              <a:srgbClr val="000000"/>
            </a:solidFill>
            <a:ln w="1588" cap="flat">
              <a:solidFill>
                <a:schemeClr val="tx1">
                  <a:lumMod val="90000"/>
                  <a:lumOff val="10000"/>
                </a:schemeClr>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2"/>
            <p:cNvSpPr>
              <a:spLocks/>
            </p:cNvSpPr>
            <p:nvPr/>
          </p:nvSpPr>
          <p:spPr bwMode="auto">
            <a:xfrm>
              <a:off x="6913562" y="3681413"/>
              <a:ext cx="1814513" cy="1216025"/>
            </a:xfrm>
            <a:custGeom>
              <a:avLst/>
              <a:gdLst>
                <a:gd name="T0" fmla="*/ 2484 w 5161"/>
                <a:gd name="T1" fmla="*/ 0 h 3467"/>
                <a:gd name="T2" fmla="*/ 0 w 5161"/>
                <a:gd name="T3" fmla="*/ 1781 h 3467"/>
                <a:gd name="T4" fmla="*/ 4265 w 5161"/>
                <a:gd name="T5" fmla="*/ 2483 h 3467"/>
                <a:gd name="T6" fmla="*/ 5161 w 5161"/>
                <a:gd name="T7" fmla="*/ 1473 h 3467"/>
                <a:gd name="T8" fmla="*/ 2484 w 5161"/>
                <a:gd name="T9" fmla="*/ 0 h 3467"/>
              </a:gdLst>
              <a:ahLst/>
              <a:cxnLst>
                <a:cxn ang="0">
                  <a:pos x="T0" y="T1"/>
                </a:cxn>
                <a:cxn ang="0">
                  <a:pos x="T2" y="T3"/>
                </a:cxn>
                <a:cxn ang="0">
                  <a:pos x="T4" y="T5"/>
                </a:cxn>
                <a:cxn ang="0">
                  <a:pos x="T6" y="T7"/>
                </a:cxn>
                <a:cxn ang="0">
                  <a:pos x="T8" y="T9"/>
                </a:cxn>
              </a:cxnLst>
              <a:rect l="0" t="0" r="r" b="b"/>
              <a:pathLst>
                <a:path w="5161" h="3467">
                  <a:moveTo>
                    <a:pt x="2484" y="0"/>
                  </a:moveTo>
                  <a:lnTo>
                    <a:pt x="0" y="1781"/>
                  </a:lnTo>
                  <a:cubicBezTo>
                    <a:pt x="984" y="3152"/>
                    <a:pt x="2893" y="3467"/>
                    <a:pt x="4265" y="2483"/>
                  </a:cubicBezTo>
                  <a:cubicBezTo>
                    <a:pt x="4635" y="2218"/>
                    <a:pt x="4942" y="1872"/>
                    <a:pt x="5161" y="1473"/>
                  </a:cubicBezTo>
                  <a:lnTo>
                    <a:pt x="2484" y="0"/>
                  </a:lnTo>
                  <a:close/>
                </a:path>
              </a:pathLst>
            </a:custGeom>
            <a:solidFill>
              <a:schemeClr val="accent1">
                <a:lumMod val="7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Freeform 23"/>
            <p:cNvSpPr>
              <a:spLocks noEditPoints="1"/>
            </p:cNvSpPr>
            <p:nvPr/>
          </p:nvSpPr>
          <p:spPr bwMode="auto">
            <a:xfrm>
              <a:off x="6910387" y="3676650"/>
              <a:ext cx="1820863" cy="1079500"/>
            </a:xfrm>
            <a:custGeom>
              <a:avLst/>
              <a:gdLst>
                <a:gd name="T0" fmla="*/ 2497 w 5178"/>
                <a:gd name="T1" fmla="*/ 15 h 3072"/>
                <a:gd name="T2" fmla="*/ 15 w 5178"/>
                <a:gd name="T3" fmla="*/ 1785 h 3072"/>
                <a:gd name="T4" fmla="*/ 210 w 5178"/>
                <a:gd name="T5" fmla="*/ 2030 h 3072"/>
                <a:gd name="T6" fmla="*/ 424 w 5178"/>
                <a:gd name="T7" fmla="*/ 2248 h 3072"/>
                <a:gd name="T8" fmla="*/ 655 w 5178"/>
                <a:gd name="T9" fmla="*/ 2442 h 3072"/>
                <a:gd name="T10" fmla="*/ 901 w 5178"/>
                <a:gd name="T11" fmla="*/ 2610 h 3072"/>
                <a:gd name="T12" fmla="*/ 1161 w 5178"/>
                <a:gd name="T13" fmla="*/ 2752 h 3072"/>
                <a:gd name="T14" fmla="*/ 1431 w 5178"/>
                <a:gd name="T15" fmla="*/ 2867 h 3072"/>
                <a:gd name="T16" fmla="*/ 1711 w 5178"/>
                <a:gd name="T17" fmla="*/ 2955 h 3072"/>
                <a:gd name="T18" fmla="*/ 1997 w 5178"/>
                <a:gd name="T19" fmla="*/ 3016 h 3072"/>
                <a:gd name="T20" fmla="*/ 2287 w 5178"/>
                <a:gd name="T21" fmla="*/ 3050 h 3072"/>
                <a:gd name="T22" fmla="*/ 2580 w 5178"/>
                <a:gd name="T23" fmla="*/ 3056 h 3072"/>
                <a:gd name="T24" fmla="*/ 2874 w 5178"/>
                <a:gd name="T25" fmla="*/ 3034 h 3072"/>
                <a:gd name="T26" fmla="*/ 3165 w 5178"/>
                <a:gd name="T27" fmla="*/ 2983 h 3072"/>
                <a:gd name="T28" fmla="*/ 3452 w 5178"/>
                <a:gd name="T29" fmla="*/ 2903 h 3072"/>
                <a:gd name="T30" fmla="*/ 3733 w 5178"/>
                <a:gd name="T31" fmla="*/ 2793 h 3072"/>
                <a:gd name="T32" fmla="*/ 4006 w 5178"/>
                <a:gd name="T33" fmla="*/ 2654 h 3072"/>
                <a:gd name="T34" fmla="*/ 4269 w 5178"/>
                <a:gd name="T35" fmla="*/ 2486 h 3072"/>
                <a:gd name="T36" fmla="*/ 4404 w 5178"/>
                <a:gd name="T37" fmla="*/ 2383 h 3072"/>
                <a:gd name="T38" fmla="*/ 4533 w 5178"/>
                <a:gd name="T39" fmla="*/ 2272 h 3072"/>
                <a:gd name="T40" fmla="*/ 4656 w 5178"/>
                <a:gd name="T41" fmla="*/ 2156 h 3072"/>
                <a:gd name="T42" fmla="*/ 4772 w 5178"/>
                <a:gd name="T43" fmla="*/ 2032 h 3072"/>
                <a:gd name="T44" fmla="*/ 4881 w 5178"/>
                <a:gd name="T45" fmla="*/ 1902 h 3072"/>
                <a:gd name="T46" fmla="*/ 4982 w 5178"/>
                <a:gd name="T47" fmla="*/ 1767 h 3072"/>
                <a:gd name="T48" fmla="*/ 5076 w 5178"/>
                <a:gd name="T49" fmla="*/ 1625 h 3072"/>
                <a:gd name="T50" fmla="*/ 5163 w 5178"/>
                <a:gd name="T51" fmla="*/ 1478 h 3072"/>
                <a:gd name="T52" fmla="*/ 2488 w 5178"/>
                <a:gd name="T53" fmla="*/ 16 h 3072"/>
                <a:gd name="T54" fmla="*/ 5177 w 5178"/>
                <a:gd name="T55" fmla="*/ 1480 h 3072"/>
                <a:gd name="T56" fmla="*/ 5134 w 5178"/>
                <a:gd name="T57" fmla="*/ 1561 h 3072"/>
                <a:gd name="T58" fmla="*/ 5044 w 5178"/>
                <a:gd name="T59" fmla="*/ 1705 h 3072"/>
                <a:gd name="T60" fmla="*/ 4945 w 5178"/>
                <a:gd name="T61" fmla="*/ 1845 h 3072"/>
                <a:gd name="T62" fmla="*/ 4839 w 5178"/>
                <a:gd name="T63" fmla="*/ 1978 h 3072"/>
                <a:gd name="T64" fmla="*/ 4726 w 5178"/>
                <a:gd name="T65" fmla="*/ 2106 h 3072"/>
                <a:gd name="T66" fmla="*/ 4606 w 5178"/>
                <a:gd name="T67" fmla="*/ 2227 h 3072"/>
                <a:gd name="T68" fmla="*/ 4480 w 5178"/>
                <a:gd name="T69" fmla="*/ 2341 h 3072"/>
                <a:gd name="T70" fmla="*/ 4347 w 5178"/>
                <a:gd name="T71" fmla="*/ 2448 h 3072"/>
                <a:gd name="T72" fmla="*/ 4147 w 5178"/>
                <a:gd name="T73" fmla="*/ 2588 h 3072"/>
                <a:gd name="T74" fmla="*/ 3878 w 5178"/>
                <a:gd name="T75" fmla="*/ 2742 h 3072"/>
                <a:gd name="T76" fmla="*/ 3599 w 5178"/>
                <a:gd name="T77" fmla="*/ 2867 h 3072"/>
                <a:gd name="T78" fmla="*/ 3313 w 5178"/>
                <a:gd name="T79" fmla="*/ 2962 h 3072"/>
                <a:gd name="T80" fmla="*/ 3022 w 5178"/>
                <a:gd name="T81" fmla="*/ 3027 h 3072"/>
                <a:gd name="T82" fmla="*/ 2728 w 5178"/>
                <a:gd name="T83" fmla="*/ 3064 h 3072"/>
                <a:gd name="T84" fmla="*/ 2433 w 5178"/>
                <a:gd name="T85" fmla="*/ 3072 h 3072"/>
                <a:gd name="T86" fmla="*/ 2139 w 5178"/>
                <a:gd name="T87" fmla="*/ 3053 h 3072"/>
                <a:gd name="T88" fmla="*/ 1849 w 5178"/>
                <a:gd name="T89" fmla="*/ 3005 h 3072"/>
                <a:gd name="T90" fmla="*/ 1565 w 5178"/>
                <a:gd name="T91" fmla="*/ 2930 h 3072"/>
                <a:gd name="T92" fmla="*/ 1288 w 5178"/>
                <a:gd name="T93" fmla="*/ 2827 h 3072"/>
                <a:gd name="T94" fmla="*/ 1021 w 5178"/>
                <a:gd name="T95" fmla="*/ 2698 h 3072"/>
                <a:gd name="T96" fmla="*/ 767 w 5178"/>
                <a:gd name="T97" fmla="*/ 2542 h 3072"/>
                <a:gd name="T98" fmla="*/ 526 w 5178"/>
                <a:gd name="T99" fmla="*/ 2360 h 3072"/>
                <a:gd name="T100" fmla="*/ 303 w 5178"/>
                <a:gd name="T101" fmla="*/ 2153 h 3072"/>
                <a:gd name="T102" fmla="*/ 97 w 5178"/>
                <a:gd name="T103" fmla="*/ 1920 h 3072"/>
                <a:gd name="T104" fmla="*/ 1 w 5178"/>
                <a:gd name="T105" fmla="*/ 1789 h 3072"/>
                <a:gd name="T106" fmla="*/ 2487 w 5178"/>
                <a:gd name="T107" fmla="*/ 2 h 3072"/>
                <a:gd name="T108" fmla="*/ 5173 w 5178"/>
                <a:gd name="T109" fmla="*/ 1475 h 30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178" h="3072">
                  <a:moveTo>
                    <a:pt x="2488" y="16"/>
                  </a:moveTo>
                  <a:lnTo>
                    <a:pt x="2497" y="15"/>
                  </a:lnTo>
                  <a:lnTo>
                    <a:pt x="13" y="1796"/>
                  </a:lnTo>
                  <a:lnTo>
                    <a:pt x="15" y="1785"/>
                  </a:lnTo>
                  <a:lnTo>
                    <a:pt x="110" y="1911"/>
                  </a:lnTo>
                  <a:lnTo>
                    <a:pt x="210" y="2030"/>
                  </a:lnTo>
                  <a:lnTo>
                    <a:pt x="314" y="2142"/>
                  </a:lnTo>
                  <a:lnTo>
                    <a:pt x="424" y="2248"/>
                  </a:lnTo>
                  <a:lnTo>
                    <a:pt x="537" y="2348"/>
                  </a:lnTo>
                  <a:lnTo>
                    <a:pt x="655" y="2442"/>
                  </a:lnTo>
                  <a:lnTo>
                    <a:pt x="776" y="2529"/>
                  </a:lnTo>
                  <a:lnTo>
                    <a:pt x="901" y="2610"/>
                  </a:lnTo>
                  <a:lnTo>
                    <a:pt x="1029" y="2684"/>
                  </a:lnTo>
                  <a:lnTo>
                    <a:pt x="1161" y="2752"/>
                  </a:lnTo>
                  <a:lnTo>
                    <a:pt x="1295" y="2812"/>
                  </a:lnTo>
                  <a:lnTo>
                    <a:pt x="1431" y="2867"/>
                  </a:lnTo>
                  <a:lnTo>
                    <a:pt x="1570" y="2914"/>
                  </a:lnTo>
                  <a:lnTo>
                    <a:pt x="1711" y="2955"/>
                  </a:lnTo>
                  <a:lnTo>
                    <a:pt x="1853" y="2989"/>
                  </a:lnTo>
                  <a:lnTo>
                    <a:pt x="1997" y="3016"/>
                  </a:lnTo>
                  <a:lnTo>
                    <a:pt x="2142" y="3037"/>
                  </a:lnTo>
                  <a:lnTo>
                    <a:pt x="2287" y="3050"/>
                  </a:lnTo>
                  <a:lnTo>
                    <a:pt x="2434" y="3056"/>
                  </a:lnTo>
                  <a:lnTo>
                    <a:pt x="2580" y="3056"/>
                  </a:lnTo>
                  <a:lnTo>
                    <a:pt x="2727" y="3048"/>
                  </a:lnTo>
                  <a:lnTo>
                    <a:pt x="2874" y="3034"/>
                  </a:lnTo>
                  <a:lnTo>
                    <a:pt x="3020" y="3012"/>
                  </a:lnTo>
                  <a:lnTo>
                    <a:pt x="3165" y="2983"/>
                  </a:lnTo>
                  <a:lnTo>
                    <a:pt x="3309" y="2946"/>
                  </a:lnTo>
                  <a:lnTo>
                    <a:pt x="3452" y="2903"/>
                  </a:lnTo>
                  <a:lnTo>
                    <a:pt x="3594" y="2852"/>
                  </a:lnTo>
                  <a:lnTo>
                    <a:pt x="3733" y="2793"/>
                  </a:lnTo>
                  <a:lnTo>
                    <a:pt x="3871" y="2728"/>
                  </a:lnTo>
                  <a:lnTo>
                    <a:pt x="4006" y="2654"/>
                  </a:lnTo>
                  <a:lnTo>
                    <a:pt x="4139" y="2574"/>
                  </a:lnTo>
                  <a:lnTo>
                    <a:pt x="4269" y="2486"/>
                  </a:lnTo>
                  <a:lnTo>
                    <a:pt x="4337" y="2435"/>
                  </a:lnTo>
                  <a:lnTo>
                    <a:pt x="4404" y="2383"/>
                  </a:lnTo>
                  <a:lnTo>
                    <a:pt x="4469" y="2329"/>
                  </a:lnTo>
                  <a:lnTo>
                    <a:pt x="4533" y="2272"/>
                  </a:lnTo>
                  <a:lnTo>
                    <a:pt x="4596" y="2215"/>
                  </a:lnTo>
                  <a:lnTo>
                    <a:pt x="4656" y="2156"/>
                  </a:lnTo>
                  <a:lnTo>
                    <a:pt x="4715" y="2095"/>
                  </a:lnTo>
                  <a:lnTo>
                    <a:pt x="4772" y="2032"/>
                  </a:lnTo>
                  <a:lnTo>
                    <a:pt x="4827" y="1968"/>
                  </a:lnTo>
                  <a:lnTo>
                    <a:pt x="4881" y="1902"/>
                  </a:lnTo>
                  <a:lnTo>
                    <a:pt x="4932" y="1835"/>
                  </a:lnTo>
                  <a:lnTo>
                    <a:pt x="4982" y="1767"/>
                  </a:lnTo>
                  <a:lnTo>
                    <a:pt x="5030" y="1696"/>
                  </a:lnTo>
                  <a:lnTo>
                    <a:pt x="5076" y="1625"/>
                  </a:lnTo>
                  <a:lnTo>
                    <a:pt x="5120" y="1552"/>
                  </a:lnTo>
                  <a:lnTo>
                    <a:pt x="5163" y="1478"/>
                  </a:lnTo>
                  <a:lnTo>
                    <a:pt x="5166" y="1489"/>
                  </a:lnTo>
                  <a:lnTo>
                    <a:pt x="2488" y="16"/>
                  </a:lnTo>
                  <a:close/>
                  <a:moveTo>
                    <a:pt x="5173" y="1475"/>
                  </a:moveTo>
                  <a:cubicBezTo>
                    <a:pt x="5175" y="1476"/>
                    <a:pt x="5177" y="1478"/>
                    <a:pt x="5177" y="1480"/>
                  </a:cubicBezTo>
                  <a:cubicBezTo>
                    <a:pt x="5178" y="1482"/>
                    <a:pt x="5177" y="1484"/>
                    <a:pt x="5176" y="1486"/>
                  </a:cubicBezTo>
                  <a:lnTo>
                    <a:pt x="5134" y="1561"/>
                  </a:lnTo>
                  <a:lnTo>
                    <a:pt x="5090" y="1634"/>
                  </a:lnTo>
                  <a:lnTo>
                    <a:pt x="5044" y="1705"/>
                  </a:lnTo>
                  <a:lnTo>
                    <a:pt x="4995" y="1776"/>
                  </a:lnTo>
                  <a:lnTo>
                    <a:pt x="4945" y="1845"/>
                  </a:lnTo>
                  <a:lnTo>
                    <a:pt x="4893" y="1912"/>
                  </a:lnTo>
                  <a:lnTo>
                    <a:pt x="4839" y="1978"/>
                  </a:lnTo>
                  <a:lnTo>
                    <a:pt x="4784" y="2043"/>
                  </a:lnTo>
                  <a:lnTo>
                    <a:pt x="4726" y="2106"/>
                  </a:lnTo>
                  <a:lnTo>
                    <a:pt x="4667" y="2167"/>
                  </a:lnTo>
                  <a:lnTo>
                    <a:pt x="4606" y="2227"/>
                  </a:lnTo>
                  <a:lnTo>
                    <a:pt x="4544" y="2284"/>
                  </a:lnTo>
                  <a:lnTo>
                    <a:pt x="4480" y="2341"/>
                  </a:lnTo>
                  <a:lnTo>
                    <a:pt x="4414" y="2395"/>
                  </a:lnTo>
                  <a:lnTo>
                    <a:pt x="4347" y="2448"/>
                  </a:lnTo>
                  <a:lnTo>
                    <a:pt x="4278" y="2499"/>
                  </a:lnTo>
                  <a:lnTo>
                    <a:pt x="4147" y="2588"/>
                  </a:lnTo>
                  <a:lnTo>
                    <a:pt x="4014" y="2669"/>
                  </a:lnTo>
                  <a:lnTo>
                    <a:pt x="3878" y="2742"/>
                  </a:lnTo>
                  <a:lnTo>
                    <a:pt x="3740" y="2808"/>
                  </a:lnTo>
                  <a:lnTo>
                    <a:pt x="3599" y="2867"/>
                  </a:lnTo>
                  <a:lnTo>
                    <a:pt x="3457" y="2918"/>
                  </a:lnTo>
                  <a:lnTo>
                    <a:pt x="3313" y="2962"/>
                  </a:lnTo>
                  <a:lnTo>
                    <a:pt x="3168" y="2998"/>
                  </a:lnTo>
                  <a:lnTo>
                    <a:pt x="3022" y="3027"/>
                  </a:lnTo>
                  <a:lnTo>
                    <a:pt x="2875" y="3049"/>
                  </a:lnTo>
                  <a:lnTo>
                    <a:pt x="2728" y="3064"/>
                  </a:lnTo>
                  <a:lnTo>
                    <a:pt x="2580" y="3072"/>
                  </a:lnTo>
                  <a:lnTo>
                    <a:pt x="2433" y="3072"/>
                  </a:lnTo>
                  <a:lnTo>
                    <a:pt x="2286" y="3066"/>
                  </a:lnTo>
                  <a:lnTo>
                    <a:pt x="2139" y="3053"/>
                  </a:lnTo>
                  <a:lnTo>
                    <a:pt x="1994" y="3032"/>
                  </a:lnTo>
                  <a:lnTo>
                    <a:pt x="1849" y="3005"/>
                  </a:lnTo>
                  <a:lnTo>
                    <a:pt x="1706" y="2971"/>
                  </a:lnTo>
                  <a:lnTo>
                    <a:pt x="1565" y="2930"/>
                  </a:lnTo>
                  <a:lnTo>
                    <a:pt x="1426" y="2882"/>
                  </a:lnTo>
                  <a:lnTo>
                    <a:pt x="1288" y="2827"/>
                  </a:lnTo>
                  <a:lnTo>
                    <a:pt x="1154" y="2766"/>
                  </a:lnTo>
                  <a:lnTo>
                    <a:pt x="1021" y="2698"/>
                  </a:lnTo>
                  <a:lnTo>
                    <a:pt x="893" y="2623"/>
                  </a:lnTo>
                  <a:lnTo>
                    <a:pt x="767" y="2542"/>
                  </a:lnTo>
                  <a:lnTo>
                    <a:pt x="645" y="2455"/>
                  </a:lnTo>
                  <a:lnTo>
                    <a:pt x="526" y="2360"/>
                  </a:lnTo>
                  <a:lnTo>
                    <a:pt x="412" y="2260"/>
                  </a:lnTo>
                  <a:lnTo>
                    <a:pt x="303" y="2153"/>
                  </a:lnTo>
                  <a:lnTo>
                    <a:pt x="197" y="2040"/>
                  </a:lnTo>
                  <a:lnTo>
                    <a:pt x="97" y="1920"/>
                  </a:lnTo>
                  <a:lnTo>
                    <a:pt x="2" y="1795"/>
                  </a:lnTo>
                  <a:cubicBezTo>
                    <a:pt x="1" y="1793"/>
                    <a:pt x="0" y="1791"/>
                    <a:pt x="1" y="1789"/>
                  </a:cubicBezTo>
                  <a:cubicBezTo>
                    <a:pt x="1" y="1787"/>
                    <a:pt x="2" y="1785"/>
                    <a:pt x="4" y="1783"/>
                  </a:cubicBezTo>
                  <a:lnTo>
                    <a:pt x="2487" y="2"/>
                  </a:lnTo>
                  <a:cubicBezTo>
                    <a:pt x="2490" y="0"/>
                    <a:pt x="2493" y="0"/>
                    <a:pt x="2496" y="2"/>
                  </a:cubicBezTo>
                  <a:lnTo>
                    <a:pt x="5173" y="1475"/>
                  </a:lnTo>
                  <a:close/>
                </a:path>
              </a:pathLst>
            </a:custGeom>
            <a:solidFill>
              <a:srgbClr val="B17A64"/>
            </a:solidFill>
            <a:ln w="1588" cap="flat">
              <a:solidFill>
                <a:schemeClr val="bg1"/>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30" name="Freeform 24"/>
            <p:cNvSpPr>
              <a:spLocks/>
            </p:cNvSpPr>
            <p:nvPr/>
          </p:nvSpPr>
          <p:spPr bwMode="auto">
            <a:xfrm>
              <a:off x="6707187" y="2608263"/>
              <a:ext cx="1079500" cy="1697038"/>
            </a:xfrm>
            <a:custGeom>
              <a:avLst/>
              <a:gdLst>
                <a:gd name="T0" fmla="*/ 3070 w 3070"/>
                <a:gd name="T1" fmla="*/ 3056 h 4837"/>
                <a:gd name="T2" fmla="*/ 3044 w 3070"/>
                <a:gd name="T3" fmla="*/ 0 h 4837"/>
                <a:gd name="T4" fmla="*/ 14 w 3070"/>
                <a:gd name="T5" fmla="*/ 3081 h 4837"/>
                <a:gd name="T6" fmla="*/ 586 w 3070"/>
                <a:gd name="T7" fmla="*/ 4837 h 4837"/>
                <a:gd name="T8" fmla="*/ 3070 w 3070"/>
                <a:gd name="T9" fmla="*/ 3056 h 4837"/>
              </a:gdLst>
              <a:ahLst/>
              <a:cxnLst>
                <a:cxn ang="0">
                  <a:pos x="T0" y="T1"/>
                </a:cxn>
                <a:cxn ang="0">
                  <a:pos x="T2" y="T3"/>
                </a:cxn>
                <a:cxn ang="0">
                  <a:pos x="T4" y="T5"/>
                </a:cxn>
                <a:cxn ang="0">
                  <a:pos x="T6" y="T7"/>
                </a:cxn>
                <a:cxn ang="0">
                  <a:pos x="T8" y="T9"/>
                </a:cxn>
              </a:cxnLst>
              <a:rect l="0" t="0" r="r" b="b"/>
              <a:pathLst>
                <a:path w="3070" h="4837">
                  <a:moveTo>
                    <a:pt x="3070" y="3056"/>
                  </a:moveTo>
                  <a:lnTo>
                    <a:pt x="3044" y="0"/>
                  </a:lnTo>
                  <a:cubicBezTo>
                    <a:pt x="1357" y="14"/>
                    <a:pt x="0" y="1393"/>
                    <a:pt x="14" y="3081"/>
                  </a:cubicBezTo>
                  <a:cubicBezTo>
                    <a:pt x="19" y="3711"/>
                    <a:pt x="219" y="4325"/>
                    <a:pt x="586" y="4837"/>
                  </a:cubicBezTo>
                  <a:lnTo>
                    <a:pt x="3070" y="3056"/>
                  </a:lnTo>
                  <a:close/>
                </a:path>
              </a:pathLst>
            </a:custGeom>
            <a:solidFill>
              <a:schemeClr val="accent5">
                <a:lumMod val="75000"/>
              </a:schemeClr>
            </a:solidFill>
            <a:ln w="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Freeform 25"/>
            <p:cNvSpPr>
              <a:spLocks noEditPoints="1"/>
            </p:cNvSpPr>
            <p:nvPr/>
          </p:nvSpPr>
          <p:spPr bwMode="auto">
            <a:xfrm>
              <a:off x="6708775" y="2605088"/>
              <a:ext cx="1081088" cy="1703388"/>
            </a:xfrm>
            <a:custGeom>
              <a:avLst/>
              <a:gdLst>
                <a:gd name="T0" fmla="*/ 3031 w 3073"/>
                <a:gd name="T1" fmla="*/ 8 h 4853"/>
                <a:gd name="T2" fmla="*/ 2883 w 3073"/>
                <a:gd name="T3" fmla="*/ 21 h 4853"/>
                <a:gd name="T4" fmla="*/ 2651 w 3073"/>
                <a:gd name="T5" fmla="*/ 43 h 4853"/>
                <a:gd name="T6" fmla="*/ 2426 w 3073"/>
                <a:gd name="T7" fmla="*/ 83 h 4853"/>
                <a:gd name="T8" fmla="*/ 2206 w 3073"/>
                <a:gd name="T9" fmla="*/ 138 h 4853"/>
                <a:gd name="T10" fmla="*/ 1993 w 3073"/>
                <a:gd name="T11" fmla="*/ 209 h 4853"/>
                <a:gd name="T12" fmla="*/ 1787 w 3073"/>
                <a:gd name="T13" fmla="*/ 296 h 4853"/>
                <a:gd name="T14" fmla="*/ 1590 w 3073"/>
                <a:gd name="T15" fmla="*/ 396 h 4853"/>
                <a:gd name="T16" fmla="*/ 1340 w 3073"/>
                <a:gd name="T17" fmla="*/ 550 h 4853"/>
                <a:gd name="T18" fmla="*/ 997 w 3073"/>
                <a:gd name="T19" fmla="*/ 825 h 4853"/>
                <a:gd name="T20" fmla="*/ 697 w 3073"/>
                <a:gd name="T21" fmla="*/ 1144 h 4853"/>
                <a:gd name="T22" fmla="*/ 445 w 3073"/>
                <a:gd name="T23" fmla="*/ 1505 h 4853"/>
                <a:gd name="T24" fmla="*/ 339 w 3073"/>
                <a:gd name="T25" fmla="*/ 1699 h 4853"/>
                <a:gd name="T26" fmla="*/ 246 w 3073"/>
                <a:gd name="T27" fmla="*/ 1900 h 4853"/>
                <a:gd name="T28" fmla="*/ 169 w 3073"/>
                <a:gd name="T29" fmla="*/ 2110 h 4853"/>
                <a:gd name="T30" fmla="*/ 106 w 3073"/>
                <a:gd name="T31" fmla="*/ 2326 h 4853"/>
                <a:gd name="T32" fmla="*/ 60 w 3073"/>
                <a:gd name="T33" fmla="*/ 2549 h 4853"/>
                <a:gd name="T34" fmla="*/ 30 w 3073"/>
                <a:gd name="T35" fmla="*/ 2777 h 4853"/>
                <a:gd name="T36" fmla="*/ 17 w 3073"/>
                <a:gd name="T37" fmla="*/ 3010 h 4853"/>
                <a:gd name="T38" fmla="*/ 28 w 3073"/>
                <a:gd name="T39" fmla="*/ 3324 h 4853"/>
                <a:gd name="T40" fmla="*/ 78 w 3073"/>
                <a:gd name="T41" fmla="*/ 3671 h 4853"/>
                <a:gd name="T42" fmla="*/ 167 w 3073"/>
                <a:gd name="T43" fmla="*/ 4009 h 4853"/>
                <a:gd name="T44" fmla="*/ 294 w 3073"/>
                <a:gd name="T45" fmla="*/ 4335 h 4853"/>
                <a:gd name="T46" fmla="*/ 459 w 3073"/>
                <a:gd name="T47" fmla="*/ 4644 h 4853"/>
                <a:gd name="T48" fmla="*/ 577 w 3073"/>
                <a:gd name="T49" fmla="*/ 4838 h 4853"/>
                <a:gd name="T50" fmla="*/ 580 w 3073"/>
                <a:gd name="T51" fmla="*/ 4853 h 4853"/>
                <a:gd name="T52" fmla="*/ 445 w 3073"/>
                <a:gd name="T53" fmla="*/ 4652 h 4853"/>
                <a:gd name="T54" fmla="*/ 280 w 3073"/>
                <a:gd name="T55" fmla="*/ 4341 h 4853"/>
                <a:gd name="T56" fmla="*/ 152 w 3073"/>
                <a:gd name="T57" fmla="*/ 4014 h 4853"/>
                <a:gd name="T58" fmla="*/ 62 w 3073"/>
                <a:gd name="T59" fmla="*/ 3674 h 4853"/>
                <a:gd name="T60" fmla="*/ 12 w 3073"/>
                <a:gd name="T61" fmla="*/ 3325 h 4853"/>
                <a:gd name="T62" fmla="*/ 1 w 3073"/>
                <a:gd name="T63" fmla="*/ 3009 h 4853"/>
                <a:gd name="T64" fmla="*/ 14 w 3073"/>
                <a:gd name="T65" fmla="*/ 2775 h 4853"/>
                <a:gd name="T66" fmla="*/ 44 w 3073"/>
                <a:gd name="T67" fmla="*/ 2546 h 4853"/>
                <a:gd name="T68" fmla="*/ 91 w 3073"/>
                <a:gd name="T69" fmla="*/ 2322 h 4853"/>
                <a:gd name="T70" fmla="*/ 153 w 3073"/>
                <a:gd name="T71" fmla="*/ 2105 h 4853"/>
                <a:gd name="T72" fmla="*/ 232 w 3073"/>
                <a:gd name="T73" fmla="*/ 1894 h 4853"/>
                <a:gd name="T74" fmla="*/ 324 w 3073"/>
                <a:gd name="T75" fmla="*/ 1691 h 4853"/>
                <a:gd name="T76" fmla="*/ 431 w 3073"/>
                <a:gd name="T77" fmla="*/ 1496 h 4853"/>
                <a:gd name="T78" fmla="*/ 684 w 3073"/>
                <a:gd name="T79" fmla="*/ 1134 h 4853"/>
                <a:gd name="T80" fmla="*/ 986 w 3073"/>
                <a:gd name="T81" fmla="*/ 813 h 4853"/>
                <a:gd name="T82" fmla="*/ 1331 w 3073"/>
                <a:gd name="T83" fmla="*/ 537 h 4853"/>
                <a:gd name="T84" fmla="*/ 1582 w 3073"/>
                <a:gd name="T85" fmla="*/ 382 h 4853"/>
                <a:gd name="T86" fmla="*/ 1781 w 3073"/>
                <a:gd name="T87" fmla="*/ 281 h 4853"/>
                <a:gd name="T88" fmla="*/ 1987 w 3073"/>
                <a:gd name="T89" fmla="*/ 194 h 4853"/>
                <a:gd name="T90" fmla="*/ 2202 w 3073"/>
                <a:gd name="T91" fmla="*/ 123 h 4853"/>
                <a:gd name="T92" fmla="*/ 2423 w 3073"/>
                <a:gd name="T93" fmla="*/ 67 h 4853"/>
                <a:gd name="T94" fmla="*/ 2649 w 3073"/>
                <a:gd name="T95" fmla="*/ 28 h 4853"/>
                <a:gd name="T96" fmla="*/ 2882 w 3073"/>
                <a:gd name="T97" fmla="*/ 5 h 4853"/>
                <a:gd name="T98" fmla="*/ 3045 w 3073"/>
                <a:gd name="T99" fmla="*/ 2 h 4853"/>
                <a:gd name="T100" fmla="*/ 3070 w 3073"/>
                <a:gd name="T101" fmla="*/ 3070 h 4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073" h="4853">
                  <a:moveTo>
                    <a:pt x="3060" y="3057"/>
                  </a:moveTo>
                  <a:lnTo>
                    <a:pt x="3057" y="3064"/>
                  </a:lnTo>
                  <a:lnTo>
                    <a:pt x="3031" y="8"/>
                  </a:lnTo>
                  <a:lnTo>
                    <a:pt x="3040" y="16"/>
                  </a:lnTo>
                  <a:lnTo>
                    <a:pt x="2961" y="17"/>
                  </a:lnTo>
                  <a:lnTo>
                    <a:pt x="2883" y="21"/>
                  </a:lnTo>
                  <a:lnTo>
                    <a:pt x="2805" y="26"/>
                  </a:lnTo>
                  <a:lnTo>
                    <a:pt x="2728" y="34"/>
                  </a:lnTo>
                  <a:lnTo>
                    <a:pt x="2651" y="43"/>
                  </a:lnTo>
                  <a:lnTo>
                    <a:pt x="2576" y="55"/>
                  </a:lnTo>
                  <a:lnTo>
                    <a:pt x="2500" y="68"/>
                  </a:lnTo>
                  <a:lnTo>
                    <a:pt x="2426" y="83"/>
                  </a:lnTo>
                  <a:lnTo>
                    <a:pt x="2352" y="100"/>
                  </a:lnTo>
                  <a:lnTo>
                    <a:pt x="2278" y="118"/>
                  </a:lnTo>
                  <a:lnTo>
                    <a:pt x="2206" y="138"/>
                  </a:lnTo>
                  <a:lnTo>
                    <a:pt x="2134" y="160"/>
                  </a:lnTo>
                  <a:lnTo>
                    <a:pt x="2063" y="184"/>
                  </a:lnTo>
                  <a:lnTo>
                    <a:pt x="1993" y="209"/>
                  </a:lnTo>
                  <a:lnTo>
                    <a:pt x="1924" y="236"/>
                  </a:lnTo>
                  <a:lnTo>
                    <a:pt x="1855" y="265"/>
                  </a:lnTo>
                  <a:lnTo>
                    <a:pt x="1787" y="296"/>
                  </a:lnTo>
                  <a:lnTo>
                    <a:pt x="1720" y="327"/>
                  </a:lnTo>
                  <a:lnTo>
                    <a:pt x="1655" y="361"/>
                  </a:lnTo>
                  <a:lnTo>
                    <a:pt x="1590" y="396"/>
                  </a:lnTo>
                  <a:lnTo>
                    <a:pt x="1526" y="432"/>
                  </a:lnTo>
                  <a:lnTo>
                    <a:pt x="1463" y="470"/>
                  </a:lnTo>
                  <a:lnTo>
                    <a:pt x="1340" y="550"/>
                  </a:lnTo>
                  <a:lnTo>
                    <a:pt x="1221" y="636"/>
                  </a:lnTo>
                  <a:lnTo>
                    <a:pt x="1106" y="728"/>
                  </a:lnTo>
                  <a:lnTo>
                    <a:pt x="997" y="825"/>
                  </a:lnTo>
                  <a:lnTo>
                    <a:pt x="892" y="926"/>
                  </a:lnTo>
                  <a:lnTo>
                    <a:pt x="791" y="1033"/>
                  </a:lnTo>
                  <a:lnTo>
                    <a:pt x="697" y="1144"/>
                  </a:lnTo>
                  <a:lnTo>
                    <a:pt x="607" y="1260"/>
                  </a:lnTo>
                  <a:lnTo>
                    <a:pt x="523" y="1381"/>
                  </a:lnTo>
                  <a:lnTo>
                    <a:pt x="445" y="1505"/>
                  </a:lnTo>
                  <a:lnTo>
                    <a:pt x="408" y="1568"/>
                  </a:lnTo>
                  <a:lnTo>
                    <a:pt x="372" y="1633"/>
                  </a:lnTo>
                  <a:lnTo>
                    <a:pt x="339" y="1699"/>
                  </a:lnTo>
                  <a:lnTo>
                    <a:pt x="306" y="1765"/>
                  </a:lnTo>
                  <a:lnTo>
                    <a:pt x="275" y="1832"/>
                  </a:lnTo>
                  <a:lnTo>
                    <a:pt x="246" y="1900"/>
                  </a:lnTo>
                  <a:lnTo>
                    <a:pt x="219" y="1969"/>
                  </a:lnTo>
                  <a:lnTo>
                    <a:pt x="193" y="2039"/>
                  </a:lnTo>
                  <a:lnTo>
                    <a:pt x="169" y="2110"/>
                  </a:lnTo>
                  <a:lnTo>
                    <a:pt x="146" y="2181"/>
                  </a:lnTo>
                  <a:lnTo>
                    <a:pt x="125" y="2253"/>
                  </a:lnTo>
                  <a:lnTo>
                    <a:pt x="106" y="2326"/>
                  </a:lnTo>
                  <a:lnTo>
                    <a:pt x="89" y="2400"/>
                  </a:lnTo>
                  <a:lnTo>
                    <a:pt x="73" y="2474"/>
                  </a:lnTo>
                  <a:lnTo>
                    <a:pt x="60" y="2549"/>
                  </a:lnTo>
                  <a:lnTo>
                    <a:pt x="48" y="2624"/>
                  </a:lnTo>
                  <a:lnTo>
                    <a:pt x="38" y="2700"/>
                  </a:lnTo>
                  <a:lnTo>
                    <a:pt x="30" y="2777"/>
                  </a:lnTo>
                  <a:lnTo>
                    <a:pt x="23" y="2854"/>
                  </a:lnTo>
                  <a:lnTo>
                    <a:pt x="19" y="2932"/>
                  </a:lnTo>
                  <a:lnTo>
                    <a:pt x="17" y="3010"/>
                  </a:lnTo>
                  <a:lnTo>
                    <a:pt x="16" y="3088"/>
                  </a:lnTo>
                  <a:lnTo>
                    <a:pt x="20" y="3207"/>
                  </a:lnTo>
                  <a:lnTo>
                    <a:pt x="28" y="3324"/>
                  </a:lnTo>
                  <a:lnTo>
                    <a:pt x="40" y="3441"/>
                  </a:lnTo>
                  <a:lnTo>
                    <a:pt x="57" y="3556"/>
                  </a:lnTo>
                  <a:lnTo>
                    <a:pt x="78" y="3671"/>
                  </a:lnTo>
                  <a:lnTo>
                    <a:pt x="103" y="3785"/>
                  </a:lnTo>
                  <a:lnTo>
                    <a:pt x="133" y="3898"/>
                  </a:lnTo>
                  <a:lnTo>
                    <a:pt x="167" y="4009"/>
                  </a:lnTo>
                  <a:lnTo>
                    <a:pt x="205" y="4119"/>
                  </a:lnTo>
                  <a:lnTo>
                    <a:pt x="248" y="4228"/>
                  </a:lnTo>
                  <a:lnTo>
                    <a:pt x="294" y="4335"/>
                  </a:lnTo>
                  <a:lnTo>
                    <a:pt x="345" y="4440"/>
                  </a:lnTo>
                  <a:lnTo>
                    <a:pt x="400" y="4543"/>
                  </a:lnTo>
                  <a:lnTo>
                    <a:pt x="459" y="4644"/>
                  </a:lnTo>
                  <a:lnTo>
                    <a:pt x="521" y="4743"/>
                  </a:lnTo>
                  <a:lnTo>
                    <a:pt x="588" y="4840"/>
                  </a:lnTo>
                  <a:lnTo>
                    <a:pt x="577" y="4838"/>
                  </a:lnTo>
                  <a:lnTo>
                    <a:pt x="3060" y="3057"/>
                  </a:lnTo>
                  <a:close/>
                  <a:moveTo>
                    <a:pt x="586" y="4851"/>
                  </a:moveTo>
                  <a:cubicBezTo>
                    <a:pt x="584" y="4853"/>
                    <a:pt x="582" y="4853"/>
                    <a:pt x="580" y="4853"/>
                  </a:cubicBezTo>
                  <a:cubicBezTo>
                    <a:pt x="578" y="4852"/>
                    <a:pt x="576" y="4851"/>
                    <a:pt x="575" y="4850"/>
                  </a:cubicBezTo>
                  <a:lnTo>
                    <a:pt x="508" y="4752"/>
                  </a:lnTo>
                  <a:lnTo>
                    <a:pt x="445" y="4652"/>
                  </a:lnTo>
                  <a:lnTo>
                    <a:pt x="386" y="4550"/>
                  </a:lnTo>
                  <a:lnTo>
                    <a:pt x="331" y="4447"/>
                  </a:lnTo>
                  <a:lnTo>
                    <a:pt x="280" y="4341"/>
                  </a:lnTo>
                  <a:lnTo>
                    <a:pt x="233" y="4233"/>
                  </a:lnTo>
                  <a:lnTo>
                    <a:pt x="190" y="4124"/>
                  </a:lnTo>
                  <a:lnTo>
                    <a:pt x="152" y="4014"/>
                  </a:lnTo>
                  <a:lnTo>
                    <a:pt x="118" y="3902"/>
                  </a:lnTo>
                  <a:lnTo>
                    <a:pt x="88" y="3788"/>
                  </a:lnTo>
                  <a:lnTo>
                    <a:pt x="62" y="3674"/>
                  </a:lnTo>
                  <a:lnTo>
                    <a:pt x="41" y="3559"/>
                  </a:lnTo>
                  <a:lnTo>
                    <a:pt x="24" y="3442"/>
                  </a:lnTo>
                  <a:lnTo>
                    <a:pt x="12" y="3325"/>
                  </a:lnTo>
                  <a:lnTo>
                    <a:pt x="4" y="3207"/>
                  </a:lnTo>
                  <a:lnTo>
                    <a:pt x="0" y="3088"/>
                  </a:lnTo>
                  <a:lnTo>
                    <a:pt x="1" y="3009"/>
                  </a:lnTo>
                  <a:lnTo>
                    <a:pt x="3" y="2931"/>
                  </a:lnTo>
                  <a:lnTo>
                    <a:pt x="7" y="2853"/>
                  </a:lnTo>
                  <a:lnTo>
                    <a:pt x="14" y="2775"/>
                  </a:lnTo>
                  <a:lnTo>
                    <a:pt x="22" y="2698"/>
                  </a:lnTo>
                  <a:lnTo>
                    <a:pt x="32" y="2622"/>
                  </a:lnTo>
                  <a:lnTo>
                    <a:pt x="44" y="2546"/>
                  </a:lnTo>
                  <a:lnTo>
                    <a:pt x="58" y="2471"/>
                  </a:lnTo>
                  <a:lnTo>
                    <a:pt x="73" y="2396"/>
                  </a:lnTo>
                  <a:lnTo>
                    <a:pt x="91" y="2322"/>
                  </a:lnTo>
                  <a:lnTo>
                    <a:pt x="110" y="2249"/>
                  </a:lnTo>
                  <a:lnTo>
                    <a:pt x="131" y="2176"/>
                  </a:lnTo>
                  <a:lnTo>
                    <a:pt x="153" y="2105"/>
                  </a:lnTo>
                  <a:lnTo>
                    <a:pt x="178" y="2034"/>
                  </a:lnTo>
                  <a:lnTo>
                    <a:pt x="204" y="1963"/>
                  </a:lnTo>
                  <a:lnTo>
                    <a:pt x="232" y="1894"/>
                  </a:lnTo>
                  <a:lnTo>
                    <a:pt x="261" y="1826"/>
                  </a:lnTo>
                  <a:lnTo>
                    <a:pt x="292" y="1758"/>
                  </a:lnTo>
                  <a:lnTo>
                    <a:pt x="324" y="1691"/>
                  </a:lnTo>
                  <a:lnTo>
                    <a:pt x="358" y="1625"/>
                  </a:lnTo>
                  <a:lnTo>
                    <a:pt x="394" y="1560"/>
                  </a:lnTo>
                  <a:lnTo>
                    <a:pt x="431" y="1496"/>
                  </a:lnTo>
                  <a:lnTo>
                    <a:pt x="510" y="1371"/>
                  </a:lnTo>
                  <a:lnTo>
                    <a:pt x="594" y="1251"/>
                  </a:lnTo>
                  <a:lnTo>
                    <a:pt x="684" y="1134"/>
                  </a:lnTo>
                  <a:lnTo>
                    <a:pt x="780" y="1022"/>
                  </a:lnTo>
                  <a:lnTo>
                    <a:pt x="880" y="915"/>
                  </a:lnTo>
                  <a:lnTo>
                    <a:pt x="986" y="813"/>
                  </a:lnTo>
                  <a:lnTo>
                    <a:pt x="1096" y="715"/>
                  </a:lnTo>
                  <a:lnTo>
                    <a:pt x="1211" y="623"/>
                  </a:lnTo>
                  <a:lnTo>
                    <a:pt x="1331" y="537"/>
                  </a:lnTo>
                  <a:lnTo>
                    <a:pt x="1454" y="456"/>
                  </a:lnTo>
                  <a:lnTo>
                    <a:pt x="1518" y="418"/>
                  </a:lnTo>
                  <a:lnTo>
                    <a:pt x="1582" y="382"/>
                  </a:lnTo>
                  <a:lnTo>
                    <a:pt x="1647" y="347"/>
                  </a:lnTo>
                  <a:lnTo>
                    <a:pt x="1714" y="313"/>
                  </a:lnTo>
                  <a:lnTo>
                    <a:pt x="1781" y="281"/>
                  </a:lnTo>
                  <a:lnTo>
                    <a:pt x="1849" y="250"/>
                  </a:lnTo>
                  <a:lnTo>
                    <a:pt x="1918" y="222"/>
                  </a:lnTo>
                  <a:lnTo>
                    <a:pt x="1987" y="194"/>
                  </a:lnTo>
                  <a:lnTo>
                    <a:pt x="2058" y="169"/>
                  </a:lnTo>
                  <a:lnTo>
                    <a:pt x="2130" y="145"/>
                  </a:lnTo>
                  <a:lnTo>
                    <a:pt x="2202" y="123"/>
                  </a:lnTo>
                  <a:lnTo>
                    <a:pt x="2275" y="102"/>
                  </a:lnTo>
                  <a:lnTo>
                    <a:pt x="2348" y="84"/>
                  </a:lnTo>
                  <a:lnTo>
                    <a:pt x="2423" y="67"/>
                  </a:lnTo>
                  <a:lnTo>
                    <a:pt x="2498" y="52"/>
                  </a:lnTo>
                  <a:lnTo>
                    <a:pt x="2573" y="39"/>
                  </a:lnTo>
                  <a:lnTo>
                    <a:pt x="2649" y="28"/>
                  </a:lnTo>
                  <a:lnTo>
                    <a:pt x="2726" y="18"/>
                  </a:lnTo>
                  <a:lnTo>
                    <a:pt x="2804" y="10"/>
                  </a:lnTo>
                  <a:lnTo>
                    <a:pt x="2882" y="5"/>
                  </a:lnTo>
                  <a:lnTo>
                    <a:pt x="2961" y="1"/>
                  </a:lnTo>
                  <a:lnTo>
                    <a:pt x="3039" y="0"/>
                  </a:lnTo>
                  <a:cubicBezTo>
                    <a:pt x="3041" y="0"/>
                    <a:pt x="3044" y="0"/>
                    <a:pt x="3045" y="2"/>
                  </a:cubicBezTo>
                  <a:cubicBezTo>
                    <a:pt x="3047" y="3"/>
                    <a:pt x="3047" y="6"/>
                    <a:pt x="3047" y="8"/>
                  </a:cubicBezTo>
                  <a:lnTo>
                    <a:pt x="3073" y="3064"/>
                  </a:lnTo>
                  <a:cubicBezTo>
                    <a:pt x="3073" y="3066"/>
                    <a:pt x="3072" y="3069"/>
                    <a:pt x="3070" y="3070"/>
                  </a:cubicBezTo>
                  <a:lnTo>
                    <a:pt x="586" y="4851"/>
                  </a:lnTo>
                  <a:close/>
                </a:path>
              </a:pathLst>
            </a:custGeom>
            <a:solidFill>
              <a:srgbClr val="8B8B8B"/>
            </a:solidFill>
            <a:ln w="1588" cap="flat">
              <a:solidFill>
                <a:schemeClr val="bg1"/>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32" name="Freeform 26"/>
            <p:cNvSpPr>
              <a:spLocks/>
            </p:cNvSpPr>
            <p:nvPr/>
          </p:nvSpPr>
          <p:spPr bwMode="auto">
            <a:xfrm>
              <a:off x="7777162" y="2606675"/>
              <a:ext cx="1236663" cy="1590675"/>
            </a:xfrm>
            <a:custGeom>
              <a:avLst/>
              <a:gdLst>
                <a:gd name="T0" fmla="*/ 26 w 3517"/>
                <a:gd name="T1" fmla="*/ 3061 h 4534"/>
                <a:gd name="T2" fmla="*/ 2703 w 3517"/>
                <a:gd name="T3" fmla="*/ 4534 h 4534"/>
                <a:gd name="T4" fmla="*/ 1499 w 3517"/>
                <a:gd name="T5" fmla="*/ 383 h 4534"/>
                <a:gd name="T6" fmla="*/ 0 w 3517"/>
                <a:gd name="T7" fmla="*/ 5 h 4534"/>
                <a:gd name="T8" fmla="*/ 26 w 3517"/>
                <a:gd name="T9" fmla="*/ 3061 h 4534"/>
              </a:gdLst>
              <a:ahLst/>
              <a:cxnLst>
                <a:cxn ang="0">
                  <a:pos x="T0" y="T1"/>
                </a:cxn>
                <a:cxn ang="0">
                  <a:pos x="T2" y="T3"/>
                </a:cxn>
                <a:cxn ang="0">
                  <a:pos x="T4" y="T5"/>
                </a:cxn>
                <a:cxn ang="0">
                  <a:pos x="T6" y="T7"/>
                </a:cxn>
                <a:cxn ang="0">
                  <a:pos x="T8" y="T9"/>
                </a:cxn>
              </a:cxnLst>
              <a:rect l="0" t="0" r="r" b="b"/>
              <a:pathLst>
                <a:path w="3517" h="4534">
                  <a:moveTo>
                    <a:pt x="26" y="3061"/>
                  </a:moveTo>
                  <a:lnTo>
                    <a:pt x="2703" y="4534"/>
                  </a:lnTo>
                  <a:cubicBezTo>
                    <a:pt x="3517" y="3055"/>
                    <a:pt x="2978" y="1197"/>
                    <a:pt x="1499" y="383"/>
                  </a:cubicBezTo>
                  <a:cubicBezTo>
                    <a:pt x="1040" y="131"/>
                    <a:pt x="524" y="0"/>
                    <a:pt x="0" y="5"/>
                  </a:cubicBezTo>
                  <a:lnTo>
                    <a:pt x="26" y="3061"/>
                  </a:lnTo>
                  <a:close/>
                </a:path>
              </a:pathLst>
            </a:custGeom>
            <a:solidFill>
              <a:schemeClr val="tx1">
                <a:lumMod val="50000"/>
                <a:lumOff val="5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3" name="Freeform 27"/>
            <p:cNvSpPr>
              <a:spLocks noEditPoints="1"/>
            </p:cNvSpPr>
            <p:nvPr/>
          </p:nvSpPr>
          <p:spPr bwMode="auto">
            <a:xfrm>
              <a:off x="7775575" y="2605088"/>
              <a:ext cx="1089025" cy="1595438"/>
            </a:xfrm>
            <a:custGeom>
              <a:avLst/>
              <a:gdLst>
                <a:gd name="T0" fmla="*/ 38 w 3099"/>
                <a:gd name="T1" fmla="*/ 3057 h 4545"/>
                <a:gd name="T2" fmla="*/ 2704 w 3099"/>
                <a:gd name="T3" fmla="*/ 4534 h 4545"/>
                <a:gd name="T4" fmla="*/ 2841 w 3099"/>
                <a:gd name="T5" fmla="*/ 4253 h 4545"/>
                <a:gd name="T6" fmla="*/ 2946 w 3099"/>
                <a:gd name="T7" fmla="*/ 3965 h 4545"/>
                <a:gd name="T8" fmla="*/ 3021 w 3099"/>
                <a:gd name="T9" fmla="*/ 3673 h 4545"/>
                <a:gd name="T10" fmla="*/ 3067 w 3099"/>
                <a:gd name="T11" fmla="*/ 3378 h 4545"/>
                <a:gd name="T12" fmla="*/ 3083 w 3099"/>
                <a:gd name="T13" fmla="*/ 3083 h 4545"/>
                <a:gd name="T14" fmla="*/ 3070 w 3099"/>
                <a:gd name="T15" fmla="*/ 2789 h 4545"/>
                <a:gd name="T16" fmla="*/ 3029 w 3099"/>
                <a:gd name="T17" fmla="*/ 2499 h 4545"/>
                <a:gd name="T18" fmla="*/ 2961 w 3099"/>
                <a:gd name="T19" fmla="*/ 2215 h 4545"/>
                <a:gd name="T20" fmla="*/ 2867 w 3099"/>
                <a:gd name="T21" fmla="*/ 1938 h 4545"/>
                <a:gd name="T22" fmla="*/ 2746 w 3099"/>
                <a:gd name="T23" fmla="*/ 1671 h 4545"/>
                <a:gd name="T24" fmla="*/ 2599 w 3099"/>
                <a:gd name="T25" fmla="*/ 1416 h 4545"/>
                <a:gd name="T26" fmla="*/ 2428 w 3099"/>
                <a:gd name="T27" fmla="*/ 1175 h 4545"/>
                <a:gd name="T28" fmla="*/ 2232 w 3099"/>
                <a:gd name="T29" fmla="*/ 950 h 4545"/>
                <a:gd name="T30" fmla="*/ 2012 w 3099"/>
                <a:gd name="T31" fmla="*/ 743 h 4545"/>
                <a:gd name="T32" fmla="*/ 1769 w 3099"/>
                <a:gd name="T33" fmla="*/ 557 h 4545"/>
                <a:gd name="T34" fmla="*/ 1503 w 3099"/>
                <a:gd name="T35" fmla="*/ 393 h 4545"/>
                <a:gd name="T36" fmla="*/ 1329 w 3099"/>
                <a:gd name="T37" fmla="*/ 304 h 4545"/>
                <a:gd name="T38" fmla="*/ 1150 w 3099"/>
                <a:gd name="T39" fmla="*/ 227 h 4545"/>
                <a:gd name="T40" fmla="*/ 967 w 3099"/>
                <a:gd name="T41" fmla="*/ 162 h 4545"/>
                <a:gd name="T42" fmla="*/ 780 w 3099"/>
                <a:gd name="T43" fmla="*/ 108 h 4545"/>
                <a:gd name="T44" fmla="*/ 590 w 3099"/>
                <a:gd name="T45" fmla="*/ 67 h 4545"/>
                <a:gd name="T46" fmla="*/ 398 w 3099"/>
                <a:gd name="T47" fmla="*/ 37 h 4545"/>
                <a:gd name="T48" fmla="*/ 204 w 3099"/>
                <a:gd name="T49" fmla="*/ 20 h 4545"/>
                <a:gd name="T50" fmla="*/ 8 w 3099"/>
                <a:gd name="T51" fmla="*/ 16 h 4545"/>
                <a:gd name="T52" fmla="*/ 42 w 3099"/>
                <a:gd name="T53" fmla="*/ 3064 h 4545"/>
                <a:gd name="T54" fmla="*/ 3 w 3099"/>
                <a:gd name="T55" fmla="*/ 2 h 4545"/>
                <a:gd name="T56" fmla="*/ 107 w 3099"/>
                <a:gd name="T57" fmla="*/ 0 h 4545"/>
                <a:gd name="T58" fmla="*/ 303 w 3099"/>
                <a:gd name="T59" fmla="*/ 11 h 4545"/>
                <a:gd name="T60" fmla="*/ 497 w 3099"/>
                <a:gd name="T61" fmla="*/ 35 h 4545"/>
                <a:gd name="T62" fmla="*/ 689 w 3099"/>
                <a:gd name="T63" fmla="*/ 70 h 4545"/>
                <a:gd name="T64" fmla="*/ 879 w 3099"/>
                <a:gd name="T65" fmla="*/ 118 h 4545"/>
                <a:gd name="T66" fmla="*/ 1065 w 3099"/>
                <a:gd name="T67" fmla="*/ 178 h 4545"/>
                <a:gd name="T68" fmla="*/ 1247 w 3099"/>
                <a:gd name="T69" fmla="*/ 250 h 4545"/>
                <a:gd name="T70" fmla="*/ 1424 w 3099"/>
                <a:gd name="T71" fmla="*/ 333 h 4545"/>
                <a:gd name="T72" fmla="*/ 1648 w 3099"/>
                <a:gd name="T73" fmla="*/ 459 h 4545"/>
                <a:gd name="T74" fmla="*/ 1903 w 3099"/>
                <a:gd name="T75" fmla="*/ 635 h 4545"/>
                <a:gd name="T76" fmla="*/ 2136 w 3099"/>
                <a:gd name="T77" fmla="*/ 833 h 4545"/>
                <a:gd name="T78" fmla="*/ 2345 w 3099"/>
                <a:gd name="T79" fmla="*/ 1050 h 4545"/>
                <a:gd name="T80" fmla="*/ 2530 w 3099"/>
                <a:gd name="T81" fmla="*/ 1284 h 4545"/>
                <a:gd name="T82" fmla="*/ 2689 w 3099"/>
                <a:gd name="T83" fmla="*/ 1534 h 4545"/>
                <a:gd name="T84" fmla="*/ 2824 w 3099"/>
                <a:gd name="T85" fmla="*/ 1797 h 4545"/>
                <a:gd name="T86" fmla="*/ 2933 w 3099"/>
                <a:gd name="T87" fmla="*/ 2070 h 4545"/>
                <a:gd name="T88" fmla="*/ 3015 w 3099"/>
                <a:gd name="T89" fmla="*/ 2353 h 4545"/>
                <a:gd name="T90" fmla="*/ 3069 w 3099"/>
                <a:gd name="T91" fmla="*/ 2642 h 4545"/>
                <a:gd name="T92" fmla="*/ 3096 w 3099"/>
                <a:gd name="T93" fmla="*/ 2935 h 4545"/>
                <a:gd name="T94" fmla="*/ 3094 w 3099"/>
                <a:gd name="T95" fmla="*/ 3232 h 4545"/>
                <a:gd name="T96" fmla="*/ 3064 w 3099"/>
                <a:gd name="T97" fmla="*/ 3529 h 4545"/>
                <a:gd name="T98" fmla="*/ 3003 w 3099"/>
                <a:gd name="T99" fmla="*/ 3824 h 4545"/>
                <a:gd name="T100" fmla="*/ 2912 w 3099"/>
                <a:gd name="T101" fmla="*/ 4115 h 4545"/>
                <a:gd name="T102" fmla="*/ 2791 w 3099"/>
                <a:gd name="T103" fmla="*/ 4401 h 4545"/>
                <a:gd name="T104" fmla="*/ 2714 w 3099"/>
                <a:gd name="T105" fmla="*/ 4545 h 4545"/>
                <a:gd name="T106" fmla="*/ 30 w 3099"/>
                <a:gd name="T107" fmla="*/ 3071 h 4545"/>
                <a:gd name="T108" fmla="*/ 0 w 3099"/>
                <a:gd name="T109" fmla="*/ 8 h 4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099" h="4545">
                  <a:moveTo>
                    <a:pt x="42" y="3064"/>
                  </a:moveTo>
                  <a:lnTo>
                    <a:pt x="38" y="3057"/>
                  </a:lnTo>
                  <a:lnTo>
                    <a:pt x="2715" y="4530"/>
                  </a:lnTo>
                  <a:lnTo>
                    <a:pt x="2704" y="4534"/>
                  </a:lnTo>
                  <a:lnTo>
                    <a:pt x="2777" y="4394"/>
                  </a:lnTo>
                  <a:lnTo>
                    <a:pt x="2841" y="4253"/>
                  </a:lnTo>
                  <a:lnTo>
                    <a:pt x="2898" y="4110"/>
                  </a:lnTo>
                  <a:lnTo>
                    <a:pt x="2946" y="3965"/>
                  </a:lnTo>
                  <a:lnTo>
                    <a:pt x="2988" y="3820"/>
                  </a:lnTo>
                  <a:lnTo>
                    <a:pt x="3021" y="3673"/>
                  </a:lnTo>
                  <a:lnTo>
                    <a:pt x="3048" y="3526"/>
                  </a:lnTo>
                  <a:lnTo>
                    <a:pt x="3067" y="3378"/>
                  </a:lnTo>
                  <a:lnTo>
                    <a:pt x="3078" y="3231"/>
                  </a:lnTo>
                  <a:lnTo>
                    <a:pt x="3083" y="3083"/>
                  </a:lnTo>
                  <a:lnTo>
                    <a:pt x="3080" y="2936"/>
                  </a:lnTo>
                  <a:lnTo>
                    <a:pt x="3070" y="2789"/>
                  </a:lnTo>
                  <a:lnTo>
                    <a:pt x="3053" y="2643"/>
                  </a:lnTo>
                  <a:lnTo>
                    <a:pt x="3029" y="2499"/>
                  </a:lnTo>
                  <a:lnTo>
                    <a:pt x="2999" y="2356"/>
                  </a:lnTo>
                  <a:lnTo>
                    <a:pt x="2961" y="2215"/>
                  </a:lnTo>
                  <a:lnTo>
                    <a:pt x="2917" y="2075"/>
                  </a:lnTo>
                  <a:lnTo>
                    <a:pt x="2867" y="1938"/>
                  </a:lnTo>
                  <a:lnTo>
                    <a:pt x="2809" y="1803"/>
                  </a:lnTo>
                  <a:lnTo>
                    <a:pt x="2746" y="1671"/>
                  </a:lnTo>
                  <a:lnTo>
                    <a:pt x="2675" y="1542"/>
                  </a:lnTo>
                  <a:lnTo>
                    <a:pt x="2599" y="1416"/>
                  </a:lnTo>
                  <a:lnTo>
                    <a:pt x="2516" y="1293"/>
                  </a:lnTo>
                  <a:lnTo>
                    <a:pt x="2428" y="1175"/>
                  </a:lnTo>
                  <a:lnTo>
                    <a:pt x="2333" y="1060"/>
                  </a:lnTo>
                  <a:lnTo>
                    <a:pt x="2232" y="950"/>
                  </a:lnTo>
                  <a:lnTo>
                    <a:pt x="2125" y="844"/>
                  </a:lnTo>
                  <a:lnTo>
                    <a:pt x="2012" y="743"/>
                  </a:lnTo>
                  <a:lnTo>
                    <a:pt x="1893" y="648"/>
                  </a:lnTo>
                  <a:lnTo>
                    <a:pt x="1769" y="557"/>
                  </a:lnTo>
                  <a:lnTo>
                    <a:pt x="1639" y="472"/>
                  </a:lnTo>
                  <a:lnTo>
                    <a:pt x="1503" y="393"/>
                  </a:lnTo>
                  <a:lnTo>
                    <a:pt x="1417" y="347"/>
                  </a:lnTo>
                  <a:lnTo>
                    <a:pt x="1329" y="304"/>
                  </a:lnTo>
                  <a:lnTo>
                    <a:pt x="1240" y="265"/>
                  </a:lnTo>
                  <a:lnTo>
                    <a:pt x="1150" y="227"/>
                  </a:lnTo>
                  <a:lnTo>
                    <a:pt x="1059" y="193"/>
                  </a:lnTo>
                  <a:lnTo>
                    <a:pt x="967" y="162"/>
                  </a:lnTo>
                  <a:lnTo>
                    <a:pt x="874" y="134"/>
                  </a:lnTo>
                  <a:lnTo>
                    <a:pt x="780" y="108"/>
                  </a:lnTo>
                  <a:lnTo>
                    <a:pt x="686" y="86"/>
                  </a:lnTo>
                  <a:lnTo>
                    <a:pt x="590" y="67"/>
                  </a:lnTo>
                  <a:lnTo>
                    <a:pt x="495" y="51"/>
                  </a:lnTo>
                  <a:lnTo>
                    <a:pt x="398" y="37"/>
                  </a:lnTo>
                  <a:lnTo>
                    <a:pt x="301" y="27"/>
                  </a:lnTo>
                  <a:lnTo>
                    <a:pt x="204" y="20"/>
                  </a:lnTo>
                  <a:lnTo>
                    <a:pt x="106" y="16"/>
                  </a:lnTo>
                  <a:lnTo>
                    <a:pt x="8" y="16"/>
                  </a:lnTo>
                  <a:lnTo>
                    <a:pt x="16" y="8"/>
                  </a:lnTo>
                  <a:lnTo>
                    <a:pt x="42" y="3064"/>
                  </a:lnTo>
                  <a:close/>
                  <a:moveTo>
                    <a:pt x="0" y="8"/>
                  </a:moveTo>
                  <a:cubicBezTo>
                    <a:pt x="0" y="6"/>
                    <a:pt x="1" y="4"/>
                    <a:pt x="3" y="2"/>
                  </a:cubicBezTo>
                  <a:cubicBezTo>
                    <a:pt x="4" y="1"/>
                    <a:pt x="6" y="0"/>
                    <a:pt x="9" y="0"/>
                  </a:cubicBezTo>
                  <a:lnTo>
                    <a:pt x="107" y="0"/>
                  </a:lnTo>
                  <a:lnTo>
                    <a:pt x="205" y="4"/>
                  </a:lnTo>
                  <a:lnTo>
                    <a:pt x="303" y="11"/>
                  </a:lnTo>
                  <a:lnTo>
                    <a:pt x="400" y="22"/>
                  </a:lnTo>
                  <a:lnTo>
                    <a:pt x="497" y="35"/>
                  </a:lnTo>
                  <a:lnTo>
                    <a:pt x="594" y="51"/>
                  </a:lnTo>
                  <a:lnTo>
                    <a:pt x="689" y="70"/>
                  </a:lnTo>
                  <a:lnTo>
                    <a:pt x="785" y="93"/>
                  </a:lnTo>
                  <a:lnTo>
                    <a:pt x="879" y="118"/>
                  </a:lnTo>
                  <a:lnTo>
                    <a:pt x="972" y="147"/>
                  </a:lnTo>
                  <a:lnTo>
                    <a:pt x="1065" y="178"/>
                  </a:lnTo>
                  <a:lnTo>
                    <a:pt x="1156" y="213"/>
                  </a:lnTo>
                  <a:lnTo>
                    <a:pt x="1247" y="250"/>
                  </a:lnTo>
                  <a:lnTo>
                    <a:pt x="1336" y="290"/>
                  </a:lnTo>
                  <a:lnTo>
                    <a:pt x="1424" y="333"/>
                  </a:lnTo>
                  <a:lnTo>
                    <a:pt x="1512" y="379"/>
                  </a:lnTo>
                  <a:lnTo>
                    <a:pt x="1648" y="459"/>
                  </a:lnTo>
                  <a:lnTo>
                    <a:pt x="1778" y="544"/>
                  </a:lnTo>
                  <a:lnTo>
                    <a:pt x="1903" y="635"/>
                  </a:lnTo>
                  <a:lnTo>
                    <a:pt x="2023" y="732"/>
                  </a:lnTo>
                  <a:lnTo>
                    <a:pt x="2136" y="833"/>
                  </a:lnTo>
                  <a:lnTo>
                    <a:pt x="2243" y="939"/>
                  </a:lnTo>
                  <a:lnTo>
                    <a:pt x="2345" y="1050"/>
                  </a:lnTo>
                  <a:lnTo>
                    <a:pt x="2440" y="1165"/>
                  </a:lnTo>
                  <a:lnTo>
                    <a:pt x="2530" y="1284"/>
                  </a:lnTo>
                  <a:lnTo>
                    <a:pt x="2613" y="1408"/>
                  </a:lnTo>
                  <a:lnTo>
                    <a:pt x="2689" y="1534"/>
                  </a:lnTo>
                  <a:lnTo>
                    <a:pt x="2760" y="1664"/>
                  </a:lnTo>
                  <a:lnTo>
                    <a:pt x="2824" y="1797"/>
                  </a:lnTo>
                  <a:lnTo>
                    <a:pt x="2882" y="1932"/>
                  </a:lnTo>
                  <a:lnTo>
                    <a:pt x="2933" y="2070"/>
                  </a:lnTo>
                  <a:lnTo>
                    <a:pt x="2977" y="2210"/>
                  </a:lnTo>
                  <a:lnTo>
                    <a:pt x="3015" y="2353"/>
                  </a:lnTo>
                  <a:lnTo>
                    <a:pt x="3045" y="2496"/>
                  </a:lnTo>
                  <a:lnTo>
                    <a:pt x="3069" y="2642"/>
                  </a:lnTo>
                  <a:lnTo>
                    <a:pt x="3086" y="2788"/>
                  </a:lnTo>
                  <a:lnTo>
                    <a:pt x="3096" y="2935"/>
                  </a:lnTo>
                  <a:lnTo>
                    <a:pt x="3099" y="3083"/>
                  </a:lnTo>
                  <a:lnTo>
                    <a:pt x="3094" y="3232"/>
                  </a:lnTo>
                  <a:lnTo>
                    <a:pt x="3083" y="3380"/>
                  </a:lnTo>
                  <a:lnTo>
                    <a:pt x="3064" y="3529"/>
                  </a:lnTo>
                  <a:lnTo>
                    <a:pt x="3037" y="3677"/>
                  </a:lnTo>
                  <a:lnTo>
                    <a:pt x="3003" y="3824"/>
                  </a:lnTo>
                  <a:lnTo>
                    <a:pt x="2962" y="3970"/>
                  </a:lnTo>
                  <a:lnTo>
                    <a:pt x="2912" y="4115"/>
                  </a:lnTo>
                  <a:lnTo>
                    <a:pt x="2855" y="4259"/>
                  </a:lnTo>
                  <a:lnTo>
                    <a:pt x="2791" y="4401"/>
                  </a:lnTo>
                  <a:lnTo>
                    <a:pt x="2719" y="4541"/>
                  </a:lnTo>
                  <a:cubicBezTo>
                    <a:pt x="2718" y="4543"/>
                    <a:pt x="2716" y="4544"/>
                    <a:pt x="2714" y="4545"/>
                  </a:cubicBezTo>
                  <a:cubicBezTo>
                    <a:pt x="2712" y="4545"/>
                    <a:pt x="2710" y="4545"/>
                    <a:pt x="2708" y="4544"/>
                  </a:cubicBezTo>
                  <a:lnTo>
                    <a:pt x="30" y="3071"/>
                  </a:lnTo>
                  <a:cubicBezTo>
                    <a:pt x="28" y="3069"/>
                    <a:pt x="26" y="3067"/>
                    <a:pt x="26" y="3064"/>
                  </a:cubicBezTo>
                  <a:lnTo>
                    <a:pt x="0" y="8"/>
                  </a:lnTo>
                  <a:close/>
                </a:path>
              </a:pathLst>
            </a:custGeom>
            <a:solidFill>
              <a:srgbClr val="BC995F"/>
            </a:solidFill>
            <a:ln w="1588" cap="flat">
              <a:solidFill>
                <a:schemeClr val="bg1"/>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59" name="Rectangle 53"/>
            <p:cNvSpPr>
              <a:spLocks noChangeArrowheads="1"/>
            </p:cNvSpPr>
            <p:nvPr/>
          </p:nvSpPr>
          <p:spPr bwMode="auto">
            <a:xfrm>
              <a:off x="7448550" y="3938588"/>
              <a:ext cx="679994" cy="26161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dirty="0" smtClean="0">
                  <a:ln>
                    <a:noFill/>
                  </a:ln>
                  <a:solidFill>
                    <a:srgbClr val="000000"/>
                  </a:solidFill>
                  <a:effectLst/>
                  <a:latin typeface="Calibri" panose="020F0502020204030204" pitchFamily="34" charset="0"/>
                </a:rPr>
                <a:t>Indirect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60" name="Rectangle 54"/>
            <p:cNvSpPr>
              <a:spLocks noChangeArrowheads="1"/>
            </p:cNvSpPr>
            <p:nvPr/>
          </p:nvSpPr>
          <p:spPr bwMode="auto">
            <a:xfrm>
              <a:off x="7345362" y="4195763"/>
              <a:ext cx="867225" cy="26161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dirty="0" smtClean="0">
                  <a:ln>
                    <a:noFill/>
                  </a:ln>
                  <a:solidFill>
                    <a:srgbClr val="000000"/>
                  </a:solidFill>
                  <a:effectLst/>
                  <a:latin typeface="Calibri" panose="020F0502020204030204" pitchFamily="34" charset="0"/>
                </a:rPr>
                <a:t>emissions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61" name="Rectangle 55"/>
            <p:cNvSpPr>
              <a:spLocks noChangeArrowheads="1"/>
            </p:cNvSpPr>
            <p:nvPr/>
          </p:nvSpPr>
          <p:spPr bwMode="auto">
            <a:xfrm>
              <a:off x="7702550" y="4452938"/>
              <a:ext cx="376238" cy="32385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smtClean="0">
                  <a:ln>
                    <a:noFill/>
                  </a:ln>
                  <a:solidFill>
                    <a:srgbClr val="000000"/>
                  </a:solidFill>
                  <a:effectLst/>
                  <a:latin typeface="Calibri" panose="020F0502020204030204" pitchFamily="34" charset="0"/>
                </a:rPr>
                <a:t>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62" name="Rectangle 56"/>
            <p:cNvSpPr>
              <a:spLocks noChangeArrowheads="1"/>
            </p:cNvSpPr>
            <p:nvPr/>
          </p:nvSpPr>
          <p:spPr bwMode="auto">
            <a:xfrm>
              <a:off x="6954837" y="2952750"/>
              <a:ext cx="532518" cy="26161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dirty="0" smtClean="0">
                  <a:ln>
                    <a:noFill/>
                  </a:ln>
                  <a:solidFill>
                    <a:srgbClr val="000000"/>
                  </a:solidFill>
                  <a:effectLst/>
                  <a:latin typeface="Calibri" panose="020F0502020204030204" pitchFamily="34" charset="0"/>
                </a:rPr>
                <a:t>Direct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63" name="Rectangle 57"/>
            <p:cNvSpPr>
              <a:spLocks noChangeArrowheads="1"/>
            </p:cNvSpPr>
            <p:nvPr/>
          </p:nvSpPr>
          <p:spPr bwMode="auto">
            <a:xfrm>
              <a:off x="6780212" y="3209925"/>
              <a:ext cx="867225" cy="26161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dirty="0" smtClean="0">
                  <a:ln>
                    <a:noFill/>
                  </a:ln>
                  <a:solidFill>
                    <a:srgbClr val="000000"/>
                  </a:solidFill>
                  <a:effectLst/>
                  <a:latin typeface="Calibri" panose="020F0502020204030204" pitchFamily="34" charset="0"/>
                </a:rPr>
                <a:t>emissions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64" name="Rectangle 58"/>
            <p:cNvSpPr>
              <a:spLocks noChangeArrowheads="1"/>
            </p:cNvSpPr>
            <p:nvPr/>
          </p:nvSpPr>
          <p:spPr bwMode="auto">
            <a:xfrm>
              <a:off x="7137400" y="3467100"/>
              <a:ext cx="374650" cy="32385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smtClean="0">
                  <a:ln>
                    <a:noFill/>
                  </a:ln>
                  <a:solidFill>
                    <a:srgbClr val="000000"/>
                  </a:solidFill>
                  <a:effectLst/>
                  <a:latin typeface="Calibri" panose="020F0502020204030204" pitchFamily="34" charset="0"/>
                </a:rPr>
                <a:t>6%</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65" name="Rectangle 59"/>
            <p:cNvSpPr>
              <a:spLocks noChangeArrowheads="1"/>
            </p:cNvSpPr>
            <p:nvPr/>
          </p:nvSpPr>
          <p:spPr bwMode="auto">
            <a:xfrm>
              <a:off x="7983537" y="3086100"/>
              <a:ext cx="671338" cy="26161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dirty="0" smtClean="0">
                  <a:ln>
                    <a:noFill/>
                  </a:ln>
                  <a:solidFill>
                    <a:srgbClr val="000000"/>
                  </a:solidFill>
                  <a:effectLst/>
                  <a:latin typeface="Calibri" panose="020F0502020204030204" pitchFamily="34" charset="0"/>
                </a:rPr>
                <a:t>Process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67" name="Rectangle 61"/>
            <p:cNvSpPr>
              <a:spLocks noChangeArrowheads="1"/>
            </p:cNvSpPr>
            <p:nvPr/>
          </p:nvSpPr>
          <p:spPr bwMode="auto">
            <a:xfrm>
              <a:off x="7847012" y="3344863"/>
              <a:ext cx="867225" cy="26161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dirty="0" smtClean="0">
                  <a:ln>
                    <a:noFill/>
                  </a:ln>
                  <a:solidFill>
                    <a:srgbClr val="000000"/>
                  </a:solidFill>
                  <a:effectLst/>
                  <a:latin typeface="Calibri" panose="020F0502020204030204" pitchFamily="34" charset="0"/>
                </a:rPr>
                <a:t>emissions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68" name="Rectangle 62"/>
            <p:cNvSpPr>
              <a:spLocks noChangeArrowheads="1"/>
            </p:cNvSpPr>
            <p:nvPr/>
          </p:nvSpPr>
          <p:spPr bwMode="auto">
            <a:xfrm>
              <a:off x="8205787" y="3602038"/>
              <a:ext cx="376238" cy="32385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b="0" i="0" u="none" strike="noStrike" cap="none" normalizeH="0" baseline="0" smtClean="0">
                  <a:ln>
                    <a:noFill/>
                  </a:ln>
                  <a:solidFill>
                    <a:srgbClr val="000000"/>
                  </a:solidFill>
                  <a:effectLst/>
                  <a:latin typeface="Calibri" panose="020F0502020204030204" pitchFamily="34" charset="0"/>
                </a:rPr>
                <a:t>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pSp>
      <p:sp>
        <p:nvSpPr>
          <p:cNvPr id="69" name="Rectangle 63"/>
          <p:cNvSpPr>
            <a:spLocks noChangeArrowheads="1"/>
          </p:cNvSpPr>
          <p:nvPr/>
        </p:nvSpPr>
        <p:spPr bwMode="auto">
          <a:xfrm>
            <a:off x="3999133" y="3752440"/>
            <a:ext cx="832344" cy="26161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i="0" u="none" strike="noStrike" cap="none" normalizeH="0" baseline="0" dirty="0" smtClean="0">
                <a:ln>
                  <a:noFill/>
                </a:ln>
                <a:solidFill>
                  <a:srgbClr val="000000"/>
                </a:solidFill>
                <a:effectLst/>
                <a:latin typeface="Calibri" panose="020F0502020204030204" pitchFamily="34" charset="0"/>
              </a:rPr>
              <a:t>Materials</a:t>
            </a:r>
            <a:endParaRPr kumimoji="0" lang="en-US" altLang="en-US" sz="1800" i="0" u="none" strike="noStrike" cap="none" normalizeH="0" baseline="0" dirty="0" smtClean="0">
              <a:ln>
                <a:noFill/>
              </a:ln>
              <a:solidFill>
                <a:schemeClr val="tx1"/>
              </a:solidFill>
              <a:effectLst/>
            </a:endParaRPr>
          </a:p>
        </p:txBody>
      </p:sp>
      <p:sp>
        <p:nvSpPr>
          <p:cNvPr id="70" name="Rectangle 64"/>
          <p:cNvSpPr>
            <a:spLocks noChangeArrowheads="1"/>
          </p:cNvSpPr>
          <p:nvPr/>
        </p:nvSpPr>
        <p:spPr bwMode="auto">
          <a:xfrm>
            <a:off x="4330921" y="4009615"/>
            <a:ext cx="379912" cy="26161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700" i="0" u="none" strike="noStrike" cap="none" normalizeH="0" baseline="0" dirty="0" smtClean="0">
                <a:ln>
                  <a:noFill/>
                </a:ln>
                <a:solidFill>
                  <a:srgbClr val="000000"/>
                </a:solidFill>
                <a:effectLst/>
                <a:latin typeface="Calibri" panose="020F0502020204030204" pitchFamily="34" charset="0"/>
              </a:rPr>
              <a:t>16%</a:t>
            </a:r>
            <a:endParaRPr kumimoji="0" lang="en-US" altLang="en-US" sz="1800" i="0" u="none" strike="noStrike" cap="none" normalizeH="0" baseline="0" dirty="0" smtClean="0">
              <a:ln>
                <a:noFill/>
              </a:ln>
              <a:solidFill>
                <a:schemeClr val="tx1"/>
              </a:solidFill>
              <a:effectLst/>
            </a:endParaRPr>
          </a:p>
        </p:txBody>
      </p:sp>
      <p:sp>
        <p:nvSpPr>
          <p:cNvPr id="72" name="TextBox 71"/>
          <p:cNvSpPr txBox="1"/>
          <p:nvPr/>
        </p:nvSpPr>
        <p:spPr>
          <a:xfrm>
            <a:off x="188828" y="6604403"/>
            <a:ext cx="7078271" cy="276999"/>
          </a:xfrm>
          <a:prstGeom prst="rect">
            <a:avLst/>
          </a:prstGeom>
          <a:noFill/>
        </p:spPr>
        <p:txBody>
          <a:bodyPr wrap="square" rtlCol="0">
            <a:spAutoFit/>
          </a:bodyPr>
          <a:lstStyle/>
          <a:p>
            <a:r>
              <a:rPr lang="de-DE" sz="1200" dirty="0" smtClean="0"/>
              <a:t>Source: </a:t>
            </a:r>
            <a:r>
              <a:rPr lang="de-DE" sz="1200" dirty="0" err="1" smtClean="0"/>
              <a:t>Based</a:t>
            </a:r>
            <a:r>
              <a:rPr lang="de-DE" sz="1200" dirty="0" smtClean="0"/>
              <a:t> on </a:t>
            </a:r>
            <a:r>
              <a:rPr lang="de-DE" sz="1200" dirty="0" err="1" smtClean="0"/>
              <a:t>Statistics</a:t>
            </a:r>
            <a:r>
              <a:rPr lang="de-DE" sz="1200" dirty="0" smtClean="0"/>
              <a:t> </a:t>
            </a:r>
            <a:r>
              <a:rPr lang="de-DE" sz="1200" dirty="0" err="1" smtClean="0"/>
              <a:t>of</a:t>
            </a:r>
            <a:r>
              <a:rPr lang="de-DE" sz="1200" dirty="0" smtClean="0"/>
              <a:t> EEA </a:t>
            </a:r>
            <a:r>
              <a:rPr lang="de-DE" sz="1200" dirty="0" err="1" smtClean="0"/>
              <a:t>for</a:t>
            </a:r>
            <a:r>
              <a:rPr lang="de-DE" sz="1200" dirty="0" smtClean="0"/>
              <a:t> 2010, Attribution </a:t>
            </a:r>
            <a:r>
              <a:rPr lang="de-DE" sz="1200" dirty="0" err="1" smtClean="0"/>
              <a:t>of</a:t>
            </a:r>
            <a:r>
              <a:rPr lang="de-DE" sz="1200" dirty="0" smtClean="0"/>
              <a:t> </a:t>
            </a:r>
            <a:r>
              <a:rPr lang="de-DE" sz="1200" dirty="0" err="1" smtClean="0"/>
              <a:t>indirect</a:t>
            </a:r>
            <a:r>
              <a:rPr lang="de-DE" sz="1200" dirty="0" smtClean="0"/>
              <a:t> </a:t>
            </a:r>
            <a:r>
              <a:rPr lang="de-DE" sz="1200" dirty="0" err="1" smtClean="0"/>
              <a:t>emissions</a:t>
            </a:r>
            <a:r>
              <a:rPr lang="de-DE" sz="1200" dirty="0" smtClean="0"/>
              <a:t> </a:t>
            </a:r>
            <a:r>
              <a:rPr lang="de-DE" sz="1200" dirty="0" err="1" smtClean="0"/>
              <a:t>as</a:t>
            </a:r>
            <a:r>
              <a:rPr lang="de-DE" sz="1200" dirty="0" smtClean="0"/>
              <a:t> in UNFCCC 2010d</a:t>
            </a:r>
            <a:endParaRPr lang="en-US" sz="1200" dirty="0" smtClean="0"/>
          </a:p>
        </p:txBody>
      </p:sp>
      <p:sp>
        <p:nvSpPr>
          <p:cNvPr id="71" name="TextBox 70"/>
          <p:cNvSpPr txBox="1"/>
          <p:nvPr/>
        </p:nvSpPr>
        <p:spPr>
          <a:xfrm>
            <a:off x="7782791" y="6573199"/>
            <a:ext cx="1361210" cy="284801"/>
          </a:xfrm>
          <a:prstGeom prst="rect">
            <a:avLst/>
          </a:prstGeom>
          <a:noFill/>
        </p:spPr>
        <p:txBody>
          <a:bodyPr wrap="square" rtlCol="0">
            <a:spAutoFit/>
          </a:bodyPr>
          <a:lstStyle/>
          <a:p>
            <a:r>
              <a:rPr lang="de-DE" sz="1200" dirty="0" smtClean="0"/>
              <a:t>Karsten Neuhoff</a:t>
            </a:r>
            <a:endParaRPr lang="en-US" sz="1200" dirty="0" smtClean="0"/>
          </a:p>
        </p:txBody>
      </p:sp>
    </p:spTree>
    <p:extLst>
      <p:ext uri="{BB962C8B-B14F-4D97-AF65-F5344CB8AC3E}">
        <p14:creationId xmlns:p14="http://schemas.microsoft.com/office/powerpoint/2010/main" val="786505391"/>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de-DE" sz="2000" dirty="0" smtClean="0"/>
              <a:t>Carbon </a:t>
            </a:r>
            <a:r>
              <a:rPr lang="de-DE" sz="2000" dirty="0" err="1" smtClean="0"/>
              <a:t>price</a:t>
            </a:r>
            <a:r>
              <a:rPr lang="de-DE" sz="2000" dirty="0" smtClean="0"/>
              <a:t> not „</a:t>
            </a:r>
            <a:r>
              <a:rPr lang="de-DE" sz="2000" dirty="0" err="1" smtClean="0"/>
              <a:t>active</a:t>
            </a:r>
            <a:r>
              <a:rPr lang="de-DE" sz="2000" dirty="0" smtClean="0"/>
              <a:t>“ </a:t>
            </a:r>
            <a:r>
              <a:rPr lang="de-DE" sz="2000" dirty="0" err="1" smtClean="0"/>
              <a:t>for</a:t>
            </a:r>
            <a:r>
              <a:rPr lang="de-DE" sz="2000" dirty="0" smtClean="0"/>
              <a:t> </a:t>
            </a:r>
            <a:r>
              <a:rPr lang="de-DE" sz="2000" dirty="0" err="1" smtClean="0"/>
              <a:t>most</a:t>
            </a:r>
            <a:r>
              <a:rPr lang="de-DE" sz="2000" dirty="0" smtClean="0"/>
              <a:t> </a:t>
            </a:r>
            <a:r>
              <a:rPr lang="de-DE" sz="2000" dirty="0" err="1" smtClean="0"/>
              <a:t>mitigation</a:t>
            </a:r>
            <a:r>
              <a:rPr lang="de-DE" sz="2000" dirty="0" smtClean="0"/>
              <a:t> </a:t>
            </a:r>
            <a:r>
              <a:rPr lang="de-DE" sz="2000" dirty="0" err="1" smtClean="0"/>
              <a:t>opportunities</a:t>
            </a:r>
            <a:r>
              <a:rPr lang="de-DE" sz="2000" dirty="0" smtClean="0"/>
              <a:t>   </a:t>
            </a:r>
            <a:endParaRPr lang="en-US" sz="2000" dirty="0"/>
          </a:p>
        </p:txBody>
      </p:sp>
      <p:sp>
        <p:nvSpPr>
          <p:cNvPr id="6" name="Text Placeholder 5"/>
          <p:cNvSpPr>
            <a:spLocks noGrp="1"/>
          </p:cNvSpPr>
          <p:nvPr>
            <p:ph type="body" sz="quarter" idx="19"/>
          </p:nvPr>
        </p:nvSpPr>
        <p:spPr/>
        <p:txBody>
          <a:bodyPr/>
          <a:lstStyle/>
          <a:p>
            <a:r>
              <a:rPr lang="de-DE" dirty="0" smtClean="0"/>
              <a:t>5</a:t>
            </a:r>
            <a:endParaRPr lang="en-US" dirty="0"/>
          </a:p>
        </p:txBody>
      </p:sp>
      <p:sp>
        <p:nvSpPr>
          <p:cNvPr id="8" name="Rechteck 23"/>
          <p:cNvSpPr/>
          <p:nvPr/>
        </p:nvSpPr>
        <p:spPr>
          <a:xfrm>
            <a:off x="541915" y="1184587"/>
            <a:ext cx="1699739" cy="1211371"/>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dirty="0" smtClean="0">
                <a:solidFill>
                  <a:schemeClr val="tx1"/>
                </a:solidFill>
                <a:latin typeface="+mj-lt"/>
              </a:rPr>
              <a:t>Mitigation </a:t>
            </a:r>
          </a:p>
          <a:p>
            <a:pPr algn="ctr"/>
            <a:r>
              <a:rPr lang="en-GB" dirty="0" smtClean="0">
                <a:solidFill>
                  <a:schemeClr val="tx1"/>
                </a:solidFill>
                <a:latin typeface="+mj-lt"/>
              </a:rPr>
              <a:t>option</a:t>
            </a:r>
            <a:endParaRPr lang="en-GB" dirty="0">
              <a:solidFill>
                <a:schemeClr val="tx1"/>
              </a:solidFill>
              <a:latin typeface="+mj-lt"/>
            </a:endParaRPr>
          </a:p>
        </p:txBody>
      </p:sp>
      <p:sp>
        <p:nvSpPr>
          <p:cNvPr id="9" name="Rechteck 24"/>
          <p:cNvSpPr/>
          <p:nvPr/>
        </p:nvSpPr>
        <p:spPr>
          <a:xfrm>
            <a:off x="2353098" y="1184587"/>
            <a:ext cx="2656508" cy="1209260"/>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solidFill>
                  <a:schemeClr val="tx1"/>
                </a:solidFill>
                <a:latin typeface="+mj-lt"/>
              </a:rPr>
              <a:t>Role that carbon pricing can play:</a:t>
            </a:r>
            <a:endParaRPr lang="en-GB" dirty="0">
              <a:solidFill>
                <a:schemeClr val="tx1"/>
              </a:solidFill>
              <a:latin typeface="+mj-lt"/>
            </a:endParaRPr>
          </a:p>
        </p:txBody>
      </p:sp>
      <p:sp>
        <p:nvSpPr>
          <p:cNvPr id="10" name="Rechteck 25"/>
          <p:cNvSpPr/>
          <p:nvPr/>
        </p:nvSpPr>
        <p:spPr>
          <a:xfrm>
            <a:off x="541915" y="2639434"/>
            <a:ext cx="1699737" cy="880651"/>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dirty="0" smtClean="0">
                <a:solidFill>
                  <a:schemeClr val="tx1"/>
                </a:solidFill>
                <a:latin typeface="+mj-lt"/>
              </a:rPr>
              <a:t>Fuel shifting and production efficiency</a:t>
            </a:r>
          </a:p>
        </p:txBody>
      </p:sp>
      <p:sp>
        <p:nvSpPr>
          <p:cNvPr id="11" name="Rechteck 28"/>
          <p:cNvSpPr/>
          <p:nvPr/>
        </p:nvSpPr>
        <p:spPr>
          <a:xfrm>
            <a:off x="2353098" y="2639434"/>
            <a:ext cx="2643826" cy="880652"/>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solidFill>
                  <a:schemeClr val="tx1"/>
                </a:solidFill>
                <a:latin typeface="+mj-lt"/>
              </a:rPr>
              <a:t>Savings with more efficient production</a:t>
            </a:r>
            <a:endParaRPr lang="en-GB" dirty="0">
              <a:solidFill>
                <a:schemeClr val="tx1"/>
              </a:solidFill>
              <a:latin typeface="+mj-lt"/>
            </a:endParaRPr>
          </a:p>
        </p:txBody>
      </p:sp>
      <p:sp>
        <p:nvSpPr>
          <p:cNvPr id="12" name="Rechteck 27"/>
          <p:cNvSpPr/>
          <p:nvPr/>
        </p:nvSpPr>
        <p:spPr>
          <a:xfrm>
            <a:off x="541915" y="4616880"/>
            <a:ext cx="1699739" cy="934752"/>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dirty="0" smtClean="0">
                <a:solidFill>
                  <a:schemeClr val="tx1"/>
                </a:solidFill>
                <a:latin typeface="+mj-lt"/>
              </a:rPr>
              <a:t>Material efficiency and substitution</a:t>
            </a:r>
            <a:endParaRPr lang="en-GB" dirty="0">
              <a:solidFill>
                <a:schemeClr val="tx1"/>
              </a:solidFill>
              <a:latin typeface="+mj-lt"/>
            </a:endParaRPr>
          </a:p>
        </p:txBody>
      </p:sp>
      <p:sp>
        <p:nvSpPr>
          <p:cNvPr id="13" name="Rechteck 31"/>
          <p:cNvSpPr/>
          <p:nvPr/>
        </p:nvSpPr>
        <p:spPr>
          <a:xfrm>
            <a:off x="2353098" y="4616880"/>
            <a:ext cx="2656508" cy="934752"/>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GB" dirty="0" smtClean="0">
                <a:solidFill>
                  <a:schemeClr val="tx1"/>
                </a:solidFill>
                <a:latin typeface="+mj-lt"/>
              </a:rPr>
              <a:t>Savings with efficient / lower-carbon material use</a:t>
            </a:r>
            <a:endParaRPr lang="en-GB" dirty="0">
              <a:solidFill>
                <a:schemeClr val="tx1"/>
              </a:solidFill>
              <a:latin typeface="+mj-lt"/>
            </a:endParaRPr>
          </a:p>
        </p:txBody>
      </p:sp>
      <p:cxnSp>
        <p:nvCxnSpPr>
          <p:cNvPr id="16" name="Gerade Verbindung 20"/>
          <p:cNvCxnSpPr/>
          <p:nvPr/>
        </p:nvCxnSpPr>
        <p:spPr>
          <a:xfrm>
            <a:off x="541915" y="2511964"/>
            <a:ext cx="8202034" cy="0"/>
          </a:xfrm>
          <a:prstGeom prst="line">
            <a:avLst/>
          </a:prstGeom>
          <a:ln/>
        </p:spPr>
        <p:style>
          <a:lnRef idx="2">
            <a:schemeClr val="dk1"/>
          </a:lnRef>
          <a:fillRef idx="0">
            <a:schemeClr val="dk1"/>
          </a:fillRef>
          <a:effectRef idx="1">
            <a:schemeClr val="dk1"/>
          </a:effectRef>
          <a:fontRef idx="minor">
            <a:schemeClr val="tx1"/>
          </a:fontRef>
        </p:style>
      </p:cxnSp>
      <p:sp>
        <p:nvSpPr>
          <p:cNvPr id="17" name="Rechteck 26"/>
          <p:cNvSpPr/>
          <p:nvPr/>
        </p:nvSpPr>
        <p:spPr>
          <a:xfrm>
            <a:off x="541915" y="3604746"/>
            <a:ext cx="1699739" cy="93331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GB" dirty="0" smtClean="0">
                <a:solidFill>
                  <a:schemeClr val="tx1"/>
                </a:solidFill>
                <a:latin typeface="+mj-lt"/>
              </a:rPr>
              <a:t>Carbon focused process innovation</a:t>
            </a:r>
            <a:endParaRPr lang="en-GB" dirty="0">
              <a:solidFill>
                <a:schemeClr val="tx1"/>
              </a:solidFill>
              <a:latin typeface="+mj-lt"/>
            </a:endParaRPr>
          </a:p>
        </p:txBody>
      </p:sp>
      <p:sp>
        <p:nvSpPr>
          <p:cNvPr id="18" name="Rechteck 30"/>
          <p:cNvSpPr/>
          <p:nvPr/>
        </p:nvSpPr>
        <p:spPr>
          <a:xfrm>
            <a:off x="2353098" y="3598902"/>
            <a:ext cx="2646745" cy="448492"/>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GB" dirty="0" smtClean="0">
                <a:solidFill>
                  <a:schemeClr val="tx1"/>
                </a:solidFill>
                <a:latin typeface="+mj-lt"/>
              </a:rPr>
              <a:t>Extra Innovation funding</a:t>
            </a:r>
            <a:endParaRPr lang="en-GB" dirty="0">
              <a:solidFill>
                <a:schemeClr val="tx1"/>
              </a:solidFill>
              <a:latin typeface="+mj-lt"/>
            </a:endParaRPr>
          </a:p>
        </p:txBody>
      </p:sp>
      <p:sp>
        <p:nvSpPr>
          <p:cNvPr id="19" name="Rechteck 30"/>
          <p:cNvSpPr/>
          <p:nvPr/>
        </p:nvSpPr>
        <p:spPr>
          <a:xfrm>
            <a:off x="2353098" y="4079680"/>
            <a:ext cx="2646745" cy="448492"/>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GB" dirty="0" smtClean="0">
                <a:solidFill>
                  <a:schemeClr val="tx1"/>
                </a:solidFill>
                <a:latin typeface="+mj-lt"/>
              </a:rPr>
              <a:t>Covering incremental costs</a:t>
            </a:r>
            <a:endParaRPr lang="en-GB" dirty="0">
              <a:solidFill>
                <a:schemeClr val="tx1"/>
              </a:solidFill>
              <a:latin typeface="+mj-lt"/>
            </a:endParaRPr>
          </a:p>
        </p:txBody>
      </p:sp>
      <p:sp>
        <p:nvSpPr>
          <p:cNvPr id="15" name="Rechteck 47"/>
          <p:cNvSpPr/>
          <p:nvPr/>
        </p:nvSpPr>
        <p:spPr>
          <a:xfrm>
            <a:off x="5109792" y="1184587"/>
            <a:ext cx="3634157" cy="119990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lnSpc>
                <a:spcPct val="85000"/>
              </a:lnSpc>
            </a:pPr>
            <a:r>
              <a:rPr lang="en-GB" dirty="0" smtClean="0">
                <a:solidFill>
                  <a:schemeClr val="tx1"/>
                </a:solidFill>
                <a:latin typeface="+mj-lt"/>
              </a:rPr>
              <a:t>ETS with </a:t>
            </a:r>
            <a:r>
              <a:rPr lang="en-GB" dirty="0">
                <a:solidFill>
                  <a:schemeClr val="tx1"/>
                </a:solidFill>
                <a:latin typeface="+mj-lt"/>
              </a:rPr>
              <a:t>f</a:t>
            </a:r>
            <a:r>
              <a:rPr lang="en-GB" dirty="0" smtClean="0">
                <a:solidFill>
                  <a:schemeClr val="tx1"/>
                </a:solidFill>
                <a:latin typeface="+mj-lt"/>
              </a:rPr>
              <a:t>ree allocation</a:t>
            </a:r>
          </a:p>
        </p:txBody>
      </p:sp>
      <p:sp>
        <p:nvSpPr>
          <p:cNvPr id="23" name="Footer Placeholder 2"/>
          <p:cNvSpPr txBox="1">
            <a:spLocks/>
          </p:cNvSpPr>
          <p:nvPr/>
        </p:nvSpPr>
        <p:spPr>
          <a:xfrm>
            <a:off x="566737" y="6591418"/>
            <a:ext cx="6400800" cy="405086"/>
          </a:xfrm>
          <a:prstGeom prst="rect">
            <a:avLst/>
          </a:prstGeom>
        </p:spPr>
        <p:txBody>
          <a:bodyPr/>
          <a:lstStyle>
            <a:defPPr>
              <a:defRPr lang="de-DE"/>
            </a:defPPr>
            <a:lvl1pPr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1pPr>
            <a:lvl2pPr marL="4572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2pPr>
            <a:lvl3pPr marL="9144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3pPr>
            <a:lvl4pPr marL="13716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4pPr>
            <a:lvl5pPr marL="18288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5pPr>
            <a:lvl6pPr marL="22860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6pPr>
            <a:lvl7pPr marL="27432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7pPr>
            <a:lvl8pPr marL="32004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8pPr>
            <a:lvl9pPr marL="36576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9pPr>
          </a:lstStyle>
          <a:p>
            <a:pPr>
              <a:defRPr/>
            </a:pPr>
            <a:r>
              <a:rPr lang="en-US" sz="1100" dirty="0" err="1" smtClean="0"/>
              <a:t>Munnings</a:t>
            </a:r>
            <a:r>
              <a:rPr lang="en-US" sz="1100" dirty="0" smtClean="0"/>
              <a:t> et al. (</a:t>
            </a:r>
            <a:r>
              <a:rPr lang="en-US" sz="1100" dirty="0"/>
              <a:t>2016). “Experience with Pricing Carbon Consumption”, RFF Discussion </a:t>
            </a:r>
            <a:r>
              <a:rPr lang="en-US" sz="1100" dirty="0" smtClean="0"/>
              <a:t>Paper.</a:t>
            </a:r>
            <a:endParaRPr lang="de-DE" sz="1100" dirty="0"/>
          </a:p>
        </p:txBody>
      </p:sp>
      <p:sp>
        <p:nvSpPr>
          <p:cNvPr id="3" name="TextBox 2"/>
          <p:cNvSpPr txBox="1"/>
          <p:nvPr/>
        </p:nvSpPr>
        <p:spPr>
          <a:xfrm>
            <a:off x="5224094" y="3606367"/>
            <a:ext cx="3519855" cy="1985159"/>
          </a:xfrm>
          <a:prstGeom prst="rect">
            <a:avLst/>
          </a:prstGeom>
          <a:noFill/>
          <a:ln w="28575">
            <a:solidFill>
              <a:schemeClr val="accent5"/>
            </a:solidFill>
          </a:ln>
        </p:spPr>
        <p:txBody>
          <a:bodyPr wrap="square" rtlCol="0">
            <a:spAutoFit/>
          </a:bodyPr>
          <a:lstStyle/>
          <a:p>
            <a:pPr>
              <a:spcBef>
                <a:spcPts val="600"/>
              </a:spcBef>
            </a:pPr>
            <a:r>
              <a:rPr lang="en-US" b="1" dirty="0" smtClean="0"/>
              <a:t>Carbon </a:t>
            </a:r>
            <a:r>
              <a:rPr lang="en-US" b="1" dirty="0"/>
              <a:t>price </a:t>
            </a:r>
            <a:r>
              <a:rPr lang="en-US" b="1" dirty="0" smtClean="0"/>
              <a:t>muted:</a:t>
            </a:r>
          </a:p>
          <a:p>
            <a:pPr marL="285750" indent="-285750">
              <a:spcBef>
                <a:spcPts val="600"/>
              </a:spcBef>
              <a:buFont typeface="Arial" panose="020B0604020202020204" pitchFamily="34" charset="0"/>
              <a:buChar char="•"/>
            </a:pPr>
            <a:r>
              <a:rPr lang="de-DE" dirty="0" smtClean="0"/>
              <a:t>International Trade</a:t>
            </a:r>
            <a:endParaRPr lang="en-US" dirty="0" smtClean="0"/>
          </a:p>
          <a:p>
            <a:pPr marL="285750" indent="-285750">
              <a:spcBef>
                <a:spcPts val="600"/>
              </a:spcBef>
              <a:buFont typeface="Arial" panose="020B0604020202020204" pitchFamily="34" charset="0"/>
              <a:buChar char="•"/>
            </a:pPr>
            <a:r>
              <a:rPr lang="en-US" dirty="0" smtClean="0"/>
              <a:t>Dynamic allocation: global steel demand 55% of capacity</a:t>
            </a:r>
          </a:p>
          <a:p>
            <a:pPr marL="285750" indent="-285750">
              <a:spcBef>
                <a:spcPts val="600"/>
              </a:spcBef>
              <a:buFont typeface="Arial" panose="020B0604020202020204" pitchFamily="34" charset="0"/>
              <a:buChar char="•"/>
            </a:pPr>
            <a:r>
              <a:rPr lang="en-US" dirty="0" smtClean="0"/>
              <a:t>Persistent </a:t>
            </a:r>
            <a:r>
              <a:rPr lang="en-US" dirty="0"/>
              <a:t>allocation </a:t>
            </a:r>
            <a:r>
              <a:rPr lang="en-US" dirty="0" smtClean="0"/>
              <a:t>at high benchmark level</a:t>
            </a:r>
          </a:p>
        </p:txBody>
      </p:sp>
      <p:sp>
        <p:nvSpPr>
          <p:cNvPr id="25" name="TextBox 24"/>
          <p:cNvSpPr txBox="1"/>
          <p:nvPr/>
        </p:nvSpPr>
        <p:spPr>
          <a:xfrm>
            <a:off x="5224093" y="2715620"/>
            <a:ext cx="3519855" cy="723275"/>
          </a:xfrm>
          <a:prstGeom prst="rect">
            <a:avLst/>
          </a:prstGeom>
          <a:noFill/>
          <a:ln w="28575">
            <a:solidFill>
              <a:srgbClr val="006600"/>
            </a:solidFill>
          </a:ln>
        </p:spPr>
        <p:txBody>
          <a:bodyPr wrap="square" rtlCol="0">
            <a:spAutoFit/>
          </a:bodyPr>
          <a:lstStyle/>
          <a:p>
            <a:pPr>
              <a:spcBef>
                <a:spcPts val="600"/>
              </a:spcBef>
            </a:pPr>
            <a:r>
              <a:rPr lang="de-DE" b="1" dirty="0" smtClean="0"/>
              <a:t>Carbon </a:t>
            </a:r>
            <a:r>
              <a:rPr lang="de-DE" b="1" dirty="0" err="1" smtClean="0"/>
              <a:t>price</a:t>
            </a:r>
            <a:r>
              <a:rPr lang="de-DE" b="1" dirty="0" smtClean="0"/>
              <a:t> </a:t>
            </a:r>
            <a:r>
              <a:rPr lang="de-DE" b="1" dirty="0" err="1" smtClean="0"/>
              <a:t>effective</a:t>
            </a:r>
            <a:r>
              <a:rPr lang="de-DE" b="1" dirty="0" smtClean="0"/>
              <a:t> </a:t>
            </a:r>
            <a:r>
              <a:rPr lang="de-DE" b="1" dirty="0" err="1" smtClean="0"/>
              <a:t>with</a:t>
            </a:r>
            <a:endParaRPr lang="de-DE" b="1" dirty="0" smtClean="0"/>
          </a:p>
          <a:p>
            <a:pPr>
              <a:spcBef>
                <a:spcPts val="600"/>
              </a:spcBef>
            </a:pPr>
            <a:r>
              <a:rPr lang="de-DE" b="1" dirty="0" err="1" smtClean="0"/>
              <a:t>benchmarks</a:t>
            </a:r>
            <a:r>
              <a:rPr lang="de-DE" b="1" dirty="0" smtClean="0"/>
              <a:t> (</a:t>
            </a:r>
            <a:r>
              <a:rPr lang="de-DE" b="1" dirty="0" err="1" smtClean="0"/>
              <a:t>level</a:t>
            </a:r>
            <a:r>
              <a:rPr lang="de-DE" b="1" dirty="0" smtClean="0"/>
              <a:t> </a:t>
            </a:r>
            <a:r>
              <a:rPr lang="de-DE" b="1" dirty="0" err="1" smtClean="0"/>
              <a:t>too</a:t>
            </a:r>
            <a:r>
              <a:rPr lang="de-DE" b="1" dirty="0" smtClean="0"/>
              <a:t> </a:t>
            </a:r>
            <a:r>
              <a:rPr lang="de-DE" b="1" dirty="0" err="1" smtClean="0"/>
              <a:t>low</a:t>
            </a:r>
            <a:r>
              <a:rPr lang="de-DE" b="1" dirty="0" smtClean="0"/>
              <a:t> …)</a:t>
            </a:r>
            <a:endParaRPr lang="en-US" dirty="0" smtClean="0"/>
          </a:p>
        </p:txBody>
      </p:sp>
      <p:sp>
        <p:nvSpPr>
          <p:cNvPr id="20" name="TextBox 19"/>
          <p:cNvSpPr txBox="1"/>
          <p:nvPr/>
        </p:nvSpPr>
        <p:spPr>
          <a:xfrm>
            <a:off x="7782791" y="6573199"/>
            <a:ext cx="1361210" cy="284801"/>
          </a:xfrm>
          <a:prstGeom prst="rect">
            <a:avLst/>
          </a:prstGeom>
          <a:noFill/>
        </p:spPr>
        <p:txBody>
          <a:bodyPr wrap="square" rtlCol="0">
            <a:spAutoFit/>
          </a:bodyPr>
          <a:lstStyle/>
          <a:p>
            <a:r>
              <a:rPr lang="de-DE" sz="1200" dirty="0" smtClean="0"/>
              <a:t>Karsten Neuhoff</a:t>
            </a:r>
            <a:endParaRPr lang="en-US" sz="1200" dirty="0" smtClean="0"/>
          </a:p>
        </p:txBody>
      </p:sp>
    </p:spTree>
    <p:extLst>
      <p:ext uri="{BB962C8B-B14F-4D97-AF65-F5344CB8AC3E}">
        <p14:creationId xmlns:p14="http://schemas.microsoft.com/office/powerpoint/2010/main" val="4042448515"/>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7" grpId="0" animBg="1"/>
      <p:bldP spid="18" grpId="0" animBg="1"/>
      <p:bldP spid="19" grpId="0" animBg="1"/>
      <p:bldP spid="15" grpId="0" animBg="1"/>
      <p:bldP spid="3" grpId="0" animBg="1"/>
      <p:bldP spid="2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rot="18702020">
            <a:off x="3397237" y="1522769"/>
            <a:ext cx="1389163" cy="369332"/>
          </a:xfrm>
          <a:prstGeom prst="rect">
            <a:avLst/>
          </a:prstGeom>
          <a:noFill/>
        </p:spPr>
        <p:txBody>
          <a:bodyPr wrap="none" rtlCol="0">
            <a:spAutoFit/>
          </a:bodyPr>
          <a:lstStyle/>
          <a:p>
            <a:pPr defTabSz="914400" fontAlgn="auto">
              <a:spcBef>
                <a:spcPts val="0"/>
              </a:spcBef>
              <a:spcAft>
                <a:spcPts val="0"/>
              </a:spcAft>
            </a:pPr>
            <a:r>
              <a:rPr lang="en-US" dirty="0" smtClean="0">
                <a:solidFill>
                  <a:prstClr val="black"/>
                </a:solidFill>
                <a:latin typeface="Calibri"/>
                <a:ea typeface="+mn-ea"/>
                <a:cs typeface="+mn-cs"/>
              </a:rPr>
              <a:t>Construction</a:t>
            </a:r>
            <a:endParaRPr lang="en-US" dirty="0">
              <a:solidFill>
                <a:prstClr val="black"/>
              </a:solidFill>
              <a:latin typeface="Calibri"/>
              <a:ea typeface="+mn-ea"/>
              <a:cs typeface="+mn-cs"/>
            </a:endParaRPr>
          </a:p>
        </p:txBody>
      </p:sp>
      <p:sp>
        <p:nvSpPr>
          <p:cNvPr id="8" name="TextBox 7"/>
          <p:cNvSpPr txBox="1"/>
          <p:nvPr/>
        </p:nvSpPr>
        <p:spPr>
          <a:xfrm rot="18702020">
            <a:off x="3077526" y="1545094"/>
            <a:ext cx="1080937" cy="369332"/>
          </a:xfrm>
          <a:prstGeom prst="rect">
            <a:avLst/>
          </a:prstGeom>
          <a:noFill/>
        </p:spPr>
        <p:txBody>
          <a:bodyPr wrap="none" rtlCol="0">
            <a:spAutoFit/>
          </a:bodyPr>
          <a:lstStyle/>
          <a:p>
            <a:pPr defTabSz="914400" fontAlgn="auto">
              <a:spcBef>
                <a:spcPts val="0"/>
              </a:spcBef>
              <a:spcAft>
                <a:spcPts val="0"/>
              </a:spcAft>
            </a:pPr>
            <a:r>
              <a:rPr lang="de-DE" dirty="0" smtClean="0">
                <a:solidFill>
                  <a:prstClr val="black"/>
                </a:solidFill>
                <a:latin typeface="Calibri"/>
                <a:ea typeface="+mn-ea"/>
                <a:cs typeface="+mn-cs"/>
              </a:rPr>
              <a:t>Transport</a:t>
            </a:r>
            <a:endParaRPr lang="en-US" dirty="0">
              <a:solidFill>
                <a:prstClr val="black"/>
              </a:solidFill>
              <a:latin typeface="Calibri"/>
              <a:ea typeface="+mn-ea"/>
              <a:cs typeface="+mn-cs"/>
            </a:endParaRPr>
          </a:p>
        </p:txBody>
      </p:sp>
      <p:sp>
        <p:nvSpPr>
          <p:cNvPr id="9" name="TextBox 8"/>
          <p:cNvSpPr txBox="1"/>
          <p:nvPr/>
        </p:nvSpPr>
        <p:spPr>
          <a:xfrm rot="18702020">
            <a:off x="2338668" y="1602906"/>
            <a:ext cx="948208" cy="369332"/>
          </a:xfrm>
          <a:prstGeom prst="rect">
            <a:avLst/>
          </a:prstGeom>
          <a:noFill/>
        </p:spPr>
        <p:txBody>
          <a:bodyPr wrap="none" rtlCol="0">
            <a:spAutoFit/>
          </a:bodyPr>
          <a:lstStyle/>
          <a:p>
            <a:pPr defTabSz="914400" fontAlgn="auto">
              <a:spcBef>
                <a:spcPts val="0"/>
              </a:spcBef>
              <a:spcAft>
                <a:spcPts val="0"/>
              </a:spcAft>
            </a:pPr>
            <a:r>
              <a:rPr lang="de-DE" dirty="0" smtClean="0">
                <a:solidFill>
                  <a:prstClr val="black"/>
                </a:solidFill>
                <a:latin typeface="Calibri"/>
                <a:ea typeface="+mn-ea"/>
                <a:cs typeface="+mn-cs"/>
              </a:rPr>
              <a:t>Services</a:t>
            </a:r>
            <a:endParaRPr lang="en-US" dirty="0">
              <a:solidFill>
                <a:prstClr val="black"/>
              </a:solidFill>
              <a:latin typeface="Calibri"/>
              <a:ea typeface="+mn-ea"/>
              <a:cs typeface="+mn-cs"/>
            </a:endParaRPr>
          </a:p>
        </p:txBody>
      </p:sp>
      <p:sp>
        <p:nvSpPr>
          <p:cNvPr id="10" name="TextBox 9"/>
          <p:cNvSpPr txBox="1"/>
          <p:nvPr/>
        </p:nvSpPr>
        <p:spPr>
          <a:xfrm rot="18702020">
            <a:off x="1500870" y="1468567"/>
            <a:ext cx="1285929" cy="369332"/>
          </a:xfrm>
          <a:prstGeom prst="rect">
            <a:avLst/>
          </a:prstGeom>
          <a:noFill/>
        </p:spPr>
        <p:txBody>
          <a:bodyPr wrap="none" rtlCol="0">
            <a:spAutoFit/>
          </a:bodyPr>
          <a:lstStyle/>
          <a:p>
            <a:pPr defTabSz="914400" fontAlgn="auto">
              <a:spcBef>
                <a:spcPts val="0"/>
              </a:spcBef>
              <a:spcAft>
                <a:spcPts val="0"/>
              </a:spcAft>
            </a:pPr>
            <a:r>
              <a:rPr lang="en-US" dirty="0" smtClean="0">
                <a:solidFill>
                  <a:prstClr val="black"/>
                </a:solidFill>
                <a:latin typeface="Calibri"/>
                <a:ea typeface="+mn-ea"/>
                <a:cs typeface="+mn-cs"/>
              </a:rPr>
              <a:t>Households</a:t>
            </a:r>
            <a:endParaRPr lang="en-US" dirty="0">
              <a:solidFill>
                <a:prstClr val="black"/>
              </a:solidFill>
              <a:latin typeface="Calibri"/>
              <a:ea typeface="+mn-ea"/>
              <a:cs typeface="+mn-cs"/>
            </a:endParaRPr>
          </a:p>
        </p:txBody>
      </p:sp>
      <p:sp>
        <p:nvSpPr>
          <p:cNvPr id="44" name="TextBox 43"/>
          <p:cNvSpPr txBox="1"/>
          <p:nvPr/>
        </p:nvSpPr>
        <p:spPr>
          <a:xfrm>
            <a:off x="132045" y="4849657"/>
            <a:ext cx="4007907" cy="2031325"/>
          </a:xfrm>
          <a:prstGeom prst="rect">
            <a:avLst/>
          </a:prstGeom>
          <a:noFill/>
        </p:spPr>
        <p:txBody>
          <a:bodyPr wrap="square" rtlCol="0">
            <a:spAutoFit/>
          </a:bodyPr>
          <a:lstStyle/>
          <a:p>
            <a:pPr marL="285750" indent="-285750" defTabSz="914400" fontAlgn="auto">
              <a:spcBef>
                <a:spcPts val="0"/>
              </a:spcBef>
              <a:spcAft>
                <a:spcPts val="0"/>
              </a:spcAft>
              <a:buFont typeface="Arial" panose="020B0604020202020204" pitchFamily="34" charset="0"/>
              <a:buChar char="•"/>
            </a:pPr>
            <a:r>
              <a:rPr lang="en-US" dirty="0" smtClean="0">
                <a:solidFill>
                  <a:prstClr val="black"/>
                </a:solidFill>
                <a:latin typeface="Calibri"/>
                <a:ea typeface="+mn-ea"/>
                <a:cs typeface="+mn-cs"/>
              </a:rPr>
              <a:t>Success of measures </a:t>
            </a:r>
            <a:r>
              <a:rPr lang="en-US" dirty="0">
                <a:solidFill>
                  <a:prstClr val="black"/>
                </a:solidFill>
                <a:latin typeface="Calibri"/>
                <a:ea typeface="+mn-ea"/>
                <a:cs typeface="+mn-cs"/>
              </a:rPr>
              <a:t>tailored to consumption </a:t>
            </a:r>
            <a:r>
              <a:rPr lang="en-US" dirty="0" smtClean="0">
                <a:solidFill>
                  <a:prstClr val="black"/>
                </a:solidFill>
                <a:latin typeface="Calibri"/>
                <a:ea typeface="+mn-ea"/>
                <a:cs typeface="+mn-cs"/>
              </a:rPr>
              <a:t>decisions (efficiency </a:t>
            </a:r>
            <a:r>
              <a:rPr lang="en-US" dirty="0">
                <a:solidFill>
                  <a:prstClr val="black"/>
                </a:solidFill>
                <a:latin typeface="Calibri"/>
                <a:ea typeface="+mn-ea"/>
                <a:cs typeface="+mn-cs"/>
              </a:rPr>
              <a:t>standards, financial support, </a:t>
            </a:r>
            <a:r>
              <a:rPr lang="en-US" dirty="0" smtClean="0">
                <a:solidFill>
                  <a:prstClr val="black"/>
                </a:solidFill>
                <a:latin typeface="Calibri"/>
                <a:ea typeface="+mn-ea"/>
                <a:cs typeface="+mn-cs"/>
              </a:rPr>
              <a:t>advice).</a:t>
            </a:r>
          </a:p>
          <a:p>
            <a:pPr marL="285750" indent="-285750" defTabSz="914400" fontAlgn="auto">
              <a:spcBef>
                <a:spcPts val="0"/>
              </a:spcBef>
              <a:spcAft>
                <a:spcPts val="0"/>
              </a:spcAft>
              <a:buFont typeface="Arial" panose="020B0604020202020204" pitchFamily="34" charset="0"/>
              <a:buChar char="•"/>
            </a:pPr>
            <a:r>
              <a:rPr lang="en-US" dirty="0">
                <a:solidFill>
                  <a:prstClr val="black"/>
                </a:solidFill>
                <a:latin typeface="Calibri"/>
                <a:ea typeface="+mn-ea"/>
                <a:cs typeface="+mn-cs"/>
              </a:rPr>
              <a:t>Higher feasibility and fiscal preference for </a:t>
            </a:r>
            <a:r>
              <a:rPr lang="en-US" dirty="0" smtClean="0">
                <a:solidFill>
                  <a:prstClr val="black"/>
                </a:solidFill>
                <a:latin typeface="Calibri"/>
                <a:ea typeface="+mn-ea"/>
                <a:cs typeface="+mn-cs"/>
              </a:rPr>
              <a:t>energy taxes </a:t>
            </a:r>
            <a:r>
              <a:rPr lang="en-US" dirty="0">
                <a:solidFill>
                  <a:prstClr val="black"/>
                </a:solidFill>
                <a:latin typeface="Calibri"/>
                <a:ea typeface="+mn-ea"/>
                <a:cs typeface="+mn-cs"/>
              </a:rPr>
              <a:t>over </a:t>
            </a:r>
            <a:r>
              <a:rPr lang="en-US" dirty="0" smtClean="0">
                <a:solidFill>
                  <a:prstClr val="black"/>
                </a:solidFill>
                <a:latin typeface="Calibri"/>
                <a:ea typeface="+mn-ea"/>
                <a:cs typeface="+mn-cs"/>
              </a:rPr>
              <a:t>production based policies (e.g. oil cartel). </a:t>
            </a:r>
            <a:endParaRPr lang="en-US" dirty="0">
              <a:solidFill>
                <a:prstClr val="black"/>
              </a:solidFill>
              <a:latin typeface="Calibri"/>
              <a:ea typeface="+mn-ea"/>
              <a:cs typeface="+mn-cs"/>
            </a:endParaRPr>
          </a:p>
        </p:txBody>
      </p:sp>
      <p:sp>
        <p:nvSpPr>
          <p:cNvPr id="45" name="TextBox 44"/>
          <p:cNvSpPr txBox="1"/>
          <p:nvPr/>
        </p:nvSpPr>
        <p:spPr>
          <a:xfrm>
            <a:off x="5292080" y="4849657"/>
            <a:ext cx="3600400" cy="1754326"/>
          </a:xfrm>
          <a:prstGeom prst="rect">
            <a:avLst/>
          </a:prstGeom>
          <a:noFill/>
        </p:spPr>
        <p:txBody>
          <a:bodyPr wrap="square" rtlCol="0">
            <a:spAutoFit/>
          </a:bodyPr>
          <a:lstStyle/>
          <a:p>
            <a:pPr marL="285750" indent="-285750" defTabSz="914400" fontAlgn="auto">
              <a:spcBef>
                <a:spcPts val="0"/>
              </a:spcBef>
              <a:spcAft>
                <a:spcPts val="0"/>
              </a:spcAft>
              <a:buFont typeface="Arial" panose="020B0604020202020204" pitchFamily="34" charset="0"/>
              <a:buChar char="•"/>
            </a:pPr>
            <a:r>
              <a:rPr lang="de-DE" dirty="0" err="1" smtClean="0">
                <a:solidFill>
                  <a:prstClr val="black"/>
                </a:solidFill>
                <a:latin typeface="Calibri"/>
                <a:ea typeface="+mn-ea"/>
                <a:cs typeface="+mn-cs"/>
              </a:rPr>
              <a:t>Largely</a:t>
            </a:r>
            <a:r>
              <a:rPr lang="de-DE" dirty="0" smtClean="0">
                <a:solidFill>
                  <a:prstClr val="black"/>
                </a:solidFill>
                <a:latin typeface="Calibri"/>
                <a:ea typeface="+mn-ea"/>
                <a:cs typeface="+mn-cs"/>
              </a:rPr>
              <a:t> </a:t>
            </a:r>
            <a:r>
              <a:rPr lang="de-DE" dirty="0" err="1" smtClean="0">
                <a:solidFill>
                  <a:prstClr val="black"/>
                </a:solidFill>
                <a:latin typeface="Calibri"/>
                <a:ea typeface="+mn-ea"/>
                <a:cs typeface="+mn-cs"/>
              </a:rPr>
              <a:t>production</a:t>
            </a:r>
            <a:r>
              <a:rPr lang="de-DE" dirty="0" smtClean="0">
                <a:solidFill>
                  <a:prstClr val="black"/>
                </a:solidFill>
                <a:latin typeface="Calibri"/>
                <a:ea typeface="+mn-ea"/>
                <a:cs typeface="+mn-cs"/>
              </a:rPr>
              <a:t> </a:t>
            </a:r>
            <a:r>
              <a:rPr lang="de-DE" dirty="0" err="1" smtClean="0">
                <a:solidFill>
                  <a:prstClr val="black"/>
                </a:solidFill>
                <a:latin typeface="Calibri"/>
                <a:ea typeface="+mn-ea"/>
                <a:cs typeface="+mn-cs"/>
              </a:rPr>
              <a:t>based</a:t>
            </a:r>
            <a:r>
              <a:rPr lang="de-DE" dirty="0" smtClean="0">
                <a:solidFill>
                  <a:prstClr val="black"/>
                </a:solidFill>
                <a:latin typeface="Calibri"/>
                <a:ea typeface="+mn-ea"/>
                <a:cs typeface="+mn-cs"/>
              </a:rPr>
              <a:t> </a:t>
            </a:r>
            <a:r>
              <a:rPr lang="de-DE" dirty="0" err="1" smtClean="0">
                <a:solidFill>
                  <a:prstClr val="black"/>
                </a:solidFill>
                <a:latin typeface="Calibri"/>
                <a:ea typeface="+mn-ea"/>
                <a:cs typeface="+mn-cs"/>
              </a:rPr>
              <a:t>policies</a:t>
            </a:r>
            <a:r>
              <a:rPr lang="de-DE" dirty="0" smtClean="0">
                <a:solidFill>
                  <a:prstClr val="black"/>
                </a:solidFill>
                <a:latin typeface="Calibri"/>
                <a:ea typeface="+mn-ea"/>
                <a:cs typeface="+mn-cs"/>
              </a:rPr>
              <a:t> like EU ETS, so </a:t>
            </a:r>
            <a:r>
              <a:rPr lang="de-DE" dirty="0" err="1" smtClean="0">
                <a:solidFill>
                  <a:prstClr val="black"/>
                </a:solidFill>
                <a:latin typeface="Calibri"/>
                <a:ea typeface="+mn-ea"/>
                <a:cs typeface="+mn-cs"/>
              </a:rPr>
              <a:t>far</a:t>
            </a:r>
            <a:r>
              <a:rPr lang="de-DE" dirty="0" smtClean="0">
                <a:solidFill>
                  <a:prstClr val="black"/>
                </a:solidFill>
                <a:latin typeface="Calibri"/>
                <a:ea typeface="+mn-ea"/>
                <a:cs typeface="+mn-cs"/>
              </a:rPr>
              <a:t> </a:t>
            </a:r>
            <a:r>
              <a:rPr lang="de-DE" dirty="0" err="1" smtClean="0">
                <a:solidFill>
                  <a:prstClr val="black"/>
                </a:solidFill>
                <a:latin typeface="Calibri"/>
                <a:ea typeface="+mn-ea"/>
                <a:cs typeface="+mn-cs"/>
              </a:rPr>
              <a:t>with</a:t>
            </a:r>
            <a:r>
              <a:rPr lang="de-DE" dirty="0" smtClean="0">
                <a:solidFill>
                  <a:prstClr val="black"/>
                </a:solidFill>
                <a:latin typeface="Calibri"/>
                <a:ea typeface="+mn-ea"/>
                <a:cs typeface="+mn-cs"/>
              </a:rPr>
              <a:t> limited </a:t>
            </a:r>
            <a:r>
              <a:rPr lang="de-DE" dirty="0" err="1" smtClean="0">
                <a:solidFill>
                  <a:prstClr val="black"/>
                </a:solidFill>
                <a:latin typeface="Calibri"/>
                <a:ea typeface="+mn-ea"/>
                <a:cs typeface="+mn-cs"/>
              </a:rPr>
              <a:t>impact</a:t>
            </a:r>
            <a:r>
              <a:rPr lang="de-DE" dirty="0" smtClean="0">
                <a:solidFill>
                  <a:prstClr val="black"/>
                </a:solidFill>
                <a:latin typeface="Calibri"/>
                <a:ea typeface="+mn-ea"/>
                <a:cs typeface="+mn-cs"/>
              </a:rPr>
              <a:t> on </a:t>
            </a:r>
            <a:r>
              <a:rPr lang="de-DE" dirty="0" err="1" smtClean="0">
                <a:solidFill>
                  <a:prstClr val="black"/>
                </a:solidFill>
                <a:latin typeface="Calibri"/>
                <a:ea typeface="+mn-ea"/>
                <a:cs typeface="+mn-cs"/>
              </a:rPr>
              <a:t>consumption</a:t>
            </a:r>
            <a:r>
              <a:rPr lang="de-DE" dirty="0" smtClean="0">
                <a:solidFill>
                  <a:prstClr val="black"/>
                </a:solidFill>
                <a:latin typeface="Calibri"/>
                <a:ea typeface="+mn-ea"/>
                <a:cs typeface="+mn-cs"/>
              </a:rPr>
              <a:t> </a:t>
            </a:r>
            <a:r>
              <a:rPr lang="de-DE" dirty="0" err="1" smtClean="0">
                <a:solidFill>
                  <a:prstClr val="black"/>
                </a:solidFill>
                <a:latin typeface="Calibri"/>
                <a:ea typeface="+mn-ea"/>
                <a:cs typeface="+mn-cs"/>
              </a:rPr>
              <a:t>choices</a:t>
            </a:r>
            <a:r>
              <a:rPr lang="de-DE" dirty="0" smtClean="0">
                <a:solidFill>
                  <a:prstClr val="black"/>
                </a:solidFill>
                <a:latin typeface="Calibri"/>
                <a:ea typeface="+mn-ea"/>
                <a:cs typeface="+mn-cs"/>
              </a:rPr>
              <a:t>.</a:t>
            </a:r>
          </a:p>
          <a:p>
            <a:pPr marL="285750" indent="-285750" defTabSz="914400" fontAlgn="auto">
              <a:spcBef>
                <a:spcPts val="0"/>
              </a:spcBef>
              <a:spcAft>
                <a:spcPts val="0"/>
              </a:spcAft>
              <a:buFont typeface="Arial" panose="020B0604020202020204" pitchFamily="34" charset="0"/>
              <a:buChar char="•"/>
            </a:pPr>
            <a:r>
              <a:rPr lang="en-US" dirty="0" smtClean="0">
                <a:solidFill>
                  <a:prstClr val="black"/>
                </a:solidFill>
                <a:latin typeface="Calibri"/>
                <a:ea typeface="+mn-ea"/>
                <a:cs typeface="+mn-cs"/>
              </a:rPr>
              <a:t>Consumption based policy emerging (labeling, Eco-Design), but not price based</a:t>
            </a:r>
          </a:p>
        </p:txBody>
      </p:sp>
      <p:sp>
        <p:nvSpPr>
          <p:cNvPr id="11" name="Down Arrow 10"/>
          <p:cNvSpPr/>
          <p:nvPr/>
        </p:nvSpPr>
        <p:spPr>
          <a:xfrm>
            <a:off x="1403648" y="4581128"/>
            <a:ext cx="2374603" cy="178091"/>
          </a:xfrm>
          <a:prstGeom prst="downArrow">
            <a:avLst>
              <a:gd name="adj1" fmla="val 100000"/>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a:solidFill>
                <a:prstClr val="white"/>
              </a:solidFill>
            </a:endParaRPr>
          </a:p>
        </p:txBody>
      </p:sp>
      <p:sp>
        <p:nvSpPr>
          <p:cNvPr id="24" name="Down Arrow 23"/>
          <p:cNvSpPr/>
          <p:nvPr/>
        </p:nvSpPr>
        <p:spPr>
          <a:xfrm>
            <a:off x="5580064" y="4581129"/>
            <a:ext cx="3168400" cy="178090"/>
          </a:xfrm>
          <a:prstGeom prst="downArrow">
            <a:avLst>
              <a:gd name="adj1" fmla="val 100000"/>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a:solidFill>
                <a:prstClr val="white"/>
              </a:solidFill>
            </a:endParaRPr>
          </a:p>
        </p:txBody>
      </p:sp>
      <p:sp>
        <p:nvSpPr>
          <p:cNvPr id="12" name="Right Arrow 11"/>
          <p:cNvSpPr/>
          <p:nvPr/>
        </p:nvSpPr>
        <p:spPr>
          <a:xfrm>
            <a:off x="5853321" y="6431735"/>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a:solidFill>
                <a:prstClr val="white"/>
              </a:solidFill>
            </a:endParaRPr>
          </a:p>
        </p:txBody>
      </p:sp>
      <p:sp>
        <p:nvSpPr>
          <p:cNvPr id="15" name="TextBox 14"/>
          <p:cNvSpPr txBox="1"/>
          <p:nvPr/>
        </p:nvSpPr>
        <p:spPr>
          <a:xfrm>
            <a:off x="6948264" y="6535484"/>
            <a:ext cx="2162259" cy="369332"/>
          </a:xfrm>
          <a:prstGeom prst="rect">
            <a:avLst/>
          </a:prstGeom>
          <a:noFill/>
        </p:spPr>
        <p:txBody>
          <a:bodyPr wrap="none" rtlCol="0">
            <a:spAutoFit/>
          </a:bodyPr>
          <a:lstStyle/>
          <a:p>
            <a:pPr defTabSz="914400" fontAlgn="auto">
              <a:spcBef>
                <a:spcPts val="0"/>
              </a:spcBef>
              <a:spcAft>
                <a:spcPts val="0"/>
              </a:spcAft>
            </a:pPr>
            <a:r>
              <a:rPr lang="de-DE" dirty="0" err="1" smtClean="0">
                <a:solidFill>
                  <a:prstClr val="black"/>
                </a:solidFill>
                <a:latin typeface="Calibri"/>
                <a:ea typeface="+mn-ea"/>
                <a:cs typeface="+mn-cs"/>
              </a:rPr>
              <a:t>How</a:t>
            </a:r>
            <a:r>
              <a:rPr lang="de-DE" dirty="0" smtClean="0">
                <a:solidFill>
                  <a:prstClr val="black"/>
                </a:solidFill>
                <a:latin typeface="Calibri"/>
                <a:ea typeface="+mn-ea"/>
                <a:cs typeface="+mn-cs"/>
              </a:rPr>
              <a:t> </a:t>
            </a:r>
            <a:r>
              <a:rPr lang="de-DE" dirty="0" err="1" smtClean="0">
                <a:solidFill>
                  <a:prstClr val="black"/>
                </a:solidFill>
                <a:latin typeface="Calibri"/>
                <a:ea typeface="+mn-ea"/>
                <a:cs typeface="+mn-cs"/>
              </a:rPr>
              <a:t>can</a:t>
            </a:r>
            <a:r>
              <a:rPr lang="de-DE" dirty="0" smtClean="0">
                <a:solidFill>
                  <a:prstClr val="black"/>
                </a:solidFill>
                <a:latin typeface="Calibri"/>
                <a:ea typeface="+mn-ea"/>
                <a:cs typeface="+mn-cs"/>
              </a:rPr>
              <a:t> </a:t>
            </a:r>
            <a:r>
              <a:rPr lang="de-DE" dirty="0" err="1" smtClean="0">
                <a:solidFill>
                  <a:prstClr val="black"/>
                </a:solidFill>
                <a:latin typeface="Calibri"/>
                <a:ea typeface="+mn-ea"/>
                <a:cs typeface="+mn-cs"/>
              </a:rPr>
              <a:t>we</a:t>
            </a:r>
            <a:r>
              <a:rPr lang="de-DE" dirty="0" smtClean="0">
                <a:solidFill>
                  <a:prstClr val="black"/>
                </a:solidFill>
                <a:latin typeface="Calibri"/>
                <a:ea typeface="+mn-ea"/>
                <a:cs typeface="+mn-cs"/>
              </a:rPr>
              <a:t> </a:t>
            </a:r>
            <a:r>
              <a:rPr lang="de-DE" dirty="0" err="1" smtClean="0">
                <a:solidFill>
                  <a:prstClr val="black"/>
                </a:solidFill>
                <a:latin typeface="Calibri"/>
                <a:ea typeface="+mn-ea"/>
                <a:cs typeface="+mn-cs"/>
              </a:rPr>
              <a:t>resolve</a:t>
            </a:r>
            <a:r>
              <a:rPr lang="de-DE" dirty="0" smtClean="0">
                <a:solidFill>
                  <a:prstClr val="black"/>
                </a:solidFill>
                <a:latin typeface="Calibri"/>
                <a:ea typeface="+mn-ea"/>
                <a:cs typeface="+mn-cs"/>
              </a:rPr>
              <a:t>?</a:t>
            </a:r>
            <a:endParaRPr lang="en-US" dirty="0">
              <a:solidFill>
                <a:prstClr val="black"/>
              </a:solidFill>
              <a:latin typeface="Calibri"/>
              <a:ea typeface="+mn-ea"/>
              <a:cs typeface="+mn-cs"/>
            </a:endParaRPr>
          </a:p>
        </p:txBody>
      </p:sp>
      <p:sp>
        <p:nvSpPr>
          <p:cNvPr id="21" name="AutoShape 3"/>
          <p:cNvSpPr>
            <a:spLocks noChangeAspect="1" noChangeArrowheads="1" noTextEdit="1"/>
          </p:cNvSpPr>
          <p:nvPr/>
        </p:nvSpPr>
        <p:spPr bwMode="auto">
          <a:xfrm>
            <a:off x="77788" y="1922463"/>
            <a:ext cx="8988425"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dirty="0">
              <a:solidFill>
                <a:prstClr val="black"/>
              </a:solidFill>
              <a:latin typeface="Calibri"/>
              <a:ea typeface="+mn-ea"/>
              <a:cs typeface="+mn-cs"/>
            </a:endParaRPr>
          </a:p>
        </p:txBody>
      </p:sp>
      <p:sp>
        <p:nvSpPr>
          <p:cNvPr id="22" name="Freeform 5"/>
          <p:cNvSpPr>
            <a:spLocks noEditPoints="1"/>
          </p:cNvSpPr>
          <p:nvPr/>
        </p:nvSpPr>
        <p:spPr bwMode="auto">
          <a:xfrm>
            <a:off x="1303338" y="2341563"/>
            <a:ext cx="884238" cy="1936750"/>
          </a:xfrm>
          <a:custGeom>
            <a:avLst/>
            <a:gdLst>
              <a:gd name="T0" fmla="*/ 557 w 557"/>
              <a:gd name="T1" fmla="*/ 1220 h 1220"/>
              <a:gd name="T2" fmla="*/ 0 w 557"/>
              <a:gd name="T3" fmla="*/ 1220 h 1220"/>
              <a:gd name="T4" fmla="*/ 0 w 557"/>
              <a:gd name="T5" fmla="*/ 872 h 1220"/>
              <a:gd name="T6" fmla="*/ 557 w 557"/>
              <a:gd name="T7" fmla="*/ 872 h 1220"/>
              <a:gd name="T8" fmla="*/ 557 w 557"/>
              <a:gd name="T9" fmla="*/ 1220 h 1220"/>
              <a:gd name="T10" fmla="*/ 557 w 557"/>
              <a:gd name="T11" fmla="*/ 349 h 1220"/>
              <a:gd name="T12" fmla="*/ 0 w 557"/>
              <a:gd name="T13" fmla="*/ 349 h 1220"/>
              <a:gd name="T14" fmla="*/ 0 w 557"/>
              <a:gd name="T15" fmla="*/ 0 h 1220"/>
              <a:gd name="T16" fmla="*/ 557 w 557"/>
              <a:gd name="T17" fmla="*/ 0 h 1220"/>
              <a:gd name="T18" fmla="*/ 557 w 557"/>
              <a:gd name="T19" fmla="*/ 349 h 1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7" h="1220">
                <a:moveTo>
                  <a:pt x="557" y="1220"/>
                </a:moveTo>
                <a:lnTo>
                  <a:pt x="0" y="1220"/>
                </a:lnTo>
                <a:lnTo>
                  <a:pt x="0" y="872"/>
                </a:lnTo>
                <a:lnTo>
                  <a:pt x="557" y="872"/>
                </a:lnTo>
                <a:lnTo>
                  <a:pt x="557" y="1220"/>
                </a:lnTo>
                <a:close/>
                <a:moveTo>
                  <a:pt x="557" y="349"/>
                </a:moveTo>
                <a:lnTo>
                  <a:pt x="0" y="349"/>
                </a:lnTo>
                <a:lnTo>
                  <a:pt x="0" y="0"/>
                </a:lnTo>
                <a:lnTo>
                  <a:pt x="557" y="0"/>
                </a:lnTo>
                <a:lnTo>
                  <a:pt x="557" y="349"/>
                </a:lnTo>
                <a:close/>
              </a:path>
            </a:pathLst>
          </a:custGeom>
          <a:solidFill>
            <a:srgbClr val="4F81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a:solidFill>
                <a:prstClr val="black"/>
              </a:solidFill>
              <a:latin typeface="Calibri"/>
              <a:ea typeface="+mn-ea"/>
              <a:cs typeface="+mn-cs"/>
            </a:endParaRPr>
          </a:p>
        </p:txBody>
      </p:sp>
      <p:sp>
        <p:nvSpPr>
          <p:cNvPr id="23" name="Freeform 6"/>
          <p:cNvSpPr>
            <a:spLocks noEditPoints="1"/>
          </p:cNvSpPr>
          <p:nvPr/>
        </p:nvSpPr>
        <p:spPr bwMode="auto">
          <a:xfrm>
            <a:off x="2187576" y="2341563"/>
            <a:ext cx="804863" cy="1936750"/>
          </a:xfrm>
          <a:custGeom>
            <a:avLst/>
            <a:gdLst>
              <a:gd name="T0" fmla="*/ 507 w 507"/>
              <a:gd name="T1" fmla="*/ 1220 h 1220"/>
              <a:gd name="T2" fmla="*/ 0 w 507"/>
              <a:gd name="T3" fmla="*/ 1220 h 1220"/>
              <a:gd name="T4" fmla="*/ 0 w 507"/>
              <a:gd name="T5" fmla="*/ 872 h 1220"/>
              <a:gd name="T6" fmla="*/ 507 w 507"/>
              <a:gd name="T7" fmla="*/ 872 h 1220"/>
              <a:gd name="T8" fmla="*/ 507 w 507"/>
              <a:gd name="T9" fmla="*/ 1220 h 1220"/>
              <a:gd name="T10" fmla="*/ 507 w 507"/>
              <a:gd name="T11" fmla="*/ 349 h 1220"/>
              <a:gd name="T12" fmla="*/ 0 w 507"/>
              <a:gd name="T13" fmla="*/ 349 h 1220"/>
              <a:gd name="T14" fmla="*/ 0 w 507"/>
              <a:gd name="T15" fmla="*/ 0 h 1220"/>
              <a:gd name="T16" fmla="*/ 507 w 507"/>
              <a:gd name="T17" fmla="*/ 0 h 1220"/>
              <a:gd name="T18" fmla="*/ 507 w 507"/>
              <a:gd name="T19" fmla="*/ 349 h 1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07" h="1220">
                <a:moveTo>
                  <a:pt x="507" y="1220"/>
                </a:moveTo>
                <a:lnTo>
                  <a:pt x="0" y="1220"/>
                </a:lnTo>
                <a:lnTo>
                  <a:pt x="0" y="872"/>
                </a:lnTo>
                <a:lnTo>
                  <a:pt x="507" y="872"/>
                </a:lnTo>
                <a:lnTo>
                  <a:pt x="507" y="1220"/>
                </a:lnTo>
                <a:close/>
                <a:moveTo>
                  <a:pt x="507" y="349"/>
                </a:moveTo>
                <a:lnTo>
                  <a:pt x="0" y="349"/>
                </a:lnTo>
                <a:lnTo>
                  <a:pt x="0" y="0"/>
                </a:lnTo>
                <a:lnTo>
                  <a:pt x="507" y="0"/>
                </a:lnTo>
                <a:lnTo>
                  <a:pt x="507" y="349"/>
                </a:lnTo>
                <a:close/>
              </a:path>
            </a:pathLst>
          </a:custGeom>
          <a:solidFill>
            <a:srgbClr val="9BBB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a:solidFill>
                <a:prstClr val="black"/>
              </a:solidFill>
              <a:latin typeface="Calibri"/>
              <a:ea typeface="+mn-ea"/>
              <a:cs typeface="+mn-cs"/>
            </a:endParaRPr>
          </a:p>
        </p:txBody>
      </p:sp>
      <p:sp>
        <p:nvSpPr>
          <p:cNvPr id="25" name="Freeform 7"/>
          <p:cNvSpPr>
            <a:spLocks noEditPoints="1"/>
          </p:cNvSpPr>
          <p:nvPr/>
        </p:nvSpPr>
        <p:spPr bwMode="auto">
          <a:xfrm>
            <a:off x="2992438" y="2341563"/>
            <a:ext cx="579438" cy="1936750"/>
          </a:xfrm>
          <a:custGeom>
            <a:avLst/>
            <a:gdLst>
              <a:gd name="T0" fmla="*/ 365 w 365"/>
              <a:gd name="T1" fmla="*/ 1220 h 1220"/>
              <a:gd name="T2" fmla="*/ 0 w 365"/>
              <a:gd name="T3" fmla="*/ 1220 h 1220"/>
              <a:gd name="T4" fmla="*/ 0 w 365"/>
              <a:gd name="T5" fmla="*/ 872 h 1220"/>
              <a:gd name="T6" fmla="*/ 365 w 365"/>
              <a:gd name="T7" fmla="*/ 872 h 1220"/>
              <a:gd name="T8" fmla="*/ 365 w 365"/>
              <a:gd name="T9" fmla="*/ 1220 h 1220"/>
              <a:gd name="T10" fmla="*/ 365 w 365"/>
              <a:gd name="T11" fmla="*/ 349 h 1220"/>
              <a:gd name="T12" fmla="*/ 0 w 365"/>
              <a:gd name="T13" fmla="*/ 349 h 1220"/>
              <a:gd name="T14" fmla="*/ 0 w 365"/>
              <a:gd name="T15" fmla="*/ 0 h 1220"/>
              <a:gd name="T16" fmla="*/ 365 w 365"/>
              <a:gd name="T17" fmla="*/ 0 h 1220"/>
              <a:gd name="T18" fmla="*/ 365 w 365"/>
              <a:gd name="T19" fmla="*/ 349 h 1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5" h="1220">
                <a:moveTo>
                  <a:pt x="365" y="1220"/>
                </a:moveTo>
                <a:lnTo>
                  <a:pt x="0" y="1220"/>
                </a:lnTo>
                <a:lnTo>
                  <a:pt x="0" y="872"/>
                </a:lnTo>
                <a:lnTo>
                  <a:pt x="365" y="872"/>
                </a:lnTo>
                <a:lnTo>
                  <a:pt x="365" y="1220"/>
                </a:lnTo>
                <a:close/>
                <a:moveTo>
                  <a:pt x="365" y="349"/>
                </a:moveTo>
                <a:lnTo>
                  <a:pt x="0" y="349"/>
                </a:lnTo>
                <a:lnTo>
                  <a:pt x="0" y="0"/>
                </a:lnTo>
                <a:lnTo>
                  <a:pt x="365" y="0"/>
                </a:lnTo>
                <a:lnTo>
                  <a:pt x="365" y="349"/>
                </a:lnTo>
                <a:close/>
              </a:path>
            </a:pathLst>
          </a:custGeom>
          <a:solidFill>
            <a:srgbClr val="4BAC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a:solidFill>
                <a:prstClr val="black"/>
              </a:solidFill>
              <a:latin typeface="Calibri"/>
              <a:ea typeface="+mn-ea"/>
              <a:cs typeface="+mn-cs"/>
            </a:endParaRPr>
          </a:p>
        </p:txBody>
      </p:sp>
      <p:sp>
        <p:nvSpPr>
          <p:cNvPr id="26" name="Freeform 8"/>
          <p:cNvSpPr>
            <a:spLocks noEditPoints="1"/>
          </p:cNvSpPr>
          <p:nvPr/>
        </p:nvSpPr>
        <p:spPr bwMode="auto">
          <a:xfrm>
            <a:off x="3571876" y="2341563"/>
            <a:ext cx="206375" cy="1936750"/>
          </a:xfrm>
          <a:custGeom>
            <a:avLst/>
            <a:gdLst>
              <a:gd name="T0" fmla="*/ 130 w 130"/>
              <a:gd name="T1" fmla="*/ 1220 h 1220"/>
              <a:gd name="T2" fmla="*/ 0 w 130"/>
              <a:gd name="T3" fmla="*/ 1220 h 1220"/>
              <a:gd name="T4" fmla="*/ 0 w 130"/>
              <a:gd name="T5" fmla="*/ 872 h 1220"/>
              <a:gd name="T6" fmla="*/ 130 w 130"/>
              <a:gd name="T7" fmla="*/ 872 h 1220"/>
              <a:gd name="T8" fmla="*/ 130 w 130"/>
              <a:gd name="T9" fmla="*/ 1220 h 1220"/>
              <a:gd name="T10" fmla="*/ 130 w 130"/>
              <a:gd name="T11" fmla="*/ 349 h 1220"/>
              <a:gd name="T12" fmla="*/ 0 w 130"/>
              <a:gd name="T13" fmla="*/ 349 h 1220"/>
              <a:gd name="T14" fmla="*/ 0 w 130"/>
              <a:gd name="T15" fmla="*/ 0 h 1220"/>
              <a:gd name="T16" fmla="*/ 130 w 130"/>
              <a:gd name="T17" fmla="*/ 0 h 1220"/>
              <a:gd name="T18" fmla="*/ 130 w 130"/>
              <a:gd name="T19" fmla="*/ 349 h 1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0" h="1220">
                <a:moveTo>
                  <a:pt x="130" y="1220"/>
                </a:moveTo>
                <a:lnTo>
                  <a:pt x="0" y="1220"/>
                </a:lnTo>
                <a:lnTo>
                  <a:pt x="0" y="872"/>
                </a:lnTo>
                <a:lnTo>
                  <a:pt x="130" y="872"/>
                </a:lnTo>
                <a:lnTo>
                  <a:pt x="130" y="1220"/>
                </a:lnTo>
                <a:close/>
                <a:moveTo>
                  <a:pt x="130" y="349"/>
                </a:moveTo>
                <a:lnTo>
                  <a:pt x="0" y="349"/>
                </a:lnTo>
                <a:lnTo>
                  <a:pt x="0" y="0"/>
                </a:lnTo>
                <a:lnTo>
                  <a:pt x="130" y="0"/>
                </a:lnTo>
                <a:lnTo>
                  <a:pt x="130" y="349"/>
                </a:lnTo>
                <a:close/>
              </a:path>
            </a:pathLst>
          </a:custGeom>
          <a:solidFill>
            <a:srgbClr val="2C4D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a:solidFill>
                <a:prstClr val="black"/>
              </a:solidFill>
              <a:latin typeface="Calibri"/>
              <a:ea typeface="+mn-ea"/>
              <a:cs typeface="+mn-cs"/>
            </a:endParaRPr>
          </a:p>
        </p:txBody>
      </p:sp>
      <p:sp>
        <p:nvSpPr>
          <p:cNvPr id="36" name="Rectangle 18"/>
          <p:cNvSpPr>
            <a:spLocks noChangeArrowheads="1"/>
          </p:cNvSpPr>
          <p:nvPr/>
        </p:nvSpPr>
        <p:spPr bwMode="auto">
          <a:xfrm>
            <a:off x="1298576" y="1927226"/>
            <a:ext cx="9525" cy="2765425"/>
          </a:xfrm>
          <a:prstGeom prst="rect">
            <a:avLst/>
          </a:prstGeom>
          <a:solidFill>
            <a:srgbClr val="D9D9D9"/>
          </a:solidFill>
          <a:ln w="1588" cap="flat">
            <a:solidFill>
              <a:srgbClr val="D9D9D9"/>
            </a:solidFill>
            <a:prstDash val="solid"/>
            <a:bevel/>
            <a:headEnd/>
            <a:tailEnd/>
          </a:ln>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a:solidFill>
                <a:prstClr val="black"/>
              </a:solidFill>
              <a:latin typeface="Calibri"/>
              <a:ea typeface="+mn-ea"/>
              <a:cs typeface="+mn-cs"/>
            </a:endParaRPr>
          </a:p>
        </p:txBody>
      </p:sp>
      <p:sp>
        <p:nvSpPr>
          <p:cNvPr id="37" name="Rectangle 19"/>
          <p:cNvSpPr>
            <a:spLocks noChangeArrowheads="1"/>
          </p:cNvSpPr>
          <p:nvPr/>
        </p:nvSpPr>
        <p:spPr bwMode="auto">
          <a:xfrm>
            <a:off x="242888" y="3808413"/>
            <a:ext cx="906463"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00"/>
            <a:r>
              <a:rPr lang="en-US" altLang="en-US" sz="1200" smtClean="0">
                <a:solidFill>
                  <a:srgbClr val="595959"/>
                </a:solidFill>
                <a:latin typeface="Calibri" panose="020F0502020204030204" pitchFamily="34" charset="0"/>
                <a:ea typeface="+mn-ea"/>
                <a:cs typeface="+mn-cs"/>
              </a:rPr>
              <a:t>Consumption</a:t>
            </a:r>
            <a:endParaRPr lang="en-US" altLang="en-US" smtClean="0">
              <a:solidFill>
                <a:prstClr val="black"/>
              </a:solidFill>
              <a:ea typeface="+mn-ea"/>
              <a:cs typeface="+mn-cs"/>
            </a:endParaRPr>
          </a:p>
        </p:txBody>
      </p:sp>
      <p:sp>
        <p:nvSpPr>
          <p:cNvPr id="38" name="Rectangle 20"/>
          <p:cNvSpPr>
            <a:spLocks noChangeArrowheads="1"/>
          </p:cNvSpPr>
          <p:nvPr/>
        </p:nvSpPr>
        <p:spPr bwMode="auto">
          <a:xfrm>
            <a:off x="152401" y="3994151"/>
            <a:ext cx="1090613"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00"/>
            <a:r>
              <a:rPr lang="en-US" altLang="en-US" sz="1200" smtClean="0">
                <a:solidFill>
                  <a:srgbClr val="595959"/>
                </a:solidFill>
                <a:latin typeface="Calibri" panose="020F0502020204030204" pitchFamily="34" charset="0"/>
                <a:ea typeface="+mn-ea"/>
                <a:cs typeface="+mn-cs"/>
              </a:rPr>
              <a:t>based emissions</a:t>
            </a:r>
            <a:endParaRPr lang="en-US" altLang="en-US" smtClean="0">
              <a:solidFill>
                <a:prstClr val="black"/>
              </a:solidFill>
              <a:ea typeface="+mn-ea"/>
              <a:cs typeface="+mn-cs"/>
            </a:endParaRPr>
          </a:p>
        </p:txBody>
      </p:sp>
      <p:sp>
        <p:nvSpPr>
          <p:cNvPr id="39" name="Rectangle 21"/>
          <p:cNvSpPr>
            <a:spLocks noChangeArrowheads="1"/>
          </p:cNvSpPr>
          <p:nvPr/>
        </p:nvSpPr>
        <p:spPr bwMode="auto">
          <a:xfrm>
            <a:off x="315913" y="2425701"/>
            <a:ext cx="762000"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00"/>
            <a:r>
              <a:rPr lang="en-US" altLang="en-US" sz="1200" smtClean="0">
                <a:solidFill>
                  <a:srgbClr val="595959"/>
                </a:solidFill>
                <a:latin typeface="Calibri" panose="020F0502020204030204" pitchFamily="34" charset="0"/>
                <a:ea typeface="+mn-ea"/>
                <a:cs typeface="+mn-cs"/>
              </a:rPr>
              <a:t>Production</a:t>
            </a:r>
            <a:endParaRPr lang="en-US" altLang="en-US" smtClean="0">
              <a:solidFill>
                <a:prstClr val="black"/>
              </a:solidFill>
              <a:ea typeface="+mn-ea"/>
              <a:cs typeface="+mn-cs"/>
            </a:endParaRPr>
          </a:p>
        </p:txBody>
      </p:sp>
      <p:sp>
        <p:nvSpPr>
          <p:cNvPr id="40" name="Rectangle 22"/>
          <p:cNvSpPr>
            <a:spLocks noChangeArrowheads="1"/>
          </p:cNvSpPr>
          <p:nvPr/>
        </p:nvSpPr>
        <p:spPr bwMode="auto">
          <a:xfrm>
            <a:off x="152401" y="2611438"/>
            <a:ext cx="1090613"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00"/>
            <a:r>
              <a:rPr lang="en-US" altLang="en-US" sz="1200" smtClean="0">
                <a:solidFill>
                  <a:srgbClr val="595959"/>
                </a:solidFill>
                <a:latin typeface="Calibri" panose="020F0502020204030204" pitchFamily="34" charset="0"/>
                <a:ea typeface="+mn-ea"/>
                <a:cs typeface="+mn-cs"/>
              </a:rPr>
              <a:t>based emissions</a:t>
            </a:r>
            <a:endParaRPr lang="en-US" altLang="en-US" smtClean="0">
              <a:solidFill>
                <a:prstClr val="black"/>
              </a:solidFill>
              <a:ea typeface="+mn-ea"/>
              <a:cs typeface="+mn-cs"/>
            </a:endParaRPr>
          </a:p>
        </p:txBody>
      </p:sp>
      <p:grpSp>
        <p:nvGrpSpPr>
          <p:cNvPr id="50" name="Group 49"/>
          <p:cNvGrpSpPr/>
          <p:nvPr/>
        </p:nvGrpSpPr>
        <p:grpSpPr>
          <a:xfrm>
            <a:off x="3778251" y="842557"/>
            <a:ext cx="1868024" cy="3435756"/>
            <a:chOff x="3778251" y="842557"/>
            <a:chExt cx="1868024" cy="3435756"/>
          </a:xfrm>
        </p:grpSpPr>
        <p:sp>
          <p:nvSpPr>
            <p:cNvPr id="6" name="TextBox 5"/>
            <p:cNvSpPr txBox="1"/>
            <p:nvPr/>
          </p:nvSpPr>
          <p:spPr>
            <a:xfrm rot="18702020">
              <a:off x="4307661" y="1557999"/>
              <a:ext cx="902811" cy="369332"/>
            </a:xfrm>
            <a:prstGeom prst="rect">
              <a:avLst/>
            </a:prstGeom>
            <a:noFill/>
          </p:spPr>
          <p:txBody>
            <a:bodyPr wrap="none" rtlCol="0">
              <a:spAutoFit/>
            </a:bodyPr>
            <a:lstStyle/>
            <a:p>
              <a:pPr defTabSz="914400" fontAlgn="auto">
                <a:spcBef>
                  <a:spcPts val="0"/>
                </a:spcBef>
                <a:spcAft>
                  <a:spcPts val="0"/>
                </a:spcAft>
              </a:pPr>
              <a:r>
                <a:rPr lang="de-DE" dirty="0" smtClean="0">
                  <a:solidFill>
                    <a:prstClr val="black"/>
                  </a:solidFill>
                  <a:latin typeface="Calibri"/>
                  <a:ea typeface="+mn-ea"/>
                  <a:cs typeface="+mn-cs"/>
                </a:rPr>
                <a:t>Utilities</a:t>
              </a:r>
              <a:endParaRPr lang="en-US" dirty="0">
                <a:solidFill>
                  <a:prstClr val="black"/>
                </a:solidFill>
                <a:latin typeface="Calibri"/>
                <a:ea typeface="+mn-ea"/>
                <a:cs typeface="+mn-cs"/>
              </a:endParaRPr>
            </a:p>
          </p:txBody>
        </p:sp>
        <p:sp>
          <p:nvSpPr>
            <p:cNvPr id="18" name="Circular Arrow 17"/>
            <p:cNvSpPr/>
            <p:nvPr/>
          </p:nvSpPr>
          <p:spPr>
            <a:xfrm rot="20251442">
              <a:off x="4667867" y="842557"/>
              <a:ext cx="978408" cy="978408"/>
            </a:xfrm>
            <a:prstGeom prst="circularArrow">
              <a:avLst>
                <a:gd name="adj1" fmla="val 12500"/>
                <a:gd name="adj2" fmla="val 1142319"/>
                <a:gd name="adj3" fmla="val 20457681"/>
                <a:gd name="adj4" fmla="val 11873959"/>
                <a:gd name="adj5" fmla="val 12500"/>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a:solidFill>
                  <a:prstClr val="black"/>
                </a:solidFill>
              </a:endParaRPr>
            </a:p>
          </p:txBody>
        </p:sp>
        <p:sp>
          <p:nvSpPr>
            <p:cNvPr id="19" name="Circular Arrow 18"/>
            <p:cNvSpPr/>
            <p:nvPr/>
          </p:nvSpPr>
          <p:spPr>
            <a:xfrm rot="1348558" flipH="1">
              <a:off x="3839430" y="842557"/>
              <a:ext cx="978408" cy="978408"/>
            </a:xfrm>
            <a:prstGeom prst="circularArrow">
              <a:avLst>
                <a:gd name="adj1" fmla="val 12500"/>
                <a:gd name="adj2" fmla="val 1142319"/>
                <a:gd name="adj3" fmla="val 20457681"/>
                <a:gd name="adj4" fmla="val 11965693"/>
                <a:gd name="adj5" fmla="val 12500"/>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a:solidFill>
                  <a:prstClr val="black"/>
                </a:solidFill>
              </a:endParaRPr>
            </a:p>
          </p:txBody>
        </p:sp>
        <p:sp>
          <p:nvSpPr>
            <p:cNvPr id="27" name="Freeform 9"/>
            <p:cNvSpPr>
              <a:spLocks noEditPoints="1"/>
            </p:cNvSpPr>
            <p:nvPr/>
          </p:nvSpPr>
          <p:spPr bwMode="auto">
            <a:xfrm>
              <a:off x="3778251" y="2341563"/>
              <a:ext cx="1338263" cy="1936750"/>
            </a:xfrm>
            <a:custGeom>
              <a:avLst/>
              <a:gdLst>
                <a:gd name="T0" fmla="*/ 712 w 843"/>
                <a:gd name="T1" fmla="*/ 1220 h 1220"/>
                <a:gd name="T2" fmla="*/ 0 w 843"/>
                <a:gd name="T3" fmla="*/ 1220 h 1220"/>
                <a:gd name="T4" fmla="*/ 0 w 843"/>
                <a:gd name="T5" fmla="*/ 872 h 1220"/>
                <a:gd name="T6" fmla="*/ 712 w 843"/>
                <a:gd name="T7" fmla="*/ 872 h 1220"/>
                <a:gd name="T8" fmla="*/ 712 w 843"/>
                <a:gd name="T9" fmla="*/ 1220 h 1220"/>
                <a:gd name="T10" fmla="*/ 843 w 843"/>
                <a:gd name="T11" fmla="*/ 349 h 1220"/>
                <a:gd name="T12" fmla="*/ 0 w 843"/>
                <a:gd name="T13" fmla="*/ 349 h 1220"/>
                <a:gd name="T14" fmla="*/ 0 w 843"/>
                <a:gd name="T15" fmla="*/ 0 h 1220"/>
                <a:gd name="T16" fmla="*/ 843 w 843"/>
                <a:gd name="T17" fmla="*/ 0 h 1220"/>
                <a:gd name="T18" fmla="*/ 843 w 843"/>
                <a:gd name="T19" fmla="*/ 349 h 1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43" h="1220">
                  <a:moveTo>
                    <a:pt x="712" y="1220"/>
                  </a:moveTo>
                  <a:lnTo>
                    <a:pt x="0" y="1220"/>
                  </a:lnTo>
                  <a:lnTo>
                    <a:pt x="0" y="872"/>
                  </a:lnTo>
                  <a:lnTo>
                    <a:pt x="712" y="872"/>
                  </a:lnTo>
                  <a:lnTo>
                    <a:pt x="712" y="1220"/>
                  </a:lnTo>
                  <a:close/>
                  <a:moveTo>
                    <a:pt x="843" y="349"/>
                  </a:moveTo>
                  <a:lnTo>
                    <a:pt x="0" y="349"/>
                  </a:lnTo>
                  <a:lnTo>
                    <a:pt x="0" y="0"/>
                  </a:lnTo>
                  <a:lnTo>
                    <a:pt x="843" y="0"/>
                  </a:lnTo>
                  <a:lnTo>
                    <a:pt x="843" y="349"/>
                  </a:lnTo>
                  <a:close/>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a:solidFill>
                  <a:prstClr val="black"/>
                </a:solidFill>
                <a:latin typeface="Calibri"/>
                <a:ea typeface="+mn-ea"/>
                <a:cs typeface="+mn-cs"/>
              </a:endParaRPr>
            </a:p>
          </p:txBody>
        </p:sp>
        <p:sp>
          <p:nvSpPr>
            <p:cNvPr id="28" name="Rectangle 10"/>
            <p:cNvSpPr>
              <a:spLocks noChangeArrowheads="1"/>
            </p:cNvSpPr>
            <p:nvPr/>
          </p:nvSpPr>
          <p:spPr bwMode="auto">
            <a:xfrm>
              <a:off x="4908551" y="3725863"/>
              <a:ext cx="671513" cy="552450"/>
            </a:xfrm>
            <a:prstGeom prst="rect">
              <a:avLst/>
            </a:prstGeom>
            <a:pattFill prst="wdDnDiag">
              <a:fgClr>
                <a:srgbClr val="FFC000"/>
              </a:fgClr>
              <a:bgClr>
                <a:schemeClr val="bg1"/>
              </a:bgClr>
            </a:pattFill>
            <a:ln>
              <a:noFill/>
            </a:ln>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a:solidFill>
                  <a:prstClr val="black"/>
                </a:solidFill>
                <a:latin typeface="Calibri"/>
                <a:ea typeface="+mn-ea"/>
                <a:cs typeface="+mn-cs"/>
              </a:endParaRPr>
            </a:p>
          </p:txBody>
        </p:sp>
        <p:sp>
          <p:nvSpPr>
            <p:cNvPr id="42" name="Rectangle 41"/>
            <p:cNvSpPr/>
            <p:nvPr/>
          </p:nvSpPr>
          <p:spPr>
            <a:xfrm>
              <a:off x="4908550" y="2364306"/>
              <a:ext cx="207964" cy="531295"/>
            </a:xfrm>
            <a:prstGeom prst="rect">
              <a:avLst/>
            </a:prstGeom>
            <a:pattFill prst="solidDmnd">
              <a:fgClr>
                <a:srgbClr val="FFC000"/>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a:solidFill>
                  <a:prstClr val="white"/>
                </a:solidFill>
              </a:endParaRPr>
            </a:p>
          </p:txBody>
        </p:sp>
      </p:grpSp>
      <p:grpSp>
        <p:nvGrpSpPr>
          <p:cNvPr id="59" name="Group 58"/>
          <p:cNvGrpSpPr/>
          <p:nvPr/>
        </p:nvGrpSpPr>
        <p:grpSpPr>
          <a:xfrm>
            <a:off x="5580063" y="-64374"/>
            <a:ext cx="3649140" cy="4342687"/>
            <a:chOff x="5580063" y="-64374"/>
            <a:chExt cx="3649140" cy="4342687"/>
          </a:xfrm>
        </p:grpSpPr>
        <p:sp>
          <p:nvSpPr>
            <p:cNvPr id="3" name="TextBox 2"/>
            <p:cNvSpPr txBox="1"/>
            <p:nvPr/>
          </p:nvSpPr>
          <p:spPr>
            <a:xfrm rot="18702020">
              <a:off x="7970249" y="1282469"/>
              <a:ext cx="1223605" cy="369332"/>
            </a:xfrm>
            <a:prstGeom prst="rect">
              <a:avLst/>
            </a:prstGeom>
            <a:noFill/>
          </p:spPr>
          <p:txBody>
            <a:bodyPr wrap="none" rtlCol="0">
              <a:spAutoFit/>
            </a:bodyPr>
            <a:lstStyle/>
            <a:p>
              <a:pPr defTabSz="914400" fontAlgn="auto">
                <a:spcBef>
                  <a:spcPts val="0"/>
                </a:spcBef>
                <a:spcAft>
                  <a:spcPts val="0"/>
                </a:spcAft>
              </a:pPr>
              <a:r>
                <a:rPr lang="en-US" dirty="0" smtClean="0">
                  <a:solidFill>
                    <a:prstClr val="black"/>
                  </a:solidFill>
                  <a:latin typeface="Calibri"/>
                  <a:ea typeface="+mn-ea"/>
                  <a:cs typeface="+mn-cs"/>
                </a:rPr>
                <a:t>Agriculture</a:t>
              </a:r>
              <a:endParaRPr lang="en-US" dirty="0">
                <a:solidFill>
                  <a:prstClr val="black"/>
                </a:solidFill>
                <a:latin typeface="Calibri"/>
                <a:ea typeface="+mn-ea"/>
                <a:cs typeface="+mn-cs"/>
              </a:endParaRPr>
            </a:p>
          </p:txBody>
        </p:sp>
        <p:sp>
          <p:nvSpPr>
            <p:cNvPr id="5" name="TextBox 4"/>
            <p:cNvSpPr txBox="1"/>
            <p:nvPr/>
          </p:nvSpPr>
          <p:spPr>
            <a:xfrm rot="18702020">
              <a:off x="5727875" y="1282469"/>
              <a:ext cx="1573188" cy="369332"/>
            </a:xfrm>
            <a:prstGeom prst="rect">
              <a:avLst/>
            </a:prstGeom>
            <a:noFill/>
          </p:spPr>
          <p:txBody>
            <a:bodyPr wrap="none" rtlCol="0">
              <a:spAutoFit/>
            </a:bodyPr>
            <a:lstStyle/>
            <a:p>
              <a:pPr defTabSz="914400" fontAlgn="auto">
                <a:spcBef>
                  <a:spcPts val="0"/>
                </a:spcBef>
                <a:spcAft>
                  <a:spcPts val="0"/>
                </a:spcAft>
              </a:pPr>
              <a:r>
                <a:rPr lang="de-DE" dirty="0" smtClean="0">
                  <a:solidFill>
                    <a:prstClr val="black"/>
                  </a:solidFill>
                  <a:latin typeface="Calibri"/>
                  <a:ea typeface="+mn-ea"/>
                  <a:cs typeface="+mn-cs"/>
                </a:rPr>
                <a:t>Manufacturing</a:t>
              </a:r>
              <a:endParaRPr lang="en-US" dirty="0">
                <a:solidFill>
                  <a:prstClr val="black"/>
                </a:solidFill>
                <a:latin typeface="Calibri"/>
                <a:ea typeface="+mn-ea"/>
                <a:cs typeface="+mn-cs"/>
              </a:endParaRPr>
            </a:p>
          </p:txBody>
        </p:sp>
        <p:grpSp>
          <p:nvGrpSpPr>
            <p:cNvPr id="58" name="Group 57"/>
            <p:cNvGrpSpPr/>
            <p:nvPr/>
          </p:nvGrpSpPr>
          <p:grpSpPr>
            <a:xfrm>
              <a:off x="5580063" y="-64374"/>
              <a:ext cx="3649140" cy="4342687"/>
              <a:chOff x="5580063" y="-64374"/>
              <a:chExt cx="3649140" cy="4342687"/>
            </a:xfrm>
          </p:grpSpPr>
          <p:sp>
            <p:nvSpPr>
              <p:cNvPr id="4" name="TextBox 3"/>
              <p:cNvSpPr txBox="1"/>
              <p:nvPr/>
            </p:nvSpPr>
            <p:spPr>
              <a:xfrm rot="18702020">
                <a:off x="7017500" y="1455259"/>
                <a:ext cx="840295" cy="369332"/>
              </a:xfrm>
              <a:prstGeom prst="rect">
                <a:avLst/>
              </a:prstGeom>
              <a:noFill/>
            </p:spPr>
            <p:txBody>
              <a:bodyPr wrap="none" rtlCol="0">
                <a:spAutoFit/>
              </a:bodyPr>
              <a:lstStyle/>
              <a:p>
                <a:pPr defTabSz="914400" fontAlgn="auto">
                  <a:spcBef>
                    <a:spcPts val="0"/>
                  </a:spcBef>
                  <a:spcAft>
                    <a:spcPts val="0"/>
                  </a:spcAft>
                </a:pPr>
                <a:r>
                  <a:rPr lang="de-DE" dirty="0" smtClean="0">
                    <a:solidFill>
                      <a:prstClr val="black"/>
                    </a:solidFill>
                    <a:latin typeface="Calibri"/>
                    <a:ea typeface="+mn-ea"/>
                    <a:cs typeface="+mn-cs"/>
                  </a:rPr>
                  <a:t>Mining</a:t>
                </a:r>
                <a:endParaRPr lang="en-US" dirty="0">
                  <a:solidFill>
                    <a:prstClr val="black"/>
                  </a:solidFill>
                  <a:latin typeface="Calibri"/>
                  <a:ea typeface="+mn-ea"/>
                  <a:cs typeface="+mn-cs"/>
                </a:endParaRPr>
              </a:p>
            </p:txBody>
          </p:sp>
          <p:sp>
            <p:nvSpPr>
              <p:cNvPr id="13" name="TextBox 12"/>
              <p:cNvSpPr txBox="1"/>
              <p:nvPr/>
            </p:nvSpPr>
            <p:spPr>
              <a:xfrm>
                <a:off x="6516216" y="-64374"/>
                <a:ext cx="2712987" cy="541046"/>
              </a:xfrm>
              <a:prstGeom prst="rect">
                <a:avLst/>
              </a:prstGeom>
              <a:noFill/>
            </p:spPr>
            <p:txBody>
              <a:bodyPr wrap="none" rtlCol="0">
                <a:spAutoFit/>
              </a:bodyPr>
              <a:lstStyle/>
              <a:p>
                <a:pPr defTabSz="914400" fontAlgn="auto">
                  <a:lnSpc>
                    <a:spcPct val="80000"/>
                  </a:lnSpc>
                  <a:spcBef>
                    <a:spcPts val="0"/>
                  </a:spcBef>
                  <a:spcAft>
                    <a:spcPts val="0"/>
                  </a:spcAft>
                </a:pPr>
                <a:r>
                  <a:rPr lang="en-US" dirty="0" smtClean="0">
                    <a:solidFill>
                      <a:prstClr val="black"/>
                    </a:solidFill>
                    <a:latin typeface="Calibri"/>
                    <a:ea typeface="+mn-ea"/>
                    <a:cs typeface="+mn-cs"/>
                  </a:rPr>
                  <a:t>Foreign emissions</a:t>
                </a:r>
              </a:p>
              <a:p>
                <a:pPr defTabSz="914400" fontAlgn="auto">
                  <a:lnSpc>
                    <a:spcPct val="80000"/>
                  </a:lnSpc>
                  <a:spcBef>
                    <a:spcPts val="0"/>
                  </a:spcBef>
                  <a:spcAft>
                    <a:spcPts val="0"/>
                  </a:spcAft>
                </a:pPr>
                <a:r>
                  <a:rPr lang="en-US" dirty="0" smtClean="0">
                    <a:solidFill>
                      <a:prstClr val="black"/>
                    </a:solidFill>
                    <a:latin typeface="Calibri"/>
                    <a:ea typeface="+mn-ea"/>
                    <a:cs typeface="+mn-cs"/>
                  </a:rPr>
                  <a:t>caused by EU consumption</a:t>
                </a:r>
              </a:p>
            </p:txBody>
          </p:sp>
          <p:sp>
            <p:nvSpPr>
              <p:cNvPr id="14" name="Rectangle 13"/>
              <p:cNvSpPr/>
              <p:nvPr/>
            </p:nvSpPr>
            <p:spPr>
              <a:xfrm>
                <a:off x="5868144" y="44624"/>
                <a:ext cx="576064" cy="289387"/>
              </a:xfrm>
              <a:prstGeom prst="rect">
                <a:avLst/>
              </a:prstGeom>
              <a:pattFill prst="wdDnDiag">
                <a:fgClr>
                  <a:schemeClr val="bg1">
                    <a:lumMod val="50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a:solidFill>
                    <a:prstClr val="white"/>
                  </a:solidFill>
                </a:endParaRPr>
              </a:p>
            </p:txBody>
          </p:sp>
          <p:sp>
            <p:nvSpPr>
              <p:cNvPr id="29" name="Freeform 11"/>
              <p:cNvSpPr>
                <a:spLocks noEditPoints="1"/>
              </p:cNvSpPr>
              <p:nvPr/>
            </p:nvSpPr>
            <p:spPr bwMode="auto">
              <a:xfrm>
                <a:off x="5580063" y="2341563"/>
                <a:ext cx="1069975" cy="1936750"/>
              </a:xfrm>
              <a:custGeom>
                <a:avLst/>
                <a:gdLst>
                  <a:gd name="T0" fmla="*/ 500 w 674"/>
                  <a:gd name="T1" fmla="*/ 1220 h 1220"/>
                  <a:gd name="T2" fmla="*/ 0 w 674"/>
                  <a:gd name="T3" fmla="*/ 1220 h 1220"/>
                  <a:gd name="T4" fmla="*/ 0 w 674"/>
                  <a:gd name="T5" fmla="*/ 872 h 1220"/>
                  <a:gd name="T6" fmla="*/ 500 w 674"/>
                  <a:gd name="T7" fmla="*/ 872 h 1220"/>
                  <a:gd name="T8" fmla="*/ 500 w 674"/>
                  <a:gd name="T9" fmla="*/ 1220 h 1220"/>
                  <a:gd name="T10" fmla="*/ 674 w 674"/>
                  <a:gd name="T11" fmla="*/ 349 h 1220"/>
                  <a:gd name="T12" fmla="*/ 0 w 674"/>
                  <a:gd name="T13" fmla="*/ 349 h 1220"/>
                  <a:gd name="T14" fmla="*/ 0 w 674"/>
                  <a:gd name="T15" fmla="*/ 0 h 1220"/>
                  <a:gd name="T16" fmla="*/ 674 w 674"/>
                  <a:gd name="T17" fmla="*/ 0 h 1220"/>
                  <a:gd name="T18" fmla="*/ 674 w 674"/>
                  <a:gd name="T19" fmla="*/ 349 h 1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4" h="1220">
                    <a:moveTo>
                      <a:pt x="500" y="1220"/>
                    </a:moveTo>
                    <a:lnTo>
                      <a:pt x="0" y="1220"/>
                    </a:lnTo>
                    <a:lnTo>
                      <a:pt x="0" y="872"/>
                    </a:lnTo>
                    <a:lnTo>
                      <a:pt x="500" y="872"/>
                    </a:lnTo>
                    <a:lnTo>
                      <a:pt x="500" y="1220"/>
                    </a:lnTo>
                    <a:close/>
                    <a:moveTo>
                      <a:pt x="674" y="349"/>
                    </a:moveTo>
                    <a:lnTo>
                      <a:pt x="0" y="349"/>
                    </a:lnTo>
                    <a:lnTo>
                      <a:pt x="0" y="0"/>
                    </a:lnTo>
                    <a:lnTo>
                      <a:pt x="674" y="0"/>
                    </a:lnTo>
                    <a:lnTo>
                      <a:pt x="674" y="349"/>
                    </a:lnTo>
                    <a:close/>
                  </a:path>
                </a:pathLst>
              </a:custGeom>
              <a:solidFill>
                <a:srgbClr val="9537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a:solidFill>
                    <a:prstClr val="black"/>
                  </a:solidFill>
                  <a:latin typeface="Calibri"/>
                  <a:ea typeface="+mn-ea"/>
                  <a:cs typeface="+mn-cs"/>
                </a:endParaRPr>
              </a:p>
            </p:txBody>
          </p:sp>
          <p:sp>
            <p:nvSpPr>
              <p:cNvPr id="30" name="Rectangle 12"/>
              <p:cNvSpPr>
                <a:spLocks noChangeArrowheads="1"/>
              </p:cNvSpPr>
              <p:nvPr/>
            </p:nvSpPr>
            <p:spPr bwMode="auto">
              <a:xfrm>
                <a:off x="6373813" y="3725863"/>
                <a:ext cx="638175" cy="552450"/>
              </a:xfrm>
              <a:prstGeom prst="rect">
                <a:avLst/>
              </a:prstGeom>
              <a:pattFill prst="wdDnDiag">
                <a:fgClr>
                  <a:srgbClr val="953735"/>
                </a:fgClr>
                <a:bgClr>
                  <a:schemeClr val="bg1"/>
                </a:bgClr>
              </a:pattFill>
              <a:ln>
                <a:noFill/>
              </a:ln>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a:solidFill>
                    <a:prstClr val="black"/>
                  </a:solidFill>
                  <a:latin typeface="Calibri"/>
                  <a:ea typeface="+mn-ea"/>
                  <a:cs typeface="+mn-cs"/>
                </a:endParaRPr>
              </a:p>
            </p:txBody>
          </p:sp>
          <p:sp>
            <p:nvSpPr>
              <p:cNvPr id="31" name="Freeform 13"/>
              <p:cNvSpPr>
                <a:spLocks noEditPoints="1"/>
              </p:cNvSpPr>
              <p:nvPr/>
            </p:nvSpPr>
            <p:spPr bwMode="auto">
              <a:xfrm>
                <a:off x="7011988" y="2341563"/>
                <a:ext cx="196850" cy="1936750"/>
              </a:xfrm>
              <a:custGeom>
                <a:avLst/>
                <a:gdLst>
                  <a:gd name="T0" fmla="*/ 97 w 124"/>
                  <a:gd name="T1" fmla="*/ 1220 h 1220"/>
                  <a:gd name="T2" fmla="*/ 0 w 124"/>
                  <a:gd name="T3" fmla="*/ 1220 h 1220"/>
                  <a:gd name="T4" fmla="*/ 0 w 124"/>
                  <a:gd name="T5" fmla="*/ 872 h 1220"/>
                  <a:gd name="T6" fmla="*/ 97 w 124"/>
                  <a:gd name="T7" fmla="*/ 872 h 1220"/>
                  <a:gd name="T8" fmla="*/ 97 w 124"/>
                  <a:gd name="T9" fmla="*/ 1220 h 1220"/>
                  <a:gd name="T10" fmla="*/ 124 w 124"/>
                  <a:gd name="T11" fmla="*/ 349 h 1220"/>
                  <a:gd name="T12" fmla="*/ 0 w 124"/>
                  <a:gd name="T13" fmla="*/ 349 h 1220"/>
                  <a:gd name="T14" fmla="*/ 0 w 124"/>
                  <a:gd name="T15" fmla="*/ 0 h 1220"/>
                  <a:gd name="T16" fmla="*/ 124 w 124"/>
                  <a:gd name="T17" fmla="*/ 0 h 1220"/>
                  <a:gd name="T18" fmla="*/ 124 w 124"/>
                  <a:gd name="T19" fmla="*/ 349 h 1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4" h="1220">
                    <a:moveTo>
                      <a:pt x="97" y="1220"/>
                    </a:moveTo>
                    <a:lnTo>
                      <a:pt x="0" y="1220"/>
                    </a:lnTo>
                    <a:lnTo>
                      <a:pt x="0" y="872"/>
                    </a:lnTo>
                    <a:lnTo>
                      <a:pt x="97" y="872"/>
                    </a:lnTo>
                    <a:lnTo>
                      <a:pt x="97" y="1220"/>
                    </a:lnTo>
                    <a:close/>
                    <a:moveTo>
                      <a:pt x="124" y="349"/>
                    </a:moveTo>
                    <a:lnTo>
                      <a:pt x="0" y="349"/>
                    </a:lnTo>
                    <a:lnTo>
                      <a:pt x="0" y="0"/>
                    </a:lnTo>
                    <a:lnTo>
                      <a:pt x="124" y="0"/>
                    </a:lnTo>
                    <a:lnTo>
                      <a:pt x="124" y="34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a:solidFill>
                    <a:prstClr val="black"/>
                  </a:solidFill>
                  <a:latin typeface="Calibri"/>
                  <a:ea typeface="+mn-ea"/>
                  <a:cs typeface="+mn-cs"/>
                </a:endParaRPr>
              </a:p>
            </p:txBody>
          </p:sp>
          <p:sp>
            <p:nvSpPr>
              <p:cNvPr id="32" name="Rectangle 14"/>
              <p:cNvSpPr>
                <a:spLocks noChangeArrowheads="1"/>
              </p:cNvSpPr>
              <p:nvPr/>
            </p:nvSpPr>
            <p:spPr bwMode="auto">
              <a:xfrm>
                <a:off x="7165976" y="3725863"/>
                <a:ext cx="596900" cy="552450"/>
              </a:xfrm>
              <a:prstGeom prst="rect">
                <a:avLst/>
              </a:prstGeom>
              <a:pattFill prst="wdDnDiag">
                <a:fgClr>
                  <a:srgbClr val="000000"/>
                </a:fgClr>
                <a:bgClr>
                  <a:schemeClr val="bg1"/>
                </a:bgClr>
              </a:pattFill>
              <a:ln>
                <a:noFill/>
              </a:ln>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a:solidFill>
                    <a:prstClr val="black"/>
                  </a:solidFill>
                  <a:latin typeface="Calibri"/>
                  <a:ea typeface="+mn-ea"/>
                  <a:cs typeface="+mn-cs"/>
                </a:endParaRPr>
              </a:p>
            </p:txBody>
          </p:sp>
          <p:sp>
            <p:nvSpPr>
              <p:cNvPr id="33" name="Freeform 15"/>
              <p:cNvSpPr>
                <a:spLocks noEditPoints="1"/>
              </p:cNvSpPr>
              <p:nvPr/>
            </p:nvSpPr>
            <p:spPr bwMode="auto">
              <a:xfrm>
                <a:off x="7762876" y="2341563"/>
                <a:ext cx="573088" cy="1936750"/>
              </a:xfrm>
              <a:custGeom>
                <a:avLst/>
                <a:gdLst>
                  <a:gd name="T0" fmla="*/ 325 w 361"/>
                  <a:gd name="T1" fmla="*/ 1220 h 1220"/>
                  <a:gd name="T2" fmla="*/ 0 w 361"/>
                  <a:gd name="T3" fmla="*/ 1220 h 1220"/>
                  <a:gd name="T4" fmla="*/ 0 w 361"/>
                  <a:gd name="T5" fmla="*/ 872 h 1220"/>
                  <a:gd name="T6" fmla="*/ 325 w 361"/>
                  <a:gd name="T7" fmla="*/ 872 h 1220"/>
                  <a:gd name="T8" fmla="*/ 325 w 361"/>
                  <a:gd name="T9" fmla="*/ 1220 h 1220"/>
                  <a:gd name="T10" fmla="*/ 361 w 361"/>
                  <a:gd name="T11" fmla="*/ 349 h 1220"/>
                  <a:gd name="T12" fmla="*/ 0 w 361"/>
                  <a:gd name="T13" fmla="*/ 349 h 1220"/>
                  <a:gd name="T14" fmla="*/ 0 w 361"/>
                  <a:gd name="T15" fmla="*/ 0 h 1220"/>
                  <a:gd name="T16" fmla="*/ 361 w 361"/>
                  <a:gd name="T17" fmla="*/ 0 h 1220"/>
                  <a:gd name="T18" fmla="*/ 361 w 361"/>
                  <a:gd name="T19" fmla="*/ 349 h 1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1" h="1220">
                    <a:moveTo>
                      <a:pt x="325" y="1220"/>
                    </a:moveTo>
                    <a:lnTo>
                      <a:pt x="0" y="1220"/>
                    </a:lnTo>
                    <a:lnTo>
                      <a:pt x="0" y="872"/>
                    </a:lnTo>
                    <a:lnTo>
                      <a:pt x="325" y="872"/>
                    </a:lnTo>
                    <a:lnTo>
                      <a:pt x="325" y="1220"/>
                    </a:lnTo>
                    <a:close/>
                    <a:moveTo>
                      <a:pt x="361" y="349"/>
                    </a:moveTo>
                    <a:lnTo>
                      <a:pt x="0" y="349"/>
                    </a:lnTo>
                    <a:lnTo>
                      <a:pt x="0" y="0"/>
                    </a:lnTo>
                    <a:lnTo>
                      <a:pt x="361" y="0"/>
                    </a:lnTo>
                    <a:lnTo>
                      <a:pt x="361" y="349"/>
                    </a:lnTo>
                    <a:close/>
                  </a:path>
                </a:pathLst>
              </a:custGeom>
              <a:solidFill>
                <a:srgbClr val="C3D6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a:solidFill>
                    <a:prstClr val="black"/>
                  </a:solidFill>
                  <a:latin typeface="Calibri"/>
                  <a:ea typeface="+mn-ea"/>
                  <a:cs typeface="+mn-cs"/>
                </a:endParaRPr>
              </a:p>
            </p:txBody>
          </p:sp>
          <p:sp>
            <p:nvSpPr>
              <p:cNvPr id="34" name="Rectangle 16"/>
              <p:cNvSpPr>
                <a:spLocks noChangeArrowheads="1"/>
              </p:cNvSpPr>
              <p:nvPr/>
            </p:nvSpPr>
            <p:spPr bwMode="auto">
              <a:xfrm>
                <a:off x="8278813" y="3725863"/>
                <a:ext cx="295275" cy="552450"/>
              </a:xfrm>
              <a:prstGeom prst="rect">
                <a:avLst/>
              </a:prstGeom>
              <a:pattFill prst="wdDnDiag">
                <a:fgClr>
                  <a:srgbClr val="C3D69B"/>
                </a:fgClr>
                <a:bgClr>
                  <a:schemeClr val="bg1"/>
                </a:bgClr>
              </a:pattFill>
              <a:ln>
                <a:noFill/>
              </a:ln>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a:solidFill>
                    <a:prstClr val="black"/>
                  </a:solidFill>
                  <a:latin typeface="Calibri"/>
                  <a:ea typeface="+mn-ea"/>
                  <a:cs typeface="+mn-cs"/>
                </a:endParaRPr>
              </a:p>
            </p:txBody>
          </p:sp>
        </p:grpSp>
      </p:grpSp>
      <p:cxnSp>
        <p:nvCxnSpPr>
          <p:cNvPr id="52" name="Straight Arrow Connector 51"/>
          <p:cNvCxnSpPr/>
          <p:nvPr/>
        </p:nvCxnSpPr>
        <p:spPr>
          <a:xfrm>
            <a:off x="1298576" y="4278313"/>
            <a:ext cx="759390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8676456" y="4221088"/>
            <a:ext cx="524503" cy="369332"/>
          </a:xfrm>
          <a:prstGeom prst="rect">
            <a:avLst/>
          </a:prstGeom>
          <a:noFill/>
        </p:spPr>
        <p:txBody>
          <a:bodyPr wrap="none" rtlCol="0">
            <a:spAutoFit/>
          </a:bodyPr>
          <a:lstStyle/>
          <a:p>
            <a:pPr defTabSz="914400" fontAlgn="auto">
              <a:spcBef>
                <a:spcPts val="0"/>
              </a:spcBef>
              <a:spcAft>
                <a:spcPts val="0"/>
              </a:spcAft>
            </a:pPr>
            <a:r>
              <a:rPr lang="de-DE" dirty="0" smtClean="0">
                <a:solidFill>
                  <a:prstClr val="black"/>
                </a:solidFill>
                <a:latin typeface="Calibri"/>
                <a:ea typeface="+mn-ea"/>
                <a:cs typeface="+mn-cs"/>
              </a:rPr>
              <a:t>6Gt</a:t>
            </a:r>
            <a:endParaRPr lang="en-US" dirty="0">
              <a:solidFill>
                <a:prstClr val="black"/>
              </a:solidFill>
              <a:latin typeface="Calibri"/>
              <a:ea typeface="+mn-ea"/>
              <a:cs typeface="+mn-cs"/>
            </a:endParaRPr>
          </a:p>
        </p:txBody>
      </p:sp>
      <p:grpSp>
        <p:nvGrpSpPr>
          <p:cNvPr id="68" name="Group 67"/>
          <p:cNvGrpSpPr/>
          <p:nvPr/>
        </p:nvGrpSpPr>
        <p:grpSpPr>
          <a:xfrm>
            <a:off x="5940152" y="478413"/>
            <a:ext cx="3102718" cy="2417188"/>
            <a:chOff x="5940152" y="478413"/>
            <a:chExt cx="3102718" cy="2417188"/>
          </a:xfrm>
        </p:grpSpPr>
        <p:grpSp>
          <p:nvGrpSpPr>
            <p:cNvPr id="57" name="Group 56"/>
            <p:cNvGrpSpPr/>
            <p:nvPr/>
          </p:nvGrpSpPr>
          <p:grpSpPr>
            <a:xfrm>
              <a:off x="5940152" y="478413"/>
              <a:ext cx="3102718" cy="2417188"/>
              <a:chOff x="5940152" y="478413"/>
              <a:chExt cx="3102718" cy="2417188"/>
            </a:xfrm>
          </p:grpSpPr>
          <p:sp>
            <p:nvSpPr>
              <p:cNvPr id="35" name="Rectangle 17"/>
              <p:cNvSpPr>
                <a:spLocks noChangeArrowheads="1"/>
              </p:cNvSpPr>
              <p:nvPr/>
            </p:nvSpPr>
            <p:spPr bwMode="auto">
              <a:xfrm>
                <a:off x="8335963" y="2341563"/>
                <a:ext cx="238125" cy="5540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914400" fontAlgn="auto">
                  <a:spcBef>
                    <a:spcPts val="0"/>
                  </a:spcBef>
                  <a:spcAft>
                    <a:spcPts val="0"/>
                  </a:spcAft>
                </a:pPr>
                <a:endParaRPr lang="en-US">
                  <a:solidFill>
                    <a:prstClr val="black"/>
                  </a:solidFill>
                  <a:latin typeface="Calibri"/>
                  <a:ea typeface="+mn-ea"/>
                  <a:cs typeface="+mn-cs"/>
                </a:endParaRPr>
              </a:p>
            </p:txBody>
          </p:sp>
          <p:sp>
            <p:nvSpPr>
              <p:cNvPr id="41" name="Rectangle 40"/>
              <p:cNvSpPr/>
              <p:nvPr/>
            </p:nvSpPr>
            <p:spPr>
              <a:xfrm>
                <a:off x="6373813" y="2343151"/>
                <a:ext cx="276225" cy="552450"/>
              </a:xfrm>
              <a:prstGeom prst="rect">
                <a:avLst/>
              </a:prstGeom>
              <a:pattFill prst="solidDmnd">
                <a:fgClr>
                  <a:srgbClr val="953735"/>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a:solidFill>
                    <a:prstClr val="white"/>
                  </a:solidFill>
                </a:endParaRPr>
              </a:p>
            </p:txBody>
          </p:sp>
          <p:sp>
            <p:nvSpPr>
              <p:cNvPr id="43" name="Rectangle 42"/>
              <p:cNvSpPr/>
              <p:nvPr/>
            </p:nvSpPr>
            <p:spPr>
              <a:xfrm>
                <a:off x="8290245" y="2348880"/>
                <a:ext cx="45719" cy="504000"/>
              </a:xfrm>
              <a:prstGeom prst="rect">
                <a:avLst/>
              </a:prstGeom>
              <a:pattFill prst="solidDmnd">
                <a:fgClr>
                  <a:srgbClr val="C3D69B"/>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dirty="0">
                  <a:solidFill>
                    <a:prstClr val="white"/>
                  </a:solidFill>
                </a:endParaRPr>
              </a:p>
            </p:txBody>
          </p:sp>
          <p:sp>
            <p:nvSpPr>
              <p:cNvPr id="46" name="TextBox 45"/>
              <p:cNvSpPr txBox="1"/>
              <p:nvPr/>
            </p:nvSpPr>
            <p:spPr>
              <a:xfrm>
                <a:off x="6588224" y="478413"/>
                <a:ext cx="2454646" cy="541046"/>
              </a:xfrm>
              <a:prstGeom prst="rect">
                <a:avLst/>
              </a:prstGeom>
              <a:noFill/>
            </p:spPr>
            <p:txBody>
              <a:bodyPr wrap="none" rtlCol="0">
                <a:spAutoFit/>
              </a:bodyPr>
              <a:lstStyle/>
              <a:p>
                <a:pPr defTabSz="914400" fontAlgn="auto">
                  <a:lnSpc>
                    <a:spcPct val="80000"/>
                  </a:lnSpc>
                  <a:spcBef>
                    <a:spcPts val="0"/>
                  </a:spcBef>
                  <a:spcAft>
                    <a:spcPts val="0"/>
                  </a:spcAft>
                </a:pPr>
                <a:r>
                  <a:rPr lang="en-US" dirty="0" smtClean="0">
                    <a:solidFill>
                      <a:prstClr val="black"/>
                    </a:solidFill>
                    <a:latin typeface="Calibri"/>
                    <a:ea typeface="+mn-ea"/>
                    <a:cs typeface="+mn-cs"/>
                  </a:rPr>
                  <a:t>EU emissions caused by </a:t>
                </a:r>
              </a:p>
              <a:p>
                <a:pPr defTabSz="914400" fontAlgn="auto">
                  <a:lnSpc>
                    <a:spcPct val="80000"/>
                  </a:lnSpc>
                  <a:spcBef>
                    <a:spcPts val="0"/>
                  </a:spcBef>
                  <a:spcAft>
                    <a:spcPts val="0"/>
                  </a:spcAft>
                </a:pPr>
                <a:r>
                  <a:rPr lang="en-US" dirty="0" smtClean="0">
                    <a:solidFill>
                      <a:prstClr val="black"/>
                    </a:solidFill>
                    <a:latin typeface="Calibri"/>
                    <a:ea typeface="+mn-ea"/>
                    <a:cs typeface="+mn-cs"/>
                  </a:rPr>
                  <a:t>foreign consumption</a:t>
                </a:r>
              </a:p>
            </p:txBody>
          </p:sp>
          <p:sp>
            <p:nvSpPr>
              <p:cNvPr id="47" name="Rectangle 46"/>
              <p:cNvSpPr/>
              <p:nvPr/>
            </p:nvSpPr>
            <p:spPr>
              <a:xfrm>
                <a:off x="5940152" y="620688"/>
                <a:ext cx="576064" cy="289387"/>
              </a:xfrm>
              <a:prstGeom prst="rect">
                <a:avLst/>
              </a:prstGeom>
              <a:pattFill prst="solidDmnd">
                <a:fgClr>
                  <a:schemeClr val="bg1">
                    <a:lumMod val="50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a:solidFill>
                    <a:prstClr val="white"/>
                  </a:solidFill>
                </a:endParaRPr>
              </a:p>
            </p:txBody>
          </p:sp>
          <p:sp>
            <p:nvSpPr>
              <p:cNvPr id="54" name="TextBox 53"/>
              <p:cNvSpPr txBox="1"/>
              <p:nvPr/>
            </p:nvSpPr>
            <p:spPr>
              <a:xfrm>
                <a:off x="6516216" y="2483604"/>
                <a:ext cx="583814" cy="369332"/>
              </a:xfrm>
              <a:prstGeom prst="rect">
                <a:avLst/>
              </a:prstGeom>
              <a:noFill/>
            </p:spPr>
            <p:txBody>
              <a:bodyPr wrap="none" rtlCol="0">
                <a:spAutoFit/>
              </a:bodyPr>
              <a:lstStyle/>
              <a:p>
                <a:pPr defTabSz="914400" fontAlgn="auto">
                  <a:spcBef>
                    <a:spcPts val="0"/>
                  </a:spcBef>
                  <a:spcAft>
                    <a:spcPts val="0"/>
                  </a:spcAft>
                </a:pPr>
                <a:r>
                  <a:rPr lang="de-DE" dirty="0" smtClean="0">
                    <a:solidFill>
                      <a:prstClr val="black"/>
                    </a:solidFill>
                    <a:latin typeface="Calibri"/>
                    <a:ea typeface="+mn-ea"/>
                    <a:cs typeface="+mn-cs"/>
                  </a:rPr>
                  <a:t>25%</a:t>
                </a:r>
                <a:endParaRPr lang="en-US" dirty="0">
                  <a:solidFill>
                    <a:prstClr val="black"/>
                  </a:solidFill>
                  <a:latin typeface="Calibri"/>
                  <a:ea typeface="+mn-ea"/>
                  <a:cs typeface="+mn-cs"/>
                </a:endParaRPr>
              </a:p>
            </p:txBody>
          </p:sp>
          <p:sp>
            <p:nvSpPr>
              <p:cNvPr id="55" name="TextBox 54"/>
              <p:cNvSpPr txBox="1"/>
              <p:nvPr/>
            </p:nvSpPr>
            <p:spPr>
              <a:xfrm>
                <a:off x="7228546" y="2483604"/>
                <a:ext cx="583814" cy="369332"/>
              </a:xfrm>
              <a:prstGeom prst="rect">
                <a:avLst/>
              </a:prstGeom>
              <a:noFill/>
            </p:spPr>
            <p:txBody>
              <a:bodyPr wrap="none" rtlCol="0">
                <a:spAutoFit/>
              </a:bodyPr>
              <a:lstStyle/>
              <a:p>
                <a:pPr defTabSz="914400" fontAlgn="auto">
                  <a:spcBef>
                    <a:spcPts val="0"/>
                  </a:spcBef>
                  <a:spcAft>
                    <a:spcPts val="0"/>
                  </a:spcAft>
                </a:pPr>
                <a:r>
                  <a:rPr lang="de-DE" dirty="0" smtClean="0">
                    <a:solidFill>
                      <a:prstClr val="black"/>
                    </a:solidFill>
                    <a:latin typeface="Calibri"/>
                    <a:ea typeface="+mn-ea"/>
                    <a:cs typeface="+mn-cs"/>
                  </a:rPr>
                  <a:t>75%</a:t>
                </a:r>
                <a:endParaRPr lang="en-US" dirty="0">
                  <a:solidFill>
                    <a:prstClr val="black"/>
                  </a:solidFill>
                  <a:latin typeface="Calibri"/>
                  <a:ea typeface="+mn-ea"/>
                  <a:cs typeface="+mn-cs"/>
                </a:endParaRPr>
              </a:p>
            </p:txBody>
          </p:sp>
          <p:sp>
            <p:nvSpPr>
              <p:cNvPr id="56" name="TextBox 55"/>
              <p:cNvSpPr txBox="1"/>
              <p:nvPr/>
            </p:nvSpPr>
            <p:spPr>
              <a:xfrm>
                <a:off x="8244408" y="2483604"/>
                <a:ext cx="583814" cy="369332"/>
              </a:xfrm>
              <a:prstGeom prst="rect">
                <a:avLst/>
              </a:prstGeom>
              <a:noFill/>
            </p:spPr>
            <p:txBody>
              <a:bodyPr wrap="none" rtlCol="0">
                <a:spAutoFit/>
              </a:bodyPr>
              <a:lstStyle/>
              <a:p>
                <a:pPr defTabSz="914400" fontAlgn="auto">
                  <a:spcBef>
                    <a:spcPts val="0"/>
                  </a:spcBef>
                  <a:spcAft>
                    <a:spcPts val="0"/>
                  </a:spcAft>
                </a:pPr>
                <a:r>
                  <a:rPr lang="de-DE" dirty="0" smtClean="0">
                    <a:solidFill>
                      <a:prstClr val="black"/>
                    </a:solidFill>
                    <a:latin typeface="Calibri"/>
                    <a:ea typeface="+mn-ea"/>
                    <a:cs typeface="+mn-cs"/>
                  </a:rPr>
                  <a:t>29%</a:t>
                </a:r>
                <a:endParaRPr lang="en-US" dirty="0">
                  <a:solidFill>
                    <a:prstClr val="black"/>
                  </a:solidFill>
                  <a:latin typeface="Calibri"/>
                  <a:ea typeface="+mn-ea"/>
                  <a:cs typeface="+mn-cs"/>
                </a:endParaRPr>
              </a:p>
            </p:txBody>
          </p:sp>
        </p:grpSp>
        <p:cxnSp>
          <p:nvCxnSpPr>
            <p:cNvPr id="61" name="Straight Arrow Connector 60"/>
            <p:cNvCxnSpPr/>
            <p:nvPr/>
          </p:nvCxnSpPr>
          <p:spPr>
            <a:xfrm>
              <a:off x="6650038" y="2483604"/>
              <a:ext cx="36195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7236296" y="2492896"/>
              <a:ext cx="52658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a:off x="8316416" y="2492896"/>
              <a:ext cx="265635"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grpSp>
      <p:grpSp>
        <p:nvGrpSpPr>
          <p:cNvPr id="2" name="Group 1"/>
          <p:cNvGrpSpPr/>
          <p:nvPr/>
        </p:nvGrpSpPr>
        <p:grpSpPr>
          <a:xfrm>
            <a:off x="3851290" y="4581128"/>
            <a:ext cx="1668065" cy="1191859"/>
            <a:chOff x="3851290" y="4581128"/>
            <a:chExt cx="1668065" cy="1191859"/>
          </a:xfrm>
        </p:grpSpPr>
        <p:sp>
          <p:nvSpPr>
            <p:cNvPr id="60" name="Down Arrow 59"/>
            <p:cNvSpPr/>
            <p:nvPr/>
          </p:nvSpPr>
          <p:spPr>
            <a:xfrm>
              <a:off x="3851290" y="4581128"/>
              <a:ext cx="1668065" cy="156309"/>
            </a:xfrm>
            <a:prstGeom prst="downArrow">
              <a:avLst>
                <a:gd name="adj1" fmla="val 100000"/>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a:solidFill>
                  <a:prstClr val="white"/>
                </a:solidFill>
              </a:endParaRPr>
            </a:p>
          </p:txBody>
        </p:sp>
        <p:sp>
          <p:nvSpPr>
            <p:cNvPr id="63" name="TextBox 62"/>
            <p:cNvSpPr txBox="1"/>
            <p:nvPr/>
          </p:nvSpPr>
          <p:spPr>
            <a:xfrm>
              <a:off x="3932312" y="4849657"/>
              <a:ext cx="1575792" cy="923330"/>
            </a:xfrm>
            <a:prstGeom prst="rect">
              <a:avLst/>
            </a:prstGeom>
            <a:noFill/>
          </p:spPr>
          <p:txBody>
            <a:bodyPr wrap="square" rtlCol="0">
              <a:spAutoFit/>
            </a:bodyPr>
            <a:lstStyle/>
            <a:p>
              <a:pPr marL="285750" indent="-285750" defTabSz="914400" fontAlgn="auto">
                <a:spcBef>
                  <a:spcPts val="0"/>
                </a:spcBef>
                <a:spcAft>
                  <a:spcPts val="0"/>
                </a:spcAft>
                <a:buFont typeface="Arial" panose="020B0604020202020204" pitchFamily="34" charset="0"/>
                <a:buChar char="•"/>
              </a:pPr>
              <a:r>
                <a:rPr lang="en-US" dirty="0" smtClean="0">
                  <a:solidFill>
                    <a:prstClr val="black"/>
                  </a:solidFill>
                  <a:latin typeface="Calibri"/>
                  <a:ea typeface="+mn-ea"/>
                  <a:cs typeface="+mn-cs"/>
                </a:rPr>
                <a:t>EU ETS for fuel shift</a:t>
              </a:r>
            </a:p>
            <a:p>
              <a:pPr marL="285750" indent="-285750" defTabSz="914400" fontAlgn="auto">
                <a:spcBef>
                  <a:spcPts val="0"/>
                </a:spcBef>
                <a:spcAft>
                  <a:spcPts val="0"/>
                </a:spcAft>
                <a:buFont typeface="Arial" panose="020B0604020202020204" pitchFamily="34" charset="0"/>
                <a:buChar char="•"/>
              </a:pPr>
              <a:r>
                <a:rPr lang="de-DE" dirty="0" smtClean="0">
                  <a:solidFill>
                    <a:prstClr val="black"/>
                  </a:solidFill>
                  <a:latin typeface="Calibri"/>
                  <a:ea typeface="+mn-ea"/>
                  <a:cs typeface="+mn-cs"/>
                </a:rPr>
                <a:t>RE </a:t>
              </a:r>
              <a:r>
                <a:rPr lang="de-DE" dirty="0" err="1" smtClean="0">
                  <a:solidFill>
                    <a:prstClr val="black"/>
                  </a:solidFill>
                  <a:latin typeface="Calibri"/>
                  <a:ea typeface="+mn-ea"/>
                  <a:cs typeface="+mn-cs"/>
                </a:rPr>
                <a:t>policy</a:t>
              </a:r>
              <a:r>
                <a:rPr lang="de-DE" dirty="0" smtClean="0">
                  <a:solidFill>
                    <a:prstClr val="black"/>
                  </a:solidFill>
                  <a:latin typeface="Calibri"/>
                  <a:ea typeface="+mn-ea"/>
                  <a:cs typeface="+mn-cs"/>
                </a:rPr>
                <a:t> </a:t>
              </a:r>
              <a:endParaRPr lang="en-US" dirty="0">
                <a:solidFill>
                  <a:prstClr val="black"/>
                </a:solidFill>
                <a:latin typeface="Calibri"/>
                <a:ea typeface="+mn-ea"/>
                <a:cs typeface="+mn-cs"/>
              </a:endParaRPr>
            </a:p>
          </p:txBody>
        </p:sp>
      </p:grpSp>
    </p:spTree>
    <p:extLst>
      <p:ext uri="{BB962C8B-B14F-4D97-AF65-F5344CB8AC3E}">
        <p14:creationId xmlns:p14="http://schemas.microsoft.com/office/powerpoint/2010/main" val="3134886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5" grpId="0"/>
      <p:bldP spid="11" grpId="0" animBg="1"/>
      <p:bldP spid="24" grpId="0" animBg="1"/>
      <p:bldP spid="12" grpId="0" animBg="1"/>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68141" y="914400"/>
            <a:ext cx="1860709" cy="3414713"/>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 name="Group 13"/>
          <p:cNvGrpSpPr/>
          <p:nvPr/>
        </p:nvGrpSpPr>
        <p:grpSpPr>
          <a:xfrm>
            <a:off x="3510028" y="1971793"/>
            <a:ext cx="3970177" cy="2301765"/>
            <a:chOff x="2490728" y="1843201"/>
            <a:chExt cx="3970177" cy="2301765"/>
          </a:xfrm>
        </p:grpSpPr>
        <p:sp>
          <p:nvSpPr>
            <p:cNvPr id="46" name="Up Arrow 45"/>
            <p:cNvSpPr/>
            <p:nvPr/>
          </p:nvSpPr>
          <p:spPr>
            <a:xfrm>
              <a:off x="2793442" y="2819894"/>
              <a:ext cx="3573621" cy="672131"/>
            </a:xfrm>
            <a:prstGeom prst="upArrow">
              <a:avLst>
                <a:gd name="adj1" fmla="val 100000"/>
                <a:gd name="adj2" fmla="val 30870"/>
              </a:avLst>
            </a:prstGeom>
            <a:solidFill>
              <a:schemeClr val="bg1"/>
            </a:solidFill>
            <a:ln w="76200">
              <a:solidFill>
                <a:schemeClr val="accent5">
                  <a:lumMod val="20000"/>
                  <a:lumOff val="80000"/>
                </a:schemeClr>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endParaRPr lang="en-US" sz="1600" dirty="0">
                <a:solidFill>
                  <a:schemeClr val="accent5">
                    <a:lumMod val="40000"/>
                    <a:lumOff val="60000"/>
                  </a:schemeClr>
                </a:solidFill>
                <a:latin typeface="+mj-lt"/>
              </a:endParaRPr>
            </a:p>
          </p:txBody>
        </p:sp>
        <p:sp>
          <p:nvSpPr>
            <p:cNvPr id="34" name="Arc 33"/>
            <p:cNvSpPr/>
            <p:nvPr/>
          </p:nvSpPr>
          <p:spPr>
            <a:xfrm rot="682108">
              <a:off x="2490728" y="1843201"/>
              <a:ext cx="3970177" cy="2301765"/>
            </a:xfrm>
            <a:prstGeom prst="arc">
              <a:avLst>
                <a:gd name="adj1" fmla="val 20012560"/>
                <a:gd name="adj2" fmla="val 21376106"/>
              </a:avLst>
            </a:prstGeom>
            <a:ln w="76200">
              <a:solidFill>
                <a:schemeClr val="accent5">
                  <a:lumMod val="40000"/>
                  <a:lumOff val="60000"/>
                </a:schemeClr>
              </a:solidFill>
              <a:headEnd type="triangle"/>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rgbClr val="FF0000"/>
                </a:solidFill>
              </a:endParaRPr>
            </a:p>
          </p:txBody>
        </p:sp>
      </p:grpSp>
      <p:sp>
        <p:nvSpPr>
          <p:cNvPr id="31" name="Oval 30"/>
          <p:cNvSpPr/>
          <p:nvPr/>
        </p:nvSpPr>
        <p:spPr>
          <a:xfrm>
            <a:off x="7214788" y="1123543"/>
            <a:ext cx="540000" cy="540000"/>
          </a:xfrm>
          <a:prstGeom prst="ellipse">
            <a:avLst/>
          </a:prstGeom>
          <a:solidFill>
            <a:schemeClr val="bg1"/>
          </a:solidFill>
          <a:ln>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latin typeface="+mj-lt"/>
            </a:endParaRPr>
          </a:p>
        </p:txBody>
      </p:sp>
      <p:sp>
        <p:nvSpPr>
          <p:cNvPr id="33" name="Up Arrow 32"/>
          <p:cNvSpPr/>
          <p:nvPr/>
        </p:nvSpPr>
        <p:spPr>
          <a:xfrm>
            <a:off x="3812742" y="3386027"/>
            <a:ext cx="3573621" cy="672131"/>
          </a:xfrm>
          <a:prstGeom prst="upArrow">
            <a:avLst>
              <a:gd name="adj1" fmla="val 100000"/>
              <a:gd name="adj2" fmla="val 30870"/>
            </a:avLst>
          </a:prstGeom>
          <a:solidFill>
            <a:schemeClr val="bg1"/>
          </a:solidFill>
          <a:ln w="76200">
            <a:solidFill>
              <a:schemeClr val="accent5">
                <a:lumMod val="20000"/>
                <a:lumOff val="80000"/>
              </a:schemeClr>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de-DE" sz="1600" dirty="0" smtClean="0">
                <a:solidFill>
                  <a:srgbClr val="FF0000"/>
                </a:solidFill>
                <a:latin typeface="+mj-lt"/>
              </a:rPr>
              <a:t>Carbon </a:t>
            </a:r>
            <a:r>
              <a:rPr lang="de-DE" sz="1600" dirty="0" err="1" smtClean="0">
                <a:solidFill>
                  <a:srgbClr val="FF0000"/>
                </a:solidFill>
                <a:latin typeface="+mj-lt"/>
              </a:rPr>
              <a:t>price</a:t>
            </a:r>
            <a:r>
              <a:rPr lang="de-DE" sz="1600" dirty="0" smtClean="0">
                <a:solidFill>
                  <a:srgbClr val="FF0000"/>
                </a:solidFill>
                <a:latin typeface="+mj-lt"/>
              </a:rPr>
              <a:t> </a:t>
            </a:r>
            <a:r>
              <a:rPr lang="de-DE" sz="1600" dirty="0" err="1" smtClean="0">
                <a:solidFill>
                  <a:srgbClr val="FF0000"/>
                </a:solidFill>
                <a:latin typeface="+mj-lt"/>
              </a:rPr>
              <a:t>globally</a:t>
            </a:r>
            <a:r>
              <a:rPr lang="de-DE" sz="1600" dirty="0" smtClean="0">
                <a:solidFill>
                  <a:srgbClr val="FF0000"/>
                </a:solidFill>
                <a:latin typeface="+mj-lt"/>
              </a:rPr>
              <a:t> in material</a:t>
            </a:r>
            <a:endParaRPr lang="en-US" sz="1600" dirty="0">
              <a:solidFill>
                <a:srgbClr val="FF0000"/>
              </a:solidFill>
              <a:latin typeface="+mj-lt"/>
            </a:endParaRPr>
          </a:p>
        </p:txBody>
      </p:sp>
      <p:sp>
        <p:nvSpPr>
          <p:cNvPr id="16" name="Oval 15"/>
          <p:cNvSpPr/>
          <p:nvPr/>
        </p:nvSpPr>
        <p:spPr>
          <a:xfrm>
            <a:off x="7143348" y="3579830"/>
            <a:ext cx="540000" cy="540000"/>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latin typeface="+mj-lt"/>
            </a:endParaRPr>
          </a:p>
        </p:txBody>
      </p:sp>
      <p:sp>
        <p:nvSpPr>
          <p:cNvPr id="2" name="Text Placeholder 1"/>
          <p:cNvSpPr>
            <a:spLocks noGrp="1"/>
          </p:cNvSpPr>
          <p:nvPr>
            <p:ph type="body" sz="quarter" idx="13"/>
          </p:nvPr>
        </p:nvSpPr>
        <p:spPr/>
        <p:txBody>
          <a:bodyPr/>
          <a:lstStyle/>
          <a:p>
            <a:r>
              <a:rPr lang="de-DE" sz="2000" dirty="0" err="1" smtClean="0"/>
              <a:t>Three</a:t>
            </a:r>
            <a:r>
              <a:rPr lang="de-DE" sz="2000" dirty="0" smtClean="0"/>
              <a:t> </a:t>
            </a:r>
            <a:r>
              <a:rPr lang="de-DE" sz="2000" dirty="0" err="1" smtClean="0"/>
              <a:t>options</a:t>
            </a:r>
            <a:r>
              <a:rPr lang="de-DE" sz="2000" dirty="0" smtClean="0"/>
              <a:t> </a:t>
            </a:r>
            <a:r>
              <a:rPr lang="de-DE" sz="2000" dirty="0" err="1" smtClean="0"/>
              <a:t>to</a:t>
            </a:r>
            <a:r>
              <a:rPr lang="de-DE" sz="2000" dirty="0" smtClean="0"/>
              <a:t> </a:t>
            </a:r>
            <a:r>
              <a:rPr lang="de-DE" sz="2000" dirty="0" err="1" smtClean="0"/>
              <a:t>extend</a:t>
            </a:r>
            <a:r>
              <a:rPr lang="de-DE" sz="2000" dirty="0" smtClean="0"/>
              <a:t> </a:t>
            </a:r>
            <a:r>
              <a:rPr lang="de-DE" sz="2000" dirty="0" err="1" smtClean="0"/>
              <a:t>carbon</a:t>
            </a:r>
            <a:r>
              <a:rPr lang="de-DE" sz="2000" dirty="0" smtClean="0"/>
              <a:t> </a:t>
            </a:r>
            <a:r>
              <a:rPr lang="de-DE" sz="2000" dirty="0" err="1" smtClean="0"/>
              <a:t>pricing</a:t>
            </a:r>
            <a:r>
              <a:rPr lang="de-DE" sz="2000" dirty="0" smtClean="0"/>
              <a:t> </a:t>
            </a:r>
            <a:r>
              <a:rPr lang="de-DE" sz="2000" dirty="0" err="1" smtClean="0"/>
              <a:t>to</a:t>
            </a:r>
            <a:r>
              <a:rPr lang="de-DE" sz="2000" dirty="0" smtClean="0"/>
              <a:t> </a:t>
            </a:r>
            <a:r>
              <a:rPr lang="de-DE" sz="2000" dirty="0" err="1" smtClean="0"/>
              <a:t>value</a:t>
            </a:r>
            <a:r>
              <a:rPr lang="de-DE" sz="2000" dirty="0" smtClean="0"/>
              <a:t> </a:t>
            </a:r>
            <a:r>
              <a:rPr lang="de-DE" sz="2000" dirty="0" err="1" smtClean="0"/>
              <a:t>chain</a:t>
            </a:r>
            <a:endParaRPr lang="en-US" sz="2000" dirty="0"/>
          </a:p>
        </p:txBody>
      </p:sp>
      <p:sp>
        <p:nvSpPr>
          <p:cNvPr id="6" name="Text Placeholder 5"/>
          <p:cNvSpPr>
            <a:spLocks noGrp="1"/>
          </p:cNvSpPr>
          <p:nvPr>
            <p:ph type="body" sz="quarter" idx="19"/>
          </p:nvPr>
        </p:nvSpPr>
        <p:spPr/>
        <p:txBody>
          <a:bodyPr/>
          <a:lstStyle/>
          <a:p>
            <a:r>
              <a:rPr lang="de-DE" dirty="0" smtClean="0"/>
              <a:t>7</a:t>
            </a:r>
            <a:endParaRPr lang="en-US" dirty="0"/>
          </a:p>
        </p:txBody>
      </p:sp>
      <p:cxnSp>
        <p:nvCxnSpPr>
          <p:cNvPr id="8" name="Straight Arrow Connector 7"/>
          <p:cNvCxnSpPr/>
          <p:nvPr/>
        </p:nvCxnSpPr>
        <p:spPr>
          <a:xfrm>
            <a:off x="2904630" y="4206121"/>
            <a:ext cx="4903076" cy="0"/>
          </a:xfrm>
          <a:prstGeom prst="straightConnector1">
            <a:avLst/>
          </a:prstGeom>
          <a:ln>
            <a:solidFill>
              <a:schemeClr val="accent2"/>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flipV="1">
            <a:off x="2904630" y="1084549"/>
            <a:ext cx="0" cy="3121572"/>
          </a:xfrm>
          <a:prstGeom prst="straightConnector1">
            <a:avLst/>
          </a:prstGeom>
          <a:ln>
            <a:solidFill>
              <a:schemeClr val="accent2"/>
            </a:solidFill>
            <a:tailEnd type="arrow"/>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5574828" y="4225655"/>
            <a:ext cx="2170209" cy="338554"/>
          </a:xfrm>
          <a:prstGeom prst="rect">
            <a:avLst/>
          </a:prstGeom>
          <a:noFill/>
        </p:spPr>
        <p:txBody>
          <a:bodyPr wrap="none" rtlCol="0">
            <a:spAutoFit/>
          </a:bodyPr>
          <a:lstStyle/>
          <a:p>
            <a:r>
              <a:rPr lang="en-US" sz="1600" b="1" dirty="0" smtClean="0">
                <a:latin typeface="+mj-lt"/>
              </a:rPr>
              <a:t>Addressing leakage risk</a:t>
            </a:r>
          </a:p>
        </p:txBody>
      </p:sp>
      <p:sp>
        <p:nvSpPr>
          <p:cNvPr id="12" name="TextBox 11"/>
          <p:cNvSpPr txBox="1"/>
          <p:nvPr/>
        </p:nvSpPr>
        <p:spPr>
          <a:xfrm rot="16200000">
            <a:off x="1566810" y="2307905"/>
            <a:ext cx="2183162" cy="338554"/>
          </a:xfrm>
          <a:prstGeom prst="rect">
            <a:avLst/>
          </a:prstGeom>
          <a:noFill/>
        </p:spPr>
        <p:txBody>
          <a:bodyPr wrap="none" rtlCol="0">
            <a:spAutoFit/>
          </a:bodyPr>
          <a:lstStyle/>
          <a:p>
            <a:r>
              <a:rPr lang="de-DE" sz="1600" b="1" dirty="0" smtClean="0">
                <a:latin typeface="+mj-lt"/>
              </a:rPr>
              <a:t>Incentive in </a:t>
            </a:r>
            <a:r>
              <a:rPr lang="de-DE" sz="1600" b="1" dirty="0" err="1">
                <a:latin typeface="+mj-lt"/>
              </a:rPr>
              <a:t>v</a:t>
            </a:r>
            <a:r>
              <a:rPr lang="de-DE" sz="1600" b="1" dirty="0" err="1" smtClean="0">
                <a:latin typeface="+mj-lt"/>
              </a:rPr>
              <a:t>alue</a:t>
            </a:r>
            <a:r>
              <a:rPr lang="de-DE" sz="1600" b="1" dirty="0" smtClean="0">
                <a:latin typeface="+mj-lt"/>
              </a:rPr>
              <a:t> </a:t>
            </a:r>
            <a:r>
              <a:rPr lang="de-DE" sz="1600" b="1" dirty="0" err="1">
                <a:latin typeface="+mj-lt"/>
              </a:rPr>
              <a:t>c</a:t>
            </a:r>
            <a:r>
              <a:rPr lang="de-DE" sz="1600" b="1" dirty="0" err="1" smtClean="0">
                <a:latin typeface="+mj-lt"/>
              </a:rPr>
              <a:t>hain</a:t>
            </a:r>
            <a:endParaRPr lang="en-US" sz="1600" b="1" dirty="0" err="1" smtClean="0">
              <a:latin typeface="+mj-lt"/>
            </a:endParaRPr>
          </a:p>
        </p:txBody>
      </p:sp>
      <p:grpSp>
        <p:nvGrpSpPr>
          <p:cNvPr id="19" name="Group 18"/>
          <p:cNvGrpSpPr/>
          <p:nvPr/>
        </p:nvGrpSpPr>
        <p:grpSpPr>
          <a:xfrm>
            <a:off x="3230748" y="920385"/>
            <a:ext cx="4277412" cy="871729"/>
            <a:chOff x="2211448" y="875772"/>
            <a:chExt cx="4277412" cy="871729"/>
          </a:xfrm>
        </p:grpSpPr>
        <p:cxnSp>
          <p:nvCxnSpPr>
            <p:cNvPr id="24" name="Straight Arrow Connector 23"/>
            <p:cNvCxnSpPr/>
            <p:nvPr/>
          </p:nvCxnSpPr>
          <p:spPr>
            <a:xfrm flipV="1">
              <a:off x="2211448" y="1210677"/>
              <a:ext cx="4277412" cy="536824"/>
            </a:xfrm>
            <a:prstGeom prst="straightConnector1">
              <a:avLst/>
            </a:prstGeom>
            <a:ln w="76200">
              <a:solidFill>
                <a:srgbClr val="FFC000"/>
              </a:solidFill>
              <a:tailEnd type="arrow"/>
            </a:ln>
            <a:effectLst/>
          </p:spPr>
          <p:style>
            <a:lnRef idx="2">
              <a:schemeClr val="accent1"/>
            </a:lnRef>
            <a:fillRef idx="0">
              <a:schemeClr val="accent1"/>
            </a:fillRef>
            <a:effectRef idx="1">
              <a:schemeClr val="accent1"/>
            </a:effectRef>
            <a:fontRef idx="minor">
              <a:schemeClr val="tx1"/>
            </a:fontRef>
          </p:style>
        </p:cxnSp>
        <p:sp>
          <p:nvSpPr>
            <p:cNvPr id="28" name="TextBox 27"/>
            <p:cNvSpPr txBox="1"/>
            <p:nvPr/>
          </p:nvSpPr>
          <p:spPr>
            <a:xfrm>
              <a:off x="3093593" y="875772"/>
              <a:ext cx="1812997" cy="338554"/>
            </a:xfrm>
            <a:prstGeom prst="rect">
              <a:avLst/>
            </a:prstGeom>
            <a:noFill/>
          </p:spPr>
          <p:txBody>
            <a:bodyPr wrap="none" rtlCol="0">
              <a:spAutoFit/>
            </a:bodyPr>
            <a:lstStyle/>
            <a:p>
              <a:r>
                <a:rPr lang="de-DE" sz="1600" b="1" dirty="0" err="1" smtClean="0">
                  <a:solidFill>
                    <a:srgbClr val="FFC000"/>
                  </a:solidFill>
                  <a:latin typeface="+mj-lt"/>
                </a:rPr>
                <a:t>Border</a:t>
              </a:r>
              <a:r>
                <a:rPr lang="de-DE" sz="1600" b="1" dirty="0" smtClean="0">
                  <a:solidFill>
                    <a:srgbClr val="FFC000"/>
                  </a:solidFill>
                  <a:latin typeface="+mj-lt"/>
                </a:rPr>
                <a:t> </a:t>
              </a:r>
              <a:r>
                <a:rPr lang="de-DE" sz="1600" b="1" dirty="0" err="1" smtClean="0">
                  <a:solidFill>
                    <a:srgbClr val="FFC000"/>
                  </a:solidFill>
                  <a:latin typeface="+mj-lt"/>
                </a:rPr>
                <a:t>Adjustment</a:t>
              </a:r>
              <a:endParaRPr lang="en-US" sz="1600" b="1" dirty="0" err="1" smtClean="0">
                <a:solidFill>
                  <a:srgbClr val="FFC000"/>
                </a:solidFill>
                <a:latin typeface="+mj-lt"/>
              </a:endParaRPr>
            </a:p>
          </p:txBody>
        </p:sp>
      </p:grpSp>
      <p:sp>
        <p:nvSpPr>
          <p:cNvPr id="35" name="TextBox 34"/>
          <p:cNvSpPr txBox="1"/>
          <p:nvPr/>
        </p:nvSpPr>
        <p:spPr>
          <a:xfrm>
            <a:off x="5831465" y="3013798"/>
            <a:ext cx="287258" cy="338554"/>
          </a:xfrm>
          <a:prstGeom prst="rect">
            <a:avLst/>
          </a:prstGeom>
          <a:noFill/>
        </p:spPr>
        <p:txBody>
          <a:bodyPr wrap="none" rtlCol="0">
            <a:spAutoFit/>
          </a:bodyPr>
          <a:lstStyle/>
          <a:p>
            <a:r>
              <a:rPr lang="de-DE" sz="1600" b="1" dirty="0" smtClean="0">
                <a:solidFill>
                  <a:srgbClr val="FF0000"/>
                </a:solidFill>
                <a:latin typeface="+mj-lt"/>
              </a:rPr>
              <a:t>+</a:t>
            </a:r>
            <a:endParaRPr lang="en-US" sz="1600" b="1" dirty="0" err="1" smtClean="0">
              <a:solidFill>
                <a:srgbClr val="FF0000"/>
              </a:solidFill>
              <a:latin typeface="+mj-lt"/>
            </a:endParaRPr>
          </a:p>
        </p:txBody>
      </p:sp>
      <p:grpSp>
        <p:nvGrpSpPr>
          <p:cNvPr id="17" name="Group 16"/>
          <p:cNvGrpSpPr/>
          <p:nvPr/>
        </p:nvGrpSpPr>
        <p:grpSpPr>
          <a:xfrm>
            <a:off x="1472755" y="2274711"/>
            <a:ext cx="8006276" cy="3125894"/>
            <a:chOff x="1472755" y="2274711"/>
            <a:chExt cx="8006276" cy="3125894"/>
          </a:xfrm>
        </p:grpSpPr>
        <p:sp>
          <p:nvSpPr>
            <p:cNvPr id="32" name="TextBox 31"/>
            <p:cNvSpPr txBox="1"/>
            <p:nvPr/>
          </p:nvSpPr>
          <p:spPr>
            <a:xfrm>
              <a:off x="1472755" y="4674080"/>
              <a:ext cx="7555832" cy="338554"/>
            </a:xfrm>
            <a:prstGeom prst="rect">
              <a:avLst/>
            </a:prstGeom>
            <a:noFill/>
          </p:spPr>
          <p:txBody>
            <a:bodyPr wrap="square" rtlCol="0">
              <a:spAutoFit/>
            </a:bodyPr>
            <a:lstStyle/>
            <a:p>
              <a:r>
                <a:rPr lang="en-GB" sz="1600" b="1" dirty="0" smtClean="0">
                  <a:latin typeface="+mj-lt"/>
                </a:rPr>
                <a:t>Three options for leakage protection in post Paris world of differentiated carbon prices:</a:t>
              </a:r>
            </a:p>
          </p:txBody>
        </p:sp>
        <p:grpSp>
          <p:nvGrpSpPr>
            <p:cNvPr id="51" name="Group 50"/>
            <p:cNvGrpSpPr/>
            <p:nvPr/>
          </p:nvGrpSpPr>
          <p:grpSpPr>
            <a:xfrm>
              <a:off x="1550239" y="2274711"/>
              <a:ext cx="7928792" cy="3125894"/>
              <a:chOff x="530939" y="2274711"/>
              <a:chExt cx="7928792" cy="3125894"/>
            </a:xfrm>
          </p:grpSpPr>
          <p:sp>
            <p:nvSpPr>
              <p:cNvPr id="20" name="Arc 19"/>
              <p:cNvSpPr/>
              <p:nvPr/>
            </p:nvSpPr>
            <p:spPr>
              <a:xfrm rot="682108">
                <a:off x="2399360" y="2274711"/>
                <a:ext cx="3970177" cy="2301765"/>
              </a:xfrm>
              <a:prstGeom prst="arc">
                <a:avLst>
                  <a:gd name="adj1" fmla="val 20012560"/>
                  <a:gd name="adj2" fmla="val 21376106"/>
                </a:avLst>
              </a:prstGeom>
              <a:ln w="76200">
                <a:solidFill>
                  <a:schemeClr val="accent5">
                    <a:lumMod val="40000"/>
                    <a:lumOff val="60000"/>
                  </a:schemeClr>
                </a:solidFill>
                <a:headEnd type="triangle"/>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solidFill>
                    <a:srgbClr val="FF0000"/>
                  </a:solidFill>
                </a:endParaRPr>
              </a:p>
            </p:txBody>
          </p:sp>
          <p:sp>
            <p:nvSpPr>
              <p:cNvPr id="23" name="TextBox 22"/>
              <p:cNvSpPr txBox="1"/>
              <p:nvPr/>
            </p:nvSpPr>
            <p:spPr>
              <a:xfrm>
                <a:off x="5099115" y="2672929"/>
                <a:ext cx="996940" cy="584775"/>
              </a:xfrm>
              <a:prstGeom prst="rect">
                <a:avLst/>
              </a:prstGeom>
              <a:noFill/>
            </p:spPr>
            <p:txBody>
              <a:bodyPr wrap="none" rtlCol="0">
                <a:spAutoFit/>
              </a:bodyPr>
              <a:lstStyle/>
              <a:p>
                <a:r>
                  <a:rPr lang="de-DE" sz="1600" dirty="0" err="1" smtClean="0">
                    <a:solidFill>
                      <a:srgbClr val="FF0000"/>
                    </a:solidFill>
                    <a:latin typeface="+mj-lt"/>
                  </a:rPr>
                  <a:t>Reduced</a:t>
                </a:r>
                <a:r>
                  <a:rPr lang="de-DE" sz="1600" dirty="0" smtClean="0">
                    <a:solidFill>
                      <a:srgbClr val="FF0000"/>
                    </a:solidFill>
                    <a:latin typeface="+mj-lt"/>
                  </a:rPr>
                  <a:t> </a:t>
                </a:r>
              </a:p>
              <a:p>
                <a:r>
                  <a:rPr lang="de-DE" sz="1600" dirty="0" err="1" smtClean="0">
                    <a:solidFill>
                      <a:srgbClr val="FF0000"/>
                    </a:solidFill>
                    <a:latin typeface="+mj-lt"/>
                  </a:rPr>
                  <a:t>allocation</a:t>
                </a:r>
                <a:endParaRPr lang="en-US" sz="1600" dirty="0" err="1" smtClean="0">
                  <a:solidFill>
                    <a:srgbClr val="FF0000"/>
                  </a:solidFill>
                  <a:latin typeface="+mj-lt"/>
                </a:endParaRPr>
              </a:p>
            </p:txBody>
          </p:sp>
          <p:grpSp>
            <p:nvGrpSpPr>
              <p:cNvPr id="7" name="Group 6"/>
              <p:cNvGrpSpPr/>
              <p:nvPr/>
            </p:nvGrpSpPr>
            <p:grpSpPr>
              <a:xfrm>
                <a:off x="530939" y="5062051"/>
                <a:ext cx="7928792" cy="338554"/>
                <a:chOff x="530939" y="5062051"/>
                <a:chExt cx="7928792" cy="338554"/>
              </a:xfrm>
            </p:grpSpPr>
            <p:sp>
              <p:nvSpPr>
                <p:cNvPr id="42" name="TextBox 41"/>
                <p:cNvSpPr txBox="1"/>
                <p:nvPr/>
              </p:nvSpPr>
              <p:spPr>
                <a:xfrm>
                  <a:off x="530939" y="5062051"/>
                  <a:ext cx="466950" cy="338554"/>
                </a:xfrm>
                <a:prstGeom prst="rect">
                  <a:avLst/>
                </a:prstGeom>
                <a:solidFill>
                  <a:schemeClr val="accent5">
                    <a:lumMod val="40000"/>
                    <a:lumOff val="60000"/>
                  </a:schemeClr>
                </a:solidFill>
              </p:spPr>
              <p:txBody>
                <a:bodyPr wrap="square" rtlCol="0">
                  <a:spAutoFit/>
                </a:bodyPr>
                <a:lstStyle/>
                <a:p>
                  <a:r>
                    <a:rPr lang="en-GB" sz="1600" dirty="0" smtClean="0">
                      <a:latin typeface="+mj-lt"/>
                    </a:rPr>
                    <a:t>0.</a:t>
                  </a:r>
                </a:p>
              </p:txBody>
            </p:sp>
            <p:sp>
              <p:nvSpPr>
                <p:cNvPr id="36" name="TextBox 35"/>
                <p:cNvSpPr txBox="1"/>
                <p:nvPr/>
              </p:nvSpPr>
              <p:spPr>
                <a:xfrm>
                  <a:off x="903899" y="5062051"/>
                  <a:ext cx="7555832" cy="338554"/>
                </a:xfrm>
                <a:prstGeom prst="rect">
                  <a:avLst/>
                </a:prstGeom>
                <a:solidFill>
                  <a:schemeClr val="bg1"/>
                </a:solidFill>
              </p:spPr>
              <p:txBody>
                <a:bodyPr wrap="square" rtlCol="0">
                  <a:spAutoFit/>
                </a:bodyPr>
                <a:lstStyle/>
                <a:p>
                  <a:r>
                    <a:rPr lang="en-GB" sz="1600" dirty="0" smtClean="0">
                      <a:latin typeface="+mj-lt"/>
                    </a:rPr>
                    <a:t>Iterative increase of carbon price in traded materials with reduction of free allocation </a:t>
                  </a:r>
                </a:p>
              </p:txBody>
            </p:sp>
          </p:grpSp>
        </p:grpSp>
      </p:grpSp>
      <p:grpSp>
        <p:nvGrpSpPr>
          <p:cNvPr id="21" name="Group 20"/>
          <p:cNvGrpSpPr/>
          <p:nvPr/>
        </p:nvGrpSpPr>
        <p:grpSpPr>
          <a:xfrm>
            <a:off x="1550239" y="1876093"/>
            <a:ext cx="7928792" cy="3901553"/>
            <a:chOff x="530939" y="1876093"/>
            <a:chExt cx="7928792" cy="3901553"/>
          </a:xfrm>
        </p:grpSpPr>
        <p:sp>
          <p:nvSpPr>
            <p:cNvPr id="38" name="TextBox 37"/>
            <p:cNvSpPr txBox="1"/>
            <p:nvPr/>
          </p:nvSpPr>
          <p:spPr>
            <a:xfrm>
              <a:off x="2101740" y="2395108"/>
              <a:ext cx="1457450" cy="338554"/>
            </a:xfrm>
            <a:prstGeom prst="rect">
              <a:avLst/>
            </a:prstGeom>
            <a:noFill/>
          </p:spPr>
          <p:txBody>
            <a:bodyPr wrap="none" rtlCol="0">
              <a:spAutoFit/>
            </a:bodyPr>
            <a:lstStyle/>
            <a:p>
              <a:r>
                <a:rPr lang="de-DE" sz="1600" b="1" dirty="0" err="1" smtClean="0">
                  <a:solidFill>
                    <a:srgbClr val="FFC000"/>
                  </a:solidFill>
                  <a:latin typeface="+mj-lt"/>
                </a:rPr>
                <a:t>Full</a:t>
              </a:r>
              <a:r>
                <a:rPr lang="de-DE" sz="1600" b="1" dirty="0" smtClean="0">
                  <a:solidFill>
                    <a:srgbClr val="FFC000"/>
                  </a:solidFill>
                  <a:latin typeface="+mj-lt"/>
                </a:rPr>
                <a:t> </a:t>
              </a:r>
              <a:r>
                <a:rPr lang="de-DE" sz="1600" b="1" dirty="0" err="1" smtClean="0">
                  <a:solidFill>
                    <a:srgbClr val="FFC000"/>
                  </a:solidFill>
                  <a:latin typeface="+mj-lt"/>
                </a:rPr>
                <a:t>Auctioning</a:t>
              </a:r>
              <a:endParaRPr lang="en-US" sz="1600" b="1" dirty="0" err="1" smtClean="0">
                <a:solidFill>
                  <a:srgbClr val="FF0000"/>
                </a:solidFill>
                <a:latin typeface="+mj-lt"/>
              </a:endParaRPr>
            </a:p>
          </p:txBody>
        </p:sp>
        <p:grpSp>
          <p:nvGrpSpPr>
            <p:cNvPr id="18" name="Group 17"/>
            <p:cNvGrpSpPr/>
            <p:nvPr/>
          </p:nvGrpSpPr>
          <p:grpSpPr>
            <a:xfrm>
              <a:off x="530939" y="1876093"/>
              <a:ext cx="7928792" cy="3901553"/>
              <a:chOff x="530939" y="1876093"/>
              <a:chExt cx="7928792" cy="3901553"/>
            </a:xfrm>
          </p:grpSpPr>
          <p:cxnSp>
            <p:nvCxnSpPr>
              <p:cNvPr id="22" name="Straight Arrow Connector 21"/>
              <p:cNvCxnSpPr/>
              <p:nvPr/>
            </p:nvCxnSpPr>
            <p:spPr>
              <a:xfrm flipH="1" flipV="1">
                <a:off x="2066450" y="1876093"/>
                <a:ext cx="2754454" cy="1080124"/>
              </a:xfrm>
              <a:prstGeom prst="straightConnector1">
                <a:avLst/>
              </a:prstGeom>
              <a:ln w="76200">
                <a:solidFill>
                  <a:srgbClr val="FFC000"/>
                </a:solidFill>
                <a:tailEnd type="arrow"/>
              </a:ln>
              <a:effectLst/>
            </p:spPr>
            <p:style>
              <a:lnRef idx="2">
                <a:schemeClr val="accent1"/>
              </a:lnRef>
              <a:fillRef idx="0">
                <a:schemeClr val="accent1"/>
              </a:fillRef>
              <a:effectRef idx="1">
                <a:schemeClr val="accent1"/>
              </a:effectRef>
              <a:fontRef idx="minor">
                <a:schemeClr val="tx1"/>
              </a:fontRef>
            </p:style>
          </p:cxnSp>
          <p:grpSp>
            <p:nvGrpSpPr>
              <p:cNvPr id="9" name="Group 8"/>
              <p:cNvGrpSpPr/>
              <p:nvPr/>
            </p:nvGrpSpPr>
            <p:grpSpPr>
              <a:xfrm>
                <a:off x="530939" y="5439092"/>
                <a:ext cx="7928792" cy="338554"/>
                <a:chOff x="530939" y="5439092"/>
                <a:chExt cx="7928792" cy="338554"/>
              </a:xfrm>
            </p:grpSpPr>
            <p:sp>
              <p:nvSpPr>
                <p:cNvPr id="40" name="TextBox 39"/>
                <p:cNvSpPr txBox="1"/>
                <p:nvPr/>
              </p:nvSpPr>
              <p:spPr>
                <a:xfrm>
                  <a:off x="530939" y="5439092"/>
                  <a:ext cx="466950" cy="338554"/>
                </a:xfrm>
                <a:prstGeom prst="rect">
                  <a:avLst/>
                </a:prstGeom>
                <a:solidFill>
                  <a:srgbClr val="FFC000"/>
                </a:solidFill>
              </p:spPr>
              <p:txBody>
                <a:bodyPr wrap="square" rtlCol="0">
                  <a:spAutoFit/>
                </a:bodyPr>
                <a:lstStyle/>
                <a:p>
                  <a:r>
                    <a:rPr lang="en-GB" sz="1600" dirty="0" smtClean="0">
                      <a:latin typeface="+mj-lt"/>
                    </a:rPr>
                    <a:t>1. </a:t>
                  </a:r>
                </a:p>
              </p:txBody>
            </p:sp>
            <p:sp>
              <p:nvSpPr>
                <p:cNvPr id="39" name="TextBox 38"/>
                <p:cNvSpPr txBox="1"/>
                <p:nvPr/>
              </p:nvSpPr>
              <p:spPr>
                <a:xfrm>
                  <a:off x="903899" y="5439092"/>
                  <a:ext cx="7555832" cy="338554"/>
                </a:xfrm>
                <a:prstGeom prst="rect">
                  <a:avLst/>
                </a:prstGeom>
                <a:solidFill>
                  <a:schemeClr val="bg1"/>
                </a:solidFill>
              </p:spPr>
              <p:txBody>
                <a:bodyPr wrap="square" rtlCol="0">
                  <a:spAutoFit/>
                </a:bodyPr>
                <a:lstStyle/>
                <a:p>
                  <a:r>
                    <a:rPr lang="en-GB" sz="1600" dirty="0" smtClean="0">
                      <a:latin typeface="+mj-lt"/>
                    </a:rPr>
                    <a:t>Full auctioning for incentives backed by Border Adjustment for leakage protection</a:t>
                  </a:r>
                </a:p>
              </p:txBody>
            </p:sp>
          </p:grpSp>
        </p:grpSp>
      </p:grpSp>
      <p:grpSp>
        <p:nvGrpSpPr>
          <p:cNvPr id="5" name="Group 4"/>
          <p:cNvGrpSpPr/>
          <p:nvPr/>
        </p:nvGrpSpPr>
        <p:grpSpPr>
          <a:xfrm>
            <a:off x="1552326" y="1465417"/>
            <a:ext cx="7926705" cy="4700677"/>
            <a:chOff x="1552326" y="1465417"/>
            <a:chExt cx="7926705" cy="4700677"/>
          </a:xfrm>
        </p:grpSpPr>
        <p:grpSp>
          <p:nvGrpSpPr>
            <p:cNvPr id="50" name="Group 49"/>
            <p:cNvGrpSpPr/>
            <p:nvPr/>
          </p:nvGrpSpPr>
          <p:grpSpPr>
            <a:xfrm>
              <a:off x="7508160" y="1465417"/>
              <a:ext cx="1515557" cy="2454413"/>
              <a:chOff x="6488860" y="1336825"/>
              <a:chExt cx="1515557" cy="2454413"/>
            </a:xfrm>
          </p:grpSpPr>
          <p:cxnSp>
            <p:nvCxnSpPr>
              <p:cNvPr id="26" name="Straight Arrow Connector 25"/>
              <p:cNvCxnSpPr/>
              <p:nvPr/>
            </p:nvCxnSpPr>
            <p:spPr>
              <a:xfrm flipV="1">
                <a:off x="6488860" y="1336825"/>
                <a:ext cx="31532" cy="2454413"/>
              </a:xfrm>
              <a:prstGeom prst="straightConnector1">
                <a:avLst/>
              </a:prstGeom>
              <a:ln w="76200">
                <a:solidFill>
                  <a:srgbClr val="0000FF"/>
                </a:solidFill>
                <a:tailEnd type="arrow"/>
              </a:ln>
              <a:effectLst/>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6679246" y="1558407"/>
                <a:ext cx="1325171" cy="1077218"/>
              </a:xfrm>
              <a:prstGeom prst="rect">
                <a:avLst/>
              </a:prstGeom>
              <a:noFill/>
            </p:spPr>
            <p:txBody>
              <a:bodyPr wrap="none" rtlCol="0">
                <a:spAutoFit/>
              </a:bodyPr>
              <a:lstStyle/>
              <a:p>
                <a:r>
                  <a:rPr lang="de-DE" sz="1600" b="1" dirty="0" smtClean="0">
                    <a:solidFill>
                      <a:srgbClr val="0000FF"/>
                    </a:solidFill>
                    <a:latin typeface="+mj-lt"/>
                  </a:rPr>
                  <a:t>Additional</a:t>
                </a:r>
              </a:p>
              <a:p>
                <a:r>
                  <a:rPr lang="de-DE" sz="1600" b="1" dirty="0" err="1" smtClean="0">
                    <a:solidFill>
                      <a:srgbClr val="0000FF"/>
                    </a:solidFill>
                    <a:latin typeface="+mj-lt"/>
                  </a:rPr>
                  <a:t>inclusion</a:t>
                </a:r>
                <a:endParaRPr lang="en-US" sz="1600" b="1" dirty="0">
                  <a:solidFill>
                    <a:srgbClr val="0000FF"/>
                  </a:solidFill>
                  <a:latin typeface="+mj-lt"/>
                </a:endParaRPr>
              </a:p>
              <a:p>
                <a:r>
                  <a:rPr lang="de-DE" sz="1600" b="1" dirty="0" err="1" smtClean="0">
                    <a:solidFill>
                      <a:srgbClr val="0000FF"/>
                    </a:solidFill>
                    <a:latin typeface="+mj-lt"/>
                  </a:rPr>
                  <a:t>of</a:t>
                </a:r>
                <a:endParaRPr lang="de-DE" sz="1600" b="1" dirty="0" smtClean="0">
                  <a:solidFill>
                    <a:srgbClr val="0000FF"/>
                  </a:solidFill>
                  <a:latin typeface="+mj-lt"/>
                </a:endParaRPr>
              </a:p>
              <a:p>
                <a:r>
                  <a:rPr lang="de-DE" sz="1600" b="1" dirty="0" err="1" smtClean="0">
                    <a:solidFill>
                      <a:srgbClr val="0000FF"/>
                    </a:solidFill>
                    <a:latin typeface="+mj-lt"/>
                  </a:rPr>
                  <a:t>Consumption</a:t>
                </a:r>
                <a:endParaRPr lang="de-DE" sz="1600" b="1" dirty="0" smtClean="0">
                  <a:solidFill>
                    <a:srgbClr val="0000FF"/>
                  </a:solidFill>
                  <a:latin typeface="+mj-lt"/>
                </a:endParaRPr>
              </a:p>
            </p:txBody>
          </p:sp>
          <p:sp>
            <p:nvSpPr>
              <p:cNvPr id="37" name="TextBox 36"/>
              <p:cNvSpPr txBox="1"/>
              <p:nvPr/>
            </p:nvSpPr>
            <p:spPr>
              <a:xfrm>
                <a:off x="6948065" y="2786939"/>
                <a:ext cx="184731" cy="338554"/>
              </a:xfrm>
              <a:prstGeom prst="rect">
                <a:avLst/>
              </a:prstGeom>
              <a:noFill/>
            </p:spPr>
            <p:txBody>
              <a:bodyPr wrap="none" rtlCol="0">
                <a:spAutoFit/>
              </a:bodyPr>
              <a:lstStyle/>
              <a:p>
                <a:endParaRPr lang="en-US" sz="1600" b="1" dirty="0" err="1" smtClean="0">
                  <a:solidFill>
                    <a:srgbClr val="0000FF"/>
                  </a:solidFill>
                  <a:latin typeface="+mj-lt"/>
                </a:endParaRPr>
              </a:p>
            </p:txBody>
          </p:sp>
        </p:grpSp>
        <p:grpSp>
          <p:nvGrpSpPr>
            <p:cNvPr id="13" name="Group 12"/>
            <p:cNvGrpSpPr/>
            <p:nvPr/>
          </p:nvGrpSpPr>
          <p:grpSpPr>
            <a:xfrm>
              <a:off x="1552326" y="5827540"/>
              <a:ext cx="7926705" cy="338554"/>
              <a:chOff x="533026" y="5827540"/>
              <a:chExt cx="7926705" cy="338554"/>
            </a:xfrm>
          </p:grpSpPr>
          <p:sp>
            <p:nvSpPr>
              <p:cNvPr id="41" name="TextBox 40"/>
              <p:cNvSpPr txBox="1"/>
              <p:nvPr/>
            </p:nvSpPr>
            <p:spPr>
              <a:xfrm>
                <a:off x="533026" y="5827540"/>
                <a:ext cx="466950" cy="338554"/>
              </a:xfrm>
              <a:prstGeom prst="rect">
                <a:avLst/>
              </a:prstGeom>
              <a:solidFill>
                <a:srgbClr val="0000FF"/>
              </a:solidFill>
            </p:spPr>
            <p:txBody>
              <a:bodyPr wrap="square" rtlCol="0">
                <a:spAutoFit/>
              </a:bodyPr>
              <a:lstStyle/>
              <a:p>
                <a:r>
                  <a:rPr lang="en-GB" sz="1600" dirty="0" smtClean="0">
                    <a:solidFill>
                      <a:schemeClr val="bg1"/>
                    </a:solidFill>
                    <a:latin typeface="+mj-lt"/>
                  </a:rPr>
                  <a:t>2.</a:t>
                </a:r>
              </a:p>
            </p:txBody>
          </p:sp>
          <p:sp>
            <p:nvSpPr>
              <p:cNvPr id="44" name="TextBox 43"/>
              <p:cNvSpPr txBox="1"/>
              <p:nvPr/>
            </p:nvSpPr>
            <p:spPr>
              <a:xfrm>
                <a:off x="903899" y="5827540"/>
                <a:ext cx="7555832" cy="338554"/>
              </a:xfrm>
              <a:prstGeom prst="rect">
                <a:avLst/>
              </a:prstGeom>
              <a:solidFill>
                <a:schemeClr val="bg1"/>
              </a:solidFill>
            </p:spPr>
            <p:txBody>
              <a:bodyPr wrap="square" rtlCol="0">
                <a:spAutoFit/>
              </a:bodyPr>
              <a:lstStyle/>
              <a:p>
                <a:r>
                  <a:rPr lang="en-GB" sz="1600" dirty="0" smtClean="0">
                    <a:latin typeface="+mj-lt"/>
                  </a:rPr>
                  <a:t>Free allocation for leakage protection &amp; Inclusion of Consumption for incentives </a:t>
                </a:r>
              </a:p>
            </p:txBody>
          </p:sp>
        </p:grpSp>
      </p:grpSp>
      <p:sp>
        <p:nvSpPr>
          <p:cNvPr id="54" name="Rechteck 27"/>
          <p:cNvSpPr/>
          <p:nvPr/>
        </p:nvSpPr>
        <p:spPr>
          <a:xfrm>
            <a:off x="396716" y="3644073"/>
            <a:ext cx="2347401" cy="7128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r>
              <a:rPr lang="en-GB" sz="1600" dirty="0" smtClean="0">
                <a:solidFill>
                  <a:schemeClr val="tx1"/>
                </a:solidFill>
                <a:latin typeface="Calibri" charset="0"/>
              </a:rPr>
              <a:t>Production efficiency</a:t>
            </a:r>
          </a:p>
          <a:p>
            <a:r>
              <a:rPr lang="en-GB" sz="1600" dirty="0" smtClean="0">
                <a:solidFill>
                  <a:schemeClr val="tx1"/>
                </a:solidFill>
                <a:latin typeface="Calibri" charset="0"/>
              </a:rPr>
              <a:t>and fuel </a:t>
            </a:r>
            <a:r>
              <a:rPr lang="en-GB" sz="1600" dirty="0">
                <a:solidFill>
                  <a:schemeClr val="tx1"/>
                </a:solidFill>
                <a:latin typeface="Calibri" charset="0"/>
              </a:rPr>
              <a:t>shifting </a:t>
            </a:r>
          </a:p>
        </p:txBody>
      </p:sp>
      <p:sp>
        <p:nvSpPr>
          <p:cNvPr id="55" name="Rechteck 26"/>
          <p:cNvSpPr/>
          <p:nvPr/>
        </p:nvSpPr>
        <p:spPr>
          <a:xfrm>
            <a:off x="396717" y="1759857"/>
            <a:ext cx="1874345" cy="711707"/>
          </a:xfrm>
          <a:prstGeom prst="rect">
            <a:avLst/>
          </a:prstGeom>
          <a:solidFill>
            <a:schemeClr val="bg1">
              <a:alpha val="25000"/>
            </a:schemeClr>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r>
              <a:rPr lang="en-GB" sz="1600" b="1" dirty="0" smtClean="0">
                <a:solidFill>
                  <a:schemeClr val="tx1"/>
                </a:solidFill>
                <a:latin typeface="Calibri" charset="0"/>
              </a:rPr>
              <a:t>Incentives for </a:t>
            </a:r>
          </a:p>
          <a:p>
            <a:endParaRPr lang="en-GB" sz="1600" b="1" dirty="0" smtClean="0">
              <a:solidFill>
                <a:schemeClr val="tx1"/>
              </a:solidFill>
              <a:latin typeface="Calibri" charset="0"/>
            </a:endParaRPr>
          </a:p>
          <a:p>
            <a:r>
              <a:rPr lang="en-GB" sz="1600" dirty="0" smtClean="0">
                <a:solidFill>
                  <a:schemeClr val="tx1"/>
                </a:solidFill>
                <a:latin typeface="Calibri" charset="0"/>
              </a:rPr>
              <a:t>Climate friendly production with incremental cost</a:t>
            </a:r>
          </a:p>
          <a:p>
            <a:endParaRPr lang="en-GB" sz="1600" dirty="0" smtClean="0">
              <a:solidFill>
                <a:schemeClr val="tx1"/>
              </a:solidFill>
              <a:latin typeface="Calibri" charset="0"/>
            </a:endParaRPr>
          </a:p>
          <a:p>
            <a:r>
              <a:rPr lang="en-GB" sz="1600" dirty="0" smtClean="0">
                <a:solidFill>
                  <a:schemeClr val="tx1"/>
                </a:solidFill>
                <a:latin typeface="Calibri" charset="0"/>
              </a:rPr>
              <a:t>Efficient material use and substitution</a:t>
            </a:r>
            <a:endParaRPr lang="en-GB" sz="1600" dirty="0">
              <a:solidFill>
                <a:schemeClr val="tx1"/>
              </a:solidFill>
              <a:latin typeface="Calibri" charset="0"/>
            </a:endParaRPr>
          </a:p>
          <a:p>
            <a:pPr marL="285750" indent="-285750">
              <a:buFont typeface="Arial" panose="020B0604020202020204" pitchFamily="34" charset="0"/>
              <a:buChar char="•"/>
            </a:pPr>
            <a:endParaRPr lang="en-GB" sz="1600" dirty="0" smtClean="0">
              <a:solidFill>
                <a:schemeClr val="tx1"/>
              </a:solidFill>
              <a:latin typeface="Calibri" charset="0"/>
            </a:endParaRPr>
          </a:p>
          <a:p>
            <a:pPr marL="285750" indent="-285750">
              <a:buFont typeface="Arial" panose="020B0604020202020204" pitchFamily="34" charset="0"/>
              <a:buChar char="•"/>
            </a:pPr>
            <a:endParaRPr lang="en-GB" sz="1600" dirty="0">
              <a:solidFill>
                <a:schemeClr val="tx1"/>
              </a:solidFill>
              <a:latin typeface="Calibri" charset="0"/>
            </a:endParaRPr>
          </a:p>
        </p:txBody>
      </p:sp>
      <p:sp>
        <p:nvSpPr>
          <p:cNvPr id="52" name="TextBox 51"/>
          <p:cNvSpPr txBox="1"/>
          <p:nvPr/>
        </p:nvSpPr>
        <p:spPr>
          <a:xfrm>
            <a:off x="7651415" y="3570290"/>
            <a:ext cx="1346715" cy="584775"/>
          </a:xfrm>
          <a:prstGeom prst="rect">
            <a:avLst/>
          </a:prstGeom>
          <a:noFill/>
        </p:spPr>
        <p:txBody>
          <a:bodyPr wrap="none" rtlCol="0">
            <a:spAutoFit/>
          </a:bodyPr>
          <a:lstStyle/>
          <a:p>
            <a:r>
              <a:rPr lang="de-DE" sz="1600" b="1" dirty="0" smtClean="0">
                <a:latin typeface="+mj-lt"/>
              </a:rPr>
              <a:t>ETS </a:t>
            </a:r>
            <a:r>
              <a:rPr lang="de-DE" sz="1600" b="1" dirty="0" err="1" smtClean="0">
                <a:latin typeface="+mj-lt"/>
              </a:rPr>
              <a:t>with</a:t>
            </a:r>
            <a:r>
              <a:rPr lang="de-DE" sz="1600" b="1" dirty="0" smtClean="0">
                <a:latin typeface="+mj-lt"/>
              </a:rPr>
              <a:t> </a:t>
            </a:r>
            <a:r>
              <a:rPr lang="de-DE" sz="1600" b="1" dirty="0" err="1" smtClean="0">
                <a:latin typeface="+mj-lt"/>
              </a:rPr>
              <a:t>free</a:t>
            </a:r>
            <a:r>
              <a:rPr lang="de-DE" sz="1600" b="1" dirty="0" smtClean="0">
                <a:latin typeface="+mj-lt"/>
              </a:rPr>
              <a:t> </a:t>
            </a:r>
          </a:p>
          <a:p>
            <a:r>
              <a:rPr lang="de-DE" sz="1600" b="1" dirty="0" err="1" smtClean="0">
                <a:latin typeface="+mj-lt"/>
              </a:rPr>
              <a:t>allocation</a:t>
            </a:r>
            <a:endParaRPr lang="en-US" sz="1600" b="1" dirty="0" err="1" smtClean="0">
              <a:latin typeface="+mj-lt"/>
            </a:endParaRPr>
          </a:p>
        </p:txBody>
      </p:sp>
      <p:sp>
        <p:nvSpPr>
          <p:cNvPr id="49" name="Footer Placeholder 2"/>
          <p:cNvSpPr txBox="1">
            <a:spLocks/>
          </p:cNvSpPr>
          <p:nvPr/>
        </p:nvSpPr>
        <p:spPr>
          <a:xfrm>
            <a:off x="538714" y="6516987"/>
            <a:ext cx="6099175" cy="152400"/>
          </a:xfrm>
          <a:prstGeom prst="rect">
            <a:avLst/>
          </a:prstGeom>
        </p:spPr>
        <p:txBody>
          <a:bodyPr/>
          <a:lstStyle>
            <a:defPPr>
              <a:defRPr lang="de-DE"/>
            </a:defPPr>
            <a:lvl1pPr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1pPr>
            <a:lvl2pPr marL="4572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2pPr>
            <a:lvl3pPr marL="9144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3pPr>
            <a:lvl4pPr marL="13716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4pPr>
            <a:lvl5pPr marL="18288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5pPr>
            <a:lvl6pPr marL="22860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6pPr>
            <a:lvl7pPr marL="27432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7pPr>
            <a:lvl8pPr marL="32004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8pPr>
            <a:lvl9pPr marL="36576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9pPr>
          </a:lstStyle>
          <a:p>
            <a:pPr>
              <a:defRPr/>
            </a:pPr>
            <a:r>
              <a:rPr lang="de-DE" sz="1100"/>
              <a:t>http://climatestrategies.org/projects/inclusion-of-consumption-in-emissions-trading/</a:t>
            </a:r>
            <a:endParaRPr lang="de-DE" sz="1100" dirty="0"/>
          </a:p>
        </p:txBody>
      </p:sp>
      <p:sp>
        <p:nvSpPr>
          <p:cNvPr id="47" name="TextBox 46"/>
          <p:cNvSpPr txBox="1"/>
          <p:nvPr/>
        </p:nvSpPr>
        <p:spPr>
          <a:xfrm>
            <a:off x="7782791" y="6573199"/>
            <a:ext cx="1361210" cy="284801"/>
          </a:xfrm>
          <a:prstGeom prst="rect">
            <a:avLst/>
          </a:prstGeom>
          <a:noFill/>
        </p:spPr>
        <p:txBody>
          <a:bodyPr wrap="square" rtlCol="0">
            <a:spAutoFit/>
          </a:bodyPr>
          <a:lstStyle/>
          <a:p>
            <a:r>
              <a:rPr lang="de-DE" sz="1200" dirty="0" smtClean="0"/>
              <a:t>Karsten Neuhoff</a:t>
            </a:r>
            <a:endParaRPr lang="en-US" sz="1200" dirty="0" smtClean="0"/>
          </a:p>
        </p:txBody>
      </p:sp>
    </p:spTree>
    <p:extLst>
      <p:ext uri="{BB962C8B-B14F-4D97-AF65-F5344CB8AC3E}">
        <p14:creationId xmlns:p14="http://schemas.microsoft.com/office/powerpoint/2010/main" val="2170075839"/>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Rectangle 48"/>
          <p:cNvSpPr/>
          <p:nvPr/>
        </p:nvSpPr>
        <p:spPr>
          <a:xfrm>
            <a:off x="1453119" y="1012068"/>
            <a:ext cx="4605737" cy="1294661"/>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ext Placeholder 1"/>
          <p:cNvSpPr>
            <a:spLocks noGrp="1"/>
          </p:cNvSpPr>
          <p:nvPr>
            <p:ph type="body" sz="quarter" idx="13"/>
          </p:nvPr>
        </p:nvSpPr>
        <p:spPr>
          <a:xfrm>
            <a:off x="1140472" y="295049"/>
            <a:ext cx="7467600" cy="442800"/>
          </a:xfrm>
        </p:spPr>
        <p:txBody>
          <a:bodyPr/>
          <a:lstStyle/>
          <a:p>
            <a:r>
              <a:rPr lang="de-DE" sz="2000" dirty="0" smtClean="0"/>
              <a:t>Option 1:  </a:t>
            </a:r>
            <a:r>
              <a:rPr lang="de-DE" sz="2000" dirty="0" err="1" smtClean="0"/>
              <a:t>Border</a:t>
            </a:r>
            <a:r>
              <a:rPr lang="de-DE" sz="2000" dirty="0" smtClean="0"/>
              <a:t> </a:t>
            </a:r>
            <a:r>
              <a:rPr lang="de-DE" sz="2000" dirty="0" err="1" smtClean="0"/>
              <a:t>related</a:t>
            </a:r>
            <a:r>
              <a:rPr lang="de-DE" sz="2000" dirty="0" smtClean="0"/>
              <a:t> </a:t>
            </a:r>
            <a:r>
              <a:rPr lang="de-DE" sz="2000" dirty="0" err="1" smtClean="0"/>
              <a:t>approaches</a:t>
            </a:r>
            <a:r>
              <a:rPr lang="de-DE" sz="2000" dirty="0" smtClean="0"/>
              <a:t> - </a:t>
            </a:r>
            <a:r>
              <a:rPr lang="de-DE" sz="2000" dirty="0" err="1" smtClean="0"/>
              <a:t>politically</a:t>
            </a:r>
            <a:r>
              <a:rPr lang="de-DE" sz="2000" dirty="0" smtClean="0"/>
              <a:t> </a:t>
            </a:r>
            <a:r>
              <a:rPr lang="de-DE" sz="2000" dirty="0" err="1" smtClean="0"/>
              <a:t>or</a:t>
            </a:r>
            <a:r>
              <a:rPr lang="de-DE" sz="2000" dirty="0" smtClean="0"/>
              <a:t> </a:t>
            </a:r>
            <a:r>
              <a:rPr lang="de-DE" sz="2000" dirty="0" err="1" smtClean="0"/>
              <a:t>economically</a:t>
            </a:r>
            <a:r>
              <a:rPr lang="de-DE" sz="2000" dirty="0" smtClean="0"/>
              <a:t> </a:t>
            </a:r>
            <a:r>
              <a:rPr lang="de-DE" sz="2000" dirty="0" err="1" smtClean="0"/>
              <a:t>difficult</a:t>
            </a:r>
            <a:endParaRPr lang="en-US" sz="2000" dirty="0"/>
          </a:p>
        </p:txBody>
      </p:sp>
      <p:sp>
        <p:nvSpPr>
          <p:cNvPr id="6" name="Text Placeholder 5"/>
          <p:cNvSpPr>
            <a:spLocks noGrp="1"/>
          </p:cNvSpPr>
          <p:nvPr>
            <p:ph type="body" sz="quarter" idx="19"/>
          </p:nvPr>
        </p:nvSpPr>
        <p:spPr/>
        <p:txBody>
          <a:bodyPr/>
          <a:lstStyle/>
          <a:p>
            <a:r>
              <a:rPr lang="de-DE" dirty="0" smtClean="0"/>
              <a:t>8</a:t>
            </a:r>
            <a:endParaRPr lang="en-US" dirty="0"/>
          </a:p>
        </p:txBody>
      </p:sp>
      <p:sp>
        <p:nvSpPr>
          <p:cNvPr id="47" name="Footer Placeholder 2"/>
          <p:cNvSpPr txBox="1">
            <a:spLocks/>
          </p:cNvSpPr>
          <p:nvPr/>
        </p:nvSpPr>
        <p:spPr>
          <a:xfrm>
            <a:off x="338688" y="6431259"/>
            <a:ext cx="6099175" cy="152400"/>
          </a:xfrm>
          <a:prstGeom prst="rect">
            <a:avLst/>
          </a:prstGeom>
        </p:spPr>
        <p:txBody>
          <a:bodyPr/>
          <a:lstStyle>
            <a:defPPr>
              <a:defRPr lang="de-DE"/>
            </a:defPPr>
            <a:lvl1pPr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1pPr>
            <a:lvl2pPr marL="4572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2pPr>
            <a:lvl3pPr marL="9144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3pPr>
            <a:lvl4pPr marL="13716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4pPr>
            <a:lvl5pPr marL="1828800" algn="l" defTabSz="457200" rtl="0" fontAlgn="base">
              <a:spcBef>
                <a:spcPct val="0"/>
              </a:spcBef>
              <a:spcAft>
                <a:spcPct val="0"/>
              </a:spcAft>
              <a:defRPr kern="1200">
                <a:solidFill>
                  <a:schemeClr val="tx1"/>
                </a:solidFill>
                <a:latin typeface="Arial" pitchFamily="-65" charset="0"/>
                <a:ea typeface="ＭＳ Ｐゴシック" pitchFamily="-65" charset="-128"/>
                <a:cs typeface="ＭＳ Ｐゴシック" pitchFamily="-65" charset="-128"/>
              </a:defRPr>
            </a:lvl5pPr>
            <a:lvl6pPr marL="22860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6pPr>
            <a:lvl7pPr marL="27432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7pPr>
            <a:lvl8pPr marL="32004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8pPr>
            <a:lvl9pPr marL="3657600" algn="l" defTabSz="457200" rtl="0" eaLnBrk="1" latinLnBrk="0" hangingPunct="1">
              <a:defRPr kern="1200">
                <a:solidFill>
                  <a:schemeClr val="tx1"/>
                </a:solidFill>
                <a:latin typeface="Arial" pitchFamily="-65" charset="0"/>
                <a:ea typeface="ＭＳ Ｐゴシック" pitchFamily="-65" charset="-128"/>
                <a:cs typeface="ＭＳ Ｐゴシック" pitchFamily="-65" charset="-128"/>
              </a:defRPr>
            </a:lvl9pPr>
          </a:lstStyle>
          <a:p>
            <a:pPr>
              <a:defRPr/>
            </a:pPr>
            <a:r>
              <a:rPr lang="en-US" sz="1100" dirty="0" err="1" smtClean="0"/>
              <a:t>Ismer</a:t>
            </a:r>
            <a:r>
              <a:rPr lang="en-US" sz="1100" dirty="0"/>
              <a:t>, R. and Neuhoff, K., 2007. Border Tax Adjustments: A feasible way to </a:t>
            </a:r>
            <a:endParaRPr lang="en-US" sz="1100" dirty="0" smtClean="0"/>
          </a:p>
          <a:p>
            <a:pPr>
              <a:defRPr/>
            </a:pPr>
            <a:r>
              <a:rPr lang="en-US" sz="1100" dirty="0" smtClean="0"/>
              <a:t>support </a:t>
            </a:r>
            <a:r>
              <a:rPr lang="en-US" sz="1100" dirty="0"/>
              <a:t>stringent emission trading, European Journal of Law and Economics 24, p. 137–164.</a:t>
            </a:r>
            <a:endParaRPr lang="de-DE" sz="1100" dirty="0"/>
          </a:p>
        </p:txBody>
      </p:sp>
      <p:pic>
        <p:nvPicPr>
          <p:cNvPr id="9" name="Bild 41" descr="Company.gif"/>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4711545" y="1727855"/>
            <a:ext cx="560713" cy="560713"/>
          </a:xfrm>
          <a:prstGeom prst="rect">
            <a:avLst/>
          </a:prstGeom>
        </p:spPr>
      </p:pic>
      <p:pic>
        <p:nvPicPr>
          <p:cNvPr id="10" name="Bild 43" descr="Consumer.gif"/>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41616" y="5187557"/>
            <a:ext cx="469952" cy="467957"/>
          </a:xfrm>
          <a:prstGeom prst="rect">
            <a:avLst/>
          </a:prstGeom>
        </p:spPr>
      </p:pic>
      <p:pic>
        <p:nvPicPr>
          <p:cNvPr id="11" name="Bild 51" descr="tool.gif"/>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1045992">
            <a:off x="5342579" y="3518897"/>
            <a:ext cx="381020" cy="382708"/>
          </a:xfrm>
          <a:prstGeom prst="rect">
            <a:avLst/>
          </a:prstGeom>
        </p:spPr>
      </p:pic>
      <p:pic>
        <p:nvPicPr>
          <p:cNvPr id="12" name="Bild 52" descr="car copy.gif"/>
          <p:cNvPicPr>
            <a:picLocks noChangeAspect="1"/>
          </p:cNvPicPr>
          <p:nvPr/>
        </p:nvPicPr>
        <p:blipFill>
          <a:blip r:embed="rId6" cstate="print">
            <a:alphaModFix/>
            <a:extLst>
              <a:ext uri="{28A0092B-C50C-407E-A947-70E740481C1C}">
                <a14:useLocalDpi xmlns:a14="http://schemas.microsoft.com/office/drawing/2010/main" val="0"/>
              </a:ext>
            </a:extLst>
          </a:blip>
          <a:stretch>
            <a:fillRect/>
          </a:stretch>
        </p:blipFill>
        <p:spPr>
          <a:xfrm>
            <a:off x="4411503" y="5389462"/>
            <a:ext cx="294871" cy="266051"/>
          </a:xfrm>
          <a:prstGeom prst="rect">
            <a:avLst/>
          </a:prstGeom>
        </p:spPr>
      </p:pic>
      <p:pic>
        <p:nvPicPr>
          <p:cNvPr id="13" name="Bild 5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92955" y="3428554"/>
            <a:ext cx="585619" cy="585619"/>
          </a:xfrm>
          <a:prstGeom prst="rect">
            <a:avLst/>
          </a:prstGeom>
        </p:spPr>
      </p:pic>
      <p:pic>
        <p:nvPicPr>
          <p:cNvPr id="14" name="Bild 54" descr="stahl.gif"/>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215308" y="1459306"/>
            <a:ext cx="256676" cy="256675"/>
          </a:xfrm>
          <a:prstGeom prst="rect">
            <a:avLst/>
          </a:prstGeom>
        </p:spPr>
      </p:pic>
      <p:pic>
        <p:nvPicPr>
          <p:cNvPr id="15" name="Bild 55" descr="stahl.gif"/>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16465" y="1442228"/>
            <a:ext cx="256676" cy="256675"/>
          </a:xfrm>
          <a:prstGeom prst="rect">
            <a:avLst/>
          </a:prstGeom>
        </p:spPr>
      </p:pic>
      <p:sp>
        <p:nvSpPr>
          <p:cNvPr id="16" name="TextBox 15"/>
          <p:cNvSpPr txBox="1"/>
          <p:nvPr/>
        </p:nvSpPr>
        <p:spPr>
          <a:xfrm rot="16200000">
            <a:off x="-160315" y="978365"/>
            <a:ext cx="1871812" cy="923330"/>
          </a:xfrm>
          <a:prstGeom prst="rect">
            <a:avLst/>
          </a:prstGeom>
          <a:noFill/>
        </p:spPr>
        <p:txBody>
          <a:bodyPr wrap="square" rtlCol="0">
            <a:spAutoFit/>
          </a:bodyPr>
          <a:lstStyle/>
          <a:p>
            <a:r>
              <a:rPr lang="de-DE" dirty="0" err="1">
                <a:latin typeface="+mj-lt"/>
              </a:rPr>
              <a:t>C</a:t>
            </a:r>
            <a:r>
              <a:rPr lang="de-DE" dirty="0" err="1" smtClean="0">
                <a:latin typeface="+mj-lt"/>
              </a:rPr>
              <a:t>overage</a:t>
            </a:r>
            <a:r>
              <a:rPr lang="de-DE" dirty="0" smtClean="0">
                <a:latin typeface="+mj-lt"/>
              </a:rPr>
              <a:t> </a:t>
            </a:r>
            <a:r>
              <a:rPr lang="de-DE" dirty="0" err="1" smtClean="0">
                <a:latin typeface="+mj-lt"/>
              </a:rPr>
              <a:t>of</a:t>
            </a:r>
            <a:r>
              <a:rPr lang="de-DE" dirty="0" smtClean="0">
                <a:latin typeface="+mj-lt"/>
              </a:rPr>
              <a:t> material </a:t>
            </a:r>
            <a:r>
              <a:rPr lang="de-DE" dirty="0" err="1" smtClean="0">
                <a:latin typeface="+mj-lt"/>
              </a:rPr>
              <a:t>producers</a:t>
            </a:r>
            <a:endParaRPr lang="de-DE" dirty="0">
              <a:latin typeface="+mj-lt"/>
            </a:endParaRPr>
          </a:p>
        </p:txBody>
      </p:sp>
      <p:pic>
        <p:nvPicPr>
          <p:cNvPr id="18" name="Bild 55" descr="stahl.gif"/>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69504" y="1294268"/>
            <a:ext cx="256676" cy="256675"/>
          </a:xfrm>
          <a:prstGeom prst="rect">
            <a:avLst/>
          </a:prstGeom>
        </p:spPr>
      </p:pic>
      <p:pic>
        <p:nvPicPr>
          <p:cNvPr id="19" name="Bild 55" descr="stahl.gif"/>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437323" y="1188341"/>
            <a:ext cx="256676" cy="256675"/>
          </a:xfrm>
          <a:prstGeom prst="rect">
            <a:avLst/>
          </a:prstGeom>
        </p:spPr>
      </p:pic>
      <p:pic>
        <p:nvPicPr>
          <p:cNvPr id="20" name="Bild 55" descr="stahl.gif"/>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142969" y="1575682"/>
            <a:ext cx="256676" cy="256675"/>
          </a:xfrm>
          <a:prstGeom prst="rect">
            <a:avLst/>
          </a:prstGeom>
        </p:spPr>
      </p:pic>
      <p:cxnSp>
        <p:nvCxnSpPr>
          <p:cNvPr id="21" name="Straight Connector 20"/>
          <p:cNvCxnSpPr/>
          <p:nvPr/>
        </p:nvCxnSpPr>
        <p:spPr>
          <a:xfrm flipH="1" flipV="1">
            <a:off x="4711544" y="1498809"/>
            <a:ext cx="914635" cy="1"/>
          </a:xfrm>
          <a:prstGeom prst="line">
            <a:avLst/>
          </a:prstGeom>
          <a:ln w="38100">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4" name="TextBox 23"/>
          <p:cNvSpPr txBox="1"/>
          <p:nvPr/>
        </p:nvSpPr>
        <p:spPr>
          <a:xfrm>
            <a:off x="1787341" y="1148489"/>
            <a:ext cx="2559345" cy="646331"/>
          </a:xfrm>
          <a:prstGeom prst="rect">
            <a:avLst/>
          </a:prstGeom>
          <a:noFill/>
        </p:spPr>
        <p:txBody>
          <a:bodyPr wrap="square" rtlCol="0">
            <a:spAutoFit/>
          </a:bodyPr>
          <a:lstStyle/>
          <a:p>
            <a:pPr lvl="0"/>
            <a:r>
              <a:rPr lang="en-US" dirty="0" smtClean="0">
                <a:latin typeface="+mj-lt"/>
              </a:rPr>
              <a:t>Surrender allowance to cover CO2 emissions</a:t>
            </a:r>
            <a:endParaRPr lang="en-US" dirty="0">
              <a:latin typeface="+mj-lt"/>
            </a:endParaRPr>
          </a:p>
        </p:txBody>
      </p:sp>
      <p:cxnSp>
        <p:nvCxnSpPr>
          <p:cNvPr id="26" name="Gerade Verbindung mit Pfeil 59"/>
          <p:cNvCxnSpPr/>
          <p:nvPr/>
        </p:nvCxnSpPr>
        <p:spPr>
          <a:xfrm flipH="1">
            <a:off x="5087349" y="2944609"/>
            <a:ext cx="5763" cy="502201"/>
          </a:xfrm>
          <a:prstGeom prst="straightConnector1">
            <a:avLst/>
          </a:prstGeom>
          <a:ln>
            <a:solidFill>
              <a:srgbClr val="0000FF"/>
            </a:solidFill>
            <a:prstDash val="sysDot"/>
            <a:tailEnd type="triangle"/>
          </a:ln>
          <a:effectLst/>
        </p:spPr>
        <p:style>
          <a:lnRef idx="2">
            <a:schemeClr val="accent1"/>
          </a:lnRef>
          <a:fillRef idx="0">
            <a:schemeClr val="accent1"/>
          </a:fillRef>
          <a:effectRef idx="1">
            <a:schemeClr val="accent1"/>
          </a:effectRef>
          <a:fontRef idx="minor">
            <a:schemeClr val="tx1"/>
          </a:fontRef>
        </p:style>
      </p:cxnSp>
      <p:cxnSp>
        <p:nvCxnSpPr>
          <p:cNvPr id="28" name="Gerade Verbindung mit Pfeil 59"/>
          <p:cNvCxnSpPr/>
          <p:nvPr/>
        </p:nvCxnSpPr>
        <p:spPr>
          <a:xfrm>
            <a:off x="5017234" y="4306254"/>
            <a:ext cx="0" cy="502201"/>
          </a:xfrm>
          <a:prstGeom prst="straightConnector1">
            <a:avLst/>
          </a:prstGeom>
          <a:noFill/>
          <a:ln>
            <a:noFill/>
            <a:prstDash val="sysDot"/>
            <a:tailEnd type="triangle"/>
          </a:ln>
          <a:effectLst/>
        </p:spPr>
        <p:style>
          <a:lnRef idx="2">
            <a:schemeClr val="accent1"/>
          </a:lnRef>
          <a:fillRef idx="0">
            <a:schemeClr val="accent1"/>
          </a:fillRef>
          <a:effectRef idx="1">
            <a:schemeClr val="accent1"/>
          </a:effectRef>
          <a:fontRef idx="minor">
            <a:schemeClr val="tx1"/>
          </a:fontRef>
        </p:style>
      </p:cxnSp>
      <p:cxnSp>
        <p:nvCxnSpPr>
          <p:cNvPr id="41" name="Straight Arrow Connector 40"/>
          <p:cNvCxnSpPr/>
          <p:nvPr/>
        </p:nvCxnSpPr>
        <p:spPr>
          <a:xfrm>
            <a:off x="3942254" y="1497035"/>
            <a:ext cx="352261" cy="0"/>
          </a:xfrm>
          <a:prstGeom prst="straightConnector1">
            <a:avLst/>
          </a:prstGeom>
          <a:ln w="22225">
            <a:solidFill>
              <a:schemeClr val="bg1">
                <a:lumMod val="50000"/>
              </a:schemeClr>
            </a:solidFill>
            <a:prstDash val="solid"/>
            <a:tailEnd type="arrow"/>
          </a:ln>
          <a:effectLst/>
        </p:spPr>
        <p:style>
          <a:lnRef idx="2">
            <a:schemeClr val="accent1"/>
          </a:lnRef>
          <a:fillRef idx="0">
            <a:schemeClr val="accent1"/>
          </a:fillRef>
          <a:effectRef idx="1">
            <a:schemeClr val="accent1"/>
          </a:effectRef>
          <a:fontRef idx="minor">
            <a:schemeClr val="tx1"/>
          </a:fontRef>
        </p:style>
      </p:cxnSp>
      <p:cxnSp>
        <p:nvCxnSpPr>
          <p:cNvPr id="45" name="Gerade Verbindung mit Pfeil 59"/>
          <p:cNvCxnSpPr/>
          <p:nvPr/>
        </p:nvCxnSpPr>
        <p:spPr>
          <a:xfrm flipH="1">
            <a:off x="5107419" y="4567878"/>
            <a:ext cx="5763" cy="502201"/>
          </a:xfrm>
          <a:prstGeom prst="straightConnector1">
            <a:avLst/>
          </a:prstGeom>
          <a:ln>
            <a:solidFill>
              <a:srgbClr val="0000FF"/>
            </a:solidFill>
            <a:prstDash val="sysDot"/>
            <a:tailEnd type="triangle"/>
          </a:ln>
          <a:effectLst/>
        </p:spPr>
        <p:style>
          <a:lnRef idx="2">
            <a:schemeClr val="accent1"/>
          </a:lnRef>
          <a:fillRef idx="0">
            <a:schemeClr val="accent1"/>
          </a:fillRef>
          <a:effectRef idx="1">
            <a:schemeClr val="accent1"/>
          </a:effectRef>
          <a:fontRef idx="minor">
            <a:schemeClr val="tx1"/>
          </a:fontRef>
        </p:style>
      </p:cxnSp>
      <p:sp>
        <p:nvSpPr>
          <p:cNvPr id="3" name="Slide Number Placeholder 2"/>
          <p:cNvSpPr>
            <a:spLocks noGrp="1"/>
          </p:cNvSpPr>
          <p:nvPr>
            <p:ph type="sldNum" sz="quarter" idx="4294967295"/>
          </p:nvPr>
        </p:nvSpPr>
        <p:spPr>
          <a:xfrm>
            <a:off x="152400" y="6521541"/>
            <a:ext cx="685800" cy="182563"/>
          </a:xfrm>
          <a:prstGeom prst="rect">
            <a:avLst/>
          </a:prstGeom>
        </p:spPr>
        <p:txBody>
          <a:bodyPr/>
          <a:lstStyle/>
          <a:p>
            <a:fld id="{0A013803-4526-4645-B715-105BE440F5D7}" type="slidenum">
              <a:rPr lang="de-DE" smtClean="0">
                <a:solidFill>
                  <a:srgbClr val="D1D6DA"/>
                </a:solidFill>
              </a:rPr>
              <a:pPr/>
              <a:t>9</a:t>
            </a:fld>
            <a:endParaRPr lang="de-DE" dirty="0">
              <a:solidFill>
                <a:srgbClr val="D1D6DA"/>
              </a:solidFill>
            </a:endParaRPr>
          </a:p>
        </p:txBody>
      </p:sp>
      <p:sp>
        <p:nvSpPr>
          <p:cNvPr id="50" name="TextBox 49"/>
          <p:cNvSpPr txBox="1"/>
          <p:nvPr/>
        </p:nvSpPr>
        <p:spPr>
          <a:xfrm>
            <a:off x="6372718" y="1012068"/>
            <a:ext cx="2604615" cy="3139321"/>
          </a:xfrm>
          <a:prstGeom prst="rect">
            <a:avLst/>
          </a:prstGeom>
          <a:noFill/>
        </p:spPr>
        <p:txBody>
          <a:bodyPr wrap="square" rtlCol="0">
            <a:spAutoFit/>
          </a:bodyPr>
          <a:lstStyle/>
          <a:p>
            <a:pPr marL="285750" indent="-285750">
              <a:buFontTx/>
              <a:buChar char="-"/>
            </a:pPr>
            <a:r>
              <a:rPr lang="de-DE" dirty="0" smtClean="0">
                <a:latin typeface="+mj-lt"/>
              </a:rPr>
              <a:t>Incentive </a:t>
            </a:r>
            <a:r>
              <a:rPr lang="de-DE" dirty="0" err="1" smtClean="0">
                <a:latin typeface="+mj-lt"/>
              </a:rPr>
              <a:t>for</a:t>
            </a:r>
            <a:r>
              <a:rPr lang="de-DE" dirty="0" smtClean="0">
                <a:latin typeface="+mj-lt"/>
              </a:rPr>
              <a:t> </a:t>
            </a:r>
            <a:r>
              <a:rPr lang="de-DE" dirty="0" err="1" smtClean="0">
                <a:latin typeface="+mj-lt"/>
              </a:rPr>
              <a:t>climate</a:t>
            </a:r>
            <a:r>
              <a:rPr lang="de-DE" dirty="0" smtClean="0">
                <a:latin typeface="+mj-lt"/>
              </a:rPr>
              <a:t> </a:t>
            </a:r>
            <a:r>
              <a:rPr lang="de-DE" dirty="0" err="1" smtClean="0">
                <a:latin typeface="+mj-lt"/>
              </a:rPr>
              <a:t>friendly</a:t>
            </a:r>
            <a:r>
              <a:rPr lang="de-DE" dirty="0" smtClean="0">
                <a:latin typeface="+mj-lt"/>
              </a:rPr>
              <a:t> material </a:t>
            </a:r>
            <a:r>
              <a:rPr lang="de-DE" dirty="0" err="1" smtClean="0">
                <a:latin typeface="+mj-lt"/>
              </a:rPr>
              <a:t>production</a:t>
            </a:r>
            <a:r>
              <a:rPr lang="de-DE" dirty="0" smtClean="0">
                <a:latin typeface="+mj-lt"/>
              </a:rPr>
              <a:t> </a:t>
            </a:r>
          </a:p>
          <a:p>
            <a:pPr marL="285750" indent="-285750">
              <a:buFontTx/>
              <a:buChar char="-"/>
            </a:pPr>
            <a:r>
              <a:rPr lang="en-US" dirty="0">
                <a:latin typeface="+mj-lt"/>
              </a:rPr>
              <a:t>Consumers contribute to carbon cost: Essential for </a:t>
            </a:r>
            <a:r>
              <a:rPr lang="en-US" dirty="0" smtClean="0">
                <a:latin typeface="+mj-lt"/>
              </a:rPr>
              <a:t>viability </a:t>
            </a:r>
            <a:r>
              <a:rPr lang="en-US" dirty="0">
                <a:latin typeface="+mj-lt"/>
              </a:rPr>
              <a:t>of technologies with incremental cost</a:t>
            </a:r>
          </a:p>
          <a:p>
            <a:pPr marL="285750" indent="-285750">
              <a:buFontTx/>
              <a:buChar char="-"/>
            </a:pPr>
            <a:endParaRPr lang="de-DE" dirty="0" smtClean="0">
              <a:latin typeface="+mj-lt"/>
            </a:endParaRPr>
          </a:p>
          <a:p>
            <a:pPr marL="285750" indent="-285750">
              <a:buFontTx/>
              <a:buChar char="-"/>
            </a:pPr>
            <a:endParaRPr lang="de-DE" dirty="0" smtClean="0">
              <a:latin typeface="+mj-lt"/>
            </a:endParaRPr>
          </a:p>
          <a:p>
            <a:endParaRPr lang="de-DE" dirty="0">
              <a:latin typeface="+mj-lt"/>
            </a:endParaRPr>
          </a:p>
        </p:txBody>
      </p:sp>
      <p:sp>
        <p:nvSpPr>
          <p:cNvPr id="35" name="TextBox 34"/>
          <p:cNvSpPr txBox="1"/>
          <p:nvPr/>
        </p:nvSpPr>
        <p:spPr>
          <a:xfrm>
            <a:off x="7782791" y="6573199"/>
            <a:ext cx="1361210" cy="284801"/>
          </a:xfrm>
          <a:prstGeom prst="rect">
            <a:avLst/>
          </a:prstGeom>
          <a:noFill/>
        </p:spPr>
        <p:txBody>
          <a:bodyPr wrap="square" rtlCol="0">
            <a:spAutoFit/>
          </a:bodyPr>
          <a:lstStyle/>
          <a:p>
            <a:r>
              <a:rPr lang="de-DE" sz="1200" dirty="0" smtClean="0"/>
              <a:t>Karsten Neuhoff</a:t>
            </a:r>
            <a:endParaRPr lang="en-US" sz="1200" dirty="0" smtClean="0"/>
          </a:p>
        </p:txBody>
      </p:sp>
      <p:sp>
        <p:nvSpPr>
          <p:cNvPr id="52" name="Right Arrow 51"/>
          <p:cNvSpPr/>
          <p:nvPr/>
        </p:nvSpPr>
        <p:spPr>
          <a:xfrm>
            <a:off x="6226145" y="975609"/>
            <a:ext cx="133081" cy="1764144"/>
          </a:xfrm>
          <a:prstGeom prst="rightArrow">
            <a:avLst>
              <a:gd name="adj1" fmla="val 50000"/>
              <a:gd name="adj2" fmla="val 201887"/>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Rectangle 81"/>
          <p:cNvSpPr/>
          <p:nvPr/>
        </p:nvSpPr>
        <p:spPr>
          <a:xfrm>
            <a:off x="1452403" y="2414951"/>
            <a:ext cx="3096601" cy="2411701"/>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3" name="TextBox 82"/>
          <p:cNvSpPr txBox="1"/>
          <p:nvPr/>
        </p:nvSpPr>
        <p:spPr>
          <a:xfrm rot="16200000">
            <a:off x="-206747" y="3349660"/>
            <a:ext cx="1859269" cy="646331"/>
          </a:xfrm>
          <a:prstGeom prst="rect">
            <a:avLst/>
          </a:prstGeom>
          <a:noFill/>
        </p:spPr>
        <p:txBody>
          <a:bodyPr wrap="square" rtlCol="0">
            <a:spAutoFit/>
          </a:bodyPr>
          <a:lstStyle/>
          <a:p>
            <a:r>
              <a:rPr lang="de-DE" dirty="0" smtClean="0">
                <a:latin typeface="+mj-lt"/>
              </a:rPr>
              <a:t>Carbon </a:t>
            </a:r>
            <a:r>
              <a:rPr lang="de-DE" dirty="0" err="1" smtClean="0">
                <a:latin typeface="+mj-lt"/>
              </a:rPr>
              <a:t>leakage</a:t>
            </a:r>
            <a:r>
              <a:rPr lang="de-DE" dirty="0" smtClean="0">
                <a:latin typeface="+mj-lt"/>
              </a:rPr>
              <a:t> </a:t>
            </a:r>
            <a:r>
              <a:rPr lang="de-DE" dirty="0" err="1" smtClean="0">
                <a:latin typeface="+mj-lt"/>
              </a:rPr>
              <a:t>protection</a:t>
            </a:r>
            <a:endParaRPr lang="de-DE" dirty="0">
              <a:latin typeface="+mj-lt"/>
            </a:endParaRPr>
          </a:p>
        </p:txBody>
      </p:sp>
      <p:sp>
        <p:nvSpPr>
          <p:cNvPr id="84" name="TextBox 83"/>
          <p:cNvSpPr txBox="1"/>
          <p:nvPr/>
        </p:nvSpPr>
        <p:spPr>
          <a:xfrm>
            <a:off x="1513975" y="2804914"/>
            <a:ext cx="2697493" cy="2308324"/>
          </a:xfrm>
          <a:prstGeom prst="rect">
            <a:avLst/>
          </a:prstGeom>
          <a:noFill/>
          <a:ln w="12700">
            <a:noFill/>
          </a:ln>
        </p:spPr>
        <p:txBody>
          <a:bodyPr wrap="square" rtlCol="0">
            <a:spAutoFit/>
          </a:bodyPr>
          <a:lstStyle/>
          <a:p>
            <a:r>
              <a:rPr lang="de-DE" dirty="0" smtClean="0">
                <a:latin typeface="+mj-lt"/>
              </a:rPr>
              <a:t>Charge on </a:t>
            </a:r>
            <a:r>
              <a:rPr lang="de-DE" dirty="0" err="1" smtClean="0">
                <a:latin typeface="+mj-lt"/>
              </a:rPr>
              <a:t>import</a:t>
            </a:r>
            <a:endParaRPr lang="de-DE" dirty="0" smtClean="0">
              <a:latin typeface="+mj-lt"/>
            </a:endParaRPr>
          </a:p>
          <a:p>
            <a:endParaRPr lang="de-DE" dirty="0" smtClean="0">
              <a:latin typeface="+mj-lt"/>
            </a:endParaRPr>
          </a:p>
          <a:p>
            <a:r>
              <a:rPr lang="de-DE" dirty="0" smtClean="0">
                <a:latin typeface="+mj-lt"/>
              </a:rPr>
              <a:t>Reimburse </a:t>
            </a:r>
            <a:r>
              <a:rPr lang="de-DE" dirty="0" err="1" smtClean="0">
                <a:latin typeface="+mj-lt"/>
              </a:rPr>
              <a:t>expor</a:t>
            </a:r>
            <a:r>
              <a:rPr lang="de-DE" dirty="0" err="1">
                <a:latin typeface="+mj-lt"/>
              </a:rPr>
              <a:t>t</a:t>
            </a:r>
            <a:endParaRPr lang="de-DE" dirty="0">
              <a:latin typeface="+mj-lt"/>
            </a:endParaRPr>
          </a:p>
          <a:p>
            <a:endParaRPr lang="de-DE" dirty="0" smtClean="0">
              <a:latin typeface="+mj-lt"/>
            </a:endParaRPr>
          </a:p>
          <a:p>
            <a:pPr marL="285750" indent="-285750">
              <a:buFontTx/>
              <a:buChar char="-"/>
            </a:pPr>
            <a:r>
              <a:rPr lang="de-DE" dirty="0" err="1" smtClean="0">
                <a:latin typeface="+mj-lt"/>
              </a:rPr>
              <a:t>benchmark</a:t>
            </a:r>
            <a:r>
              <a:rPr lang="de-DE" dirty="0" smtClean="0">
                <a:latin typeface="+mj-lt"/>
              </a:rPr>
              <a:t> * </a:t>
            </a:r>
            <a:r>
              <a:rPr lang="de-DE" dirty="0" err="1" smtClean="0">
                <a:latin typeface="+mj-lt"/>
              </a:rPr>
              <a:t>weight</a:t>
            </a:r>
            <a:r>
              <a:rPr lang="de-DE" dirty="0" smtClean="0">
                <a:latin typeface="+mj-lt"/>
              </a:rPr>
              <a:t> * EU ETS </a:t>
            </a:r>
            <a:r>
              <a:rPr lang="de-DE" dirty="0" err="1" smtClean="0">
                <a:latin typeface="+mj-lt"/>
              </a:rPr>
              <a:t>price</a:t>
            </a:r>
            <a:endParaRPr lang="de-DE" dirty="0" smtClean="0">
              <a:latin typeface="+mj-lt"/>
            </a:endParaRPr>
          </a:p>
          <a:p>
            <a:pPr marL="285750" indent="-285750">
              <a:buFontTx/>
              <a:buChar char="-"/>
            </a:pPr>
            <a:r>
              <a:rPr lang="de-DE" dirty="0" smtClean="0">
                <a:latin typeface="+mj-lt"/>
              </a:rPr>
              <a:t>also material in </a:t>
            </a:r>
            <a:r>
              <a:rPr lang="de-DE" dirty="0" err="1" smtClean="0">
                <a:latin typeface="+mj-lt"/>
              </a:rPr>
              <a:t>product</a:t>
            </a:r>
            <a:endParaRPr lang="de-DE" dirty="0" smtClean="0">
              <a:latin typeface="+mj-lt"/>
            </a:endParaRPr>
          </a:p>
          <a:p>
            <a:endParaRPr lang="de-DE" dirty="0" smtClean="0">
              <a:latin typeface="+mj-lt"/>
            </a:endParaRPr>
          </a:p>
        </p:txBody>
      </p:sp>
      <p:cxnSp>
        <p:nvCxnSpPr>
          <p:cNvPr id="86" name="Straight Connector 85"/>
          <p:cNvCxnSpPr/>
          <p:nvPr/>
        </p:nvCxnSpPr>
        <p:spPr>
          <a:xfrm flipV="1">
            <a:off x="4296775" y="2414951"/>
            <a:ext cx="12479" cy="2411701"/>
          </a:xfrm>
          <a:prstGeom prst="line">
            <a:avLst/>
          </a:prstGeom>
          <a:ln w="38100">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87" name="Rectangle 86"/>
          <p:cNvSpPr/>
          <p:nvPr/>
        </p:nvSpPr>
        <p:spPr>
          <a:xfrm>
            <a:off x="6372718" y="3558147"/>
            <a:ext cx="2481262" cy="1477328"/>
          </a:xfrm>
          <a:prstGeom prst="rect">
            <a:avLst/>
          </a:prstGeom>
        </p:spPr>
        <p:txBody>
          <a:bodyPr wrap="square">
            <a:spAutoFit/>
          </a:bodyPr>
          <a:lstStyle/>
          <a:p>
            <a:r>
              <a:rPr lang="de-DE" dirty="0">
                <a:latin typeface="+mj-lt"/>
              </a:rPr>
              <a:t>Incentives </a:t>
            </a:r>
            <a:r>
              <a:rPr lang="de-DE" dirty="0" err="1">
                <a:latin typeface="+mj-lt"/>
              </a:rPr>
              <a:t>for</a:t>
            </a:r>
            <a:r>
              <a:rPr lang="de-DE" dirty="0">
                <a:latin typeface="+mj-lt"/>
              </a:rPr>
              <a:t> </a:t>
            </a:r>
            <a:r>
              <a:rPr lang="de-DE" dirty="0" err="1">
                <a:latin typeface="+mj-lt"/>
              </a:rPr>
              <a:t>efficient</a:t>
            </a:r>
            <a:r>
              <a:rPr lang="de-DE" dirty="0">
                <a:latin typeface="+mj-lt"/>
              </a:rPr>
              <a:t> material </a:t>
            </a:r>
            <a:r>
              <a:rPr lang="de-DE" dirty="0" err="1">
                <a:latin typeface="+mj-lt"/>
              </a:rPr>
              <a:t>use</a:t>
            </a:r>
            <a:r>
              <a:rPr lang="de-DE" dirty="0">
                <a:latin typeface="+mj-lt"/>
              </a:rPr>
              <a:t> </a:t>
            </a:r>
            <a:r>
              <a:rPr lang="de-DE" dirty="0" err="1">
                <a:latin typeface="+mj-lt"/>
              </a:rPr>
              <a:t>and</a:t>
            </a:r>
            <a:r>
              <a:rPr lang="de-DE" dirty="0">
                <a:latin typeface="+mj-lt"/>
              </a:rPr>
              <a:t> </a:t>
            </a:r>
            <a:r>
              <a:rPr lang="de-DE" dirty="0" err="1" smtClean="0">
                <a:latin typeface="+mj-lt"/>
              </a:rPr>
              <a:t>substitution</a:t>
            </a:r>
            <a:r>
              <a:rPr lang="de-DE" dirty="0" smtClean="0">
                <a:latin typeface="+mj-lt"/>
              </a:rPr>
              <a:t>: </a:t>
            </a:r>
            <a:r>
              <a:rPr lang="de-DE" dirty="0" err="1" smtClean="0">
                <a:latin typeface="+mj-lt"/>
              </a:rPr>
              <a:t>Saves</a:t>
            </a:r>
            <a:r>
              <a:rPr lang="de-DE" dirty="0" smtClean="0">
                <a:latin typeface="+mj-lt"/>
              </a:rPr>
              <a:t> European </a:t>
            </a:r>
            <a:r>
              <a:rPr lang="de-DE" dirty="0" err="1" smtClean="0">
                <a:latin typeface="+mj-lt"/>
              </a:rPr>
              <a:t>consumers</a:t>
            </a:r>
            <a:r>
              <a:rPr lang="de-DE" dirty="0" smtClean="0">
                <a:latin typeface="+mj-lt"/>
              </a:rPr>
              <a:t> </a:t>
            </a:r>
            <a:r>
              <a:rPr lang="de-DE" dirty="0" err="1" smtClean="0">
                <a:latin typeface="+mj-lt"/>
              </a:rPr>
              <a:t>the</a:t>
            </a:r>
            <a:r>
              <a:rPr lang="de-DE" dirty="0" smtClean="0">
                <a:latin typeface="+mj-lt"/>
              </a:rPr>
              <a:t> </a:t>
            </a:r>
            <a:r>
              <a:rPr lang="de-DE" dirty="0" err="1" smtClean="0">
                <a:latin typeface="+mj-lt"/>
              </a:rPr>
              <a:t>consumption</a:t>
            </a:r>
            <a:r>
              <a:rPr lang="de-DE" dirty="0" smtClean="0">
                <a:latin typeface="+mj-lt"/>
              </a:rPr>
              <a:t> </a:t>
            </a:r>
            <a:r>
              <a:rPr lang="de-DE" dirty="0" err="1" smtClean="0">
                <a:latin typeface="+mj-lt"/>
              </a:rPr>
              <a:t>charge</a:t>
            </a:r>
            <a:endParaRPr lang="de-DE" dirty="0">
              <a:latin typeface="+mj-lt"/>
            </a:endParaRPr>
          </a:p>
        </p:txBody>
      </p:sp>
      <p:sp>
        <p:nvSpPr>
          <p:cNvPr id="88" name="Right Arrow 87"/>
          <p:cNvSpPr/>
          <p:nvPr/>
        </p:nvSpPr>
        <p:spPr>
          <a:xfrm>
            <a:off x="6198434" y="3317028"/>
            <a:ext cx="133081" cy="1764144"/>
          </a:xfrm>
          <a:prstGeom prst="rightArrow">
            <a:avLst>
              <a:gd name="adj1" fmla="val 50000"/>
              <a:gd name="adj2" fmla="val 201887"/>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79" name="Gerade Verbindung mit Pfeil 59"/>
          <p:cNvCxnSpPr/>
          <p:nvPr/>
        </p:nvCxnSpPr>
        <p:spPr>
          <a:xfrm>
            <a:off x="2079045" y="4268533"/>
            <a:ext cx="0" cy="502201"/>
          </a:xfrm>
          <a:prstGeom prst="straightConnector1">
            <a:avLst/>
          </a:prstGeom>
          <a:noFill/>
          <a:ln>
            <a:noFill/>
            <a:prstDash val="sysDot"/>
            <a:tailEnd type="triangle"/>
          </a:ln>
          <a:effectLst/>
        </p:spPr>
        <p:style>
          <a:lnRef idx="2">
            <a:schemeClr val="accent1"/>
          </a:lnRef>
          <a:fillRef idx="0">
            <a:schemeClr val="accent1"/>
          </a:fillRef>
          <a:effectRef idx="1">
            <a:schemeClr val="accent1"/>
          </a:effectRef>
          <a:fontRef idx="minor">
            <a:schemeClr val="tx1"/>
          </a:fontRef>
        </p:style>
      </p:cxnSp>
      <p:cxnSp>
        <p:nvCxnSpPr>
          <p:cNvPr id="80" name="Straight Arrow Connector 79"/>
          <p:cNvCxnSpPr/>
          <p:nvPr/>
        </p:nvCxnSpPr>
        <p:spPr>
          <a:xfrm>
            <a:off x="2788472" y="5052357"/>
            <a:ext cx="579112" cy="24977"/>
          </a:xfrm>
          <a:prstGeom prst="straightConnector1">
            <a:avLst/>
          </a:prstGeom>
          <a:noFill/>
          <a:ln w="38100">
            <a:noFill/>
            <a:tailEnd type="arrow"/>
          </a:ln>
          <a:effectLst/>
        </p:spPr>
        <p:style>
          <a:lnRef idx="2">
            <a:schemeClr val="accent1"/>
          </a:lnRef>
          <a:fillRef idx="0">
            <a:schemeClr val="accent1"/>
          </a:fillRef>
          <a:effectRef idx="1">
            <a:schemeClr val="accent1"/>
          </a:effectRef>
          <a:fontRef idx="minor">
            <a:schemeClr val="tx1"/>
          </a:fontRef>
        </p:style>
      </p:cxnSp>
      <p:cxnSp>
        <p:nvCxnSpPr>
          <p:cNvPr id="54" name="Gerade Verbindung mit Pfeil 59"/>
          <p:cNvCxnSpPr/>
          <p:nvPr/>
        </p:nvCxnSpPr>
        <p:spPr>
          <a:xfrm rot="5400000" flipH="1">
            <a:off x="4291633" y="3410366"/>
            <a:ext cx="5763" cy="502201"/>
          </a:xfrm>
          <a:prstGeom prst="straightConnector1">
            <a:avLst/>
          </a:prstGeom>
          <a:ln>
            <a:solidFill>
              <a:srgbClr val="0000FF"/>
            </a:solidFill>
            <a:prstDash val="sysDot"/>
            <a:tailEnd type="triangle"/>
          </a:ln>
          <a:effectLst/>
        </p:spPr>
        <p:style>
          <a:lnRef idx="2">
            <a:schemeClr val="accent1"/>
          </a:lnRef>
          <a:fillRef idx="0">
            <a:schemeClr val="accent1"/>
          </a:fillRef>
          <a:effectRef idx="1">
            <a:schemeClr val="accent1"/>
          </a:effectRef>
          <a:fontRef idx="minor">
            <a:schemeClr val="tx1"/>
          </a:fontRef>
        </p:style>
      </p:cxnSp>
      <p:cxnSp>
        <p:nvCxnSpPr>
          <p:cNvPr id="58" name="Gerade Verbindung mit Pfeil 59"/>
          <p:cNvCxnSpPr/>
          <p:nvPr/>
        </p:nvCxnSpPr>
        <p:spPr>
          <a:xfrm rot="16200000">
            <a:off x="4298704" y="2855204"/>
            <a:ext cx="5763" cy="502201"/>
          </a:xfrm>
          <a:prstGeom prst="straightConnector1">
            <a:avLst/>
          </a:prstGeom>
          <a:ln>
            <a:solidFill>
              <a:srgbClr val="0000FF"/>
            </a:solidFill>
            <a:prstDash val="sysDot"/>
            <a:tailEnd type="triangle"/>
          </a:ln>
          <a:effectLst/>
        </p:spPr>
        <p:style>
          <a:lnRef idx="2">
            <a:schemeClr val="accent1"/>
          </a:lnRef>
          <a:fillRef idx="0">
            <a:schemeClr val="accent1"/>
          </a:fillRef>
          <a:effectRef idx="1">
            <a:schemeClr val="accent1"/>
          </a:effectRef>
          <a:fontRef idx="minor">
            <a:schemeClr val="tx1"/>
          </a:fontRef>
        </p:style>
      </p:cxnSp>
      <p:sp>
        <p:nvSpPr>
          <p:cNvPr id="37" name="Rectangle 36"/>
          <p:cNvSpPr/>
          <p:nvPr/>
        </p:nvSpPr>
        <p:spPr>
          <a:xfrm>
            <a:off x="257175" y="5755996"/>
            <a:ext cx="8720157" cy="54236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spcBef>
                <a:spcPts val="0"/>
              </a:spcBef>
            </a:pPr>
            <a:r>
              <a:rPr lang="en-US" b="1" dirty="0"/>
              <a:t>F</a:t>
            </a:r>
            <a:r>
              <a:rPr lang="en-US" b="1" dirty="0" smtClean="0"/>
              <a:t>or WTO compatibility (Art 3 GATT), </a:t>
            </a:r>
            <a:r>
              <a:rPr lang="de-DE" b="1" dirty="0" err="1" smtClean="0"/>
              <a:t>use</a:t>
            </a:r>
            <a:r>
              <a:rPr lang="de-DE" b="1" dirty="0" smtClean="0"/>
              <a:t> </a:t>
            </a:r>
            <a:r>
              <a:rPr lang="de-DE" b="1" dirty="0" err="1" smtClean="0"/>
              <a:t>best</a:t>
            </a:r>
            <a:r>
              <a:rPr lang="de-DE" b="1" dirty="0" smtClean="0"/>
              <a:t> </a:t>
            </a:r>
            <a:r>
              <a:rPr lang="de-DE" b="1" dirty="0" err="1" smtClean="0"/>
              <a:t>available</a:t>
            </a:r>
            <a:r>
              <a:rPr lang="de-DE" b="1" dirty="0" smtClean="0"/>
              <a:t> </a:t>
            </a:r>
            <a:r>
              <a:rPr lang="de-DE" b="1" dirty="0" err="1" smtClean="0"/>
              <a:t>technology</a:t>
            </a:r>
            <a:r>
              <a:rPr lang="de-DE" b="1" dirty="0" smtClean="0"/>
              <a:t> </a:t>
            </a:r>
            <a:r>
              <a:rPr lang="de-DE" b="1" dirty="0" err="1" smtClean="0"/>
              <a:t>benchmark</a:t>
            </a:r>
            <a:endParaRPr lang="de-DE" b="1" dirty="0" smtClean="0"/>
          </a:p>
          <a:p>
            <a:pPr>
              <a:spcBef>
                <a:spcPts val="0"/>
              </a:spcBef>
            </a:pPr>
            <a:r>
              <a:rPr lang="de-DE" b="1" dirty="0" smtClean="0"/>
              <a:t>in </a:t>
            </a:r>
            <a:r>
              <a:rPr lang="de-DE" b="1" dirty="0" err="1" smtClean="0"/>
              <a:t>combination</a:t>
            </a:r>
            <a:r>
              <a:rPr lang="de-DE" b="1" dirty="0" smtClean="0"/>
              <a:t> </a:t>
            </a:r>
            <a:r>
              <a:rPr lang="de-DE" b="1" dirty="0" err="1" smtClean="0"/>
              <a:t>with</a:t>
            </a:r>
            <a:r>
              <a:rPr lang="de-DE" b="1" dirty="0" smtClean="0"/>
              <a:t> </a:t>
            </a:r>
            <a:r>
              <a:rPr lang="de-DE" b="1" dirty="0" err="1" smtClean="0"/>
              <a:t>full</a:t>
            </a:r>
            <a:r>
              <a:rPr lang="de-DE" b="1" dirty="0" smtClean="0"/>
              <a:t> </a:t>
            </a:r>
            <a:r>
              <a:rPr lang="de-DE" b="1" dirty="0" err="1" smtClean="0"/>
              <a:t>auctioning</a:t>
            </a:r>
            <a:r>
              <a:rPr lang="de-DE" b="1" dirty="0" smtClean="0"/>
              <a:t> </a:t>
            </a:r>
            <a:r>
              <a:rPr lang="de-DE" b="1" dirty="0" err="1" smtClean="0"/>
              <a:t>to</a:t>
            </a:r>
            <a:r>
              <a:rPr lang="de-DE" b="1" dirty="0" smtClean="0"/>
              <a:t> </a:t>
            </a:r>
            <a:r>
              <a:rPr lang="de-DE" b="1" dirty="0" err="1" smtClean="0"/>
              <a:t>avoid</a:t>
            </a:r>
            <a:r>
              <a:rPr lang="de-DE" b="1" dirty="0" smtClean="0"/>
              <a:t> </a:t>
            </a:r>
            <a:r>
              <a:rPr lang="de-DE" b="1" dirty="0" err="1" smtClean="0"/>
              <a:t>discrimination</a:t>
            </a:r>
            <a:endParaRPr lang="de-DE" b="1" dirty="0"/>
          </a:p>
        </p:txBody>
      </p:sp>
    </p:spTree>
    <p:extLst>
      <p:ext uri="{BB962C8B-B14F-4D97-AF65-F5344CB8AC3E}">
        <p14:creationId xmlns:p14="http://schemas.microsoft.com/office/powerpoint/2010/main" val="3081962747"/>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2" grpId="0" animBg="1"/>
      <p:bldP spid="82" grpId="0" animBg="1"/>
      <p:bldP spid="83" grpId="0"/>
      <p:bldP spid="84" grpId="0"/>
      <p:bldP spid="87" grpId="0"/>
      <p:bldP spid="88" grpId="0" animBg="1"/>
      <p:bldP spid="37" grpId="0" animBg="1"/>
    </p:bldLst>
  </p:timing>
</p:sld>
</file>

<file path=ppt/theme/theme1.xml><?xml version="1.0" encoding="utf-8"?>
<a:theme xmlns:a="http://schemas.openxmlformats.org/drawingml/2006/main" name="DIW_Vorlage BETA">
  <a:themeElements>
    <a:clrScheme name="DIW 1">
      <a:dk1>
        <a:srgbClr val="131313"/>
      </a:dk1>
      <a:lt1>
        <a:sysClr val="window" lastClr="FFFFFF"/>
      </a:lt1>
      <a:dk2>
        <a:srgbClr val="5F6C73"/>
      </a:dk2>
      <a:lt2>
        <a:srgbClr val="D1D6DA"/>
      </a:lt2>
      <a:accent1>
        <a:srgbClr val="00786B"/>
      </a:accent1>
      <a:accent2>
        <a:srgbClr val="5E7C8F"/>
      </a:accent2>
      <a:accent3>
        <a:srgbClr val="195A96"/>
      </a:accent3>
      <a:accent4>
        <a:srgbClr val="B47DAF"/>
      </a:accent4>
      <a:accent5>
        <a:srgbClr val="F0323C"/>
      </a:accent5>
      <a:accent6>
        <a:srgbClr val="CD965F"/>
      </a:accent6>
      <a:hlink>
        <a:srgbClr val="000000"/>
      </a:hlink>
      <a:folHlink>
        <a:srgbClr val="000000"/>
      </a:folHlink>
    </a:clrScheme>
    <a:fontScheme name="Hyperion">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8F989D"/>
        </a:solidFill>
        <a:ln>
          <a:noFill/>
        </a:ln>
        <a:effectLst/>
      </a:spPr>
      <a:bodyPr anchor="ctr"/>
      <a:lstStyle>
        <a:defPPr algn="ctr" fontAlgn="auto">
          <a:spcBef>
            <a:spcPts val="0"/>
          </a:spcBef>
          <a:spcAft>
            <a:spcPts val="0"/>
          </a:spcAft>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bwMode="auto">
        <a:solidFill>
          <a:srgbClr val="6DA5D5"/>
        </a:solidFill>
        <a:ln w="9525">
          <a:noFill/>
          <a:miter lim="800000"/>
          <a:headEnd/>
          <a:tailEnd/>
        </a:ln>
      </a:spPr>
      <a:bodyPr lIns="432000" tIns="0" rIns="720000" bIns="0">
        <a:prstTxWarp prst="textNoShape">
          <a:avLst/>
        </a:prstTxWarp>
      </a:bodyPr>
      <a:lstStyle>
        <a:defPPr marL="323850" indent="-323850" eaLnBrk="0" hangingPunct="0">
          <a:lnSpc>
            <a:spcPct val="120000"/>
          </a:lnSpc>
          <a:spcAft>
            <a:spcPts val="1000"/>
          </a:spcAft>
          <a:buClr>
            <a:schemeClr val="tx2"/>
          </a:buClr>
          <a:buSzPct val="85000"/>
          <a:defRPr sz="1100" dirty="0">
            <a:solidFill>
              <a:schemeClr val="tx2"/>
            </a:solidFill>
            <a:ea typeface="Arial" pitchFamily="-65" charset="0"/>
            <a:cs typeface="Arial" pitchFamily="-65" charset="0"/>
          </a:defRPr>
        </a:defPPr>
      </a:lstStyle>
    </a:txDef>
  </a:objectDefaults>
  <a:extraClrSchemeLst/>
</a:theme>
</file>

<file path=ppt/theme/theme2.xml><?xml version="1.0" encoding="utf-8"?>
<a:theme xmlns:a="http://schemas.openxmlformats.org/drawingml/2006/main" name="DRFZ Kapitel-Intro">
  <a:themeElements>
    <a:clrScheme name="DIW 1">
      <a:dk1>
        <a:srgbClr val="131313"/>
      </a:dk1>
      <a:lt1>
        <a:sysClr val="window" lastClr="FFFFFF"/>
      </a:lt1>
      <a:dk2>
        <a:srgbClr val="5F6C73"/>
      </a:dk2>
      <a:lt2>
        <a:srgbClr val="D1D6DA"/>
      </a:lt2>
      <a:accent1>
        <a:srgbClr val="00786B"/>
      </a:accent1>
      <a:accent2>
        <a:srgbClr val="5E7C8F"/>
      </a:accent2>
      <a:accent3>
        <a:srgbClr val="195A96"/>
      </a:accent3>
      <a:accent4>
        <a:srgbClr val="B47DAF"/>
      </a:accent4>
      <a:accent5>
        <a:srgbClr val="F0323C"/>
      </a:accent5>
      <a:accent6>
        <a:srgbClr val="CD965F"/>
      </a:accent6>
      <a:hlink>
        <a:srgbClr val="000000"/>
      </a:hlink>
      <a:folHlink>
        <a:srgbClr val="000000"/>
      </a:folHlink>
    </a:clrScheme>
    <a:fontScheme name="Hyperion">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8F989D"/>
        </a:solidFill>
        <a:ln>
          <a:noFill/>
        </a:ln>
        <a:effectLst/>
      </a:spPr>
      <a:bodyPr anchor="ctr"/>
      <a:lstStyle>
        <a:defPPr algn="ctr" fontAlgn="auto">
          <a:spcBef>
            <a:spcPts val="0"/>
          </a:spcBef>
          <a:spcAft>
            <a:spcPts val="0"/>
          </a:spcAft>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bwMode="auto">
        <a:solidFill>
          <a:srgbClr val="6DA5D5"/>
        </a:solidFill>
        <a:ln w="9525">
          <a:noFill/>
          <a:miter lim="800000"/>
          <a:headEnd/>
          <a:tailEnd/>
        </a:ln>
      </a:spPr>
      <a:bodyPr lIns="432000" tIns="0" rIns="720000" bIns="0">
        <a:prstTxWarp prst="textNoShape">
          <a:avLst/>
        </a:prstTxWarp>
      </a:bodyPr>
      <a:lstStyle>
        <a:defPPr marL="323850" indent="-323850" eaLnBrk="0" hangingPunct="0">
          <a:lnSpc>
            <a:spcPct val="120000"/>
          </a:lnSpc>
          <a:spcAft>
            <a:spcPts val="1000"/>
          </a:spcAft>
          <a:buClr>
            <a:schemeClr val="tx2"/>
          </a:buClr>
          <a:buSzPct val="85000"/>
          <a:defRPr sz="1100" dirty="0">
            <a:solidFill>
              <a:schemeClr val="tx2"/>
            </a:solidFill>
            <a:ea typeface="Arial" pitchFamily="-65" charset="0"/>
            <a:cs typeface="Arial" pitchFamily="-65" charset="0"/>
          </a:defRPr>
        </a:defPPr>
      </a:lstStyle>
    </a:txDef>
  </a:objectDefaults>
  <a:extraClrSchemeLst/>
</a:theme>
</file>

<file path=ppt/theme/theme3.xml><?xml version="1.0" encoding="utf-8"?>
<a:theme xmlns:a="http://schemas.openxmlformats.org/drawingml/2006/main" name="DRFZ Content">
  <a:themeElements>
    <a:clrScheme name="DIW 1">
      <a:dk1>
        <a:srgbClr val="131313"/>
      </a:dk1>
      <a:lt1>
        <a:sysClr val="window" lastClr="FFFFFF"/>
      </a:lt1>
      <a:dk2>
        <a:srgbClr val="5F6C73"/>
      </a:dk2>
      <a:lt2>
        <a:srgbClr val="D1D6DA"/>
      </a:lt2>
      <a:accent1>
        <a:srgbClr val="00786B"/>
      </a:accent1>
      <a:accent2>
        <a:srgbClr val="5E7C8F"/>
      </a:accent2>
      <a:accent3>
        <a:srgbClr val="195A96"/>
      </a:accent3>
      <a:accent4>
        <a:srgbClr val="B47DAF"/>
      </a:accent4>
      <a:accent5>
        <a:srgbClr val="F0323C"/>
      </a:accent5>
      <a:accent6>
        <a:srgbClr val="CD965F"/>
      </a:accent6>
      <a:hlink>
        <a:srgbClr val="000000"/>
      </a:hlink>
      <a:folHlink>
        <a:srgbClr val="000000"/>
      </a:folHlink>
    </a:clrScheme>
    <a:fontScheme name="Hyperion">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chemeClr val="accent2"/>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err="1" smtClean="0"/>
        </a:defPPr>
      </a:lstStyle>
    </a:txDef>
  </a:objectDefaults>
  <a:extraClrSchemeLst/>
</a:theme>
</file>

<file path=ppt/theme/theme4.xml><?xml version="1.0" encoding="utf-8"?>
<a:theme xmlns:a="http://schemas.openxmlformats.org/drawingml/2006/main" name="DRFZ - Schlussfolie">
  <a:themeElements>
    <a:clrScheme name="DIW 1">
      <a:dk1>
        <a:srgbClr val="131313"/>
      </a:dk1>
      <a:lt1>
        <a:sysClr val="window" lastClr="FFFFFF"/>
      </a:lt1>
      <a:dk2>
        <a:srgbClr val="5F6C73"/>
      </a:dk2>
      <a:lt2>
        <a:srgbClr val="D1D6DA"/>
      </a:lt2>
      <a:accent1>
        <a:srgbClr val="00786B"/>
      </a:accent1>
      <a:accent2>
        <a:srgbClr val="5E7C8F"/>
      </a:accent2>
      <a:accent3>
        <a:srgbClr val="195A96"/>
      </a:accent3>
      <a:accent4>
        <a:srgbClr val="B47DAF"/>
      </a:accent4>
      <a:accent5>
        <a:srgbClr val="F0323C"/>
      </a:accent5>
      <a:accent6>
        <a:srgbClr val="CD965F"/>
      </a:accent6>
      <a:hlink>
        <a:srgbClr val="000000"/>
      </a:hlink>
      <a:folHlink>
        <a:srgbClr val="000000"/>
      </a:folHlink>
    </a:clrScheme>
    <a:fontScheme name="Hyperion">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bwMode="auto">
        <a:solidFill>
          <a:srgbClr val="6DA5D5"/>
        </a:solidFill>
        <a:ln w="9525">
          <a:noFill/>
          <a:miter lim="800000"/>
          <a:headEnd/>
          <a:tailEnd/>
        </a:ln>
      </a:spPr>
      <a:bodyPr lIns="432000" tIns="0" rIns="720000" bIns="0">
        <a:prstTxWarp prst="textNoShape">
          <a:avLst/>
        </a:prstTxWarp>
      </a:bodyPr>
      <a:lstStyle>
        <a:defPPr marL="323850" indent="-323850" eaLnBrk="0" hangingPunct="0">
          <a:lnSpc>
            <a:spcPct val="120000"/>
          </a:lnSpc>
          <a:spcAft>
            <a:spcPts val="1000"/>
          </a:spcAft>
          <a:buClr>
            <a:schemeClr val="tx2"/>
          </a:buClr>
          <a:buSzPct val="85000"/>
          <a:defRPr sz="1100" dirty="0">
            <a:solidFill>
              <a:schemeClr val="tx2"/>
            </a:solidFill>
            <a:ea typeface="Arial" pitchFamily="-65" charset="0"/>
            <a:cs typeface="Arial" pitchFamily="-65" charset="0"/>
          </a:defRPr>
        </a:defPPr>
      </a:lstStyle>
    </a:tx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DIW_Vorlage BETA</Template>
  <TotalTime>0</TotalTime>
  <Words>3178</Words>
  <Application>Microsoft Office PowerPoint</Application>
  <PresentationFormat>On-screen Show (4:3)</PresentationFormat>
  <Paragraphs>310</Paragraphs>
  <Slides>13</Slides>
  <Notes>9</Notes>
  <HiddenSlides>0</HiddenSlides>
  <MMClips>0</MMClips>
  <ScaleCrop>false</ScaleCrop>
  <HeadingPairs>
    <vt:vector size="6" baseType="variant">
      <vt:variant>
        <vt:lpstr>Fonts Used</vt:lpstr>
      </vt:variant>
      <vt:variant>
        <vt:i4>7</vt:i4>
      </vt:variant>
      <vt:variant>
        <vt:lpstr>Theme</vt:lpstr>
      </vt:variant>
      <vt:variant>
        <vt:i4>5</vt:i4>
      </vt:variant>
      <vt:variant>
        <vt:lpstr>Slide Titles</vt:lpstr>
      </vt:variant>
      <vt:variant>
        <vt:i4>13</vt:i4>
      </vt:variant>
    </vt:vector>
  </HeadingPairs>
  <TitlesOfParts>
    <vt:vector size="25" baseType="lpstr">
      <vt:lpstr>ＭＳ Ｐゴシック</vt:lpstr>
      <vt:lpstr>SimHei</vt:lpstr>
      <vt:lpstr>Arial</vt:lpstr>
      <vt:lpstr>Calibri</vt:lpstr>
      <vt:lpstr>Constantia</vt:lpstr>
      <vt:lpstr>Verdana</vt:lpstr>
      <vt:lpstr>Wingdings</vt:lpstr>
      <vt:lpstr>DIW_Vorlage BETA</vt:lpstr>
      <vt:lpstr>DRFZ Kapitel-Intro</vt:lpstr>
      <vt:lpstr>DRFZ Content</vt:lpstr>
      <vt:lpstr>DRFZ - Schlussfolie</vt:lpstr>
      <vt:lpstr>Office Theme</vt:lpstr>
      <vt:lpstr>Will market forces or planned economies determine the future energy system?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DIW Berlin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May, Nils</dc:creator>
  <cp:lastModifiedBy>Neuhoff, Karsten</cp:lastModifiedBy>
  <cp:revision>831</cp:revision>
  <cp:lastPrinted>2017-03-24T09:25:38Z</cp:lastPrinted>
  <dcterms:created xsi:type="dcterms:W3CDTF">2015-10-07T07:47:16Z</dcterms:created>
  <dcterms:modified xsi:type="dcterms:W3CDTF">2017-09-05T11:48:39Z</dcterms:modified>
</cp:coreProperties>
</file>