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14" r:id="rId3"/>
    <p:sldId id="310" r:id="rId4"/>
    <p:sldId id="257" r:id="rId5"/>
    <p:sldId id="268" r:id="rId6"/>
    <p:sldId id="313" r:id="rId7"/>
    <p:sldId id="312" r:id="rId8"/>
    <p:sldId id="259" r:id="rId9"/>
    <p:sldId id="258" r:id="rId10"/>
    <p:sldId id="304" r:id="rId11"/>
    <p:sldId id="267" r:id="rId12"/>
    <p:sldId id="315" r:id="rId13"/>
    <p:sldId id="306" r:id="rId14"/>
    <p:sldId id="298" r:id="rId15"/>
    <p:sldId id="316" r:id="rId16"/>
    <p:sldId id="311" r:id="rId17"/>
    <p:sldId id="299" r:id="rId18"/>
    <p:sldId id="295" r:id="rId19"/>
    <p:sldId id="317" r:id="rId20"/>
    <p:sldId id="297" r:id="rId21"/>
  </p:sldIdLst>
  <p:sldSz cx="12192000" cy="6858000"/>
  <p:notesSz cx="12192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8A78"/>
    <a:srgbClr val="3289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5"/>
    <p:restoredTop sz="94662"/>
  </p:normalViewPr>
  <p:slideViewPr>
    <p:cSldViewPr>
      <p:cViewPr>
        <p:scale>
          <a:sx n="79" d="100"/>
          <a:sy n="79" d="100"/>
        </p:scale>
        <p:origin x="640" y="4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509A9-BC27-DF4F-9B87-883323348037}" type="datetimeFigureOut">
              <a:rPr lang="de-DE" smtClean="0"/>
              <a:t>03.09.17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B30CC-3B8F-C943-8E02-62DA91FB694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24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B30CC-3B8F-C943-8E02-62DA91FB694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5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756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14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756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15961" y="2275974"/>
            <a:ext cx="4469765" cy="398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756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684" y="306539"/>
            <a:ext cx="11114631" cy="780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756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18758" y="1266273"/>
            <a:ext cx="5303520" cy="3627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140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jp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0" y="-228600"/>
            <a:ext cx="6858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8060" y="381000"/>
            <a:ext cx="5260340" cy="5943600"/>
          </a:xfrm>
          <a:custGeom>
            <a:avLst/>
            <a:gdLst/>
            <a:ahLst/>
            <a:cxnLst/>
            <a:rect l="l" t="t" r="r" b="b"/>
            <a:pathLst>
              <a:path w="5260340" h="5265420">
                <a:moveTo>
                  <a:pt x="0" y="5265204"/>
                </a:moveTo>
                <a:lnTo>
                  <a:pt x="5260289" y="5265204"/>
                </a:lnTo>
                <a:lnTo>
                  <a:pt x="5260289" y="0"/>
                </a:lnTo>
                <a:lnTo>
                  <a:pt x="0" y="0"/>
                </a:lnTo>
                <a:lnTo>
                  <a:pt x="0" y="5265204"/>
                </a:lnTo>
                <a:close/>
              </a:path>
            </a:pathLst>
          </a:custGeom>
          <a:solidFill>
            <a:srgbClr val="92D050">
              <a:alpha val="69000"/>
            </a:srgbClr>
          </a:solidFill>
          <a:ln w="76200">
            <a:noFill/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6731" y="2133600"/>
            <a:ext cx="5260340" cy="1711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0660" algn="ctr">
              <a:lnSpc>
                <a:spcPct val="102600"/>
              </a:lnSpc>
            </a:pPr>
            <a:r>
              <a:rPr lang="en-US" sz="2700" b="1" kern="1200" spc="20" dirty="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rPr>
              <a:t>Is there a Case for Community-Based Participation in Swiss Hydropower Projects?</a:t>
            </a:r>
            <a:endParaRPr lang="en-US" sz="2700" b="1" dirty="0">
              <a:solidFill>
                <a:schemeClr val="tx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9950" y="4667816"/>
            <a:ext cx="4633595" cy="1123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Aft>
                <a:spcPts val="600"/>
              </a:spcAft>
            </a:pPr>
            <a:r>
              <a:rPr lang="de-DE" sz="1600" spc="-15" dirty="0" smtClean="0">
                <a:latin typeface="Helvetica Neue" charset="0"/>
                <a:ea typeface="Helvetica Neue" charset="0"/>
                <a:cs typeface="Helvetica Neue" charset="0"/>
              </a:rPr>
              <a:t>September 4th 2017  </a:t>
            </a:r>
            <a:endParaRPr lang="de-DE" sz="1600" spc="-15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12700" marR="5080" algn="ctr">
              <a:lnSpc>
                <a:spcPct val="100000"/>
              </a:lnSpc>
              <a:spcAft>
                <a:spcPts val="600"/>
              </a:spcAft>
            </a:pPr>
            <a:r>
              <a:rPr lang="de-DE" sz="1400" b="1" spc="10" dirty="0" smtClean="0">
                <a:latin typeface="Helvetica Neue" charset="0"/>
                <a:ea typeface="Helvetica Neue" charset="0"/>
                <a:cs typeface="Helvetica Neue" charset="0"/>
              </a:rPr>
              <a:t>IAEE European Conference: Session 1C</a:t>
            </a:r>
            <a:endParaRPr lang="de-DE" sz="1400" b="1" spc="1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12700" marR="5080" algn="ctr">
              <a:lnSpc>
                <a:spcPct val="100000"/>
              </a:lnSpc>
              <a:spcAft>
                <a:spcPts val="600"/>
              </a:spcAft>
            </a:pPr>
            <a:r>
              <a:rPr lang="de-DE" sz="1400" spc="10" dirty="0" smtClean="0">
                <a:latin typeface="Helvetica Neue" charset="0"/>
                <a:ea typeface="Helvetica Neue" charset="0"/>
                <a:cs typeface="Helvetica Neue" charset="0"/>
              </a:rPr>
              <a:t>Pascal Vuichard</a:t>
            </a:r>
          </a:p>
          <a:p>
            <a:pPr marL="12700" marR="5080" algn="ctr">
              <a:lnSpc>
                <a:spcPct val="100000"/>
              </a:lnSpc>
              <a:spcAft>
                <a:spcPts val="600"/>
              </a:spcAft>
            </a:pPr>
            <a:r>
              <a:rPr lang="de-DE" sz="1400" spc="10" dirty="0" smtClean="0">
                <a:latin typeface="Helvetica Neue" charset="0"/>
                <a:ea typeface="Helvetica Neue" charset="0"/>
                <a:cs typeface="Helvetica Neue" charset="0"/>
              </a:rPr>
              <a:t>University of St.Gallen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62" y="685800"/>
            <a:ext cx="2957970" cy="101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429056"/>
            <a:ext cx="79195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pc="-45" dirty="0">
                <a:solidFill>
                  <a:schemeClr val="tx1"/>
                </a:solidFill>
              </a:rPr>
              <a:t>Status </a:t>
            </a:r>
            <a:r>
              <a:rPr lang="en-US" spc="-45">
                <a:solidFill>
                  <a:schemeClr val="tx1"/>
                </a:solidFill>
              </a:rPr>
              <a:t>Quo </a:t>
            </a:r>
            <a:r>
              <a:rPr lang="en-US" spc="-45" smtClean="0">
                <a:solidFill>
                  <a:schemeClr val="tx1"/>
                </a:solidFill>
              </a:rPr>
              <a:t>Swiss Community </a:t>
            </a:r>
            <a:r>
              <a:rPr lang="en-US" spc="-45" dirty="0">
                <a:solidFill>
                  <a:schemeClr val="tx1"/>
                </a:solidFill>
              </a:rPr>
              <a:t>Based Participation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object 7"/>
          <p:cNvSpPr/>
          <p:nvPr/>
        </p:nvSpPr>
        <p:spPr>
          <a:xfrm>
            <a:off x="685856" y="4876800"/>
            <a:ext cx="2696437" cy="396389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Status Quo Switzerland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45" y="2000310"/>
            <a:ext cx="2214178" cy="2214178"/>
          </a:xfrm>
          <a:prstGeom prst="rect">
            <a:avLst/>
          </a:prstGeom>
        </p:spPr>
      </p:pic>
      <p:cxnSp>
        <p:nvCxnSpPr>
          <p:cNvPr id="24" name="Gerade Verbindung 23"/>
          <p:cNvCxnSpPr/>
          <p:nvPr/>
        </p:nvCxnSpPr>
        <p:spPr>
          <a:xfrm>
            <a:off x="3810000" y="2003839"/>
            <a:ext cx="0" cy="3282290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7763457" y="2000310"/>
            <a:ext cx="1" cy="3285819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pierung 28"/>
          <p:cNvGrpSpPr/>
          <p:nvPr/>
        </p:nvGrpSpPr>
        <p:grpSpPr>
          <a:xfrm>
            <a:off x="4390164" y="2003299"/>
            <a:ext cx="3373293" cy="2212381"/>
            <a:chOff x="2651785" y="1863725"/>
            <a:chExt cx="5038860" cy="4056063"/>
          </a:xfrm>
        </p:grpSpPr>
        <p:pic>
          <p:nvPicPr>
            <p:cNvPr id="30" name="Grafik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338" y="1863725"/>
              <a:ext cx="4027487" cy="405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Grafik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049588" y="51562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Grafik 3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138488" y="523398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Grafik 3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232150" y="53086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Grafik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325813" y="53848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Grafik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417888" y="54594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Grafik 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175000" y="500697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Grafik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263900" y="508317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Grafik 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357563" y="515937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Grafik 4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451225" y="5233988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Grafik 4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543300" y="53086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Grafik 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300413" y="48641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Grafik 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389313" y="494188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Grafik 4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482975" y="5016500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Grafik 4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576638" y="5091113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Grafik 4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668713" y="51673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Grafik 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419475" y="47212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Grafik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508375" y="4799013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Grafik 5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602038" y="48736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Grafik 5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695700" y="494982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Grafik 5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787775" y="50244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Grafik 5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529013" y="457358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Grafik 5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617913" y="46513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Grafik 5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711575" y="472598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Grafik 6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805238" y="48006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Grafik 6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897313" y="4875213"/>
              <a:ext cx="11112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Grafik 6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649663" y="442912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Grafik 6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736975" y="45069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Grafik 6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832225" y="458152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Grafik 6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924300" y="46561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Grafik 6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017963" y="47323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Grafik 6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770313" y="42862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Grafik 6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857625" y="43640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" name="Grafik 6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952875" y="4438650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Grafik 7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044950" y="45148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Grafik 7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138613" y="4589463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Grafik 7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886200" y="41449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Grafik 7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3975100" y="42227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Grafik 7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068763" y="42973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Grafik 7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162425" y="437197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Grafik 7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254500" y="4446588"/>
              <a:ext cx="111125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Grafik 7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005263" y="40005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Grafik 7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094163" y="407828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Grafik 7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187825" y="41529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Grafik 8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281488" y="42291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Grafik 8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373563" y="43037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" name="Grafik 8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117975" y="38592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4" name="Grafik 8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206875" y="3937000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Grafik 8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300538" y="40116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6" name="Grafik 8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394200" y="4086225"/>
              <a:ext cx="109538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7" name="Grafik 8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486275" y="41624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8" name="Grafik 8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233863" y="371792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9" name="Grafik 8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321175" y="37957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Grafik 8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416425" y="387032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" name="Grafik 9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508500" y="39449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" name="Grafik 9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602163" y="40211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Grafik 9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354513" y="35814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Grafik 9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441825" y="36576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Grafik 9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537075" y="3733800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Grafik 9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629150" y="38084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Grafik 9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22813" y="388302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Grafik 9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471988" y="34385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Grafik 9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560888" y="351472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0" name="Grafik 9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654550" y="359092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" name="Grafik 10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46625" y="36655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Grafik 10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840288" y="37401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" name="Grafik 10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583113" y="32988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Grafik 10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672013" y="33750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Grafik 10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65675" y="34512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6" name="Grafik 10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859338" y="35258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" name="Grafik 10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951413" y="36004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8" name="Grafik 10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773738" y="25463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" name="Grafik 10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861050" y="26225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Grafik 10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956300" y="2698750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1" name="Grafik 1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6048375" y="27733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" name="Grafik 1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6142038" y="28479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" name="Grafik 11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651500" y="26924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4" name="Grafik 1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740400" y="2770188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5" name="Grafik 1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834063" y="284480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" name="Grafik 1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927725" y="2919413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7" name="Grafik 1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6019800" y="299561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8" name="Grafik 1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081588" y="19859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9" name="Grafik 11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170488" y="20637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0" name="Grafik 11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264150" y="21383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1" name="Grafik 12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357813" y="2214563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2" name="Grafik 12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449888" y="228917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Grafik 12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964113" y="21367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Grafik 12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053013" y="22129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Grafik 12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146675" y="2287588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6" name="Grafik 12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238750" y="236378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" name="Grafik 12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332413" y="24384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" name="Grafik 12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541963" y="28511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9" name="Grafik 1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630863" y="29289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0" name="Grafik 12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724525" y="30035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" name="Grafik 13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818188" y="3078163"/>
              <a:ext cx="109537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2" name="Grafik 13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910263" y="31543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" name="Grafik 1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89488" y="22431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4" name="Grafik 1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878388" y="23193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5" name="Grafik 13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972050" y="23955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6" name="Grafik 13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065713" y="24701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7" name="Grafik 13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157788" y="25447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8" name="Grafik 1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664075" y="23955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9" name="Grafik 1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510213" y="30813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0" name="Grafik 13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603875" y="31559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" name="Grafik 14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697538" y="3230563"/>
              <a:ext cx="109537" cy="17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2" name="Grafik 1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789613" y="3306763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" name="Grafik 14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67263" y="246380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" name="Grafik 14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862513" y="254158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Grafik 14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840288" y="28352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Grafik 1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935538" y="2914650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7" name="Grafik 14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4732338" y="2978150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8" name="Grafik 14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538788" y="2370138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Grafik 14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562600" y="2613025"/>
              <a:ext cx="109538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0" name="Grafik 14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673725" y="2473325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1" name="Grafik 15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300663" y="3157538"/>
              <a:ext cx="111125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2" name="Grafik 15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344850">
              <a:off x="5424488" y="3000375"/>
              <a:ext cx="109537" cy="17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3" name="Gerader Verbinder 5"/>
            <p:cNvCxnSpPr/>
            <p:nvPr/>
          </p:nvCxnSpPr>
          <p:spPr>
            <a:xfrm flipH="1">
              <a:off x="3011488" y="4991100"/>
              <a:ext cx="246062" cy="265113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153"/>
            <p:cNvCxnSpPr/>
            <p:nvPr/>
          </p:nvCxnSpPr>
          <p:spPr>
            <a:xfrm flipH="1">
              <a:off x="3281363" y="5218113"/>
              <a:ext cx="222250" cy="28416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154"/>
            <p:cNvCxnSpPr/>
            <p:nvPr/>
          </p:nvCxnSpPr>
          <p:spPr>
            <a:xfrm flipH="1" flipV="1">
              <a:off x="2995613" y="5253038"/>
              <a:ext cx="279400" cy="250825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r Verbinder 155"/>
            <p:cNvCxnSpPr/>
            <p:nvPr/>
          </p:nvCxnSpPr>
          <p:spPr>
            <a:xfrm flipH="1" flipV="1">
              <a:off x="3244850" y="4992688"/>
              <a:ext cx="266700" cy="227012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Gerader Verbinder 157"/>
            <p:cNvCxnSpPr/>
            <p:nvPr/>
          </p:nvCxnSpPr>
          <p:spPr>
            <a:xfrm flipH="1">
              <a:off x="3752850" y="4633913"/>
              <a:ext cx="233363" cy="277812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159"/>
            <p:cNvCxnSpPr/>
            <p:nvPr/>
          </p:nvCxnSpPr>
          <p:spPr>
            <a:xfrm flipH="1">
              <a:off x="3940175" y="4783138"/>
              <a:ext cx="231775" cy="277812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160"/>
            <p:cNvCxnSpPr/>
            <p:nvPr/>
          </p:nvCxnSpPr>
          <p:spPr>
            <a:xfrm flipH="1" flipV="1">
              <a:off x="3746500" y="4895850"/>
              <a:ext cx="200025" cy="173038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Gerader Verbinder 162"/>
            <p:cNvCxnSpPr/>
            <p:nvPr/>
          </p:nvCxnSpPr>
          <p:spPr>
            <a:xfrm flipH="1" flipV="1">
              <a:off x="3970338" y="4633913"/>
              <a:ext cx="207962" cy="146050"/>
            </a:xfrm>
            <a:prstGeom prst="line">
              <a:avLst/>
            </a:prstGeom>
            <a:ln>
              <a:solidFill>
                <a:srgbClr val="00B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r Verbinder 167"/>
            <p:cNvCxnSpPr/>
            <p:nvPr/>
          </p:nvCxnSpPr>
          <p:spPr>
            <a:xfrm flipH="1" flipV="1">
              <a:off x="4303713" y="3711575"/>
              <a:ext cx="466725" cy="35560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Gerader Verbinder 170"/>
            <p:cNvCxnSpPr/>
            <p:nvPr/>
          </p:nvCxnSpPr>
          <p:spPr>
            <a:xfrm flipH="1" flipV="1">
              <a:off x="3954463" y="4130675"/>
              <a:ext cx="466725" cy="35560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Gerader Verbinder 171"/>
            <p:cNvCxnSpPr/>
            <p:nvPr/>
          </p:nvCxnSpPr>
          <p:spPr>
            <a:xfrm flipH="1">
              <a:off x="3965575" y="3695700"/>
              <a:ext cx="333375" cy="442913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Gerader Verbinder 174"/>
            <p:cNvCxnSpPr/>
            <p:nvPr/>
          </p:nvCxnSpPr>
          <p:spPr>
            <a:xfrm flipH="1">
              <a:off x="4425950" y="4067175"/>
              <a:ext cx="334963" cy="41910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Gerader Verbinder 176"/>
            <p:cNvCxnSpPr/>
            <p:nvPr/>
          </p:nvCxnSpPr>
          <p:spPr>
            <a:xfrm flipH="1" flipV="1">
              <a:off x="5969000" y="3141663"/>
              <a:ext cx="95250" cy="74612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Gerader Verbinder 178"/>
            <p:cNvCxnSpPr/>
            <p:nvPr/>
          </p:nvCxnSpPr>
          <p:spPr>
            <a:xfrm flipH="1" flipV="1">
              <a:off x="5864225" y="3271838"/>
              <a:ext cx="95250" cy="74612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Gerader Verbinder 179"/>
            <p:cNvCxnSpPr/>
            <p:nvPr/>
          </p:nvCxnSpPr>
          <p:spPr>
            <a:xfrm flipH="1">
              <a:off x="5959475" y="3206750"/>
              <a:ext cx="104775" cy="13970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Gerader Verbinder 182"/>
            <p:cNvCxnSpPr/>
            <p:nvPr/>
          </p:nvCxnSpPr>
          <p:spPr>
            <a:xfrm flipH="1">
              <a:off x="5872163" y="3144838"/>
              <a:ext cx="104775" cy="13970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feld 38"/>
            <p:cNvSpPr txBox="1">
              <a:spLocks noChangeArrowheads="1"/>
            </p:cNvSpPr>
            <p:nvPr/>
          </p:nvSpPr>
          <p:spPr bwMode="auto">
            <a:xfrm>
              <a:off x="3996575" y="5095875"/>
              <a:ext cx="2079626" cy="59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9pPr>
            </a:lstStyle>
            <a:p>
              <a:r>
                <a:rPr lang="de-CH" altLang="de-DE" sz="1500" b="1" dirty="0" smtClean="0">
                  <a:solidFill>
                    <a:srgbClr val="FF0000"/>
                  </a:solidFill>
                </a:rPr>
                <a:t>Ms. </a:t>
              </a:r>
              <a:r>
                <a:rPr lang="de-CH" altLang="de-DE" sz="1500" b="1" dirty="0" err="1" smtClean="0">
                  <a:solidFill>
                    <a:srgbClr val="FF0000"/>
                  </a:solidFill>
                </a:rPr>
                <a:t>Hoevel</a:t>
              </a:r>
              <a:endParaRPr lang="de-CH" altLang="de-DE" sz="1500" b="1" dirty="0">
                <a:solidFill>
                  <a:srgbClr val="FF0000"/>
                </a:solidFill>
              </a:endParaRPr>
            </a:p>
          </p:txBody>
        </p:sp>
        <p:sp>
          <p:nvSpPr>
            <p:cNvPr id="181" name="Textfeld 43"/>
            <p:cNvSpPr txBox="1">
              <a:spLocks noChangeArrowheads="1"/>
            </p:cNvSpPr>
            <p:nvPr/>
          </p:nvSpPr>
          <p:spPr bwMode="auto">
            <a:xfrm>
              <a:off x="2651785" y="3325263"/>
              <a:ext cx="2149475" cy="59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9pPr>
            </a:lstStyle>
            <a:p>
              <a:r>
                <a:rPr lang="en-US" altLang="de-DE" sz="1500" b="1" dirty="0" smtClean="0">
                  <a:solidFill>
                    <a:srgbClr val="00B050"/>
                  </a:solidFill>
                </a:rPr>
                <a:t>Ms. </a:t>
              </a:r>
              <a:r>
                <a:rPr lang="en-US" altLang="de-DE" sz="1500" b="1" dirty="0" err="1" smtClean="0">
                  <a:solidFill>
                    <a:srgbClr val="00B050"/>
                  </a:solidFill>
                </a:rPr>
                <a:t>Läderach</a:t>
              </a:r>
              <a:endParaRPr lang="en-US" altLang="de-DE" sz="1500" b="1" dirty="0">
                <a:solidFill>
                  <a:srgbClr val="00B050"/>
                </a:solidFill>
              </a:endParaRPr>
            </a:p>
          </p:txBody>
        </p:sp>
        <p:sp>
          <p:nvSpPr>
            <p:cNvPr id="183" name="Textfeld 45"/>
            <p:cNvSpPr txBox="1">
              <a:spLocks noChangeArrowheads="1"/>
            </p:cNvSpPr>
            <p:nvPr/>
          </p:nvSpPr>
          <p:spPr bwMode="auto">
            <a:xfrm>
              <a:off x="4503853" y="2101622"/>
              <a:ext cx="3186792" cy="59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MS PGothic" charset="-128"/>
                </a:defRPr>
              </a:lvl9pPr>
            </a:lstStyle>
            <a:p>
              <a:r>
                <a:rPr lang="en-US" altLang="de-DE" sz="1500" b="1" dirty="0" smtClean="0">
                  <a:solidFill>
                    <a:srgbClr val="00B0F0"/>
                  </a:solidFill>
                </a:rPr>
                <a:t>Mr. </a:t>
              </a:r>
              <a:r>
                <a:rPr lang="en-US" altLang="de-DE" sz="1500" b="1" dirty="0" err="1" smtClean="0">
                  <a:solidFill>
                    <a:srgbClr val="00B0F0"/>
                  </a:solidFill>
                </a:rPr>
                <a:t>Stauch</a:t>
              </a:r>
              <a:endParaRPr lang="en-US" altLang="de-DE" sz="15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84" name="Gerade Verbindung mit Pfeil 183"/>
            <p:cNvCxnSpPr/>
            <p:nvPr/>
          </p:nvCxnSpPr>
          <p:spPr>
            <a:xfrm flipH="1" flipV="1">
              <a:off x="3324481" y="5320812"/>
              <a:ext cx="649960" cy="1146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Gerade Verbindung mit Pfeil 185"/>
            <p:cNvCxnSpPr/>
            <p:nvPr/>
          </p:nvCxnSpPr>
          <p:spPr>
            <a:xfrm>
              <a:off x="6016625" y="2641600"/>
              <a:ext cx="13451" cy="461963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Gerade Verbindung mit Pfeil 186"/>
            <p:cNvCxnSpPr/>
            <p:nvPr/>
          </p:nvCxnSpPr>
          <p:spPr>
            <a:xfrm>
              <a:off x="3621301" y="4096737"/>
              <a:ext cx="183938" cy="619725"/>
            </a:xfrm>
            <a:prstGeom prst="straightConnector1">
              <a:avLst/>
            </a:prstGeom>
            <a:ln w="57150"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8" name="object 7"/>
          <p:cNvSpPr/>
          <p:nvPr/>
        </p:nvSpPr>
        <p:spPr>
          <a:xfrm>
            <a:off x="4366695" y="4889740"/>
            <a:ext cx="2696437" cy="396389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Community Solar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9" name="object 7"/>
          <p:cNvSpPr/>
          <p:nvPr/>
        </p:nvSpPr>
        <p:spPr>
          <a:xfrm>
            <a:off x="8428763" y="4875980"/>
            <a:ext cx="2696437" cy="396389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Community Wind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42"/>
          <a:stretch/>
        </p:blipFill>
        <p:spPr>
          <a:xfrm>
            <a:off x="8385994" y="2007514"/>
            <a:ext cx="2891606" cy="2120537"/>
          </a:xfrm>
          <a:prstGeom prst="rect">
            <a:avLst/>
          </a:prstGeom>
        </p:spPr>
      </p:pic>
      <p:sp>
        <p:nvSpPr>
          <p:cNvPr id="190" name="object 34"/>
          <p:cNvSpPr txBox="1"/>
          <p:nvPr/>
        </p:nvSpPr>
        <p:spPr>
          <a:xfrm>
            <a:off x="609600" y="6248400"/>
            <a:ext cx="728175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de-DE" sz="1000" spc="-10" dirty="0" smtClean="0">
                <a:latin typeface="Helvetica Neue" charset="0"/>
                <a:ea typeface="Helvetica Neue" charset="0"/>
                <a:cs typeface="Helvetica Neue" charset="0"/>
              </a:rPr>
              <a:t>Source: </a:t>
            </a:r>
            <a:r>
              <a:rPr lang="de-CH" altLang="de-DE" sz="1000" dirty="0">
                <a:latin typeface="Helvetica Neue" charset="0"/>
                <a:ea typeface="Helvetica Neue" charset="0"/>
                <a:cs typeface="Helvetica Neue" charset="0"/>
              </a:rPr>
              <a:t>Picture: </a:t>
            </a:r>
            <a:r>
              <a:rPr lang="de-CH" altLang="de-DE" sz="1000" dirty="0" err="1">
                <a:latin typeface="Helvetica Neue" charset="0"/>
                <a:ea typeface="Helvetica Neue" charset="0"/>
                <a:cs typeface="Helvetica Neue" charset="0"/>
              </a:rPr>
              <a:t>Dufourstrasse</a:t>
            </a:r>
            <a:r>
              <a:rPr lang="de-CH" altLang="de-DE" sz="1000" dirty="0">
                <a:latin typeface="Helvetica Neue" charset="0"/>
                <a:ea typeface="Helvetica Neue" charset="0"/>
                <a:cs typeface="Helvetica Neue" charset="0"/>
              </a:rPr>
              <a:t> 40a, St. </a:t>
            </a:r>
            <a:r>
              <a:rPr lang="de-CH" altLang="de-DE" sz="1000" dirty="0" err="1">
                <a:latin typeface="Helvetica Neue" charset="0"/>
                <a:ea typeface="Helvetica Neue" charset="0"/>
                <a:cs typeface="Helvetica Neue" charset="0"/>
              </a:rPr>
              <a:t>Galllen</a:t>
            </a:r>
            <a:r>
              <a:rPr lang="de-CH" altLang="de-DE" sz="1000" dirty="0">
                <a:latin typeface="Helvetica Neue" charset="0"/>
                <a:ea typeface="Helvetica Neue" charset="0"/>
                <a:cs typeface="Helvetica Neue" charset="0"/>
              </a:rPr>
              <a:t> (</a:t>
            </a:r>
            <a:r>
              <a:rPr lang="de-CH" altLang="de-DE" sz="1000" dirty="0" err="1">
                <a:latin typeface="Helvetica Neue" charset="0"/>
                <a:ea typeface="Helvetica Neue" charset="0"/>
                <a:cs typeface="Helvetica Neue" charset="0"/>
              </a:rPr>
              <a:t>google</a:t>
            </a:r>
            <a:r>
              <a:rPr lang="de-CH" altLang="de-DE" sz="100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CH" altLang="de-DE" sz="1000" dirty="0" err="1">
                <a:latin typeface="Helvetica Neue" charset="0"/>
                <a:ea typeface="Helvetica Neue" charset="0"/>
                <a:cs typeface="Helvetica Neue" charset="0"/>
              </a:rPr>
              <a:t>maps</a:t>
            </a:r>
            <a:r>
              <a:rPr lang="de-CH" altLang="de-DE" sz="1000" dirty="0" smtClean="0">
                <a:latin typeface="Helvetica Neue" charset="0"/>
                <a:ea typeface="Helvetica Neue" charset="0"/>
                <a:cs typeface="Helvetica Neue" charset="0"/>
              </a:rPr>
              <a:t>), Wind Park Saint-</a:t>
            </a:r>
            <a:r>
              <a:rPr lang="de-CH" altLang="de-DE" sz="1000" dirty="0" err="1" smtClean="0">
                <a:latin typeface="Helvetica Neue" charset="0"/>
                <a:ea typeface="Helvetica Neue" charset="0"/>
                <a:cs typeface="Helvetica Neue" charset="0"/>
              </a:rPr>
              <a:t>Brais</a:t>
            </a:r>
            <a:r>
              <a:rPr lang="de-CH" altLang="de-DE" sz="1000" dirty="0" smtClean="0">
                <a:latin typeface="Helvetica Neue" charset="0"/>
                <a:ea typeface="Helvetica Neue" charset="0"/>
                <a:cs typeface="Helvetica Neue" charset="0"/>
              </a:rPr>
              <a:t> JU</a:t>
            </a:r>
            <a:endParaRPr lang="de-CH" altLang="de-DE" sz="1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3" name="object 2"/>
          <p:cNvSpPr txBox="1"/>
          <p:nvPr/>
        </p:nvSpPr>
        <p:spPr>
          <a:xfrm>
            <a:off x="11553825" y="6358475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solidFill>
                  <a:srgbClr val="9A999B"/>
                </a:solidFill>
                <a:latin typeface="Arial"/>
                <a:cs typeface="Arial"/>
              </a:rPr>
              <a:t>10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4" name="object 3"/>
          <p:cNvSpPr/>
          <p:nvPr/>
        </p:nvSpPr>
        <p:spPr>
          <a:xfrm>
            <a:off x="11477625" y="629602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10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5800" y="3962400"/>
            <a:ext cx="7696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spc="25" dirty="0">
                <a:latin typeface="Arial"/>
                <a:cs typeface="Arial"/>
              </a:rPr>
              <a:t>Aspects of Community-Hydro in Switzerland</a:t>
            </a:r>
            <a:endParaRPr lang="en-US" sz="5400" dirty="0">
              <a:latin typeface="Arial"/>
              <a:cs typeface="Arial"/>
            </a:endParaRP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1565031" cy="1565031"/>
          </a:xfrm>
          <a:prstGeom prst="rect">
            <a:avLst/>
          </a:prstGeom>
        </p:spPr>
      </p:pic>
      <p:sp>
        <p:nvSpPr>
          <p:cNvPr id="11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latin typeface="Arial"/>
                <a:cs typeface="Arial"/>
              </a:rPr>
              <a:t>11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02088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-110" dirty="0" smtClean="0">
                <a:solidFill>
                  <a:schemeClr val="tx1"/>
                </a:solidFill>
              </a:rPr>
              <a:t>Potential </a:t>
            </a:r>
            <a:r>
              <a:rPr lang="en-US" spc="-110" dirty="0" smtClean="0">
                <a:solidFill>
                  <a:schemeClr val="tx1"/>
                </a:solidFill>
              </a:rPr>
              <a:t>Actors and Benefits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object 8"/>
          <p:cNvSpPr txBox="1"/>
          <p:nvPr/>
        </p:nvSpPr>
        <p:spPr>
          <a:xfrm>
            <a:off x="6276153" y="1652626"/>
            <a:ext cx="48889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Customers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79" name="object 10"/>
          <p:cNvSpPr txBox="1"/>
          <p:nvPr/>
        </p:nvSpPr>
        <p:spPr>
          <a:xfrm>
            <a:off x="6423269" y="2171810"/>
            <a:ext cx="4549532" cy="1523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sz="1800" spc="20" dirty="0" smtClean="0">
                <a:latin typeface="Arial"/>
                <a:cs typeface="Arial"/>
              </a:rPr>
              <a:t>Every customer can take part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z="1800" spc="20" dirty="0" smtClean="0">
                <a:latin typeface="Arial"/>
                <a:cs typeface="Arial"/>
              </a:rPr>
              <a:t>Pullout is possible at </a:t>
            </a:r>
            <a:r>
              <a:rPr lang="en-US" sz="1800" spc="20" dirty="0" smtClean="0">
                <a:latin typeface="Arial"/>
                <a:cs typeface="Arial"/>
              </a:rPr>
              <a:t>any </a:t>
            </a:r>
            <a:r>
              <a:rPr lang="en-US" sz="1800" spc="20" dirty="0" smtClean="0">
                <a:latin typeface="Arial"/>
                <a:cs typeface="Arial"/>
              </a:rPr>
              <a:t>time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Low financial barriers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z="1800" spc="20" dirty="0" smtClean="0">
                <a:latin typeface="Arial"/>
                <a:cs typeface="Arial"/>
              </a:rPr>
              <a:t>Taking part in the Energy Transition</a:t>
            </a:r>
            <a:endParaRPr lang="en-US" sz="1800" spc="20" dirty="0" smtClean="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</a:pPr>
            <a:endParaRPr lang="en-US" spc="20" dirty="0" smtClean="0">
              <a:latin typeface="Arial"/>
              <a:cs typeface="Arial"/>
            </a:endParaRPr>
          </a:p>
        </p:txBody>
      </p:sp>
      <p:sp>
        <p:nvSpPr>
          <p:cNvPr id="34" name="object 10"/>
          <p:cNvSpPr txBox="1"/>
          <p:nvPr/>
        </p:nvSpPr>
        <p:spPr>
          <a:xfrm>
            <a:off x="6423270" y="4225966"/>
            <a:ext cx="4549532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sz="1800" spc="20" dirty="0" smtClean="0">
                <a:latin typeface="Arial"/>
                <a:cs typeface="Arial"/>
              </a:rPr>
              <a:t>Increased customer satisfaction</a:t>
            </a:r>
            <a:endParaRPr lang="en-US" spc="2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Increased customer retention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Creation of jobs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Addressing a new customer segment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Image </a:t>
            </a:r>
            <a:r>
              <a:rPr lang="en-US" spc="20" dirty="0" smtClean="0">
                <a:latin typeface="Arial"/>
                <a:cs typeface="Arial"/>
              </a:rPr>
              <a:t>of a </a:t>
            </a:r>
            <a:r>
              <a:rPr lang="en-US" spc="20" dirty="0" smtClean="0">
                <a:latin typeface="Arial"/>
                <a:cs typeface="Arial"/>
              </a:rPr>
              <a:t>local company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Contributing to the implementation of the Energy Strategy 2050</a:t>
            </a:r>
            <a:endParaRPr lang="en-US" spc="20" dirty="0" smtClean="0">
              <a:latin typeface="Arial"/>
              <a:cs typeface="Arial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546261" y="1011933"/>
            <a:ext cx="4903025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Potential Actors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4" name="object 7"/>
          <p:cNvSpPr/>
          <p:nvPr/>
        </p:nvSpPr>
        <p:spPr>
          <a:xfrm>
            <a:off x="546262" y="1677888"/>
            <a:ext cx="4903026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Large Utilities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5" name="object 9"/>
          <p:cNvSpPr/>
          <p:nvPr/>
        </p:nvSpPr>
        <p:spPr>
          <a:xfrm>
            <a:off x="546262" y="2061865"/>
            <a:ext cx="4903026" cy="956189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object 10"/>
          <p:cNvSpPr txBox="1"/>
          <p:nvPr/>
        </p:nvSpPr>
        <p:spPr>
          <a:xfrm>
            <a:off x="655479" y="2142291"/>
            <a:ext cx="479380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No (few) end customers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Large conglomerates 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Typically owner of large hydro power 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7" name="object 7"/>
          <p:cNvSpPr/>
          <p:nvPr/>
        </p:nvSpPr>
        <p:spPr>
          <a:xfrm>
            <a:off x="538684" y="3278088"/>
            <a:ext cx="4903026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Small and Medium Utilities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object 9"/>
          <p:cNvSpPr/>
          <p:nvPr/>
        </p:nvSpPr>
        <p:spPr>
          <a:xfrm>
            <a:off x="538684" y="3662065"/>
            <a:ext cx="4903026" cy="1135361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bject 10"/>
          <p:cNvSpPr txBox="1"/>
          <p:nvPr/>
        </p:nvSpPr>
        <p:spPr>
          <a:xfrm>
            <a:off x="647901" y="3742491"/>
            <a:ext cx="479380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Strong local position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Owner of small hydro (historical reasons)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End customers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0" name="object 7"/>
          <p:cNvSpPr/>
          <p:nvPr/>
        </p:nvSpPr>
        <p:spPr>
          <a:xfrm>
            <a:off x="546261" y="5017490"/>
            <a:ext cx="4903026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Cooperatives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2" name="object 9"/>
          <p:cNvSpPr/>
          <p:nvPr/>
        </p:nvSpPr>
        <p:spPr>
          <a:xfrm>
            <a:off x="546261" y="5401467"/>
            <a:ext cx="4903026" cy="999333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6" name="object 10"/>
          <p:cNvSpPr txBox="1"/>
          <p:nvPr/>
        </p:nvSpPr>
        <p:spPr>
          <a:xfrm>
            <a:off x="655478" y="5495091"/>
            <a:ext cx="479380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Strong local focus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Challenge: Acquiring hydro power plants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Partnership with utility needed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7" name="object 7"/>
          <p:cNvSpPr/>
          <p:nvPr/>
        </p:nvSpPr>
        <p:spPr>
          <a:xfrm>
            <a:off x="6279899" y="994911"/>
            <a:ext cx="4903025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Potential Benefits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8" name="object 7"/>
          <p:cNvSpPr/>
          <p:nvPr/>
        </p:nvSpPr>
        <p:spPr>
          <a:xfrm>
            <a:off x="6279898" y="1682898"/>
            <a:ext cx="4903026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Customers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object 7"/>
          <p:cNvSpPr/>
          <p:nvPr/>
        </p:nvSpPr>
        <p:spPr>
          <a:xfrm>
            <a:off x="6272320" y="3735517"/>
            <a:ext cx="4903026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Actors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4" name="object 9"/>
          <p:cNvSpPr/>
          <p:nvPr/>
        </p:nvSpPr>
        <p:spPr>
          <a:xfrm>
            <a:off x="6279898" y="2091793"/>
            <a:ext cx="4903026" cy="1393591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5" name="object 9"/>
          <p:cNvSpPr/>
          <p:nvPr/>
        </p:nvSpPr>
        <p:spPr>
          <a:xfrm>
            <a:off x="6272317" y="4114800"/>
            <a:ext cx="4892781" cy="2270917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8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 smtClean="0">
                <a:solidFill>
                  <a:srgbClr val="9A999B"/>
                </a:solidFill>
                <a:latin typeface="Arial"/>
                <a:cs typeface="Arial"/>
              </a:rPr>
              <a:t>12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9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113051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-110" dirty="0" smtClean="0">
                <a:solidFill>
                  <a:schemeClr val="tx1"/>
                </a:solidFill>
              </a:rPr>
              <a:t>Potential Investment Objects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object 7"/>
          <p:cNvSpPr/>
          <p:nvPr/>
        </p:nvSpPr>
        <p:spPr>
          <a:xfrm>
            <a:off x="553840" y="1693223"/>
            <a:ext cx="5008760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Ownership Structure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object 9"/>
          <p:cNvSpPr/>
          <p:nvPr/>
        </p:nvSpPr>
        <p:spPr>
          <a:xfrm>
            <a:off x="553840" y="2077200"/>
            <a:ext cx="5008760" cy="2410550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1" name="object 10"/>
          <p:cNvSpPr txBox="1"/>
          <p:nvPr/>
        </p:nvSpPr>
        <p:spPr>
          <a:xfrm>
            <a:off x="663060" y="2163312"/>
            <a:ext cx="489954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Mostly large Swiss Utilities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Partner-Plant-Structure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Conglomerate of state-owned / semi-state-owned utilities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Option to buy first by </a:t>
            </a:r>
            <a:r>
              <a:rPr lang="en-US" dirty="0" smtClean="0">
                <a:latin typeface="Arial"/>
                <a:cs typeface="Arial"/>
              </a:rPr>
              <a:t>partners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>
                <a:latin typeface="Arial"/>
                <a:cs typeface="Arial"/>
              </a:rPr>
              <a:t>Interested in keeping complexity as low as possible </a:t>
            </a:r>
          </a:p>
        </p:txBody>
      </p:sp>
      <p:sp>
        <p:nvSpPr>
          <p:cNvPr id="47" name="object 7"/>
          <p:cNvSpPr/>
          <p:nvPr/>
        </p:nvSpPr>
        <p:spPr>
          <a:xfrm>
            <a:off x="553307" y="4830312"/>
            <a:ext cx="5009293" cy="401138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Project Structure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9" name="object 9"/>
          <p:cNvSpPr/>
          <p:nvPr/>
        </p:nvSpPr>
        <p:spPr>
          <a:xfrm>
            <a:off x="538683" y="5214288"/>
            <a:ext cx="5023917" cy="1124583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0" name="object 10"/>
          <p:cNvSpPr txBox="1"/>
          <p:nvPr/>
        </p:nvSpPr>
        <p:spPr>
          <a:xfrm>
            <a:off x="662525" y="5287512"/>
            <a:ext cx="5267987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Large project sizes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Many stakeholders involved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Very long planning </a:t>
            </a:r>
            <a:r>
              <a:rPr lang="en-US" dirty="0" smtClean="0">
                <a:latin typeface="Arial"/>
                <a:cs typeface="Arial"/>
              </a:rPr>
              <a:t>phases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21" name="object 7"/>
          <p:cNvSpPr/>
          <p:nvPr/>
        </p:nvSpPr>
        <p:spPr>
          <a:xfrm>
            <a:off x="6285854" y="997462"/>
            <a:ext cx="4763146" cy="432376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Small Hydropower (&lt;10 MW) 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2" name="object 7"/>
          <p:cNvSpPr/>
          <p:nvPr/>
        </p:nvSpPr>
        <p:spPr>
          <a:xfrm>
            <a:off x="553307" y="998644"/>
            <a:ext cx="5009293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Large Hydropower (&gt;10 MW)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3" name="Gerade Verbindung 22"/>
          <p:cNvCxnSpPr/>
          <p:nvPr/>
        </p:nvCxnSpPr>
        <p:spPr>
          <a:xfrm>
            <a:off x="5791200" y="838200"/>
            <a:ext cx="0" cy="5780976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7"/>
          <p:cNvSpPr/>
          <p:nvPr/>
        </p:nvSpPr>
        <p:spPr>
          <a:xfrm>
            <a:off x="6281774" y="1710385"/>
            <a:ext cx="4767226" cy="37970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Ownership Structure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8" name="object 9"/>
          <p:cNvSpPr/>
          <p:nvPr/>
        </p:nvSpPr>
        <p:spPr>
          <a:xfrm>
            <a:off x="6281774" y="2094361"/>
            <a:ext cx="4767226" cy="2393390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9" name="object 10"/>
          <p:cNvSpPr txBox="1"/>
          <p:nvPr/>
        </p:nvSpPr>
        <p:spPr>
          <a:xfrm>
            <a:off x="6390994" y="2111522"/>
            <a:ext cx="4505606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Owned by small and medium sized utilities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Strong connection to the local population – contact to end customers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Mostly owned directly by utility – not many different stakeholders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Large number of power plants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30" name="object 7"/>
          <p:cNvSpPr/>
          <p:nvPr/>
        </p:nvSpPr>
        <p:spPr>
          <a:xfrm>
            <a:off x="6281189" y="4829703"/>
            <a:ext cx="4764731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Project Structure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6281189" y="5213680"/>
            <a:ext cx="4764731" cy="1125191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7" name="object 10"/>
          <p:cNvSpPr txBox="1"/>
          <p:nvPr/>
        </p:nvSpPr>
        <p:spPr>
          <a:xfrm>
            <a:off x="6390407" y="5287512"/>
            <a:ext cx="450619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Community Finance friendly project sizes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Planning </a:t>
            </a:r>
            <a:r>
              <a:rPr lang="en-US" dirty="0" smtClean="0">
                <a:latin typeface="Arial"/>
                <a:cs typeface="Arial"/>
              </a:rPr>
              <a:t>phases shorter – national interest</a:t>
            </a: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3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 smtClean="0">
                <a:solidFill>
                  <a:srgbClr val="9A999B"/>
                </a:solidFill>
                <a:latin typeface="Arial"/>
                <a:cs typeface="Arial"/>
              </a:rPr>
              <a:t>13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44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2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02088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-110" dirty="0" smtClean="0">
                <a:solidFill>
                  <a:schemeClr val="tx1"/>
                </a:solidFill>
              </a:rPr>
              <a:t>What does that mean for Community-Hydro in Switzerland?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bject 7"/>
          <p:cNvSpPr/>
          <p:nvPr/>
        </p:nvSpPr>
        <p:spPr>
          <a:xfrm>
            <a:off x="1536552" y="1066800"/>
            <a:ext cx="4102248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1701941" y="1119226"/>
            <a:ext cx="36778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Focus on Small Hydropower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1536552" y="1497692"/>
            <a:ext cx="4102248" cy="2921908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object 10"/>
          <p:cNvSpPr txBox="1"/>
          <p:nvPr/>
        </p:nvSpPr>
        <p:spPr>
          <a:xfrm>
            <a:off x="1645772" y="1620322"/>
            <a:ext cx="3886423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Using the potential of the existing small hydro power plants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Restoration of old hydropower plants – in harmony with nature and adhering to ecological standards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Producing hydropower where it is used – </a:t>
            </a:r>
            <a:r>
              <a:rPr lang="en-US" dirty="0" err="1" smtClean="0">
                <a:latin typeface="Helvetica Neue" charset="0"/>
                <a:ea typeface="Helvetica Neue" charset="0"/>
                <a:cs typeface="Helvetica Neue" charset="0"/>
              </a:rPr>
              <a:t>decentral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 and close to the people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object 7"/>
          <p:cNvSpPr/>
          <p:nvPr/>
        </p:nvSpPr>
        <p:spPr>
          <a:xfrm>
            <a:off x="7251552" y="1066800"/>
            <a:ext cx="4102248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bject 8"/>
          <p:cNvSpPr txBox="1"/>
          <p:nvPr/>
        </p:nvSpPr>
        <p:spPr>
          <a:xfrm>
            <a:off x="7493141" y="1119226"/>
            <a:ext cx="36778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Local Utilities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7251552" y="1497693"/>
            <a:ext cx="4102248" cy="2837247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44" name="object 10"/>
          <p:cNvSpPr txBox="1"/>
          <p:nvPr/>
        </p:nvSpPr>
        <p:spPr>
          <a:xfrm>
            <a:off x="7360772" y="1594009"/>
            <a:ext cx="3963289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995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Local utilities with end customers compared to large utilities (energy producer) </a:t>
            </a:r>
          </a:p>
          <a:p>
            <a:pPr marL="298450" marR="5080" indent="-285750">
              <a:lnSpc>
                <a:spcPct val="99500"/>
              </a:lnSpc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Direct contact with customers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lnSpc>
                <a:spcPct val="99500"/>
              </a:lnSpc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Local utilities often times own small hydropower plants</a:t>
            </a:r>
          </a:p>
          <a:p>
            <a:pPr marL="298450" marR="5080" indent="-285750">
              <a:lnSpc>
                <a:spcPct val="99500"/>
              </a:lnSpc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Need for increased production in hydropower sector </a:t>
            </a:r>
            <a:r>
              <a:rPr lang="en-US" dirty="0" smtClean="0">
                <a:latin typeface="Arial"/>
                <a:cs typeface="Arial"/>
              </a:rPr>
              <a:t>obvious</a:t>
            </a:r>
            <a:endParaRPr lang="en-US" sz="1800" dirty="0">
              <a:latin typeface="Arial"/>
              <a:cs typeface="Arial"/>
            </a:endParaRPr>
          </a:p>
        </p:txBody>
      </p:sp>
      <p:pic>
        <p:nvPicPr>
          <p:cNvPr id="50" name="Bild 4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7543" y="2373774"/>
            <a:ext cx="891252" cy="891252"/>
          </a:xfrm>
          <a:prstGeom prst="rect">
            <a:avLst/>
          </a:prstGeom>
        </p:spPr>
      </p:pic>
      <p:sp>
        <p:nvSpPr>
          <p:cNvPr id="100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 smtClean="0">
                <a:solidFill>
                  <a:srgbClr val="9A999B"/>
                </a:solidFill>
                <a:latin typeface="Arial"/>
                <a:cs typeface="Arial"/>
              </a:rPr>
              <a:t>14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01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37" y="2433495"/>
            <a:ext cx="771809" cy="771809"/>
          </a:xfrm>
          <a:prstGeom prst="rect">
            <a:avLst/>
          </a:prstGeom>
        </p:spPr>
      </p:pic>
      <p:sp>
        <p:nvSpPr>
          <p:cNvPr id="103" name="object 7"/>
          <p:cNvSpPr/>
          <p:nvPr/>
        </p:nvSpPr>
        <p:spPr>
          <a:xfrm>
            <a:off x="1513404" y="4648200"/>
            <a:ext cx="4102248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object 8"/>
          <p:cNvSpPr txBox="1"/>
          <p:nvPr/>
        </p:nvSpPr>
        <p:spPr>
          <a:xfrm>
            <a:off x="1678793" y="4700626"/>
            <a:ext cx="36778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Project Size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05" name="object 9"/>
          <p:cNvSpPr/>
          <p:nvPr/>
        </p:nvSpPr>
        <p:spPr>
          <a:xfrm>
            <a:off x="1513404" y="5079092"/>
            <a:ext cx="4102248" cy="1316326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6" name="object 10"/>
          <p:cNvSpPr txBox="1"/>
          <p:nvPr/>
        </p:nvSpPr>
        <p:spPr>
          <a:xfrm>
            <a:off x="1622624" y="5128718"/>
            <a:ext cx="3886423" cy="118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Small hydro with community-friendly project size 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Duration for projects should be reduced given the ES2050  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3" y="5181600"/>
            <a:ext cx="891252" cy="902864"/>
          </a:xfrm>
          <a:prstGeom prst="rect">
            <a:avLst/>
          </a:prstGeom>
        </p:spPr>
      </p:pic>
      <p:sp>
        <p:nvSpPr>
          <p:cNvPr id="108" name="object 7"/>
          <p:cNvSpPr/>
          <p:nvPr/>
        </p:nvSpPr>
        <p:spPr>
          <a:xfrm>
            <a:off x="7251552" y="4643701"/>
            <a:ext cx="4102248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9" name="object 8"/>
          <p:cNvSpPr txBox="1"/>
          <p:nvPr/>
        </p:nvSpPr>
        <p:spPr>
          <a:xfrm>
            <a:off x="7416941" y="4696127"/>
            <a:ext cx="367785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Tangibility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110" name="object 9"/>
          <p:cNvSpPr/>
          <p:nvPr/>
        </p:nvSpPr>
        <p:spPr>
          <a:xfrm>
            <a:off x="7251552" y="5074593"/>
            <a:ext cx="4102248" cy="1316326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11" name="object 10"/>
          <p:cNvSpPr txBox="1"/>
          <p:nvPr/>
        </p:nvSpPr>
        <p:spPr>
          <a:xfrm>
            <a:off x="7360772" y="5187315"/>
            <a:ext cx="388642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Small hydro a lot more visible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Local attachment to small hydro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Number of projects available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179" y="5181600"/>
            <a:ext cx="624524" cy="84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4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85800" y="3962400"/>
            <a:ext cx="7696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spc="25" dirty="0" smtClean="0">
                <a:latin typeface="Arial"/>
                <a:cs typeface="Arial"/>
              </a:rPr>
              <a:t>Outlook on further Research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7" name="object 30"/>
          <p:cNvSpPr/>
          <p:nvPr/>
        </p:nvSpPr>
        <p:spPr>
          <a:xfrm>
            <a:off x="1905000" y="1797504"/>
            <a:ext cx="1066800" cy="1571625"/>
          </a:xfrm>
          <a:custGeom>
            <a:avLst/>
            <a:gdLst/>
            <a:ahLst/>
            <a:cxnLst/>
            <a:rect l="l" t="t" r="r" b="b"/>
            <a:pathLst>
              <a:path w="464184" h="733425">
                <a:moveTo>
                  <a:pt x="178642" y="676605"/>
                </a:moveTo>
                <a:lnTo>
                  <a:pt x="164185" y="676605"/>
                </a:lnTo>
                <a:lnTo>
                  <a:pt x="171059" y="698995"/>
                </a:lnTo>
                <a:lnTo>
                  <a:pt x="185871" y="717026"/>
                </a:lnTo>
                <a:lnTo>
                  <a:pt x="206878" y="729051"/>
                </a:lnTo>
                <a:lnTo>
                  <a:pt x="232338" y="733425"/>
                </a:lnTo>
                <a:lnTo>
                  <a:pt x="257202" y="729051"/>
                </a:lnTo>
                <a:lnTo>
                  <a:pt x="274574" y="718959"/>
                </a:lnTo>
                <a:lnTo>
                  <a:pt x="232338" y="718959"/>
                </a:lnTo>
                <a:lnTo>
                  <a:pt x="212622" y="715683"/>
                </a:lnTo>
                <a:lnTo>
                  <a:pt x="196197" y="706693"/>
                </a:lnTo>
                <a:lnTo>
                  <a:pt x="184418" y="693247"/>
                </a:lnTo>
                <a:lnTo>
                  <a:pt x="178642" y="676605"/>
                </a:lnTo>
                <a:close/>
              </a:path>
              <a:path w="464184" h="733425">
                <a:moveTo>
                  <a:pt x="299459" y="676605"/>
                </a:moveTo>
                <a:lnTo>
                  <a:pt x="285001" y="676605"/>
                </a:lnTo>
                <a:lnTo>
                  <a:pt x="279242" y="693247"/>
                </a:lnTo>
                <a:lnTo>
                  <a:pt x="267576" y="706693"/>
                </a:lnTo>
                <a:lnTo>
                  <a:pt x="251458" y="715683"/>
                </a:lnTo>
                <a:lnTo>
                  <a:pt x="232338" y="718959"/>
                </a:lnTo>
                <a:lnTo>
                  <a:pt x="274574" y="718959"/>
                </a:lnTo>
                <a:lnTo>
                  <a:pt x="277903" y="717026"/>
                </a:lnTo>
                <a:lnTo>
                  <a:pt x="292601" y="698995"/>
                </a:lnTo>
                <a:lnTo>
                  <a:pt x="299459" y="676605"/>
                </a:lnTo>
                <a:close/>
              </a:path>
              <a:path w="464184" h="733425">
                <a:moveTo>
                  <a:pt x="232338" y="0"/>
                </a:moveTo>
                <a:lnTo>
                  <a:pt x="185592" y="4733"/>
                </a:lnTo>
                <a:lnTo>
                  <a:pt x="142016" y="18303"/>
                </a:lnTo>
                <a:lnTo>
                  <a:pt x="102555" y="39765"/>
                </a:lnTo>
                <a:lnTo>
                  <a:pt x="68152" y="68176"/>
                </a:lnTo>
                <a:lnTo>
                  <a:pt x="39751" y="102592"/>
                </a:lnTo>
                <a:lnTo>
                  <a:pt x="18296" y="142067"/>
                </a:lnTo>
                <a:lnTo>
                  <a:pt x="4731" y="185659"/>
                </a:lnTo>
                <a:lnTo>
                  <a:pt x="0" y="232422"/>
                </a:lnTo>
                <a:lnTo>
                  <a:pt x="4727" y="280054"/>
                </a:lnTo>
                <a:lnTo>
                  <a:pt x="18457" y="326039"/>
                </a:lnTo>
                <a:lnTo>
                  <a:pt x="40513" y="369116"/>
                </a:lnTo>
                <a:lnTo>
                  <a:pt x="81898" y="423235"/>
                </a:lnTo>
                <a:lnTo>
                  <a:pt x="95524" y="452226"/>
                </a:lnTo>
                <a:lnTo>
                  <a:pt x="106811" y="497804"/>
                </a:lnTo>
                <a:lnTo>
                  <a:pt x="111522" y="562978"/>
                </a:lnTo>
                <a:lnTo>
                  <a:pt x="111522" y="641489"/>
                </a:lnTo>
                <a:lnTo>
                  <a:pt x="114249" y="654820"/>
                </a:lnTo>
                <a:lnTo>
                  <a:pt x="121719" y="666019"/>
                </a:lnTo>
                <a:lnTo>
                  <a:pt x="132868" y="673733"/>
                </a:lnTo>
                <a:lnTo>
                  <a:pt x="146631" y="676605"/>
                </a:lnTo>
                <a:lnTo>
                  <a:pt x="317013" y="676605"/>
                </a:lnTo>
                <a:lnTo>
                  <a:pt x="330776" y="673733"/>
                </a:lnTo>
                <a:lnTo>
                  <a:pt x="341925" y="666019"/>
                </a:lnTo>
                <a:lnTo>
                  <a:pt x="344513" y="662139"/>
                </a:lnTo>
                <a:lnTo>
                  <a:pt x="146631" y="662139"/>
                </a:lnTo>
                <a:lnTo>
                  <a:pt x="138612" y="660509"/>
                </a:lnTo>
                <a:lnTo>
                  <a:pt x="132045" y="656072"/>
                </a:lnTo>
                <a:lnTo>
                  <a:pt x="127608" y="649506"/>
                </a:lnTo>
                <a:lnTo>
                  <a:pt x="125978" y="641489"/>
                </a:lnTo>
                <a:lnTo>
                  <a:pt x="125978" y="570204"/>
                </a:lnTo>
                <a:lnTo>
                  <a:pt x="352122" y="570204"/>
                </a:lnTo>
                <a:lnTo>
                  <a:pt x="352122" y="562978"/>
                </a:lnTo>
                <a:lnTo>
                  <a:pt x="352645" y="555751"/>
                </a:lnTo>
                <a:lnTo>
                  <a:pt x="125978" y="555751"/>
                </a:lnTo>
                <a:lnTo>
                  <a:pt x="120767" y="492560"/>
                </a:lnTo>
                <a:lnTo>
                  <a:pt x="109069" y="446898"/>
                </a:lnTo>
                <a:lnTo>
                  <a:pt x="94468" y="416150"/>
                </a:lnTo>
                <a:lnTo>
                  <a:pt x="80543" y="397700"/>
                </a:lnTo>
                <a:lnTo>
                  <a:pt x="52356" y="361126"/>
                </a:lnTo>
                <a:lnTo>
                  <a:pt x="31623" y="320486"/>
                </a:lnTo>
                <a:lnTo>
                  <a:pt x="18828" y="277133"/>
                </a:lnTo>
                <a:lnTo>
                  <a:pt x="14456" y="232422"/>
                </a:lnTo>
                <a:lnTo>
                  <a:pt x="20185" y="182620"/>
                </a:lnTo>
                <a:lnTo>
                  <a:pt x="36517" y="136811"/>
                </a:lnTo>
                <a:lnTo>
                  <a:pt x="62170" y="96332"/>
                </a:lnTo>
                <a:lnTo>
                  <a:pt x="95861" y="62521"/>
                </a:lnTo>
                <a:lnTo>
                  <a:pt x="136308" y="36714"/>
                </a:lnTo>
                <a:lnTo>
                  <a:pt x="182228" y="20250"/>
                </a:lnTo>
                <a:lnTo>
                  <a:pt x="232338" y="14465"/>
                </a:lnTo>
                <a:lnTo>
                  <a:pt x="309812" y="14465"/>
                </a:lnTo>
                <a:lnTo>
                  <a:pt x="278744" y="4733"/>
                </a:lnTo>
                <a:lnTo>
                  <a:pt x="232338" y="0"/>
                </a:lnTo>
                <a:close/>
              </a:path>
              <a:path w="464184" h="733425">
                <a:moveTo>
                  <a:pt x="352122" y="570204"/>
                </a:moveTo>
                <a:lnTo>
                  <a:pt x="337666" y="570204"/>
                </a:lnTo>
                <a:lnTo>
                  <a:pt x="337666" y="641489"/>
                </a:lnTo>
                <a:lnTo>
                  <a:pt x="336036" y="649506"/>
                </a:lnTo>
                <a:lnTo>
                  <a:pt x="331599" y="656072"/>
                </a:lnTo>
                <a:lnTo>
                  <a:pt x="325032" y="660509"/>
                </a:lnTo>
                <a:lnTo>
                  <a:pt x="317013" y="662139"/>
                </a:lnTo>
                <a:lnTo>
                  <a:pt x="344513" y="662139"/>
                </a:lnTo>
                <a:lnTo>
                  <a:pt x="349396" y="654820"/>
                </a:lnTo>
                <a:lnTo>
                  <a:pt x="352122" y="641489"/>
                </a:lnTo>
                <a:lnTo>
                  <a:pt x="352122" y="570204"/>
                </a:lnTo>
                <a:close/>
              </a:path>
              <a:path w="464184" h="733425">
                <a:moveTo>
                  <a:pt x="274675" y="129133"/>
                </a:moveTo>
                <a:lnTo>
                  <a:pt x="271578" y="129133"/>
                </a:lnTo>
                <a:lnTo>
                  <a:pt x="269513" y="130162"/>
                </a:lnTo>
                <a:lnTo>
                  <a:pt x="229687" y="157977"/>
                </a:lnTo>
                <a:lnTo>
                  <a:pt x="191794" y="197245"/>
                </a:lnTo>
                <a:lnTo>
                  <a:pt x="159254" y="243060"/>
                </a:lnTo>
                <a:lnTo>
                  <a:pt x="135487" y="290513"/>
                </a:lnTo>
                <a:lnTo>
                  <a:pt x="123937" y="334606"/>
                </a:lnTo>
                <a:lnTo>
                  <a:pt x="123091" y="359969"/>
                </a:lnTo>
                <a:lnTo>
                  <a:pt x="126624" y="384273"/>
                </a:lnTo>
                <a:lnTo>
                  <a:pt x="145599" y="427659"/>
                </a:lnTo>
                <a:lnTo>
                  <a:pt x="175157" y="456842"/>
                </a:lnTo>
                <a:lnTo>
                  <a:pt x="211686" y="472071"/>
                </a:lnTo>
                <a:lnTo>
                  <a:pt x="213478" y="492560"/>
                </a:lnTo>
                <a:lnTo>
                  <a:pt x="215816" y="513135"/>
                </a:lnTo>
                <a:lnTo>
                  <a:pt x="218980" y="534426"/>
                </a:lnTo>
                <a:lnTo>
                  <a:pt x="223045" y="555751"/>
                </a:lnTo>
                <a:lnTo>
                  <a:pt x="237501" y="555751"/>
                </a:lnTo>
                <a:lnTo>
                  <a:pt x="233376" y="534249"/>
                </a:lnTo>
                <a:lnTo>
                  <a:pt x="230273" y="513780"/>
                </a:lnTo>
                <a:lnTo>
                  <a:pt x="227917" y="493717"/>
                </a:lnTo>
                <a:lnTo>
                  <a:pt x="226142" y="474141"/>
                </a:lnTo>
                <a:lnTo>
                  <a:pt x="229241" y="474141"/>
                </a:lnTo>
                <a:lnTo>
                  <a:pt x="269674" y="464200"/>
                </a:lnTo>
                <a:lnTo>
                  <a:pt x="275316" y="459676"/>
                </a:lnTo>
                <a:lnTo>
                  <a:pt x="226142" y="459676"/>
                </a:lnTo>
                <a:lnTo>
                  <a:pt x="226145" y="457619"/>
                </a:lnTo>
                <a:lnTo>
                  <a:pt x="211686" y="457619"/>
                </a:lnTo>
                <a:lnTo>
                  <a:pt x="196035" y="452226"/>
                </a:lnTo>
                <a:lnTo>
                  <a:pt x="157990" y="419392"/>
                </a:lnTo>
                <a:lnTo>
                  <a:pt x="140435" y="380787"/>
                </a:lnTo>
                <a:lnTo>
                  <a:pt x="137370" y="359109"/>
                </a:lnTo>
                <a:lnTo>
                  <a:pt x="138370" y="336753"/>
                </a:lnTo>
                <a:lnTo>
                  <a:pt x="148407" y="297367"/>
                </a:lnTo>
                <a:lnTo>
                  <a:pt x="169101" y="254958"/>
                </a:lnTo>
                <a:lnTo>
                  <a:pt x="197477" y="213441"/>
                </a:lnTo>
                <a:lnTo>
                  <a:pt x="230563" y="176735"/>
                </a:lnTo>
                <a:lnTo>
                  <a:pt x="265383" y="148755"/>
                </a:lnTo>
                <a:lnTo>
                  <a:pt x="280822" y="148755"/>
                </a:lnTo>
                <a:lnTo>
                  <a:pt x="279875" y="136811"/>
                </a:lnTo>
                <a:lnTo>
                  <a:pt x="279839" y="134289"/>
                </a:lnTo>
                <a:lnTo>
                  <a:pt x="278806" y="131190"/>
                </a:lnTo>
                <a:lnTo>
                  <a:pt x="274675" y="129133"/>
                </a:lnTo>
                <a:close/>
              </a:path>
              <a:path w="464184" h="733425">
                <a:moveTo>
                  <a:pt x="309812" y="14465"/>
                </a:moveTo>
                <a:lnTo>
                  <a:pt x="232338" y="14465"/>
                </a:lnTo>
                <a:lnTo>
                  <a:pt x="282067" y="20250"/>
                </a:lnTo>
                <a:lnTo>
                  <a:pt x="327713" y="36714"/>
                </a:lnTo>
                <a:lnTo>
                  <a:pt x="367976" y="62521"/>
                </a:lnTo>
                <a:lnTo>
                  <a:pt x="401556" y="96332"/>
                </a:lnTo>
                <a:lnTo>
                  <a:pt x="427152" y="136811"/>
                </a:lnTo>
                <a:lnTo>
                  <a:pt x="443463" y="182620"/>
                </a:lnTo>
                <a:lnTo>
                  <a:pt x="449190" y="232422"/>
                </a:lnTo>
                <a:lnTo>
                  <a:pt x="444817" y="277133"/>
                </a:lnTo>
                <a:lnTo>
                  <a:pt x="432023" y="320486"/>
                </a:lnTo>
                <a:lnTo>
                  <a:pt x="411290" y="361126"/>
                </a:lnTo>
                <a:lnTo>
                  <a:pt x="383101" y="397700"/>
                </a:lnTo>
                <a:lnTo>
                  <a:pt x="369322" y="416150"/>
                </a:lnTo>
                <a:lnTo>
                  <a:pt x="354962" y="446898"/>
                </a:lnTo>
                <a:lnTo>
                  <a:pt x="343313" y="492560"/>
                </a:lnTo>
                <a:lnTo>
                  <a:pt x="337666" y="555751"/>
                </a:lnTo>
                <a:lnTo>
                  <a:pt x="352645" y="555751"/>
                </a:lnTo>
                <a:lnTo>
                  <a:pt x="356833" y="497804"/>
                </a:lnTo>
                <a:lnTo>
                  <a:pt x="368128" y="452193"/>
                </a:lnTo>
                <a:lnTo>
                  <a:pt x="381745" y="423235"/>
                </a:lnTo>
                <a:lnTo>
                  <a:pt x="423133" y="369116"/>
                </a:lnTo>
                <a:lnTo>
                  <a:pt x="445188" y="326039"/>
                </a:lnTo>
                <a:lnTo>
                  <a:pt x="458916" y="280054"/>
                </a:lnTo>
                <a:lnTo>
                  <a:pt x="463642" y="232422"/>
                </a:lnTo>
                <a:lnTo>
                  <a:pt x="458913" y="185659"/>
                </a:lnTo>
                <a:lnTo>
                  <a:pt x="445362" y="142067"/>
                </a:lnTo>
                <a:lnTo>
                  <a:pt x="423946" y="102592"/>
                </a:lnTo>
                <a:lnTo>
                  <a:pt x="395620" y="68176"/>
                </a:lnTo>
                <a:lnTo>
                  <a:pt x="361340" y="39765"/>
                </a:lnTo>
                <a:lnTo>
                  <a:pt x="322063" y="18303"/>
                </a:lnTo>
                <a:lnTo>
                  <a:pt x="309812" y="14465"/>
                </a:lnTo>
                <a:close/>
              </a:path>
              <a:path w="464184" h="733425">
                <a:moveTo>
                  <a:pt x="280822" y="148755"/>
                </a:moveTo>
                <a:lnTo>
                  <a:pt x="265383" y="148755"/>
                </a:lnTo>
                <a:lnTo>
                  <a:pt x="270158" y="188329"/>
                </a:lnTo>
                <a:lnTo>
                  <a:pt x="278806" y="223643"/>
                </a:lnTo>
                <a:lnTo>
                  <a:pt x="289778" y="255086"/>
                </a:lnTo>
                <a:lnTo>
                  <a:pt x="301524" y="283044"/>
                </a:lnTo>
                <a:lnTo>
                  <a:pt x="308946" y="301651"/>
                </a:lnTo>
                <a:lnTo>
                  <a:pt x="315206" y="318806"/>
                </a:lnTo>
                <a:lnTo>
                  <a:pt x="319530" y="334606"/>
                </a:lnTo>
                <a:lnTo>
                  <a:pt x="321143" y="349148"/>
                </a:lnTo>
                <a:lnTo>
                  <a:pt x="313318" y="391696"/>
                </a:lnTo>
                <a:lnTo>
                  <a:pt x="293392" y="426881"/>
                </a:lnTo>
                <a:lnTo>
                  <a:pt x="264366" y="450832"/>
                </a:lnTo>
                <a:lnTo>
                  <a:pt x="229241" y="459676"/>
                </a:lnTo>
                <a:lnTo>
                  <a:pt x="275316" y="459676"/>
                </a:lnTo>
                <a:lnTo>
                  <a:pt x="303330" y="437214"/>
                </a:lnTo>
                <a:lnTo>
                  <a:pt x="326532" y="397444"/>
                </a:lnTo>
                <a:lnTo>
                  <a:pt x="335600" y="349148"/>
                </a:lnTo>
                <a:lnTo>
                  <a:pt x="333970" y="332638"/>
                </a:lnTo>
                <a:lnTo>
                  <a:pt x="329533" y="315450"/>
                </a:lnTo>
                <a:lnTo>
                  <a:pt x="322967" y="297293"/>
                </a:lnTo>
                <a:lnTo>
                  <a:pt x="314948" y="277875"/>
                </a:lnTo>
                <a:lnTo>
                  <a:pt x="302928" y="248356"/>
                </a:lnTo>
                <a:lnTo>
                  <a:pt x="291585" y="215252"/>
                </a:lnTo>
                <a:lnTo>
                  <a:pt x="283147" y="178081"/>
                </a:lnTo>
                <a:lnTo>
                  <a:pt x="280822" y="148755"/>
                </a:lnTo>
                <a:close/>
              </a:path>
              <a:path w="464184" h="733425">
                <a:moveTo>
                  <a:pt x="233371" y="301637"/>
                </a:moveTo>
                <a:lnTo>
                  <a:pt x="229241" y="301637"/>
                </a:lnTo>
                <a:lnTo>
                  <a:pt x="225110" y="303695"/>
                </a:lnTo>
                <a:lnTo>
                  <a:pt x="225110" y="307835"/>
                </a:lnTo>
                <a:lnTo>
                  <a:pt x="219237" y="342129"/>
                </a:lnTo>
                <a:lnTo>
                  <a:pt x="214526" y="378460"/>
                </a:lnTo>
                <a:lnTo>
                  <a:pt x="211806" y="416150"/>
                </a:lnTo>
                <a:lnTo>
                  <a:pt x="211686" y="457619"/>
                </a:lnTo>
                <a:lnTo>
                  <a:pt x="226145" y="457619"/>
                </a:lnTo>
                <a:lnTo>
                  <a:pt x="226191" y="419004"/>
                </a:lnTo>
                <a:lnTo>
                  <a:pt x="228853" y="380657"/>
                </a:lnTo>
                <a:lnTo>
                  <a:pt x="233258" y="344633"/>
                </a:lnTo>
                <a:lnTo>
                  <a:pt x="238533" y="310934"/>
                </a:lnTo>
                <a:lnTo>
                  <a:pt x="239567" y="306793"/>
                </a:lnTo>
                <a:lnTo>
                  <a:pt x="237501" y="302666"/>
                </a:lnTo>
                <a:lnTo>
                  <a:pt x="233371" y="30163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latin typeface="Arial"/>
                <a:cs typeface="Arial"/>
              </a:rPr>
              <a:t>15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02088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-110" dirty="0" smtClean="0">
                <a:solidFill>
                  <a:schemeClr val="tx1"/>
                </a:solidFill>
              </a:rPr>
              <a:t>Outlook on Further Research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object 7"/>
          <p:cNvSpPr/>
          <p:nvPr/>
        </p:nvSpPr>
        <p:spPr>
          <a:xfrm>
            <a:off x="545952" y="914128"/>
            <a:ext cx="3340248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bject 8"/>
          <p:cNvSpPr txBox="1"/>
          <p:nvPr/>
        </p:nvSpPr>
        <p:spPr>
          <a:xfrm>
            <a:off x="655173" y="966554"/>
            <a:ext cx="299468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Role of New Regulation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31" name="object 9"/>
          <p:cNvSpPr/>
          <p:nvPr/>
        </p:nvSpPr>
        <p:spPr>
          <a:xfrm>
            <a:off x="545952" y="1345020"/>
            <a:ext cx="3340248" cy="2312580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2" name="object 10"/>
          <p:cNvSpPr txBox="1"/>
          <p:nvPr/>
        </p:nvSpPr>
        <p:spPr>
          <a:xfrm>
            <a:off x="655173" y="1461190"/>
            <a:ext cx="3038234" cy="201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Further reducing policy hurdles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– Designing other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policy instruments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in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community-friendly way</a:t>
            </a:r>
            <a:endParaRPr lang="en-US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For example: reduced grid costs for community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projects 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object 7"/>
          <p:cNvSpPr/>
          <p:nvPr/>
        </p:nvSpPr>
        <p:spPr>
          <a:xfrm>
            <a:off x="4528584" y="914127"/>
            <a:ext cx="3385456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object 8"/>
          <p:cNvSpPr txBox="1"/>
          <p:nvPr/>
        </p:nvSpPr>
        <p:spPr>
          <a:xfrm>
            <a:off x="4637805" y="966553"/>
            <a:ext cx="30352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Improving Profitability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43" name="object 9"/>
          <p:cNvSpPr/>
          <p:nvPr/>
        </p:nvSpPr>
        <p:spPr>
          <a:xfrm>
            <a:off x="4528584" y="1345020"/>
            <a:ext cx="3385456" cy="2312580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6" name="object 2"/>
          <p:cNvSpPr txBox="1"/>
          <p:nvPr/>
        </p:nvSpPr>
        <p:spPr>
          <a:xfrm>
            <a:off x="11389141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solidFill>
                  <a:srgbClr val="9A999B"/>
                </a:solidFill>
                <a:latin typeface="Arial"/>
                <a:cs typeface="Arial"/>
              </a:rPr>
              <a:t>16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3"/>
          <p:cNvSpPr/>
          <p:nvPr/>
        </p:nvSpPr>
        <p:spPr>
          <a:xfrm>
            <a:off x="11322556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 txBox="1"/>
          <p:nvPr/>
        </p:nvSpPr>
        <p:spPr>
          <a:xfrm>
            <a:off x="4638027" y="1461189"/>
            <a:ext cx="3079356" cy="2292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Reducing Gold-plating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in construction in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order to address high capex 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Especially given the exclusion of small hydro from the feed-in-tariff system</a:t>
            </a: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22460"/>
            <a:ext cx="3431040" cy="2701557"/>
          </a:xfrm>
          <a:prstGeom prst="rect">
            <a:avLst/>
          </a:prstGeom>
        </p:spPr>
      </p:pic>
      <p:cxnSp>
        <p:nvCxnSpPr>
          <p:cNvPr id="16" name="Gerade Verbindung 15"/>
          <p:cNvCxnSpPr/>
          <p:nvPr/>
        </p:nvCxnSpPr>
        <p:spPr>
          <a:xfrm>
            <a:off x="4191000" y="914128"/>
            <a:ext cx="0" cy="5623631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37" y="4202483"/>
            <a:ext cx="1814758" cy="1805833"/>
          </a:xfrm>
          <a:prstGeom prst="rect">
            <a:avLst/>
          </a:prstGeom>
        </p:spPr>
      </p:pic>
      <p:cxnSp>
        <p:nvCxnSpPr>
          <p:cNvPr id="21" name="Gerade Verbindung 20"/>
          <p:cNvCxnSpPr/>
          <p:nvPr/>
        </p:nvCxnSpPr>
        <p:spPr>
          <a:xfrm>
            <a:off x="8229600" y="914127"/>
            <a:ext cx="0" cy="5623631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bject 7"/>
          <p:cNvSpPr/>
          <p:nvPr/>
        </p:nvSpPr>
        <p:spPr>
          <a:xfrm>
            <a:off x="8567184" y="906765"/>
            <a:ext cx="3385456" cy="431165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8567183" y="959191"/>
            <a:ext cx="3385455" cy="315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Community Storage + Solar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8567184" y="1337658"/>
            <a:ext cx="3385456" cy="2319942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5" name="object 10"/>
          <p:cNvSpPr txBox="1"/>
          <p:nvPr/>
        </p:nvSpPr>
        <p:spPr>
          <a:xfrm>
            <a:off x="8676627" y="1453827"/>
            <a:ext cx="3079356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Combining Community Solar with Community Storage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Acquiring your personal storage capacity</a:t>
            </a:r>
            <a:endParaRPr lang="en-US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1"/>
          <a:stretch/>
        </p:blipFill>
        <p:spPr>
          <a:xfrm>
            <a:off x="8567183" y="4688306"/>
            <a:ext cx="1390743" cy="1169861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7"/>
          <a:stretch/>
        </p:blipFill>
        <p:spPr>
          <a:xfrm>
            <a:off x="10668000" y="4688306"/>
            <a:ext cx="1216544" cy="1169861"/>
          </a:xfrm>
          <a:prstGeom prst="rect">
            <a:avLst/>
          </a:prstGeom>
        </p:spPr>
      </p:pic>
      <p:cxnSp>
        <p:nvCxnSpPr>
          <p:cNvPr id="12" name="Gerade Verbindung 11"/>
          <p:cNvCxnSpPr/>
          <p:nvPr/>
        </p:nvCxnSpPr>
        <p:spPr>
          <a:xfrm>
            <a:off x="10058400" y="5334000"/>
            <a:ext cx="45720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flipV="1">
            <a:off x="10287000" y="5105400"/>
            <a:ext cx="0" cy="45720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-1447800" y="5181600"/>
            <a:ext cx="1137277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spc="-15">
                <a:latin typeface="Arial"/>
                <a:cs typeface="Arial"/>
              </a:rPr>
              <a:t>Conclusions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5" name="object 30"/>
          <p:cNvSpPr/>
          <p:nvPr/>
        </p:nvSpPr>
        <p:spPr>
          <a:xfrm>
            <a:off x="1295400" y="2667000"/>
            <a:ext cx="1066800" cy="1571625"/>
          </a:xfrm>
          <a:custGeom>
            <a:avLst/>
            <a:gdLst/>
            <a:ahLst/>
            <a:cxnLst/>
            <a:rect l="l" t="t" r="r" b="b"/>
            <a:pathLst>
              <a:path w="464184" h="733425">
                <a:moveTo>
                  <a:pt x="178642" y="676605"/>
                </a:moveTo>
                <a:lnTo>
                  <a:pt x="164185" y="676605"/>
                </a:lnTo>
                <a:lnTo>
                  <a:pt x="171059" y="698995"/>
                </a:lnTo>
                <a:lnTo>
                  <a:pt x="185871" y="717026"/>
                </a:lnTo>
                <a:lnTo>
                  <a:pt x="206878" y="729051"/>
                </a:lnTo>
                <a:lnTo>
                  <a:pt x="232338" y="733425"/>
                </a:lnTo>
                <a:lnTo>
                  <a:pt x="257202" y="729051"/>
                </a:lnTo>
                <a:lnTo>
                  <a:pt x="274574" y="718959"/>
                </a:lnTo>
                <a:lnTo>
                  <a:pt x="232338" y="718959"/>
                </a:lnTo>
                <a:lnTo>
                  <a:pt x="212622" y="715683"/>
                </a:lnTo>
                <a:lnTo>
                  <a:pt x="196197" y="706693"/>
                </a:lnTo>
                <a:lnTo>
                  <a:pt x="184418" y="693247"/>
                </a:lnTo>
                <a:lnTo>
                  <a:pt x="178642" y="676605"/>
                </a:lnTo>
                <a:close/>
              </a:path>
              <a:path w="464184" h="733425">
                <a:moveTo>
                  <a:pt x="299459" y="676605"/>
                </a:moveTo>
                <a:lnTo>
                  <a:pt x="285001" y="676605"/>
                </a:lnTo>
                <a:lnTo>
                  <a:pt x="279242" y="693247"/>
                </a:lnTo>
                <a:lnTo>
                  <a:pt x="267576" y="706693"/>
                </a:lnTo>
                <a:lnTo>
                  <a:pt x="251458" y="715683"/>
                </a:lnTo>
                <a:lnTo>
                  <a:pt x="232338" y="718959"/>
                </a:lnTo>
                <a:lnTo>
                  <a:pt x="274574" y="718959"/>
                </a:lnTo>
                <a:lnTo>
                  <a:pt x="277903" y="717026"/>
                </a:lnTo>
                <a:lnTo>
                  <a:pt x="292601" y="698995"/>
                </a:lnTo>
                <a:lnTo>
                  <a:pt x="299459" y="676605"/>
                </a:lnTo>
                <a:close/>
              </a:path>
              <a:path w="464184" h="733425">
                <a:moveTo>
                  <a:pt x="232338" y="0"/>
                </a:moveTo>
                <a:lnTo>
                  <a:pt x="185592" y="4733"/>
                </a:lnTo>
                <a:lnTo>
                  <a:pt x="142016" y="18303"/>
                </a:lnTo>
                <a:lnTo>
                  <a:pt x="102555" y="39765"/>
                </a:lnTo>
                <a:lnTo>
                  <a:pt x="68152" y="68176"/>
                </a:lnTo>
                <a:lnTo>
                  <a:pt x="39751" y="102592"/>
                </a:lnTo>
                <a:lnTo>
                  <a:pt x="18296" y="142067"/>
                </a:lnTo>
                <a:lnTo>
                  <a:pt x="4731" y="185659"/>
                </a:lnTo>
                <a:lnTo>
                  <a:pt x="0" y="232422"/>
                </a:lnTo>
                <a:lnTo>
                  <a:pt x="4727" y="280054"/>
                </a:lnTo>
                <a:lnTo>
                  <a:pt x="18457" y="326039"/>
                </a:lnTo>
                <a:lnTo>
                  <a:pt x="40513" y="369116"/>
                </a:lnTo>
                <a:lnTo>
                  <a:pt x="81898" y="423235"/>
                </a:lnTo>
                <a:lnTo>
                  <a:pt x="95524" y="452226"/>
                </a:lnTo>
                <a:lnTo>
                  <a:pt x="106811" y="497804"/>
                </a:lnTo>
                <a:lnTo>
                  <a:pt x="111522" y="562978"/>
                </a:lnTo>
                <a:lnTo>
                  <a:pt x="111522" y="641489"/>
                </a:lnTo>
                <a:lnTo>
                  <a:pt x="114249" y="654820"/>
                </a:lnTo>
                <a:lnTo>
                  <a:pt x="121719" y="666019"/>
                </a:lnTo>
                <a:lnTo>
                  <a:pt x="132868" y="673733"/>
                </a:lnTo>
                <a:lnTo>
                  <a:pt x="146631" y="676605"/>
                </a:lnTo>
                <a:lnTo>
                  <a:pt x="317013" y="676605"/>
                </a:lnTo>
                <a:lnTo>
                  <a:pt x="330776" y="673733"/>
                </a:lnTo>
                <a:lnTo>
                  <a:pt x="341925" y="666019"/>
                </a:lnTo>
                <a:lnTo>
                  <a:pt x="344513" y="662139"/>
                </a:lnTo>
                <a:lnTo>
                  <a:pt x="146631" y="662139"/>
                </a:lnTo>
                <a:lnTo>
                  <a:pt x="138612" y="660509"/>
                </a:lnTo>
                <a:lnTo>
                  <a:pt x="132045" y="656072"/>
                </a:lnTo>
                <a:lnTo>
                  <a:pt x="127608" y="649506"/>
                </a:lnTo>
                <a:lnTo>
                  <a:pt x="125978" y="641489"/>
                </a:lnTo>
                <a:lnTo>
                  <a:pt x="125978" y="570204"/>
                </a:lnTo>
                <a:lnTo>
                  <a:pt x="352122" y="570204"/>
                </a:lnTo>
                <a:lnTo>
                  <a:pt x="352122" y="562978"/>
                </a:lnTo>
                <a:lnTo>
                  <a:pt x="352645" y="555751"/>
                </a:lnTo>
                <a:lnTo>
                  <a:pt x="125978" y="555751"/>
                </a:lnTo>
                <a:lnTo>
                  <a:pt x="120767" y="492560"/>
                </a:lnTo>
                <a:lnTo>
                  <a:pt x="109069" y="446898"/>
                </a:lnTo>
                <a:lnTo>
                  <a:pt x="94468" y="416150"/>
                </a:lnTo>
                <a:lnTo>
                  <a:pt x="80543" y="397700"/>
                </a:lnTo>
                <a:lnTo>
                  <a:pt x="52356" y="361126"/>
                </a:lnTo>
                <a:lnTo>
                  <a:pt x="31623" y="320486"/>
                </a:lnTo>
                <a:lnTo>
                  <a:pt x="18828" y="277133"/>
                </a:lnTo>
                <a:lnTo>
                  <a:pt x="14456" y="232422"/>
                </a:lnTo>
                <a:lnTo>
                  <a:pt x="20185" y="182620"/>
                </a:lnTo>
                <a:lnTo>
                  <a:pt x="36517" y="136811"/>
                </a:lnTo>
                <a:lnTo>
                  <a:pt x="62170" y="96332"/>
                </a:lnTo>
                <a:lnTo>
                  <a:pt x="95861" y="62521"/>
                </a:lnTo>
                <a:lnTo>
                  <a:pt x="136308" y="36714"/>
                </a:lnTo>
                <a:lnTo>
                  <a:pt x="182228" y="20250"/>
                </a:lnTo>
                <a:lnTo>
                  <a:pt x="232338" y="14465"/>
                </a:lnTo>
                <a:lnTo>
                  <a:pt x="309812" y="14465"/>
                </a:lnTo>
                <a:lnTo>
                  <a:pt x="278744" y="4733"/>
                </a:lnTo>
                <a:lnTo>
                  <a:pt x="232338" y="0"/>
                </a:lnTo>
                <a:close/>
              </a:path>
              <a:path w="464184" h="733425">
                <a:moveTo>
                  <a:pt x="352122" y="570204"/>
                </a:moveTo>
                <a:lnTo>
                  <a:pt x="337666" y="570204"/>
                </a:lnTo>
                <a:lnTo>
                  <a:pt x="337666" y="641489"/>
                </a:lnTo>
                <a:lnTo>
                  <a:pt x="336036" y="649506"/>
                </a:lnTo>
                <a:lnTo>
                  <a:pt x="331599" y="656072"/>
                </a:lnTo>
                <a:lnTo>
                  <a:pt x="325032" y="660509"/>
                </a:lnTo>
                <a:lnTo>
                  <a:pt x="317013" y="662139"/>
                </a:lnTo>
                <a:lnTo>
                  <a:pt x="344513" y="662139"/>
                </a:lnTo>
                <a:lnTo>
                  <a:pt x="349396" y="654820"/>
                </a:lnTo>
                <a:lnTo>
                  <a:pt x="352122" y="641489"/>
                </a:lnTo>
                <a:lnTo>
                  <a:pt x="352122" y="570204"/>
                </a:lnTo>
                <a:close/>
              </a:path>
              <a:path w="464184" h="733425">
                <a:moveTo>
                  <a:pt x="274675" y="129133"/>
                </a:moveTo>
                <a:lnTo>
                  <a:pt x="271578" y="129133"/>
                </a:lnTo>
                <a:lnTo>
                  <a:pt x="269513" y="130162"/>
                </a:lnTo>
                <a:lnTo>
                  <a:pt x="229687" y="157977"/>
                </a:lnTo>
                <a:lnTo>
                  <a:pt x="191794" y="197245"/>
                </a:lnTo>
                <a:lnTo>
                  <a:pt x="159254" y="243060"/>
                </a:lnTo>
                <a:lnTo>
                  <a:pt x="135487" y="290513"/>
                </a:lnTo>
                <a:lnTo>
                  <a:pt x="123937" y="334606"/>
                </a:lnTo>
                <a:lnTo>
                  <a:pt x="123091" y="359969"/>
                </a:lnTo>
                <a:lnTo>
                  <a:pt x="126624" y="384273"/>
                </a:lnTo>
                <a:lnTo>
                  <a:pt x="145599" y="427659"/>
                </a:lnTo>
                <a:lnTo>
                  <a:pt x="175157" y="456842"/>
                </a:lnTo>
                <a:lnTo>
                  <a:pt x="211686" y="472071"/>
                </a:lnTo>
                <a:lnTo>
                  <a:pt x="213478" y="492560"/>
                </a:lnTo>
                <a:lnTo>
                  <a:pt x="215816" y="513135"/>
                </a:lnTo>
                <a:lnTo>
                  <a:pt x="218980" y="534426"/>
                </a:lnTo>
                <a:lnTo>
                  <a:pt x="223045" y="555751"/>
                </a:lnTo>
                <a:lnTo>
                  <a:pt x="237501" y="555751"/>
                </a:lnTo>
                <a:lnTo>
                  <a:pt x="233376" y="534249"/>
                </a:lnTo>
                <a:lnTo>
                  <a:pt x="230273" y="513780"/>
                </a:lnTo>
                <a:lnTo>
                  <a:pt x="227917" y="493717"/>
                </a:lnTo>
                <a:lnTo>
                  <a:pt x="226142" y="474141"/>
                </a:lnTo>
                <a:lnTo>
                  <a:pt x="229241" y="474141"/>
                </a:lnTo>
                <a:lnTo>
                  <a:pt x="269674" y="464200"/>
                </a:lnTo>
                <a:lnTo>
                  <a:pt x="275316" y="459676"/>
                </a:lnTo>
                <a:lnTo>
                  <a:pt x="226142" y="459676"/>
                </a:lnTo>
                <a:lnTo>
                  <a:pt x="226145" y="457619"/>
                </a:lnTo>
                <a:lnTo>
                  <a:pt x="211686" y="457619"/>
                </a:lnTo>
                <a:lnTo>
                  <a:pt x="196035" y="452226"/>
                </a:lnTo>
                <a:lnTo>
                  <a:pt x="157990" y="419392"/>
                </a:lnTo>
                <a:lnTo>
                  <a:pt x="140435" y="380787"/>
                </a:lnTo>
                <a:lnTo>
                  <a:pt x="137370" y="359109"/>
                </a:lnTo>
                <a:lnTo>
                  <a:pt x="138370" y="336753"/>
                </a:lnTo>
                <a:lnTo>
                  <a:pt x="148407" y="297367"/>
                </a:lnTo>
                <a:lnTo>
                  <a:pt x="169101" y="254958"/>
                </a:lnTo>
                <a:lnTo>
                  <a:pt x="197477" y="213441"/>
                </a:lnTo>
                <a:lnTo>
                  <a:pt x="230563" y="176735"/>
                </a:lnTo>
                <a:lnTo>
                  <a:pt x="265383" y="148755"/>
                </a:lnTo>
                <a:lnTo>
                  <a:pt x="280822" y="148755"/>
                </a:lnTo>
                <a:lnTo>
                  <a:pt x="279875" y="136811"/>
                </a:lnTo>
                <a:lnTo>
                  <a:pt x="279839" y="134289"/>
                </a:lnTo>
                <a:lnTo>
                  <a:pt x="278806" y="131190"/>
                </a:lnTo>
                <a:lnTo>
                  <a:pt x="274675" y="129133"/>
                </a:lnTo>
                <a:close/>
              </a:path>
              <a:path w="464184" h="733425">
                <a:moveTo>
                  <a:pt x="309812" y="14465"/>
                </a:moveTo>
                <a:lnTo>
                  <a:pt x="232338" y="14465"/>
                </a:lnTo>
                <a:lnTo>
                  <a:pt x="282067" y="20250"/>
                </a:lnTo>
                <a:lnTo>
                  <a:pt x="327713" y="36714"/>
                </a:lnTo>
                <a:lnTo>
                  <a:pt x="367976" y="62521"/>
                </a:lnTo>
                <a:lnTo>
                  <a:pt x="401556" y="96332"/>
                </a:lnTo>
                <a:lnTo>
                  <a:pt x="427152" y="136811"/>
                </a:lnTo>
                <a:lnTo>
                  <a:pt x="443463" y="182620"/>
                </a:lnTo>
                <a:lnTo>
                  <a:pt x="449190" y="232422"/>
                </a:lnTo>
                <a:lnTo>
                  <a:pt x="444817" y="277133"/>
                </a:lnTo>
                <a:lnTo>
                  <a:pt x="432023" y="320486"/>
                </a:lnTo>
                <a:lnTo>
                  <a:pt x="411290" y="361126"/>
                </a:lnTo>
                <a:lnTo>
                  <a:pt x="383101" y="397700"/>
                </a:lnTo>
                <a:lnTo>
                  <a:pt x="369322" y="416150"/>
                </a:lnTo>
                <a:lnTo>
                  <a:pt x="354962" y="446898"/>
                </a:lnTo>
                <a:lnTo>
                  <a:pt x="343313" y="492560"/>
                </a:lnTo>
                <a:lnTo>
                  <a:pt x="337666" y="555751"/>
                </a:lnTo>
                <a:lnTo>
                  <a:pt x="352645" y="555751"/>
                </a:lnTo>
                <a:lnTo>
                  <a:pt x="356833" y="497804"/>
                </a:lnTo>
                <a:lnTo>
                  <a:pt x="368128" y="452193"/>
                </a:lnTo>
                <a:lnTo>
                  <a:pt x="381745" y="423235"/>
                </a:lnTo>
                <a:lnTo>
                  <a:pt x="423133" y="369116"/>
                </a:lnTo>
                <a:lnTo>
                  <a:pt x="445188" y="326039"/>
                </a:lnTo>
                <a:lnTo>
                  <a:pt x="458916" y="280054"/>
                </a:lnTo>
                <a:lnTo>
                  <a:pt x="463642" y="232422"/>
                </a:lnTo>
                <a:lnTo>
                  <a:pt x="458913" y="185659"/>
                </a:lnTo>
                <a:lnTo>
                  <a:pt x="445362" y="142067"/>
                </a:lnTo>
                <a:lnTo>
                  <a:pt x="423946" y="102592"/>
                </a:lnTo>
                <a:lnTo>
                  <a:pt x="395620" y="68176"/>
                </a:lnTo>
                <a:lnTo>
                  <a:pt x="361340" y="39765"/>
                </a:lnTo>
                <a:lnTo>
                  <a:pt x="322063" y="18303"/>
                </a:lnTo>
                <a:lnTo>
                  <a:pt x="309812" y="14465"/>
                </a:lnTo>
                <a:close/>
              </a:path>
              <a:path w="464184" h="733425">
                <a:moveTo>
                  <a:pt x="280822" y="148755"/>
                </a:moveTo>
                <a:lnTo>
                  <a:pt x="265383" y="148755"/>
                </a:lnTo>
                <a:lnTo>
                  <a:pt x="270158" y="188329"/>
                </a:lnTo>
                <a:lnTo>
                  <a:pt x="278806" y="223643"/>
                </a:lnTo>
                <a:lnTo>
                  <a:pt x="289778" y="255086"/>
                </a:lnTo>
                <a:lnTo>
                  <a:pt x="301524" y="283044"/>
                </a:lnTo>
                <a:lnTo>
                  <a:pt x="308946" y="301651"/>
                </a:lnTo>
                <a:lnTo>
                  <a:pt x="315206" y="318806"/>
                </a:lnTo>
                <a:lnTo>
                  <a:pt x="319530" y="334606"/>
                </a:lnTo>
                <a:lnTo>
                  <a:pt x="321143" y="349148"/>
                </a:lnTo>
                <a:lnTo>
                  <a:pt x="313318" y="391696"/>
                </a:lnTo>
                <a:lnTo>
                  <a:pt x="293392" y="426881"/>
                </a:lnTo>
                <a:lnTo>
                  <a:pt x="264366" y="450832"/>
                </a:lnTo>
                <a:lnTo>
                  <a:pt x="229241" y="459676"/>
                </a:lnTo>
                <a:lnTo>
                  <a:pt x="275316" y="459676"/>
                </a:lnTo>
                <a:lnTo>
                  <a:pt x="303330" y="437214"/>
                </a:lnTo>
                <a:lnTo>
                  <a:pt x="326532" y="397444"/>
                </a:lnTo>
                <a:lnTo>
                  <a:pt x="335600" y="349148"/>
                </a:lnTo>
                <a:lnTo>
                  <a:pt x="333970" y="332638"/>
                </a:lnTo>
                <a:lnTo>
                  <a:pt x="329533" y="315450"/>
                </a:lnTo>
                <a:lnTo>
                  <a:pt x="322967" y="297293"/>
                </a:lnTo>
                <a:lnTo>
                  <a:pt x="314948" y="277875"/>
                </a:lnTo>
                <a:lnTo>
                  <a:pt x="302928" y="248356"/>
                </a:lnTo>
                <a:lnTo>
                  <a:pt x="291585" y="215252"/>
                </a:lnTo>
                <a:lnTo>
                  <a:pt x="283147" y="178081"/>
                </a:lnTo>
                <a:lnTo>
                  <a:pt x="280822" y="148755"/>
                </a:lnTo>
                <a:close/>
              </a:path>
              <a:path w="464184" h="733425">
                <a:moveTo>
                  <a:pt x="233371" y="301637"/>
                </a:moveTo>
                <a:lnTo>
                  <a:pt x="229241" y="301637"/>
                </a:lnTo>
                <a:lnTo>
                  <a:pt x="225110" y="303695"/>
                </a:lnTo>
                <a:lnTo>
                  <a:pt x="225110" y="307835"/>
                </a:lnTo>
                <a:lnTo>
                  <a:pt x="219237" y="342129"/>
                </a:lnTo>
                <a:lnTo>
                  <a:pt x="214526" y="378460"/>
                </a:lnTo>
                <a:lnTo>
                  <a:pt x="211806" y="416150"/>
                </a:lnTo>
                <a:lnTo>
                  <a:pt x="211686" y="457619"/>
                </a:lnTo>
                <a:lnTo>
                  <a:pt x="226145" y="457619"/>
                </a:lnTo>
                <a:lnTo>
                  <a:pt x="226191" y="419004"/>
                </a:lnTo>
                <a:lnTo>
                  <a:pt x="228853" y="380657"/>
                </a:lnTo>
                <a:lnTo>
                  <a:pt x="233258" y="344633"/>
                </a:lnTo>
                <a:lnTo>
                  <a:pt x="238533" y="310934"/>
                </a:lnTo>
                <a:lnTo>
                  <a:pt x="239567" y="306793"/>
                </a:lnTo>
                <a:lnTo>
                  <a:pt x="237501" y="302666"/>
                </a:lnTo>
                <a:lnTo>
                  <a:pt x="233371" y="301637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latin typeface="Arial"/>
                <a:cs typeface="Arial"/>
              </a:rPr>
              <a:t>17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solidFill>
                  <a:srgbClr val="9A999B"/>
                </a:solidFill>
                <a:latin typeface="Arial"/>
                <a:cs typeface="Arial"/>
              </a:rPr>
              <a:t>18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4"/>
          <p:cNvSpPr txBox="1">
            <a:spLocks/>
          </p:cNvSpPr>
          <p:nvPr/>
        </p:nvSpPr>
        <p:spPr>
          <a:xfrm>
            <a:off x="685800" y="381000"/>
            <a:ext cx="10668000" cy="226728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endParaRPr lang="is-IS" sz="28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lvl="0" algn="ctr">
              <a:defRPr/>
            </a:pPr>
            <a:r>
              <a:rPr lang="is-IS" sz="2500" dirty="0" smtClean="0">
                <a:latin typeface="Helvetica Neue" charset="0"/>
                <a:ea typeface="Helvetica Neue" charset="0"/>
                <a:cs typeface="Helvetica Neue" charset="0"/>
              </a:rPr>
              <a:t>Can </a:t>
            </a:r>
            <a:r>
              <a:rPr lang="is-IS" sz="2500" dirty="0">
                <a:latin typeface="Helvetica Neue" charset="0"/>
                <a:ea typeface="Helvetica Neue" charset="0"/>
                <a:cs typeface="Helvetica Neue" charset="0"/>
              </a:rPr>
              <a:t>Community-Hydro be a concept to support the increase in hydropower production within the context of the Energy Strategy 2050</a:t>
            </a:r>
            <a:r>
              <a:rPr lang="is-IS" sz="2500" dirty="0" smtClean="0">
                <a:latin typeface="Helvetica Neue" charset="0"/>
                <a:ea typeface="Helvetica Neue" charset="0"/>
                <a:cs typeface="Helvetica Neue" charset="0"/>
              </a:rPr>
              <a:t>?</a:t>
            </a:r>
          </a:p>
          <a:p>
            <a:pPr lvl="0" algn="ctr">
              <a:defRPr/>
            </a:pPr>
            <a:endParaRPr lang="is-IS" sz="2800" kern="0" spc="-110" dirty="0">
              <a:latin typeface="Helvetica Neue" charset="0"/>
              <a:ea typeface="Helvetica Neue" charset="0"/>
              <a:cs typeface="Helvetica Neue" charset="0"/>
            </a:endParaRPr>
          </a:p>
          <a:p>
            <a:pPr lvl="0" algn="ctr">
              <a:defRPr/>
            </a:pPr>
            <a:r>
              <a:rPr lang="is-IS" sz="2800" b="1" kern="0" spc="-110" dirty="0" smtClean="0">
                <a:latin typeface="Helvetica Neue" charset="0"/>
                <a:ea typeface="Helvetica Neue" charset="0"/>
                <a:cs typeface="Helvetica Neue" charset="0"/>
              </a:rPr>
              <a:t>Hypothesis: Yes, BUT</a:t>
            </a:r>
            <a:endParaRPr lang="en-US" sz="1000" b="1" kern="0" spc="-11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12700" marR="5080" algn="ctr">
              <a:lnSpc>
                <a:spcPts val="1600"/>
              </a:lnSpc>
            </a:pPr>
            <a:endParaRPr lang="en-US" sz="2800" kern="0" spc="-11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549730" y="3058939"/>
            <a:ext cx="3300780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Potential Actor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object 9"/>
          <p:cNvSpPr/>
          <p:nvPr/>
        </p:nvSpPr>
        <p:spPr>
          <a:xfrm>
            <a:off x="549730" y="3442915"/>
            <a:ext cx="3300780" cy="1529793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10"/>
          <p:cNvSpPr txBox="1"/>
          <p:nvPr/>
        </p:nvSpPr>
        <p:spPr>
          <a:xfrm>
            <a:off x="658947" y="3519607"/>
            <a:ext cx="3227253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Small and Medium Utility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Strong contact to end customers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Interest in customer retention and satisfaction</a:t>
            </a:r>
            <a:endParaRPr lang="en-US" sz="1800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4335568" y="3054667"/>
            <a:ext cx="3300780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Potential Object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35568" y="3438644"/>
            <a:ext cx="3300780" cy="1534064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0" name="object 10"/>
          <p:cNvSpPr txBox="1"/>
          <p:nvPr/>
        </p:nvSpPr>
        <p:spPr>
          <a:xfrm>
            <a:off x="4444785" y="3491805"/>
            <a:ext cx="322725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Small hydropower plant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High visibility and tangibility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Producing hydropower where it is </a:t>
            </a: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used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Large number of projects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object 7"/>
          <p:cNvSpPr/>
          <p:nvPr/>
        </p:nvSpPr>
        <p:spPr>
          <a:xfrm>
            <a:off x="2819400" y="5381628"/>
            <a:ext cx="6395957" cy="38085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Challenges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2" name="object 9"/>
          <p:cNvSpPr/>
          <p:nvPr/>
        </p:nvSpPr>
        <p:spPr>
          <a:xfrm>
            <a:off x="2819400" y="5765605"/>
            <a:ext cx="6395957" cy="562542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3" name="object 10"/>
          <p:cNvSpPr txBox="1"/>
          <p:nvPr/>
        </p:nvSpPr>
        <p:spPr>
          <a:xfrm>
            <a:off x="2890518" y="5774149"/>
            <a:ext cx="625348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Profitability of small hydro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Consequences of regulation changes due to ES2050</a:t>
            </a:r>
            <a:endParaRPr lang="en-US" sz="1800" dirty="0" smtClean="0">
              <a:latin typeface="Arial"/>
              <a:cs typeface="Arial"/>
            </a:endParaRPr>
          </a:p>
        </p:txBody>
      </p:sp>
      <p:sp>
        <p:nvSpPr>
          <p:cNvPr id="14" name="object 7"/>
          <p:cNvSpPr/>
          <p:nvPr/>
        </p:nvSpPr>
        <p:spPr>
          <a:xfrm>
            <a:off x="8085716" y="3051547"/>
            <a:ext cx="3300780" cy="383977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148A78"/>
          </a:soli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Potential Customer</a:t>
            </a:r>
            <a:endParaRPr lang="en-US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8085716" y="3435524"/>
            <a:ext cx="3300780" cy="1534064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object 10"/>
          <p:cNvSpPr txBox="1"/>
          <p:nvPr/>
        </p:nvSpPr>
        <p:spPr>
          <a:xfrm>
            <a:off x="8194933" y="3495352"/>
            <a:ext cx="3227253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Arial"/>
                <a:cs typeface="Arial"/>
              </a:rPr>
              <a:t>Low financial barriers</a:t>
            </a:r>
            <a:endParaRPr lang="en-US" dirty="0" smtClean="0">
              <a:latin typeface="Arial"/>
              <a:cs typeface="Arial"/>
            </a:endParaRPr>
          </a:p>
          <a:p>
            <a:pPr marL="298450" marR="5080" indent="-285750">
              <a:buFont typeface="Wingdings" charset="2"/>
              <a:buChar char="§"/>
            </a:pPr>
            <a:r>
              <a:rPr lang="en-US" sz="1800" dirty="0" smtClean="0">
                <a:latin typeface="Arial"/>
                <a:cs typeface="Arial"/>
              </a:rPr>
              <a:t>Locally attached 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Pullout option at any time</a:t>
            </a:r>
          </a:p>
          <a:p>
            <a:pPr marL="298450" marR="5080" indent="-285750">
              <a:buFont typeface="Wingdings" charset="2"/>
              <a:buChar char="§"/>
            </a:pPr>
            <a:r>
              <a:rPr lang="en-US" dirty="0" smtClean="0">
                <a:latin typeface="Helvetica Neue" charset="0"/>
                <a:ea typeface="Helvetica Neue" charset="0"/>
                <a:cs typeface="Helvetica Neue" charset="0"/>
              </a:rPr>
              <a:t>Being part of the Energy Transition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200" y="2521803"/>
            <a:ext cx="7696200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5400" b="1" spc="25" smtClean="0">
                <a:latin typeface="Arial"/>
                <a:cs typeface="Arial"/>
              </a:rPr>
              <a:t>Thank you very much for your attention!</a:t>
            </a:r>
            <a:endParaRPr lang="en-US" sz="5400" b="1" dirty="0">
              <a:latin typeface="Arial"/>
              <a:cs typeface="Arial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latin typeface="Arial"/>
                <a:cs typeface="Arial"/>
              </a:rPr>
              <a:t>19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>
                <a:solidFill>
                  <a:srgbClr val="9A999B"/>
                </a:solidFill>
                <a:latin typeface="Arial"/>
                <a:cs typeface="Arial"/>
              </a:rPr>
              <a:t>2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111463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45" dirty="0" smtClean="0">
                <a:solidFill>
                  <a:schemeClr val="tx1"/>
                </a:solidFill>
              </a:rPr>
              <a:t>Research Context</a:t>
            </a:r>
            <a:endParaRPr lang="en-US" spc="-60" dirty="0">
              <a:solidFill>
                <a:schemeClr val="tx1"/>
              </a:solidFill>
            </a:endParaRP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2" y="2209800"/>
            <a:ext cx="4913749" cy="3411311"/>
          </a:xfrm>
          <a:prstGeom prst="rect">
            <a:avLst/>
          </a:prstGeom>
        </p:spPr>
      </p:pic>
      <p:sp>
        <p:nvSpPr>
          <p:cNvPr id="11" name="object 7"/>
          <p:cNvSpPr/>
          <p:nvPr/>
        </p:nvSpPr>
        <p:spPr>
          <a:xfrm>
            <a:off x="538683" y="1281473"/>
            <a:ext cx="4903025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Adoption of Energy Strategy 2050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5715000" y="1281473"/>
            <a:ext cx="0" cy="4738328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7"/>
          <p:cNvSpPr/>
          <p:nvPr/>
        </p:nvSpPr>
        <p:spPr>
          <a:xfrm>
            <a:off x="5996013" y="1281473"/>
            <a:ext cx="4903025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Key Features of the ES2050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5" name="object 9"/>
          <p:cNvSpPr/>
          <p:nvPr/>
        </p:nvSpPr>
        <p:spPr>
          <a:xfrm>
            <a:off x="5996013" y="1905001"/>
            <a:ext cx="4910043" cy="4114800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16" name="object 10"/>
          <p:cNvSpPr txBox="1"/>
          <p:nvPr/>
        </p:nvSpPr>
        <p:spPr>
          <a:xfrm>
            <a:off x="6094407" y="2087412"/>
            <a:ext cx="4878234" cy="3739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1800" spc="20" dirty="0" smtClean="0">
                <a:latin typeface="Arial"/>
                <a:cs typeface="Arial"/>
              </a:rPr>
              <a:t>Increased Funding for </a:t>
            </a:r>
            <a:r>
              <a:rPr lang="en-US" sz="1800" spc="20" dirty="0" smtClean="0">
                <a:latin typeface="Arial"/>
                <a:cs typeface="Arial"/>
              </a:rPr>
              <a:t>Feed-in-Tariff</a:t>
            </a:r>
          </a:p>
          <a:p>
            <a:pPr marL="755650" marR="508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pc="20" dirty="0" smtClean="0">
                <a:latin typeface="Arial"/>
                <a:cs typeface="Arial"/>
              </a:rPr>
              <a:t>But: Limited </a:t>
            </a:r>
            <a:r>
              <a:rPr lang="en-US" spc="20" dirty="0" smtClean="0">
                <a:latin typeface="Arial"/>
                <a:cs typeface="Arial"/>
              </a:rPr>
              <a:t>until </a:t>
            </a:r>
            <a:r>
              <a:rPr lang="en-US" spc="20" dirty="0" smtClean="0">
                <a:latin typeface="Arial"/>
                <a:cs typeface="Arial"/>
              </a:rPr>
              <a:t>2022</a:t>
            </a:r>
            <a:endParaRPr lang="en-US" spc="20" dirty="0" smtClean="0">
              <a:latin typeface="Arial"/>
              <a:cs typeface="Arial"/>
            </a:endParaRPr>
          </a:p>
          <a:p>
            <a:pPr marL="755650" marR="5080" lvl="1" indent="-285750">
              <a:lnSpc>
                <a:spcPct val="150000"/>
              </a:lnSpc>
              <a:buFont typeface="Courier New" charset="0"/>
              <a:buChar char="o"/>
            </a:pPr>
            <a:r>
              <a:rPr lang="en-US" spc="20" dirty="0" smtClean="0">
                <a:latin typeface="Arial"/>
                <a:cs typeface="Arial"/>
              </a:rPr>
              <a:t>But: </a:t>
            </a:r>
            <a:r>
              <a:rPr lang="en-US" spc="20" dirty="0" smtClean="0">
                <a:latin typeface="Arial"/>
                <a:cs typeface="Arial"/>
              </a:rPr>
              <a:t>No </a:t>
            </a:r>
            <a:r>
              <a:rPr lang="en-US" spc="20" dirty="0" smtClean="0">
                <a:latin typeface="Arial"/>
                <a:cs typeface="Arial"/>
              </a:rPr>
              <a:t>more feed-in-tariff for small hydro (less than 1 MW)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Renewable </a:t>
            </a:r>
            <a:r>
              <a:rPr lang="en-US" spc="20" dirty="0" smtClean="0">
                <a:latin typeface="Arial"/>
                <a:cs typeface="Arial"/>
              </a:rPr>
              <a:t>Energy as a National Interest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Simpler </a:t>
            </a:r>
            <a:r>
              <a:rPr lang="en-US" spc="20" dirty="0" smtClean="0">
                <a:latin typeface="Arial"/>
                <a:cs typeface="Arial"/>
              </a:rPr>
              <a:t>and shorter approval procedures for RE-projects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pc="20" dirty="0" smtClean="0">
                <a:latin typeface="Arial"/>
                <a:cs typeface="Arial"/>
              </a:rPr>
              <a:t>Projected increase in production from hydropower</a:t>
            </a:r>
          </a:p>
        </p:txBody>
      </p:sp>
      <p:sp>
        <p:nvSpPr>
          <p:cNvPr id="17" name="object 12"/>
          <p:cNvSpPr txBox="1"/>
          <p:nvPr/>
        </p:nvSpPr>
        <p:spPr>
          <a:xfrm>
            <a:off x="457200" y="6551712"/>
            <a:ext cx="420433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000" spc="-10" dirty="0" smtClean="0">
                <a:latin typeface="Arial"/>
                <a:cs typeface="Arial"/>
              </a:rPr>
              <a:t>Source: </a:t>
            </a:r>
            <a:r>
              <a:rPr lang="en-US" sz="1000" spc="5" dirty="0" smtClean="0">
                <a:latin typeface="Arial"/>
                <a:cs typeface="Arial"/>
              </a:rPr>
              <a:t>BFE (2017)</a:t>
            </a:r>
            <a:endParaRPr lang="en-US" sz="1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08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3184" y="6353093"/>
            <a:ext cx="20002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solidFill>
                  <a:srgbClr val="9A999B"/>
                </a:solidFill>
                <a:latin typeface="Arial"/>
                <a:cs typeface="Arial"/>
              </a:rPr>
              <a:t>20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429056"/>
            <a:ext cx="3623945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pc="-35" smtClean="0">
                <a:solidFill>
                  <a:schemeClr val="tx1"/>
                </a:solidFill>
              </a:rPr>
              <a:t>Sources</a:t>
            </a:r>
            <a:endParaRPr spc="45" dirty="0">
              <a:solidFill>
                <a:schemeClr val="tx1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070" y="1208405"/>
            <a:ext cx="10869764" cy="4809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de-CH" sz="1500" dirty="0">
                <a:latin typeface="Helvetica Neue" charset="0"/>
                <a:ea typeface="Helvetica Neue" charset="0"/>
                <a:cs typeface="Helvetica Neue" charset="0"/>
              </a:rPr>
              <a:t>Bundesamt für Energie (BFE). (2013). Perspektiven für die Grosswasserkraft in der Schweiz: Wirtschaftlichkeit von Projekten für grosse Laufwasser- und Speicherkraftwerke und mögliche Instrumente zur Förderung der Grosswasserkraft. 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Bundesamt für </a:t>
            </a:r>
          </a:p>
          <a:p>
            <a:pPr marL="285750" indent="-285750">
              <a:buFont typeface="Wingdings" charset="2"/>
              <a:buChar char="§"/>
            </a:pPr>
            <a:endParaRPr lang="de-CH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CH" sz="1500" dirty="0" smtClean="0">
                <a:latin typeface="Helvetica Neue" charset="0"/>
                <a:ea typeface="Helvetica Neue" charset="0"/>
                <a:cs typeface="Helvetica Neue" charset="0"/>
              </a:rPr>
              <a:t>Bundesamt </a:t>
            </a:r>
            <a:r>
              <a:rPr lang="de-CH" sz="1500" dirty="0">
                <a:latin typeface="Helvetica Neue" charset="0"/>
                <a:ea typeface="Helvetica Neue" charset="0"/>
                <a:cs typeface="Helvetica Neue" charset="0"/>
              </a:rPr>
              <a:t>für Energie (BFE). </a:t>
            </a:r>
            <a:r>
              <a:rPr lang="de-CH" sz="1500" dirty="0" smtClean="0">
                <a:latin typeface="Helvetica Neue" charset="0"/>
                <a:ea typeface="Helvetica Neue" charset="0"/>
                <a:cs typeface="Helvetica Neue" charset="0"/>
              </a:rPr>
              <a:t>(2015a) Bestehende </a:t>
            </a:r>
            <a:r>
              <a:rPr lang="de-CH" sz="1500" dirty="0" smtClean="0">
                <a:latin typeface="Helvetica Neue" charset="0"/>
                <a:ea typeface="Helvetica Neue" charset="0"/>
                <a:cs typeface="Helvetica Neue" charset="0"/>
              </a:rPr>
              <a:t>Wasserkraft: Unterstützungsvarianten und ihre Wirkung. </a:t>
            </a:r>
          </a:p>
          <a:p>
            <a:pPr marL="285750" indent="-285750">
              <a:buFont typeface="Wingdings" charset="2"/>
              <a:buChar char="§"/>
            </a:pPr>
            <a:endParaRPr lang="de-CH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CH" sz="1500" dirty="0" smtClean="0">
                <a:latin typeface="Helvetica Neue" charset="0"/>
                <a:ea typeface="Helvetica Neue" charset="0"/>
                <a:cs typeface="Helvetica Neue" charset="0"/>
              </a:rPr>
              <a:t>Bundesamt </a:t>
            </a:r>
            <a:r>
              <a:rPr lang="de-CH" sz="1500" dirty="0">
                <a:latin typeface="Helvetica Neue" charset="0"/>
                <a:ea typeface="Helvetica Neue" charset="0"/>
                <a:cs typeface="Helvetica Neue" charset="0"/>
              </a:rPr>
              <a:t>für Energie (BFE). (</a:t>
            </a:r>
            <a:r>
              <a:rPr lang="de-CH" sz="1500" dirty="0" smtClean="0">
                <a:latin typeface="Helvetica Neue" charset="0"/>
                <a:ea typeface="Helvetica Neue" charset="0"/>
                <a:cs typeface="Helvetica Neue" charset="0"/>
              </a:rPr>
              <a:t>2015b). </a:t>
            </a:r>
            <a:r>
              <a:rPr lang="de-CH" sz="1500" dirty="0">
                <a:latin typeface="Helvetica Neue" charset="0"/>
                <a:ea typeface="Helvetica Neue" charset="0"/>
                <a:cs typeface="Helvetica Neue" charset="0"/>
              </a:rPr>
              <a:t>Wasserkraft. </a:t>
            </a:r>
            <a:endParaRPr lang="de-DE" sz="15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Bundesamt für Energie (BFE). 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(2016a). Energiestrategie 2050. </a:t>
            </a: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Bundesamt 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für 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Energie (BFE). 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(2016b). Energiestrategie 2050 – Erstes </a:t>
            </a:r>
            <a:r>
              <a:rPr lang="de-DE" sz="1500" dirty="0" err="1">
                <a:latin typeface="Helvetica Neue" charset="0"/>
                <a:ea typeface="Helvetica Neue" charset="0"/>
                <a:cs typeface="Helvetica Neue" charset="0"/>
              </a:rPr>
              <a:t>Massnahmenpaket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 - Massnahmen zum Ausbau der erneuerbaren Energien. </a:t>
            </a: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Chwastyk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, D. &amp; Sterling, J. (2015). Community Solar – </a:t>
            </a:r>
            <a:r>
              <a:rPr lang="de-DE" sz="1500" dirty="0" err="1">
                <a:latin typeface="Helvetica Neue" charset="0"/>
                <a:ea typeface="Helvetica Neue" charset="0"/>
                <a:cs typeface="Helvetica Neue" charset="0"/>
              </a:rPr>
              <a:t>Program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 Design Models. Solar </a:t>
            </a:r>
            <a:r>
              <a:rPr lang="de-DE" sz="1500" dirty="0" err="1">
                <a:latin typeface="Helvetica Neue" charset="0"/>
                <a:ea typeface="Helvetica Neue" charset="0"/>
                <a:cs typeface="Helvetica Neue" charset="0"/>
              </a:rPr>
              <a:t>Electric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 Power </a:t>
            </a:r>
            <a:r>
              <a:rPr lang="de-DE" sz="1500" dirty="0" err="1">
                <a:latin typeface="Helvetica Neue" charset="0"/>
                <a:ea typeface="Helvetica Neue" charset="0"/>
                <a:cs typeface="Helvetica Neue" charset="0"/>
              </a:rPr>
              <a:t>Association</a:t>
            </a:r>
            <a:r>
              <a:rPr lang="de-DE" sz="1500" dirty="0">
                <a:latin typeface="Helvetica Neue" charset="0"/>
                <a:ea typeface="Helvetica Neue" charset="0"/>
                <a:cs typeface="Helvetica Neue" charset="0"/>
              </a:rPr>
              <a:t>, November 2015. </a:t>
            </a: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endParaRPr lang="de-DE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Focus Group – Workshop: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How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to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make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capital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costs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of hydropower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plants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in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Switzerland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work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for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investors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de-DE" sz="1500" dirty="0" err="1" smtClean="0">
                <a:latin typeface="Helvetica Neue" charset="0"/>
                <a:ea typeface="Helvetica Neue" charset="0"/>
                <a:cs typeface="Helvetica Neue" charset="0"/>
              </a:rPr>
              <a:t>REMforum</a:t>
            </a:r>
            <a:r>
              <a:rPr lang="de-DE" sz="1500" dirty="0" smtClean="0">
                <a:latin typeface="Helvetica Neue" charset="0"/>
                <a:ea typeface="Helvetica Neue" charset="0"/>
                <a:cs typeface="Helvetica Neue" charset="0"/>
              </a:rPr>
              <a:t>, May 12th 2017. </a:t>
            </a:r>
            <a:endParaRPr lang="de-DE" sz="1500" dirty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de-CH" sz="1500" dirty="0" smtClean="0">
              <a:latin typeface="Helvetica Neue" charset="0"/>
              <a:ea typeface="Helvetica Neue" charset="0"/>
              <a:cs typeface="Helvetica Neue" charset="0"/>
            </a:endParaRPr>
          </a:p>
          <a:p>
            <a:endParaRPr lang="de-DE" sz="15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41300" marR="1991995" indent="-228600">
              <a:lnSpc>
                <a:spcPct val="104200"/>
              </a:lnSpc>
            </a:pPr>
            <a:endParaRPr lang="de-CH" sz="1500" spc="-5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>
                <a:solidFill>
                  <a:srgbClr val="9A999B"/>
                </a:solidFill>
                <a:latin typeface="Arial"/>
                <a:cs typeface="Arial"/>
              </a:rPr>
              <a:t>3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111463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45" dirty="0" smtClean="0">
                <a:solidFill>
                  <a:schemeClr val="tx1"/>
                </a:solidFill>
              </a:rPr>
              <a:t>Research Question</a:t>
            </a:r>
            <a:endParaRPr lang="en-US" spc="-60" dirty="0">
              <a:solidFill>
                <a:schemeClr val="tx1"/>
              </a:solidFill>
            </a:endParaRPr>
          </a:p>
        </p:txBody>
      </p:sp>
      <p:sp>
        <p:nvSpPr>
          <p:cNvPr id="23" name="object 7"/>
          <p:cNvSpPr/>
          <p:nvPr/>
        </p:nvSpPr>
        <p:spPr>
          <a:xfrm>
            <a:off x="544780" y="1839503"/>
            <a:ext cx="7075220" cy="430892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538684" y="1891929"/>
            <a:ext cx="708131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</a:rPr>
              <a:t>Research Question</a:t>
            </a:r>
            <a:endParaRPr lang="en-US" sz="20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544780" y="2270395"/>
            <a:ext cx="7075220" cy="2911205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10"/>
          <p:cNvSpPr txBox="1"/>
          <p:nvPr/>
        </p:nvSpPr>
        <p:spPr>
          <a:xfrm>
            <a:off x="609601" y="2667000"/>
            <a:ext cx="6858000" cy="232371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 algn="ctr">
              <a:defRPr/>
            </a:pPr>
            <a:r>
              <a:rPr lang="is-IS" sz="3100" dirty="0">
                <a:latin typeface="Helvetica Neue" charset="0"/>
                <a:ea typeface="Helvetica Neue" charset="0"/>
                <a:cs typeface="Helvetica Neue" charset="0"/>
              </a:rPr>
              <a:t>C</a:t>
            </a:r>
            <a:r>
              <a:rPr lang="is-IS" sz="3100" dirty="0" smtClean="0">
                <a:latin typeface="Helvetica Neue" charset="0"/>
                <a:ea typeface="Helvetica Neue" charset="0"/>
                <a:cs typeface="Helvetica Neue" charset="0"/>
              </a:rPr>
              <a:t>an Community-Hydro be a concept to support the increase in hydropower production within the context of the Energy Strategy 2050?</a:t>
            </a:r>
            <a:endParaRPr lang="is-IS" sz="3100" dirty="0">
              <a:latin typeface="Helvetica Neue" charset="0"/>
              <a:ea typeface="Helvetica Neue" charset="0"/>
              <a:cs typeface="Helvetica Neue" charset="0"/>
            </a:endParaRPr>
          </a:p>
          <a:p>
            <a:pPr marL="298450" marR="5080" lvl="0" indent="-2857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en-US" spc="20" dirty="0" smtClean="0">
              <a:latin typeface="Arial"/>
              <a:cs typeface="Arial"/>
            </a:endParaRP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270395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 smtClean="0">
                <a:solidFill>
                  <a:srgbClr val="9A999B"/>
                </a:solidFill>
                <a:latin typeface="Arial"/>
                <a:cs typeface="Arial"/>
              </a:rPr>
              <a:t>4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 flipV="1">
            <a:off x="6405406" y="3429000"/>
            <a:ext cx="4632799" cy="87055"/>
          </a:xfrm>
          <a:custGeom>
            <a:avLst/>
            <a:gdLst/>
            <a:ahLst/>
            <a:cxnLst/>
            <a:rect l="l" t="t" r="r" b="b"/>
            <a:pathLst>
              <a:path w="3435350">
                <a:moveTo>
                  <a:pt x="0" y="0"/>
                </a:moveTo>
                <a:lnTo>
                  <a:pt x="3435031" y="1"/>
                </a:lnTo>
              </a:path>
            </a:pathLst>
          </a:custGeom>
          <a:ln w="22225">
            <a:solidFill>
              <a:srgbClr val="148A63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5" name="object 5"/>
          <p:cNvSpPr/>
          <p:nvPr/>
        </p:nvSpPr>
        <p:spPr>
          <a:xfrm flipV="1">
            <a:off x="2774675" y="3465003"/>
            <a:ext cx="3596351" cy="45719"/>
          </a:xfrm>
          <a:custGeom>
            <a:avLst/>
            <a:gdLst/>
            <a:ahLst/>
            <a:cxnLst/>
            <a:rect l="l" t="t" r="r" b="b"/>
            <a:pathLst>
              <a:path w="4331970">
                <a:moveTo>
                  <a:pt x="0" y="0"/>
                </a:moveTo>
                <a:lnTo>
                  <a:pt x="4331522" y="1"/>
                </a:lnTo>
              </a:path>
            </a:pathLst>
          </a:cu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1131826" y="3510721"/>
            <a:ext cx="2186140" cy="45719"/>
          </a:xfrm>
          <a:custGeom>
            <a:avLst/>
            <a:gdLst/>
            <a:ahLst/>
            <a:cxnLst/>
            <a:rect l="l" t="t" r="r" b="b"/>
            <a:pathLst>
              <a:path w="3411854">
                <a:moveTo>
                  <a:pt x="0" y="0"/>
                </a:moveTo>
                <a:lnTo>
                  <a:pt x="3411501" y="1"/>
                </a:lnTo>
              </a:path>
            </a:pathLst>
          </a:custGeom>
          <a:ln w="22225"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7" name="object 7"/>
          <p:cNvSpPr/>
          <p:nvPr/>
        </p:nvSpPr>
        <p:spPr>
          <a:xfrm>
            <a:off x="3047569" y="3015172"/>
            <a:ext cx="1143431" cy="1175827"/>
          </a:xfrm>
          <a:custGeom>
            <a:avLst/>
            <a:gdLst/>
            <a:ahLst/>
            <a:cxnLst/>
            <a:rect l="l" t="t" r="r" b="b"/>
            <a:pathLst>
              <a:path w="1377314" h="1384300">
                <a:moveTo>
                  <a:pt x="688378" y="0"/>
                </a:moveTo>
                <a:lnTo>
                  <a:pt x="641246" y="1596"/>
                </a:lnTo>
                <a:lnTo>
                  <a:pt x="594967" y="6317"/>
                </a:lnTo>
                <a:lnTo>
                  <a:pt x="549644" y="14059"/>
                </a:lnTo>
                <a:lnTo>
                  <a:pt x="505377" y="24719"/>
                </a:lnTo>
                <a:lnTo>
                  <a:pt x="462271" y="38195"/>
                </a:lnTo>
                <a:lnTo>
                  <a:pt x="420427" y="54382"/>
                </a:lnTo>
                <a:lnTo>
                  <a:pt x="379948" y="73179"/>
                </a:lnTo>
                <a:lnTo>
                  <a:pt x="340937" y="94481"/>
                </a:lnTo>
                <a:lnTo>
                  <a:pt x="303496" y="118186"/>
                </a:lnTo>
                <a:lnTo>
                  <a:pt x="267728" y="144191"/>
                </a:lnTo>
                <a:lnTo>
                  <a:pt x="233734" y="172393"/>
                </a:lnTo>
                <a:lnTo>
                  <a:pt x="201618" y="202688"/>
                </a:lnTo>
                <a:lnTo>
                  <a:pt x="171483" y="234974"/>
                </a:lnTo>
                <a:lnTo>
                  <a:pt x="143430" y="269148"/>
                </a:lnTo>
                <a:lnTo>
                  <a:pt x="117562" y="305106"/>
                </a:lnTo>
                <a:lnTo>
                  <a:pt x="93982" y="342745"/>
                </a:lnTo>
                <a:lnTo>
                  <a:pt x="72792" y="381963"/>
                </a:lnTo>
                <a:lnTo>
                  <a:pt x="54095" y="422656"/>
                </a:lnTo>
                <a:lnTo>
                  <a:pt x="37993" y="464721"/>
                </a:lnTo>
                <a:lnTo>
                  <a:pt x="24589" y="508055"/>
                </a:lnTo>
                <a:lnTo>
                  <a:pt x="13985" y="552556"/>
                </a:lnTo>
                <a:lnTo>
                  <a:pt x="6283" y="598119"/>
                </a:lnTo>
                <a:lnTo>
                  <a:pt x="1588" y="644642"/>
                </a:lnTo>
                <a:lnTo>
                  <a:pt x="0" y="692023"/>
                </a:lnTo>
                <a:lnTo>
                  <a:pt x="1588" y="739401"/>
                </a:lnTo>
                <a:lnTo>
                  <a:pt x="6283" y="785923"/>
                </a:lnTo>
                <a:lnTo>
                  <a:pt x="13985" y="831485"/>
                </a:lnTo>
                <a:lnTo>
                  <a:pt x="24589" y="875984"/>
                </a:lnTo>
                <a:lnTo>
                  <a:pt x="37993" y="919318"/>
                </a:lnTo>
                <a:lnTo>
                  <a:pt x="54095" y="961382"/>
                </a:lnTo>
                <a:lnTo>
                  <a:pt x="72792" y="1002074"/>
                </a:lnTo>
                <a:lnTo>
                  <a:pt x="93982" y="1041291"/>
                </a:lnTo>
                <a:lnTo>
                  <a:pt x="117562" y="1078930"/>
                </a:lnTo>
                <a:lnTo>
                  <a:pt x="143430" y="1114887"/>
                </a:lnTo>
                <a:lnTo>
                  <a:pt x="171483" y="1149060"/>
                </a:lnTo>
                <a:lnTo>
                  <a:pt x="201618" y="1181346"/>
                </a:lnTo>
                <a:lnTo>
                  <a:pt x="233734" y="1211641"/>
                </a:lnTo>
                <a:lnTo>
                  <a:pt x="267728" y="1239842"/>
                </a:lnTo>
                <a:lnTo>
                  <a:pt x="303496" y="1265847"/>
                </a:lnTo>
                <a:lnTo>
                  <a:pt x="340937" y="1289552"/>
                </a:lnTo>
                <a:lnTo>
                  <a:pt x="379948" y="1310854"/>
                </a:lnTo>
                <a:lnTo>
                  <a:pt x="420427" y="1329650"/>
                </a:lnTo>
                <a:lnTo>
                  <a:pt x="462271" y="1345838"/>
                </a:lnTo>
                <a:lnTo>
                  <a:pt x="505377" y="1359313"/>
                </a:lnTo>
                <a:lnTo>
                  <a:pt x="549644" y="1369973"/>
                </a:lnTo>
                <a:lnTo>
                  <a:pt x="594967" y="1377715"/>
                </a:lnTo>
                <a:lnTo>
                  <a:pt x="641246" y="1382436"/>
                </a:lnTo>
                <a:lnTo>
                  <a:pt x="688378" y="1384033"/>
                </a:lnTo>
                <a:lnTo>
                  <a:pt x="735507" y="1382436"/>
                </a:lnTo>
                <a:lnTo>
                  <a:pt x="781785" y="1377715"/>
                </a:lnTo>
                <a:lnTo>
                  <a:pt x="827108" y="1369973"/>
                </a:lnTo>
                <a:lnTo>
                  <a:pt x="871374" y="1359313"/>
                </a:lnTo>
                <a:lnTo>
                  <a:pt x="914479" y="1345838"/>
                </a:lnTo>
                <a:lnTo>
                  <a:pt x="956323" y="1329650"/>
                </a:lnTo>
                <a:lnTo>
                  <a:pt x="996801" y="1310854"/>
                </a:lnTo>
                <a:lnTo>
                  <a:pt x="1035812" y="1289552"/>
                </a:lnTo>
                <a:lnTo>
                  <a:pt x="1073254" y="1265847"/>
                </a:lnTo>
                <a:lnTo>
                  <a:pt x="1109022" y="1239842"/>
                </a:lnTo>
                <a:lnTo>
                  <a:pt x="1143016" y="1211641"/>
                </a:lnTo>
                <a:lnTo>
                  <a:pt x="1175132" y="1181346"/>
                </a:lnTo>
                <a:lnTo>
                  <a:pt x="1205268" y="1149060"/>
                </a:lnTo>
                <a:lnTo>
                  <a:pt x="1233322" y="1114887"/>
                </a:lnTo>
                <a:lnTo>
                  <a:pt x="1259190" y="1078930"/>
                </a:lnTo>
                <a:lnTo>
                  <a:pt x="1282771" y="1041291"/>
                </a:lnTo>
                <a:lnTo>
                  <a:pt x="1303961" y="1002074"/>
                </a:lnTo>
                <a:lnTo>
                  <a:pt x="1322659" y="961382"/>
                </a:lnTo>
                <a:lnTo>
                  <a:pt x="1338761" y="919318"/>
                </a:lnTo>
                <a:lnTo>
                  <a:pt x="1352166" y="875984"/>
                </a:lnTo>
                <a:lnTo>
                  <a:pt x="1362770" y="831485"/>
                </a:lnTo>
                <a:lnTo>
                  <a:pt x="1370472" y="785923"/>
                </a:lnTo>
                <a:lnTo>
                  <a:pt x="1375168" y="739401"/>
                </a:lnTo>
                <a:lnTo>
                  <a:pt x="1376756" y="692023"/>
                </a:lnTo>
                <a:lnTo>
                  <a:pt x="1375168" y="644642"/>
                </a:lnTo>
                <a:lnTo>
                  <a:pt x="1370472" y="598119"/>
                </a:lnTo>
                <a:lnTo>
                  <a:pt x="1362770" y="552556"/>
                </a:lnTo>
                <a:lnTo>
                  <a:pt x="1352166" y="508055"/>
                </a:lnTo>
                <a:lnTo>
                  <a:pt x="1338761" y="464721"/>
                </a:lnTo>
                <a:lnTo>
                  <a:pt x="1322659" y="422656"/>
                </a:lnTo>
                <a:lnTo>
                  <a:pt x="1303961" y="381963"/>
                </a:lnTo>
                <a:lnTo>
                  <a:pt x="1282771" y="342745"/>
                </a:lnTo>
                <a:lnTo>
                  <a:pt x="1259190" y="305106"/>
                </a:lnTo>
                <a:lnTo>
                  <a:pt x="1233322" y="269148"/>
                </a:lnTo>
                <a:lnTo>
                  <a:pt x="1205268" y="234974"/>
                </a:lnTo>
                <a:lnTo>
                  <a:pt x="1175132" y="202688"/>
                </a:lnTo>
                <a:lnTo>
                  <a:pt x="1143016" y="172393"/>
                </a:lnTo>
                <a:lnTo>
                  <a:pt x="1109022" y="144191"/>
                </a:lnTo>
                <a:lnTo>
                  <a:pt x="1073254" y="118186"/>
                </a:lnTo>
                <a:lnTo>
                  <a:pt x="1035812" y="94481"/>
                </a:lnTo>
                <a:lnTo>
                  <a:pt x="996801" y="73179"/>
                </a:lnTo>
                <a:lnTo>
                  <a:pt x="956323" y="54382"/>
                </a:lnTo>
                <a:lnTo>
                  <a:pt x="914479" y="38195"/>
                </a:lnTo>
                <a:lnTo>
                  <a:pt x="871374" y="24719"/>
                </a:lnTo>
                <a:lnTo>
                  <a:pt x="827108" y="14059"/>
                </a:lnTo>
                <a:lnTo>
                  <a:pt x="781785" y="6317"/>
                </a:lnTo>
                <a:lnTo>
                  <a:pt x="735507" y="1596"/>
                </a:lnTo>
                <a:lnTo>
                  <a:pt x="688378" y="0"/>
                </a:lnTo>
                <a:close/>
              </a:path>
            </a:pathLst>
          </a:custGeom>
          <a:solidFill>
            <a:srgbClr val="7AAE3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8" name="object 8"/>
          <p:cNvSpPr/>
          <p:nvPr/>
        </p:nvSpPr>
        <p:spPr>
          <a:xfrm>
            <a:off x="590407" y="2990010"/>
            <a:ext cx="1143431" cy="1172591"/>
          </a:xfrm>
          <a:custGeom>
            <a:avLst/>
            <a:gdLst/>
            <a:ahLst/>
            <a:cxnLst/>
            <a:rect l="l" t="t" r="r" b="b"/>
            <a:pathLst>
              <a:path w="1377314" h="1380489">
                <a:moveTo>
                  <a:pt x="688378" y="0"/>
                </a:moveTo>
                <a:lnTo>
                  <a:pt x="641246" y="1592"/>
                </a:lnTo>
                <a:lnTo>
                  <a:pt x="594967" y="6300"/>
                </a:lnTo>
                <a:lnTo>
                  <a:pt x="549644" y="14022"/>
                </a:lnTo>
                <a:lnTo>
                  <a:pt x="505377" y="24653"/>
                </a:lnTo>
                <a:lnTo>
                  <a:pt x="462271" y="38093"/>
                </a:lnTo>
                <a:lnTo>
                  <a:pt x="420427" y="54237"/>
                </a:lnTo>
                <a:lnTo>
                  <a:pt x="379948" y="72984"/>
                </a:lnTo>
                <a:lnTo>
                  <a:pt x="340937" y="94230"/>
                </a:lnTo>
                <a:lnTo>
                  <a:pt x="303496" y="117872"/>
                </a:lnTo>
                <a:lnTo>
                  <a:pt x="267728" y="143808"/>
                </a:lnTo>
                <a:lnTo>
                  <a:pt x="233734" y="171935"/>
                </a:lnTo>
                <a:lnTo>
                  <a:pt x="201618" y="202150"/>
                </a:lnTo>
                <a:lnTo>
                  <a:pt x="171483" y="234351"/>
                </a:lnTo>
                <a:lnTo>
                  <a:pt x="143430" y="268434"/>
                </a:lnTo>
                <a:lnTo>
                  <a:pt x="117562" y="304297"/>
                </a:lnTo>
                <a:lnTo>
                  <a:pt x="93982" y="341836"/>
                </a:lnTo>
                <a:lnTo>
                  <a:pt x="72792" y="380951"/>
                </a:lnTo>
                <a:lnTo>
                  <a:pt x="54095" y="421536"/>
                </a:lnTo>
                <a:lnTo>
                  <a:pt x="37993" y="463490"/>
                </a:lnTo>
                <a:lnTo>
                  <a:pt x="24589" y="506710"/>
                </a:lnTo>
                <a:lnTo>
                  <a:pt x="13985" y="551094"/>
                </a:lnTo>
                <a:lnTo>
                  <a:pt x="6283" y="596537"/>
                </a:lnTo>
                <a:lnTo>
                  <a:pt x="1588" y="642938"/>
                </a:lnTo>
                <a:lnTo>
                  <a:pt x="0" y="690194"/>
                </a:lnTo>
                <a:lnTo>
                  <a:pt x="1588" y="737449"/>
                </a:lnTo>
                <a:lnTo>
                  <a:pt x="6283" y="783850"/>
                </a:lnTo>
                <a:lnTo>
                  <a:pt x="13985" y="829294"/>
                </a:lnTo>
                <a:lnTo>
                  <a:pt x="24589" y="873677"/>
                </a:lnTo>
                <a:lnTo>
                  <a:pt x="37993" y="916897"/>
                </a:lnTo>
                <a:lnTo>
                  <a:pt x="54095" y="958851"/>
                </a:lnTo>
                <a:lnTo>
                  <a:pt x="72792" y="999437"/>
                </a:lnTo>
                <a:lnTo>
                  <a:pt x="93982" y="1038551"/>
                </a:lnTo>
                <a:lnTo>
                  <a:pt x="117562" y="1076091"/>
                </a:lnTo>
                <a:lnTo>
                  <a:pt x="143430" y="1111954"/>
                </a:lnTo>
                <a:lnTo>
                  <a:pt x="171483" y="1146037"/>
                </a:lnTo>
                <a:lnTo>
                  <a:pt x="201618" y="1178237"/>
                </a:lnTo>
                <a:lnTo>
                  <a:pt x="233734" y="1208452"/>
                </a:lnTo>
                <a:lnTo>
                  <a:pt x="267728" y="1236579"/>
                </a:lnTo>
                <a:lnTo>
                  <a:pt x="303496" y="1262515"/>
                </a:lnTo>
                <a:lnTo>
                  <a:pt x="340937" y="1286158"/>
                </a:lnTo>
                <a:lnTo>
                  <a:pt x="379948" y="1307403"/>
                </a:lnTo>
                <a:lnTo>
                  <a:pt x="420427" y="1326150"/>
                </a:lnTo>
                <a:lnTo>
                  <a:pt x="462271" y="1342294"/>
                </a:lnTo>
                <a:lnTo>
                  <a:pt x="505377" y="1355734"/>
                </a:lnTo>
                <a:lnTo>
                  <a:pt x="549644" y="1366366"/>
                </a:lnTo>
                <a:lnTo>
                  <a:pt x="594967" y="1374087"/>
                </a:lnTo>
                <a:lnTo>
                  <a:pt x="641246" y="1378796"/>
                </a:lnTo>
                <a:lnTo>
                  <a:pt x="688378" y="1380388"/>
                </a:lnTo>
                <a:lnTo>
                  <a:pt x="735507" y="1378796"/>
                </a:lnTo>
                <a:lnTo>
                  <a:pt x="781785" y="1374087"/>
                </a:lnTo>
                <a:lnTo>
                  <a:pt x="827107" y="1366366"/>
                </a:lnTo>
                <a:lnTo>
                  <a:pt x="871373" y="1355734"/>
                </a:lnTo>
                <a:lnTo>
                  <a:pt x="914478" y="1342294"/>
                </a:lnTo>
                <a:lnTo>
                  <a:pt x="956321" y="1326150"/>
                </a:lnTo>
                <a:lnTo>
                  <a:pt x="996799" y="1307403"/>
                </a:lnTo>
                <a:lnTo>
                  <a:pt x="1035809" y="1286158"/>
                </a:lnTo>
                <a:lnTo>
                  <a:pt x="1073250" y="1262515"/>
                </a:lnTo>
                <a:lnTo>
                  <a:pt x="1109018" y="1236579"/>
                </a:lnTo>
                <a:lnTo>
                  <a:pt x="1143010" y="1208452"/>
                </a:lnTo>
                <a:lnTo>
                  <a:pt x="1175126" y="1178237"/>
                </a:lnTo>
                <a:lnTo>
                  <a:pt x="1205261" y="1146037"/>
                </a:lnTo>
                <a:lnTo>
                  <a:pt x="1233314" y="1111954"/>
                </a:lnTo>
                <a:lnTo>
                  <a:pt x="1259181" y="1076091"/>
                </a:lnTo>
                <a:lnTo>
                  <a:pt x="1282761" y="1038551"/>
                </a:lnTo>
                <a:lnTo>
                  <a:pt x="1303951" y="999437"/>
                </a:lnTo>
                <a:lnTo>
                  <a:pt x="1322648" y="958851"/>
                </a:lnTo>
                <a:lnTo>
                  <a:pt x="1338750" y="916897"/>
                </a:lnTo>
                <a:lnTo>
                  <a:pt x="1352154" y="873677"/>
                </a:lnTo>
                <a:lnTo>
                  <a:pt x="1362758" y="829294"/>
                </a:lnTo>
                <a:lnTo>
                  <a:pt x="1370459" y="783850"/>
                </a:lnTo>
                <a:lnTo>
                  <a:pt x="1375155" y="737449"/>
                </a:lnTo>
                <a:lnTo>
                  <a:pt x="1376743" y="690194"/>
                </a:lnTo>
                <a:lnTo>
                  <a:pt x="1375155" y="642938"/>
                </a:lnTo>
                <a:lnTo>
                  <a:pt x="1370459" y="596537"/>
                </a:lnTo>
                <a:lnTo>
                  <a:pt x="1362758" y="551094"/>
                </a:lnTo>
                <a:lnTo>
                  <a:pt x="1352154" y="506710"/>
                </a:lnTo>
                <a:lnTo>
                  <a:pt x="1338750" y="463490"/>
                </a:lnTo>
                <a:lnTo>
                  <a:pt x="1322648" y="421536"/>
                </a:lnTo>
                <a:lnTo>
                  <a:pt x="1303951" y="380951"/>
                </a:lnTo>
                <a:lnTo>
                  <a:pt x="1282761" y="341836"/>
                </a:lnTo>
                <a:lnTo>
                  <a:pt x="1259181" y="304297"/>
                </a:lnTo>
                <a:lnTo>
                  <a:pt x="1233314" y="268434"/>
                </a:lnTo>
                <a:lnTo>
                  <a:pt x="1205261" y="234351"/>
                </a:lnTo>
                <a:lnTo>
                  <a:pt x="1175126" y="202150"/>
                </a:lnTo>
                <a:lnTo>
                  <a:pt x="1143010" y="171935"/>
                </a:lnTo>
                <a:lnTo>
                  <a:pt x="1109018" y="143808"/>
                </a:lnTo>
                <a:lnTo>
                  <a:pt x="1073250" y="117872"/>
                </a:lnTo>
                <a:lnTo>
                  <a:pt x="1035809" y="94230"/>
                </a:lnTo>
                <a:lnTo>
                  <a:pt x="996799" y="72984"/>
                </a:lnTo>
                <a:lnTo>
                  <a:pt x="956321" y="54237"/>
                </a:lnTo>
                <a:lnTo>
                  <a:pt x="914478" y="38093"/>
                </a:lnTo>
                <a:lnTo>
                  <a:pt x="871373" y="24653"/>
                </a:lnTo>
                <a:lnTo>
                  <a:pt x="827107" y="14022"/>
                </a:lnTo>
                <a:lnTo>
                  <a:pt x="781785" y="6300"/>
                </a:lnTo>
                <a:lnTo>
                  <a:pt x="735507" y="1592"/>
                </a:lnTo>
                <a:lnTo>
                  <a:pt x="688378" y="0"/>
                </a:lnTo>
                <a:close/>
              </a:path>
            </a:pathLst>
          </a:custGeom>
          <a:solidFill>
            <a:srgbClr val="B0C615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41484" y="1465983"/>
            <a:ext cx="224127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-45" dirty="0" smtClean="0">
                <a:latin typeface="Arial"/>
                <a:cs typeface="Arial"/>
              </a:rPr>
              <a:t>Community-Hydro – a Visualization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8425" y="3015172"/>
            <a:ext cx="1143431" cy="1175827"/>
          </a:xfrm>
          <a:custGeom>
            <a:avLst/>
            <a:gdLst/>
            <a:ahLst/>
            <a:cxnLst/>
            <a:rect l="l" t="t" r="r" b="b"/>
            <a:pathLst>
              <a:path w="1377315" h="1384300">
                <a:moveTo>
                  <a:pt x="688378" y="0"/>
                </a:moveTo>
                <a:lnTo>
                  <a:pt x="641246" y="1596"/>
                </a:lnTo>
                <a:lnTo>
                  <a:pt x="594967" y="6317"/>
                </a:lnTo>
                <a:lnTo>
                  <a:pt x="549644" y="14059"/>
                </a:lnTo>
                <a:lnTo>
                  <a:pt x="505377" y="24719"/>
                </a:lnTo>
                <a:lnTo>
                  <a:pt x="462271" y="38195"/>
                </a:lnTo>
                <a:lnTo>
                  <a:pt x="420427" y="54382"/>
                </a:lnTo>
                <a:lnTo>
                  <a:pt x="379948" y="73179"/>
                </a:lnTo>
                <a:lnTo>
                  <a:pt x="340937" y="94481"/>
                </a:lnTo>
                <a:lnTo>
                  <a:pt x="303496" y="118186"/>
                </a:lnTo>
                <a:lnTo>
                  <a:pt x="267728" y="144191"/>
                </a:lnTo>
                <a:lnTo>
                  <a:pt x="233734" y="172393"/>
                </a:lnTo>
                <a:lnTo>
                  <a:pt x="201618" y="202688"/>
                </a:lnTo>
                <a:lnTo>
                  <a:pt x="171483" y="234974"/>
                </a:lnTo>
                <a:lnTo>
                  <a:pt x="143430" y="269148"/>
                </a:lnTo>
                <a:lnTo>
                  <a:pt x="117562" y="305106"/>
                </a:lnTo>
                <a:lnTo>
                  <a:pt x="93982" y="342745"/>
                </a:lnTo>
                <a:lnTo>
                  <a:pt x="72792" y="381963"/>
                </a:lnTo>
                <a:lnTo>
                  <a:pt x="54095" y="422656"/>
                </a:lnTo>
                <a:lnTo>
                  <a:pt x="37993" y="464721"/>
                </a:lnTo>
                <a:lnTo>
                  <a:pt x="24589" y="508055"/>
                </a:lnTo>
                <a:lnTo>
                  <a:pt x="13985" y="552556"/>
                </a:lnTo>
                <a:lnTo>
                  <a:pt x="6283" y="598119"/>
                </a:lnTo>
                <a:lnTo>
                  <a:pt x="1588" y="644642"/>
                </a:lnTo>
                <a:lnTo>
                  <a:pt x="0" y="692022"/>
                </a:lnTo>
                <a:lnTo>
                  <a:pt x="1588" y="739403"/>
                </a:lnTo>
                <a:lnTo>
                  <a:pt x="6283" y="785926"/>
                </a:lnTo>
                <a:lnTo>
                  <a:pt x="13985" y="831489"/>
                </a:lnTo>
                <a:lnTo>
                  <a:pt x="24589" y="875989"/>
                </a:lnTo>
                <a:lnTo>
                  <a:pt x="37993" y="919323"/>
                </a:lnTo>
                <a:lnTo>
                  <a:pt x="54095" y="961387"/>
                </a:lnTo>
                <a:lnTo>
                  <a:pt x="72792" y="1002079"/>
                </a:lnTo>
                <a:lnTo>
                  <a:pt x="93982" y="1041296"/>
                </a:lnTo>
                <a:lnTo>
                  <a:pt x="117562" y="1078935"/>
                </a:lnTo>
                <a:lnTo>
                  <a:pt x="143430" y="1114892"/>
                </a:lnTo>
                <a:lnTo>
                  <a:pt x="171483" y="1149065"/>
                </a:lnTo>
                <a:lnTo>
                  <a:pt x="201618" y="1181350"/>
                </a:lnTo>
                <a:lnTo>
                  <a:pt x="233734" y="1211645"/>
                </a:lnTo>
                <a:lnTo>
                  <a:pt x="267728" y="1239846"/>
                </a:lnTo>
                <a:lnTo>
                  <a:pt x="303496" y="1265850"/>
                </a:lnTo>
                <a:lnTo>
                  <a:pt x="340937" y="1289555"/>
                </a:lnTo>
                <a:lnTo>
                  <a:pt x="379948" y="1310856"/>
                </a:lnTo>
                <a:lnTo>
                  <a:pt x="420427" y="1329652"/>
                </a:lnTo>
                <a:lnTo>
                  <a:pt x="462271" y="1345839"/>
                </a:lnTo>
                <a:lnTo>
                  <a:pt x="505377" y="1359314"/>
                </a:lnTo>
                <a:lnTo>
                  <a:pt x="549644" y="1369974"/>
                </a:lnTo>
                <a:lnTo>
                  <a:pt x="594967" y="1377716"/>
                </a:lnTo>
                <a:lnTo>
                  <a:pt x="641246" y="1382436"/>
                </a:lnTo>
                <a:lnTo>
                  <a:pt x="688378" y="1384033"/>
                </a:lnTo>
                <a:lnTo>
                  <a:pt x="735507" y="1382436"/>
                </a:lnTo>
                <a:lnTo>
                  <a:pt x="781785" y="1377716"/>
                </a:lnTo>
                <a:lnTo>
                  <a:pt x="827108" y="1369974"/>
                </a:lnTo>
                <a:lnTo>
                  <a:pt x="871374" y="1359314"/>
                </a:lnTo>
                <a:lnTo>
                  <a:pt x="914479" y="1345839"/>
                </a:lnTo>
                <a:lnTo>
                  <a:pt x="956323" y="1329652"/>
                </a:lnTo>
                <a:lnTo>
                  <a:pt x="996801" y="1310856"/>
                </a:lnTo>
                <a:lnTo>
                  <a:pt x="1035812" y="1289555"/>
                </a:lnTo>
                <a:lnTo>
                  <a:pt x="1073254" y="1265850"/>
                </a:lnTo>
                <a:lnTo>
                  <a:pt x="1109022" y="1239846"/>
                </a:lnTo>
                <a:lnTo>
                  <a:pt x="1143016" y="1211645"/>
                </a:lnTo>
                <a:lnTo>
                  <a:pt x="1175132" y="1181350"/>
                </a:lnTo>
                <a:lnTo>
                  <a:pt x="1205268" y="1149065"/>
                </a:lnTo>
                <a:lnTo>
                  <a:pt x="1233322" y="1114892"/>
                </a:lnTo>
                <a:lnTo>
                  <a:pt x="1259190" y="1078935"/>
                </a:lnTo>
                <a:lnTo>
                  <a:pt x="1282771" y="1041296"/>
                </a:lnTo>
                <a:lnTo>
                  <a:pt x="1303961" y="1002079"/>
                </a:lnTo>
                <a:lnTo>
                  <a:pt x="1322659" y="961387"/>
                </a:lnTo>
                <a:lnTo>
                  <a:pt x="1338761" y="919323"/>
                </a:lnTo>
                <a:lnTo>
                  <a:pt x="1352166" y="875989"/>
                </a:lnTo>
                <a:lnTo>
                  <a:pt x="1362770" y="831489"/>
                </a:lnTo>
                <a:lnTo>
                  <a:pt x="1370472" y="785926"/>
                </a:lnTo>
                <a:lnTo>
                  <a:pt x="1375168" y="739403"/>
                </a:lnTo>
                <a:lnTo>
                  <a:pt x="1376756" y="692022"/>
                </a:lnTo>
                <a:lnTo>
                  <a:pt x="1375168" y="644642"/>
                </a:lnTo>
                <a:lnTo>
                  <a:pt x="1370472" y="598119"/>
                </a:lnTo>
                <a:lnTo>
                  <a:pt x="1362770" y="552556"/>
                </a:lnTo>
                <a:lnTo>
                  <a:pt x="1352166" y="508055"/>
                </a:lnTo>
                <a:lnTo>
                  <a:pt x="1338761" y="464721"/>
                </a:lnTo>
                <a:lnTo>
                  <a:pt x="1322659" y="422656"/>
                </a:lnTo>
                <a:lnTo>
                  <a:pt x="1303961" y="381963"/>
                </a:lnTo>
                <a:lnTo>
                  <a:pt x="1282771" y="342745"/>
                </a:lnTo>
                <a:lnTo>
                  <a:pt x="1259190" y="305106"/>
                </a:lnTo>
                <a:lnTo>
                  <a:pt x="1233322" y="269148"/>
                </a:lnTo>
                <a:lnTo>
                  <a:pt x="1205268" y="234974"/>
                </a:lnTo>
                <a:lnTo>
                  <a:pt x="1175132" y="202688"/>
                </a:lnTo>
                <a:lnTo>
                  <a:pt x="1143016" y="172393"/>
                </a:lnTo>
                <a:lnTo>
                  <a:pt x="1109022" y="144191"/>
                </a:lnTo>
                <a:lnTo>
                  <a:pt x="1073254" y="118186"/>
                </a:lnTo>
                <a:lnTo>
                  <a:pt x="1035812" y="94481"/>
                </a:lnTo>
                <a:lnTo>
                  <a:pt x="996801" y="73179"/>
                </a:lnTo>
                <a:lnTo>
                  <a:pt x="956323" y="54382"/>
                </a:lnTo>
                <a:lnTo>
                  <a:pt x="914479" y="38195"/>
                </a:lnTo>
                <a:lnTo>
                  <a:pt x="871374" y="24719"/>
                </a:lnTo>
                <a:lnTo>
                  <a:pt x="827108" y="14059"/>
                </a:lnTo>
                <a:lnTo>
                  <a:pt x="781785" y="6317"/>
                </a:lnTo>
                <a:lnTo>
                  <a:pt x="735507" y="1596"/>
                </a:lnTo>
                <a:lnTo>
                  <a:pt x="688378" y="0"/>
                </a:lnTo>
                <a:close/>
              </a:path>
            </a:pathLst>
          </a:custGeom>
          <a:solidFill>
            <a:srgbClr val="31A04F"/>
          </a:solidFill>
        </p:spPr>
        <p:txBody>
          <a:bodyPr wrap="square" lIns="0" tIns="0" rIns="0" bIns="0" rtlCol="0" anchor="ctr"/>
          <a:lstStyle/>
          <a:p>
            <a:pPr algn="ctr"/>
            <a:endParaRPr lang="en-US" sz="3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33033" y="1465983"/>
            <a:ext cx="2694214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25" dirty="0" smtClean="0">
                <a:latin typeface="Arial"/>
                <a:cs typeface="Arial"/>
              </a:rPr>
              <a:t>Status Quo of Community Based Participation in Switzerland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8684" y="312318"/>
            <a:ext cx="171259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4000" spc="-275" dirty="0" smtClean="0">
                <a:solidFill>
                  <a:schemeClr val="tx1"/>
                </a:solidFill>
              </a:rPr>
              <a:t>A</a:t>
            </a:r>
            <a:r>
              <a:rPr lang="de-DE" sz="4000" spc="-245" dirty="0" smtClean="0">
                <a:solidFill>
                  <a:schemeClr val="tx1"/>
                </a:solidFill>
              </a:rPr>
              <a:t>g</a:t>
            </a:r>
            <a:r>
              <a:rPr lang="de-DE" sz="4000" spc="-80" dirty="0" smtClean="0">
                <a:solidFill>
                  <a:schemeClr val="tx1"/>
                </a:solidFill>
              </a:rPr>
              <a:t>e</a:t>
            </a:r>
            <a:r>
              <a:rPr lang="de-DE" sz="4000" spc="80" dirty="0" smtClean="0">
                <a:solidFill>
                  <a:schemeClr val="tx1"/>
                </a:solidFill>
              </a:rPr>
              <a:t>n</a:t>
            </a:r>
            <a:r>
              <a:rPr lang="de-DE" sz="4000" spc="95" dirty="0" smtClean="0">
                <a:solidFill>
                  <a:schemeClr val="tx1"/>
                </a:solidFill>
              </a:rPr>
              <a:t>d</a:t>
            </a:r>
            <a:r>
              <a:rPr lang="de-DE" sz="4000" spc="-110" dirty="0" smtClean="0">
                <a:solidFill>
                  <a:schemeClr val="tx1"/>
                </a:solidFill>
              </a:rPr>
              <a:t>a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928975" y="2986774"/>
            <a:ext cx="1143431" cy="1175827"/>
          </a:xfrm>
          <a:custGeom>
            <a:avLst/>
            <a:gdLst/>
            <a:ahLst/>
            <a:cxnLst/>
            <a:rect l="l" t="t" r="r" b="b"/>
            <a:pathLst>
              <a:path w="1377315" h="1384300">
                <a:moveTo>
                  <a:pt x="688378" y="0"/>
                </a:moveTo>
                <a:lnTo>
                  <a:pt x="641248" y="1596"/>
                </a:lnTo>
                <a:lnTo>
                  <a:pt x="594970" y="6317"/>
                </a:lnTo>
                <a:lnTo>
                  <a:pt x="549647" y="14058"/>
                </a:lnTo>
                <a:lnTo>
                  <a:pt x="505382" y="24718"/>
                </a:lnTo>
                <a:lnTo>
                  <a:pt x="462276" y="38193"/>
                </a:lnTo>
                <a:lnTo>
                  <a:pt x="420432" y="54380"/>
                </a:lnTo>
                <a:lnTo>
                  <a:pt x="379954" y="73176"/>
                </a:lnTo>
                <a:lnTo>
                  <a:pt x="340943" y="94478"/>
                </a:lnTo>
                <a:lnTo>
                  <a:pt x="303502" y="118182"/>
                </a:lnTo>
                <a:lnTo>
                  <a:pt x="267733" y="144186"/>
                </a:lnTo>
                <a:lnTo>
                  <a:pt x="233739" y="172387"/>
                </a:lnTo>
                <a:lnTo>
                  <a:pt x="201623" y="202682"/>
                </a:lnTo>
                <a:lnTo>
                  <a:pt x="171487" y="234967"/>
                </a:lnTo>
                <a:lnTo>
                  <a:pt x="143434" y="269140"/>
                </a:lnTo>
                <a:lnTo>
                  <a:pt x="117565" y="305097"/>
                </a:lnTo>
                <a:lnTo>
                  <a:pt x="93985" y="342736"/>
                </a:lnTo>
                <a:lnTo>
                  <a:pt x="72794" y="381953"/>
                </a:lnTo>
                <a:lnTo>
                  <a:pt x="54097" y="422645"/>
                </a:lnTo>
                <a:lnTo>
                  <a:pt x="37994" y="464710"/>
                </a:lnTo>
                <a:lnTo>
                  <a:pt x="24589" y="508044"/>
                </a:lnTo>
                <a:lnTo>
                  <a:pt x="13985" y="552544"/>
                </a:lnTo>
                <a:lnTo>
                  <a:pt x="6284" y="598107"/>
                </a:lnTo>
                <a:lnTo>
                  <a:pt x="1588" y="644630"/>
                </a:lnTo>
                <a:lnTo>
                  <a:pt x="0" y="692010"/>
                </a:lnTo>
                <a:lnTo>
                  <a:pt x="1588" y="739390"/>
                </a:lnTo>
                <a:lnTo>
                  <a:pt x="6284" y="785913"/>
                </a:lnTo>
                <a:lnTo>
                  <a:pt x="13985" y="831476"/>
                </a:lnTo>
                <a:lnTo>
                  <a:pt x="24589" y="875976"/>
                </a:lnTo>
                <a:lnTo>
                  <a:pt x="37994" y="919310"/>
                </a:lnTo>
                <a:lnTo>
                  <a:pt x="54097" y="961374"/>
                </a:lnTo>
                <a:lnTo>
                  <a:pt x="72794" y="1002067"/>
                </a:lnTo>
                <a:lnTo>
                  <a:pt x="93985" y="1041284"/>
                </a:lnTo>
                <a:lnTo>
                  <a:pt x="117565" y="1078922"/>
                </a:lnTo>
                <a:lnTo>
                  <a:pt x="143434" y="1114880"/>
                </a:lnTo>
                <a:lnTo>
                  <a:pt x="171487" y="1149052"/>
                </a:lnTo>
                <a:lnTo>
                  <a:pt x="201623" y="1181338"/>
                </a:lnTo>
                <a:lnTo>
                  <a:pt x="233739" y="1211632"/>
                </a:lnTo>
                <a:lnTo>
                  <a:pt x="267733" y="1239833"/>
                </a:lnTo>
                <a:lnTo>
                  <a:pt x="303502" y="1265837"/>
                </a:lnTo>
                <a:lnTo>
                  <a:pt x="340943" y="1289542"/>
                </a:lnTo>
                <a:lnTo>
                  <a:pt x="379954" y="1310844"/>
                </a:lnTo>
                <a:lnTo>
                  <a:pt x="420432" y="1329639"/>
                </a:lnTo>
                <a:lnTo>
                  <a:pt x="462276" y="1345826"/>
                </a:lnTo>
                <a:lnTo>
                  <a:pt x="505382" y="1359301"/>
                </a:lnTo>
                <a:lnTo>
                  <a:pt x="549647" y="1369961"/>
                </a:lnTo>
                <a:lnTo>
                  <a:pt x="594970" y="1377703"/>
                </a:lnTo>
                <a:lnTo>
                  <a:pt x="641248" y="1382424"/>
                </a:lnTo>
                <a:lnTo>
                  <a:pt x="688378" y="1384020"/>
                </a:lnTo>
                <a:lnTo>
                  <a:pt x="735507" y="1382424"/>
                </a:lnTo>
                <a:lnTo>
                  <a:pt x="781785" y="1377703"/>
                </a:lnTo>
                <a:lnTo>
                  <a:pt x="827108" y="1369961"/>
                </a:lnTo>
                <a:lnTo>
                  <a:pt x="871374" y="1359301"/>
                </a:lnTo>
                <a:lnTo>
                  <a:pt x="914479" y="1345826"/>
                </a:lnTo>
                <a:lnTo>
                  <a:pt x="956323" y="1329639"/>
                </a:lnTo>
                <a:lnTo>
                  <a:pt x="996801" y="1310844"/>
                </a:lnTo>
                <a:lnTo>
                  <a:pt x="1035812" y="1289542"/>
                </a:lnTo>
                <a:lnTo>
                  <a:pt x="1073254" y="1265837"/>
                </a:lnTo>
                <a:lnTo>
                  <a:pt x="1109022" y="1239833"/>
                </a:lnTo>
                <a:lnTo>
                  <a:pt x="1143016" y="1211632"/>
                </a:lnTo>
                <a:lnTo>
                  <a:pt x="1175132" y="1181338"/>
                </a:lnTo>
                <a:lnTo>
                  <a:pt x="1205268" y="1149052"/>
                </a:lnTo>
                <a:lnTo>
                  <a:pt x="1233322" y="1114880"/>
                </a:lnTo>
                <a:lnTo>
                  <a:pt x="1259190" y="1078922"/>
                </a:lnTo>
                <a:lnTo>
                  <a:pt x="1282771" y="1041284"/>
                </a:lnTo>
                <a:lnTo>
                  <a:pt x="1303961" y="1002067"/>
                </a:lnTo>
                <a:lnTo>
                  <a:pt x="1322659" y="961374"/>
                </a:lnTo>
                <a:lnTo>
                  <a:pt x="1338761" y="919310"/>
                </a:lnTo>
                <a:lnTo>
                  <a:pt x="1352166" y="875976"/>
                </a:lnTo>
                <a:lnTo>
                  <a:pt x="1362770" y="831476"/>
                </a:lnTo>
                <a:lnTo>
                  <a:pt x="1370472" y="785913"/>
                </a:lnTo>
                <a:lnTo>
                  <a:pt x="1375168" y="739390"/>
                </a:lnTo>
                <a:lnTo>
                  <a:pt x="1376756" y="692010"/>
                </a:lnTo>
                <a:lnTo>
                  <a:pt x="1375168" y="644630"/>
                </a:lnTo>
                <a:lnTo>
                  <a:pt x="1370472" y="598107"/>
                </a:lnTo>
                <a:lnTo>
                  <a:pt x="1362770" y="552544"/>
                </a:lnTo>
                <a:lnTo>
                  <a:pt x="1352166" y="508044"/>
                </a:lnTo>
                <a:lnTo>
                  <a:pt x="1338761" y="464710"/>
                </a:lnTo>
                <a:lnTo>
                  <a:pt x="1322659" y="422645"/>
                </a:lnTo>
                <a:lnTo>
                  <a:pt x="1303961" y="381953"/>
                </a:lnTo>
                <a:lnTo>
                  <a:pt x="1282771" y="342736"/>
                </a:lnTo>
                <a:lnTo>
                  <a:pt x="1259190" y="305097"/>
                </a:lnTo>
                <a:lnTo>
                  <a:pt x="1233322" y="269140"/>
                </a:lnTo>
                <a:lnTo>
                  <a:pt x="1205268" y="234967"/>
                </a:lnTo>
                <a:lnTo>
                  <a:pt x="1175132" y="202682"/>
                </a:lnTo>
                <a:lnTo>
                  <a:pt x="1143016" y="172387"/>
                </a:lnTo>
                <a:lnTo>
                  <a:pt x="1109022" y="144186"/>
                </a:lnTo>
                <a:lnTo>
                  <a:pt x="1073254" y="118182"/>
                </a:lnTo>
                <a:lnTo>
                  <a:pt x="1035812" y="94478"/>
                </a:lnTo>
                <a:lnTo>
                  <a:pt x="996801" y="73176"/>
                </a:lnTo>
                <a:lnTo>
                  <a:pt x="956323" y="54380"/>
                </a:lnTo>
                <a:lnTo>
                  <a:pt x="914479" y="38193"/>
                </a:lnTo>
                <a:lnTo>
                  <a:pt x="871374" y="24718"/>
                </a:lnTo>
                <a:lnTo>
                  <a:pt x="827108" y="14058"/>
                </a:lnTo>
                <a:lnTo>
                  <a:pt x="781785" y="6317"/>
                </a:lnTo>
                <a:lnTo>
                  <a:pt x="735507" y="1596"/>
                </a:lnTo>
                <a:lnTo>
                  <a:pt x="688378" y="0"/>
                </a:lnTo>
                <a:close/>
              </a:path>
            </a:pathLst>
          </a:custGeom>
          <a:solidFill>
            <a:srgbClr val="148A63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2321143" y="4827166"/>
            <a:ext cx="27941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25" smtClean="0">
                <a:latin typeface="Arial"/>
                <a:cs typeface="Arial"/>
              </a:rPr>
              <a:t>Methodology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24700" y="4828510"/>
            <a:ext cx="2743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25" dirty="0" smtClean="0">
                <a:latin typeface="Arial"/>
                <a:cs typeface="Arial"/>
              </a:rPr>
              <a:t>Aspects of Community-Hydro in Switzerland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6555" y="3200400"/>
            <a:ext cx="697445" cy="714666"/>
          </a:xfrm>
          <a:custGeom>
            <a:avLst/>
            <a:gdLst/>
            <a:ahLst/>
            <a:cxnLst/>
            <a:rect l="l" t="t" r="r" b="b"/>
            <a:pathLst>
              <a:path w="840105" h="841375">
                <a:moveTo>
                  <a:pt x="575635" y="643763"/>
                </a:moveTo>
                <a:lnTo>
                  <a:pt x="547876" y="643763"/>
                </a:lnTo>
                <a:lnTo>
                  <a:pt x="724038" y="819962"/>
                </a:lnTo>
                <a:lnTo>
                  <a:pt x="734937" y="829065"/>
                </a:lnTo>
                <a:lnTo>
                  <a:pt x="746746" y="835571"/>
                </a:lnTo>
                <a:lnTo>
                  <a:pt x="759335" y="839475"/>
                </a:lnTo>
                <a:lnTo>
                  <a:pt x="772577" y="840778"/>
                </a:lnTo>
                <a:lnTo>
                  <a:pt x="785216" y="839475"/>
                </a:lnTo>
                <a:lnTo>
                  <a:pt x="797722" y="835571"/>
                </a:lnTo>
                <a:lnTo>
                  <a:pt x="809444" y="829065"/>
                </a:lnTo>
                <a:lnTo>
                  <a:pt x="818950" y="820654"/>
                </a:lnTo>
                <a:lnTo>
                  <a:pt x="772404" y="820654"/>
                </a:lnTo>
                <a:lnTo>
                  <a:pt x="754181" y="817011"/>
                </a:lnTo>
                <a:lnTo>
                  <a:pt x="737906" y="806081"/>
                </a:lnTo>
                <a:lnTo>
                  <a:pt x="575635" y="643763"/>
                </a:lnTo>
                <a:close/>
              </a:path>
              <a:path w="840105" h="841375">
                <a:moveTo>
                  <a:pt x="657447" y="563283"/>
                </a:moveTo>
                <a:lnTo>
                  <a:pt x="631099" y="563283"/>
                </a:lnTo>
                <a:lnTo>
                  <a:pt x="805864" y="739495"/>
                </a:lnTo>
                <a:lnTo>
                  <a:pt x="816787" y="754971"/>
                </a:lnTo>
                <a:lnTo>
                  <a:pt x="820428" y="772788"/>
                </a:lnTo>
                <a:lnTo>
                  <a:pt x="816787" y="790605"/>
                </a:lnTo>
                <a:lnTo>
                  <a:pt x="805864" y="806081"/>
                </a:lnTo>
                <a:lnTo>
                  <a:pt x="790368" y="817011"/>
                </a:lnTo>
                <a:lnTo>
                  <a:pt x="772404" y="820654"/>
                </a:lnTo>
                <a:lnTo>
                  <a:pt x="818950" y="820654"/>
                </a:lnTo>
                <a:lnTo>
                  <a:pt x="819732" y="819962"/>
                </a:lnTo>
                <a:lnTo>
                  <a:pt x="834563" y="797805"/>
                </a:lnTo>
                <a:lnTo>
                  <a:pt x="839506" y="772788"/>
                </a:lnTo>
                <a:lnTo>
                  <a:pt x="834563" y="747771"/>
                </a:lnTo>
                <a:lnTo>
                  <a:pt x="819732" y="725614"/>
                </a:lnTo>
                <a:lnTo>
                  <a:pt x="657447" y="563283"/>
                </a:lnTo>
                <a:close/>
              </a:path>
              <a:path w="840105" h="841375">
                <a:moveTo>
                  <a:pt x="350925" y="0"/>
                </a:moveTo>
                <a:lnTo>
                  <a:pt x="304405" y="2980"/>
                </a:lnTo>
                <a:lnTo>
                  <a:pt x="259427" y="11817"/>
                </a:lnTo>
                <a:lnTo>
                  <a:pt x="216376" y="26358"/>
                </a:lnTo>
                <a:lnTo>
                  <a:pt x="175637" y="46450"/>
                </a:lnTo>
                <a:lnTo>
                  <a:pt x="137597" y="71937"/>
                </a:lnTo>
                <a:lnTo>
                  <a:pt x="102640" y="102666"/>
                </a:lnTo>
                <a:lnTo>
                  <a:pt x="71921" y="137731"/>
                </a:lnTo>
                <a:lnTo>
                  <a:pt x="46441" y="175994"/>
                </a:lnTo>
                <a:lnTo>
                  <a:pt x="26355" y="216954"/>
                </a:lnTo>
                <a:lnTo>
                  <a:pt x="11816" y="260111"/>
                </a:lnTo>
                <a:lnTo>
                  <a:pt x="2979" y="304964"/>
                </a:lnTo>
                <a:lnTo>
                  <a:pt x="0" y="351015"/>
                </a:lnTo>
                <a:lnTo>
                  <a:pt x="2979" y="397644"/>
                </a:lnTo>
                <a:lnTo>
                  <a:pt x="11816" y="442888"/>
                </a:lnTo>
                <a:lnTo>
                  <a:pt x="26355" y="486283"/>
                </a:lnTo>
                <a:lnTo>
                  <a:pt x="46441" y="527366"/>
                </a:lnTo>
                <a:lnTo>
                  <a:pt x="71921" y="565675"/>
                </a:lnTo>
                <a:lnTo>
                  <a:pt x="102640" y="600748"/>
                </a:lnTo>
                <a:lnTo>
                  <a:pt x="137597" y="630996"/>
                </a:lnTo>
                <a:lnTo>
                  <a:pt x="175637" y="656349"/>
                </a:lnTo>
                <a:lnTo>
                  <a:pt x="216376" y="676536"/>
                </a:lnTo>
                <a:lnTo>
                  <a:pt x="259427" y="691289"/>
                </a:lnTo>
                <a:lnTo>
                  <a:pt x="304405" y="700338"/>
                </a:lnTo>
                <a:lnTo>
                  <a:pt x="350925" y="703414"/>
                </a:lnTo>
                <a:lnTo>
                  <a:pt x="403349" y="699557"/>
                </a:lnTo>
                <a:lnTo>
                  <a:pt x="454082" y="688157"/>
                </a:lnTo>
                <a:lnTo>
                  <a:pt x="464858" y="683996"/>
                </a:lnTo>
                <a:lnTo>
                  <a:pt x="350925" y="683996"/>
                </a:lnTo>
                <a:lnTo>
                  <a:pt x="298449" y="679890"/>
                </a:lnTo>
                <a:lnTo>
                  <a:pt x="248037" y="667792"/>
                </a:lnTo>
                <a:lnTo>
                  <a:pt x="200422" y="648035"/>
                </a:lnTo>
                <a:lnTo>
                  <a:pt x="156335" y="620954"/>
                </a:lnTo>
                <a:lnTo>
                  <a:pt x="116508" y="586879"/>
                </a:lnTo>
                <a:lnTo>
                  <a:pt x="82446" y="546363"/>
                </a:lnTo>
                <a:lnTo>
                  <a:pt x="55372" y="501854"/>
                </a:lnTo>
                <a:lnTo>
                  <a:pt x="35619" y="454017"/>
                </a:lnTo>
                <a:lnTo>
                  <a:pt x="23523" y="403516"/>
                </a:lnTo>
                <a:lnTo>
                  <a:pt x="19417" y="351015"/>
                </a:lnTo>
                <a:lnTo>
                  <a:pt x="23523" y="298524"/>
                </a:lnTo>
                <a:lnTo>
                  <a:pt x="35619" y="248098"/>
                </a:lnTo>
                <a:lnTo>
                  <a:pt x="55372" y="200469"/>
                </a:lnTo>
                <a:lnTo>
                  <a:pt x="82446" y="156370"/>
                </a:lnTo>
                <a:lnTo>
                  <a:pt x="116508" y="116535"/>
                </a:lnTo>
                <a:lnTo>
                  <a:pt x="156335" y="82460"/>
                </a:lnTo>
                <a:lnTo>
                  <a:pt x="200422" y="55378"/>
                </a:lnTo>
                <a:lnTo>
                  <a:pt x="248037" y="35622"/>
                </a:lnTo>
                <a:lnTo>
                  <a:pt x="298449" y="23524"/>
                </a:lnTo>
                <a:lnTo>
                  <a:pt x="350925" y="19418"/>
                </a:lnTo>
                <a:lnTo>
                  <a:pt x="464915" y="19418"/>
                </a:lnTo>
                <a:lnTo>
                  <a:pt x="442413" y="11817"/>
                </a:lnTo>
                <a:lnTo>
                  <a:pt x="397439" y="2980"/>
                </a:lnTo>
                <a:lnTo>
                  <a:pt x="350925" y="0"/>
                </a:lnTo>
                <a:close/>
              </a:path>
              <a:path w="840105" h="841375">
                <a:moveTo>
                  <a:pt x="464915" y="19418"/>
                </a:moveTo>
                <a:lnTo>
                  <a:pt x="350925" y="19418"/>
                </a:lnTo>
                <a:lnTo>
                  <a:pt x="403394" y="23524"/>
                </a:lnTo>
                <a:lnTo>
                  <a:pt x="453802" y="35622"/>
                </a:lnTo>
                <a:lnTo>
                  <a:pt x="501416" y="55378"/>
                </a:lnTo>
                <a:lnTo>
                  <a:pt x="545502" y="82460"/>
                </a:lnTo>
                <a:lnTo>
                  <a:pt x="585329" y="116535"/>
                </a:lnTo>
                <a:lnTo>
                  <a:pt x="617123" y="153298"/>
                </a:lnTo>
                <a:lnTo>
                  <a:pt x="642618" y="193200"/>
                </a:lnTo>
                <a:lnTo>
                  <a:pt x="661839" y="235549"/>
                </a:lnTo>
                <a:lnTo>
                  <a:pt x="674809" y="279655"/>
                </a:lnTo>
                <a:lnTo>
                  <a:pt x="681555" y="324826"/>
                </a:lnTo>
                <a:lnTo>
                  <a:pt x="682100" y="370371"/>
                </a:lnTo>
                <a:lnTo>
                  <a:pt x="676471" y="415600"/>
                </a:lnTo>
                <a:lnTo>
                  <a:pt x="664691" y="459822"/>
                </a:lnTo>
                <a:lnTo>
                  <a:pt x="646786" y="502346"/>
                </a:lnTo>
                <a:lnTo>
                  <a:pt x="622781" y="542480"/>
                </a:lnTo>
                <a:lnTo>
                  <a:pt x="621397" y="543864"/>
                </a:lnTo>
                <a:lnTo>
                  <a:pt x="613028" y="555073"/>
                </a:lnTo>
                <a:lnTo>
                  <a:pt x="585329" y="586879"/>
                </a:lnTo>
                <a:lnTo>
                  <a:pt x="554903" y="613800"/>
                </a:lnTo>
                <a:lnTo>
                  <a:pt x="543723" y="621563"/>
                </a:lnTo>
                <a:lnTo>
                  <a:pt x="542326" y="622947"/>
                </a:lnTo>
                <a:lnTo>
                  <a:pt x="498768" y="648876"/>
                </a:lnTo>
                <a:lnTo>
                  <a:pt x="451826" y="668040"/>
                </a:lnTo>
                <a:lnTo>
                  <a:pt x="402284" y="679920"/>
                </a:lnTo>
                <a:lnTo>
                  <a:pt x="350925" y="683996"/>
                </a:lnTo>
                <a:lnTo>
                  <a:pt x="464858" y="683996"/>
                </a:lnTo>
                <a:lnTo>
                  <a:pt x="502474" y="669473"/>
                </a:lnTo>
                <a:lnTo>
                  <a:pt x="547876" y="643763"/>
                </a:lnTo>
                <a:lnTo>
                  <a:pt x="575635" y="643763"/>
                </a:lnTo>
                <a:lnTo>
                  <a:pt x="563142" y="631266"/>
                </a:lnTo>
                <a:lnTo>
                  <a:pt x="572478" y="623965"/>
                </a:lnTo>
                <a:lnTo>
                  <a:pt x="581688" y="616531"/>
                </a:lnTo>
                <a:lnTo>
                  <a:pt x="615672" y="582020"/>
                </a:lnTo>
                <a:lnTo>
                  <a:pt x="631099" y="563283"/>
                </a:lnTo>
                <a:lnTo>
                  <a:pt x="657447" y="563283"/>
                </a:lnTo>
                <a:lnTo>
                  <a:pt x="642199" y="548030"/>
                </a:lnTo>
                <a:lnTo>
                  <a:pt x="666834" y="505439"/>
                </a:lnTo>
                <a:lnTo>
                  <a:pt x="684995" y="460552"/>
                </a:lnTo>
                <a:lnTo>
                  <a:pt x="696699" y="414067"/>
                </a:lnTo>
                <a:lnTo>
                  <a:pt x="701961" y="366683"/>
                </a:lnTo>
                <a:lnTo>
                  <a:pt x="700799" y="319100"/>
                </a:lnTo>
                <a:lnTo>
                  <a:pt x="693228" y="272016"/>
                </a:lnTo>
                <a:lnTo>
                  <a:pt x="679266" y="226132"/>
                </a:lnTo>
                <a:lnTo>
                  <a:pt x="658929" y="182146"/>
                </a:lnTo>
                <a:lnTo>
                  <a:pt x="632234" y="140758"/>
                </a:lnTo>
                <a:lnTo>
                  <a:pt x="599197" y="102666"/>
                </a:lnTo>
                <a:lnTo>
                  <a:pt x="564240" y="71937"/>
                </a:lnTo>
                <a:lnTo>
                  <a:pt x="526200" y="46450"/>
                </a:lnTo>
                <a:lnTo>
                  <a:pt x="485462" y="26358"/>
                </a:lnTo>
                <a:lnTo>
                  <a:pt x="464915" y="194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5" name="object 19"/>
          <p:cNvSpPr/>
          <p:nvPr/>
        </p:nvSpPr>
        <p:spPr>
          <a:xfrm>
            <a:off x="10367375" y="3015173"/>
            <a:ext cx="1143431" cy="1175827"/>
          </a:xfrm>
          <a:custGeom>
            <a:avLst/>
            <a:gdLst/>
            <a:ahLst/>
            <a:cxnLst/>
            <a:rect l="l" t="t" r="r" b="b"/>
            <a:pathLst>
              <a:path w="1377315" h="1384300">
                <a:moveTo>
                  <a:pt x="688378" y="0"/>
                </a:moveTo>
                <a:lnTo>
                  <a:pt x="641248" y="1596"/>
                </a:lnTo>
                <a:lnTo>
                  <a:pt x="594970" y="6317"/>
                </a:lnTo>
                <a:lnTo>
                  <a:pt x="549647" y="14058"/>
                </a:lnTo>
                <a:lnTo>
                  <a:pt x="505382" y="24718"/>
                </a:lnTo>
                <a:lnTo>
                  <a:pt x="462276" y="38193"/>
                </a:lnTo>
                <a:lnTo>
                  <a:pt x="420432" y="54380"/>
                </a:lnTo>
                <a:lnTo>
                  <a:pt x="379954" y="73176"/>
                </a:lnTo>
                <a:lnTo>
                  <a:pt x="340943" y="94478"/>
                </a:lnTo>
                <a:lnTo>
                  <a:pt x="303502" y="118182"/>
                </a:lnTo>
                <a:lnTo>
                  <a:pt x="267733" y="144186"/>
                </a:lnTo>
                <a:lnTo>
                  <a:pt x="233739" y="172387"/>
                </a:lnTo>
                <a:lnTo>
                  <a:pt x="201623" y="202682"/>
                </a:lnTo>
                <a:lnTo>
                  <a:pt x="171487" y="234967"/>
                </a:lnTo>
                <a:lnTo>
                  <a:pt x="143434" y="269140"/>
                </a:lnTo>
                <a:lnTo>
                  <a:pt x="117565" y="305097"/>
                </a:lnTo>
                <a:lnTo>
                  <a:pt x="93985" y="342736"/>
                </a:lnTo>
                <a:lnTo>
                  <a:pt x="72794" y="381953"/>
                </a:lnTo>
                <a:lnTo>
                  <a:pt x="54097" y="422645"/>
                </a:lnTo>
                <a:lnTo>
                  <a:pt x="37994" y="464710"/>
                </a:lnTo>
                <a:lnTo>
                  <a:pt x="24589" y="508044"/>
                </a:lnTo>
                <a:lnTo>
                  <a:pt x="13985" y="552544"/>
                </a:lnTo>
                <a:lnTo>
                  <a:pt x="6284" y="598107"/>
                </a:lnTo>
                <a:lnTo>
                  <a:pt x="1588" y="644630"/>
                </a:lnTo>
                <a:lnTo>
                  <a:pt x="0" y="692010"/>
                </a:lnTo>
                <a:lnTo>
                  <a:pt x="1588" y="739390"/>
                </a:lnTo>
                <a:lnTo>
                  <a:pt x="6284" y="785913"/>
                </a:lnTo>
                <a:lnTo>
                  <a:pt x="13985" y="831476"/>
                </a:lnTo>
                <a:lnTo>
                  <a:pt x="24589" y="875976"/>
                </a:lnTo>
                <a:lnTo>
                  <a:pt x="37994" y="919310"/>
                </a:lnTo>
                <a:lnTo>
                  <a:pt x="54097" y="961374"/>
                </a:lnTo>
                <a:lnTo>
                  <a:pt x="72794" y="1002067"/>
                </a:lnTo>
                <a:lnTo>
                  <a:pt x="93985" y="1041284"/>
                </a:lnTo>
                <a:lnTo>
                  <a:pt x="117565" y="1078922"/>
                </a:lnTo>
                <a:lnTo>
                  <a:pt x="143434" y="1114880"/>
                </a:lnTo>
                <a:lnTo>
                  <a:pt x="171487" y="1149052"/>
                </a:lnTo>
                <a:lnTo>
                  <a:pt x="201623" y="1181338"/>
                </a:lnTo>
                <a:lnTo>
                  <a:pt x="233739" y="1211632"/>
                </a:lnTo>
                <a:lnTo>
                  <a:pt x="267733" y="1239833"/>
                </a:lnTo>
                <a:lnTo>
                  <a:pt x="303502" y="1265837"/>
                </a:lnTo>
                <a:lnTo>
                  <a:pt x="340943" y="1289542"/>
                </a:lnTo>
                <a:lnTo>
                  <a:pt x="379954" y="1310844"/>
                </a:lnTo>
                <a:lnTo>
                  <a:pt x="420432" y="1329639"/>
                </a:lnTo>
                <a:lnTo>
                  <a:pt x="462276" y="1345826"/>
                </a:lnTo>
                <a:lnTo>
                  <a:pt x="505382" y="1359301"/>
                </a:lnTo>
                <a:lnTo>
                  <a:pt x="549647" y="1369961"/>
                </a:lnTo>
                <a:lnTo>
                  <a:pt x="594970" y="1377703"/>
                </a:lnTo>
                <a:lnTo>
                  <a:pt x="641248" y="1382424"/>
                </a:lnTo>
                <a:lnTo>
                  <a:pt x="688378" y="1384020"/>
                </a:lnTo>
                <a:lnTo>
                  <a:pt x="735507" y="1382424"/>
                </a:lnTo>
                <a:lnTo>
                  <a:pt x="781785" y="1377703"/>
                </a:lnTo>
                <a:lnTo>
                  <a:pt x="827108" y="1369961"/>
                </a:lnTo>
                <a:lnTo>
                  <a:pt x="871374" y="1359301"/>
                </a:lnTo>
                <a:lnTo>
                  <a:pt x="914479" y="1345826"/>
                </a:lnTo>
                <a:lnTo>
                  <a:pt x="956323" y="1329639"/>
                </a:lnTo>
                <a:lnTo>
                  <a:pt x="996801" y="1310844"/>
                </a:lnTo>
                <a:lnTo>
                  <a:pt x="1035812" y="1289542"/>
                </a:lnTo>
                <a:lnTo>
                  <a:pt x="1073254" y="1265837"/>
                </a:lnTo>
                <a:lnTo>
                  <a:pt x="1109022" y="1239833"/>
                </a:lnTo>
                <a:lnTo>
                  <a:pt x="1143016" y="1211632"/>
                </a:lnTo>
                <a:lnTo>
                  <a:pt x="1175132" y="1181338"/>
                </a:lnTo>
                <a:lnTo>
                  <a:pt x="1205268" y="1149052"/>
                </a:lnTo>
                <a:lnTo>
                  <a:pt x="1233322" y="1114880"/>
                </a:lnTo>
                <a:lnTo>
                  <a:pt x="1259190" y="1078922"/>
                </a:lnTo>
                <a:lnTo>
                  <a:pt x="1282771" y="1041284"/>
                </a:lnTo>
                <a:lnTo>
                  <a:pt x="1303961" y="1002067"/>
                </a:lnTo>
                <a:lnTo>
                  <a:pt x="1322659" y="961374"/>
                </a:lnTo>
                <a:lnTo>
                  <a:pt x="1338761" y="919310"/>
                </a:lnTo>
                <a:lnTo>
                  <a:pt x="1352166" y="875976"/>
                </a:lnTo>
                <a:lnTo>
                  <a:pt x="1362770" y="831476"/>
                </a:lnTo>
                <a:lnTo>
                  <a:pt x="1370472" y="785913"/>
                </a:lnTo>
                <a:lnTo>
                  <a:pt x="1375168" y="739390"/>
                </a:lnTo>
                <a:lnTo>
                  <a:pt x="1376756" y="692010"/>
                </a:lnTo>
                <a:lnTo>
                  <a:pt x="1375168" y="644630"/>
                </a:lnTo>
                <a:lnTo>
                  <a:pt x="1370472" y="598107"/>
                </a:lnTo>
                <a:lnTo>
                  <a:pt x="1362770" y="552544"/>
                </a:lnTo>
                <a:lnTo>
                  <a:pt x="1352166" y="508044"/>
                </a:lnTo>
                <a:lnTo>
                  <a:pt x="1338761" y="464710"/>
                </a:lnTo>
                <a:lnTo>
                  <a:pt x="1322659" y="422645"/>
                </a:lnTo>
                <a:lnTo>
                  <a:pt x="1303961" y="381953"/>
                </a:lnTo>
                <a:lnTo>
                  <a:pt x="1282771" y="342736"/>
                </a:lnTo>
                <a:lnTo>
                  <a:pt x="1259190" y="305097"/>
                </a:lnTo>
                <a:lnTo>
                  <a:pt x="1233322" y="269140"/>
                </a:lnTo>
                <a:lnTo>
                  <a:pt x="1205268" y="234967"/>
                </a:lnTo>
                <a:lnTo>
                  <a:pt x="1175132" y="202682"/>
                </a:lnTo>
                <a:lnTo>
                  <a:pt x="1143016" y="172387"/>
                </a:lnTo>
                <a:lnTo>
                  <a:pt x="1109022" y="144186"/>
                </a:lnTo>
                <a:lnTo>
                  <a:pt x="1073254" y="118182"/>
                </a:lnTo>
                <a:lnTo>
                  <a:pt x="1035812" y="94478"/>
                </a:lnTo>
                <a:lnTo>
                  <a:pt x="996801" y="73176"/>
                </a:lnTo>
                <a:lnTo>
                  <a:pt x="956323" y="54380"/>
                </a:lnTo>
                <a:lnTo>
                  <a:pt x="914479" y="38193"/>
                </a:lnTo>
                <a:lnTo>
                  <a:pt x="871374" y="24718"/>
                </a:lnTo>
                <a:lnTo>
                  <a:pt x="827108" y="14058"/>
                </a:lnTo>
                <a:lnTo>
                  <a:pt x="781785" y="6317"/>
                </a:lnTo>
                <a:lnTo>
                  <a:pt x="735507" y="1596"/>
                </a:lnTo>
                <a:lnTo>
                  <a:pt x="688378" y="0"/>
                </a:lnTo>
                <a:close/>
              </a:path>
            </a:pathLst>
          </a:custGeom>
          <a:solidFill>
            <a:srgbClr val="148A78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23"/>
          <p:cNvSpPr txBox="1"/>
          <p:nvPr/>
        </p:nvSpPr>
        <p:spPr>
          <a:xfrm>
            <a:off x="10107712" y="1465983"/>
            <a:ext cx="156516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spc="-15" dirty="0" smtClean="0">
                <a:latin typeface="Arial"/>
                <a:cs typeface="Arial"/>
              </a:rPr>
              <a:t>Outlook and Conclusions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8" name="object 30"/>
          <p:cNvSpPr/>
          <p:nvPr/>
        </p:nvSpPr>
        <p:spPr>
          <a:xfrm>
            <a:off x="10672390" y="3189727"/>
            <a:ext cx="533400" cy="733425"/>
          </a:xfrm>
          <a:custGeom>
            <a:avLst/>
            <a:gdLst/>
            <a:ahLst/>
            <a:cxnLst/>
            <a:rect l="l" t="t" r="r" b="b"/>
            <a:pathLst>
              <a:path w="464184" h="733425">
                <a:moveTo>
                  <a:pt x="178642" y="676605"/>
                </a:moveTo>
                <a:lnTo>
                  <a:pt x="164185" y="676605"/>
                </a:lnTo>
                <a:lnTo>
                  <a:pt x="171059" y="698995"/>
                </a:lnTo>
                <a:lnTo>
                  <a:pt x="185871" y="717026"/>
                </a:lnTo>
                <a:lnTo>
                  <a:pt x="206878" y="729051"/>
                </a:lnTo>
                <a:lnTo>
                  <a:pt x="232338" y="733425"/>
                </a:lnTo>
                <a:lnTo>
                  <a:pt x="257202" y="729051"/>
                </a:lnTo>
                <a:lnTo>
                  <a:pt x="274574" y="718959"/>
                </a:lnTo>
                <a:lnTo>
                  <a:pt x="232338" y="718959"/>
                </a:lnTo>
                <a:lnTo>
                  <a:pt x="212622" y="715683"/>
                </a:lnTo>
                <a:lnTo>
                  <a:pt x="196197" y="706693"/>
                </a:lnTo>
                <a:lnTo>
                  <a:pt x="184418" y="693247"/>
                </a:lnTo>
                <a:lnTo>
                  <a:pt x="178642" y="676605"/>
                </a:lnTo>
                <a:close/>
              </a:path>
              <a:path w="464184" h="733425">
                <a:moveTo>
                  <a:pt x="299459" y="676605"/>
                </a:moveTo>
                <a:lnTo>
                  <a:pt x="285001" y="676605"/>
                </a:lnTo>
                <a:lnTo>
                  <a:pt x="279242" y="693247"/>
                </a:lnTo>
                <a:lnTo>
                  <a:pt x="267576" y="706693"/>
                </a:lnTo>
                <a:lnTo>
                  <a:pt x="251458" y="715683"/>
                </a:lnTo>
                <a:lnTo>
                  <a:pt x="232338" y="718959"/>
                </a:lnTo>
                <a:lnTo>
                  <a:pt x="274574" y="718959"/>
                </a:lnTo>
                <a:lnTo>
                  <a:pt x="277903" y="717026"/>
                </a:lnTo>
                <a:lnTo>
                  <a:pt x="292601" y="698995"/>
                </a:lnTo>
                <a:lnTo>
                  <a:pt x="299459" y="676605"/>
                </a:lnTo>
                <a:close/>
              </a:path>
              <a:path w="464184" h="733425">
                <a:moveTo>
                  <a:pt x="232338" y="0"/>
                </a:moveTo>
                <a:lnTo>
                  <a:pt x="185592" y="4733"/>
                </a:lnTo>
                <a:lnTo>
                  <a:pt x="142016" y="18303"/>
                </a:lnTo>
                <a:lnTo>
                  <a:pt x="102555" y="39765"/>
                </a:lnTo>
                <a:lnTo>
                  <a:pt x="68152" y="68176"/>
                </a:lnTo>
                <a:lnTo>
                  <a:pt x="39751" y="102592"/>
                </a:lnTo>
                <a:lnTo>
                  <a:pt x="18296" y="142067"/>
                </a:lnTo>
                <a:lnTo>
                  <a:pt x="4731" y="185659"/>
                </a:lnTo>
                <a:lnTo>
                  <a:pt x="0" y="232422"/>
                </a:lnTo>
                <a:lnTo>
                  <a:pt x="4727" y="280054"/>
                </a:lnTo>
                <a:lnTo>
                  <a:pt x="18457" y="326039"/>
                </a:lnTo>
                <a:lnTo>
                  <a:pt x="40513" y="369116"/>
                </a:lnTo>
                <a:lnTo>
                  <a:pt x="81898" y="423235"/>
                </a:lnTo>
                <a:lnTo>
                  <a:pt x="95524" y="452226"/>
                </a:lnTo>
                <a:lnTo>
                  <a:pt x="106811" y="497804"/>
                </a:lnTo>
                <a:lnTo>
                  <a:pt x="111522" y="562978"/>
                </a:lnTo>
                <a:lnTo>
                  <a:pt x="111522" y="641489"/>
                </a:lnTo>
                <a:lnTo>
                  <a:pt x="114249" y="654820"/>
                </a:lnTo>
                <a:lnTo>
                  <a:pt x="121719" y="666019"/>
                </a:lnTo>
                <a:lnTo>
                  <a:pt x="132868" y="673733"/>
                </a:lnTo>
                <a:lnTo>
                  <a:pt x="146631" y="676605"/>
                </a:lnTo>
                <a:lnTo>
                  <a:pt x="317013" y="676605"/>
                </a:lnTo>
                <a:lnTo>
                  <a:pt x="330776" y="673733"/>
                </a:lnTo>
                <a:lnTo>
                  <a:pt x="341925" y="666019"/>
                </a:lnTo>
                <a:lnTo>
                  <a:pt x="344513" y="662139"/>
                </a:lnTo>
                <a:lnTo>
                  <a:pt x="146631" y="662139"/>
                </a:lnTo>
                <a:lnTo>
                  <a:pt x="138612" y="660509"/>
                </a:lnTo>
                <a:lnTo>
                  <a:pt x="132045" y="656072"/>
                </a:lnTo>
                <a:lnTo>
                  <a:pt x="127608" y="649506"/>
                </a:lnTo>
                <a:lnTo>
                  <a:pt x="125978" y="641489"/>
                </a:lnTo>
                <a:lnTo>
                  <a:pt x="125978" y="570204"/>
                </a:lnTo>
                <a:lnTo>
                  <a:pt x="352122" y="570204"/>
                </a:lnTo>
                <a:lnTo>
                  <a:pt x="352122" y="562978"/>
                </a:lnTo>
                <a:lnTo>
                  <a:pt x="352645" y="555751"/>
                </a:lnTo>
                <a:lnTo>
                  <a:pt x="125978" y="555751"/>
                </a:lnTo>
                <a:lnTo>
                  <a:pt x="120767" y="492560"/>
                </a:lnTo>
                <a:lnTo>
                  <a:pt x="109069" y="446898"/>
                </a:lnTo>
                <a:lnTo>
                  <a:pt x="94468" y="416150"/>
                </a:lnTo>
                <a:lnTo>
                  <a:pt x="80543" y="397700"/>
                </a:lnTo>
                <a:lnTo>
                  <a:pt x="52356" y="361126"/>
                </a:lnTo>
                <a:lnTo>
                  <a:pt x="31623" y="320486"/>
                </a:lnTo>
                <a:lnTo>
                  <a:pt x="18828" y="277133"/>
                </a:lnTo>
                <a:lnTo>
                  <a:pt x="14456" y="232422"/>
                </a:lnTo>
                <a:lnTo>
                  <a:pt x="20185" y="182620"/>
                </a:lnTo>
                <a:lnTo>
                  <a:pt x="36517" y="136811"/>
                </a:lnTo>
                <a:lnTo>
                  <a:pt x="62170" y="96332"/>
                </a:lnTo>
                <a:lnTo>
                  <a:pt x="95861" y="62521"/>
                </a:lnTo>
                <a:lnTo>
                  <a:pt x="136308" y="36714"/>
                </a:lnTo>
                <a:lnTo>
                  <a:pt x="182228" y="20250"/>
                </a:lnTo>
                <a:lnTo>
                  <a:pt x="232338" y="14465"/>
                </a:lnTo>
                <a:lnTo>
                  <a:pt x="309812" y="14465"/>
                </a:lnTo>
                <a:lnTo>
                  <a:pt x="278744" y="4733"/>
                </a:lnTo>
                <a:lnTo>
                  <a:pt x="232338" y="0"/>
                </a:lnTo>
                <a:close/>
              </a:path>
              <a:path w="464184" h="733425">
                <a:moveTo>
                  <a:pt x="352122" y="570204"/>
                </a:moveTo>
                <a:lnTo>
                  <a:pt x="337666" y="570204"/>
                </a:lnTo>
                <a:lnTo>
                  <a:pt x="337666" y="641489"/>
                </a:lnTo>
                <a:lnTo>
                  <a:pt x="336036" y="649506"/>
                </a:lnTo>
                <a:lnTo>
                  <a:pt x="331599" y="656072"/>
                </a:lnTo>
                <a:lnTo>
                  <a:pt x="325032" y="660509"/>
                </a:lnTo>
                <a:lnTo>
                  <a:pt x="317013" y="662139"/>
                </a:lnTo>
                <a:lnTo>
                  <a:pt x="344513" y="662139"/>
                </a:lnTo>
                <a:lnTo>
                  <a:pt x="349396" y="654820"/>
                </a:lnTo>
                <a:lnTo>
                  <a:pt x="352122" y="641489"/>
                </a:lnTo>
                <a:lnTo>
                  <a:pt x="352122" y="570204"/>
                </a:lnTo>
                <a:close/>
              </a:path>
              <a:path w="464184" h="733425">
                <a:moveTo>
                  <a:pt x="274675" y="129133"/>
                </a:moveTo>
                <a:lnTo>
                  <a:pt x="271578" y="129133"/>
                </a:lnTo>
                <a:lnTo>
                  <a:pt x="269513" y="130162"/>
                </a:lnTo>
                <a:lnTo>
                  <a:pt x="229687" y="157977"/>
                </a:lnTo>
                <a:lnTo>
                  <a:pt x="191794" y="197245"/>
                </a:lnTo>
                <a:lnTo>
                  <a:pt x="159254" y="243060"/>
                </a:lnTo>
                <a:lnTo>
                  <a:pt x="135487" y="290513"/>
                </a:lnTo>
                <a:lnTo>
                  <a:pt x="123937" y="334606"/>
                </a:lnTo>
                <a:lnTo>
                  <a:pt x="123091" y="359969"/>
                </a:lnTo>
                <a:lnTo>
                  <a:pt x="126624" y="384273"/>
                </a:lnTo>
                <a:lnTo>
                  <a:pt x="145599" y="427659"/>
                </a:lnTo>
                <a:lnTo>
                  <a:pt x="175157" y="456842"/>
                </a:lnTo>
                <a:lnTo>
                  <a:pt x="211686" y="472071"/>
                </a:lnTo>
                <a:lnTo>
                  <a:pt x="213478" y="492560"/>
                </a:lnTo>
                <a:lnTo>
                  <a:pt x="215816" y="513135"/>
                </a:lnTo>
                <a:lnTo>
                  <a:pt x="218980" y="534426"/>
                </a:lnTo>
                <a:lnTo>
                  <a:pt x="223045" y="555751"/>
                </a:lnTo>
                <a:lnTo>
                  <a:pt x="237501" y="555751"/>
                </a:lnTo>
                <a:lnTo>
                  <a:pt x="233376" y="534249"/>
                </a:lnTo>
                <a:lnTo>
                  <a:pt x="230273" y="513780"/>
                </a:lnTo>
                <a:lnTo>
                  <a:pt x="227917" y="493717"/>
                </a:lnTo>
                <a:lnTo>
                  <a:pt x="226142" y="474141"/>
                </a:lnTo>
                <a:lnTo>
                  <a:pt x="229241" y="474141"/>
                </a:lnTo>
                <a:lnTo>
                  <a:pt x="269674" y="464200"/>
                </a:lnTo>
                <a:lnTo>
                  <a:pt x="275316" y="459676"/>
                </a:lnTo>
                <a:lnTo>
                  <a:pt x="226142" y="459676"/>
                </a:lnTo>
                <a:lnTo>
                  <a:pt x="226145" y="457619"/>
                </a:lnTo>
                <a:lnTo>
                  <a:pt x="211686" y="457619"/>
                </a:lnTo>
                <a:lnTo>
                  <a:pt x="196035" y="452226"/>
                </a:lnTo>
                <a:lnTo>
                  <a:pt x="157990" y="419392"/>
                </a:lnTo>
                <a:lnTo>
                  <a:pt x="140435" y="380787"/>
                </a:lnTo>
                <a:lnTo>
                  <a:pt x="137370" y="359109"/>
                </a:lnTo>
                <a:lnTo>
                  <a:pt x="138370" y="336753"/>
                </a:lnTo>
                <a:lnTo>
                  <a:pt x="148407" y="297367"/>
                </a:lnTo>
                <a:lnTo>
                  <a:pt x="169101" y="254958"/>
                </a:lnTo>
                <a:lnTo>
                  <a:pt x="197477" y="213441"/>
                </a:lnTo>
                <a:lnTo>
                  <a:pt x="230563" y="176735"/>
                </a:lnTo>
                <a:lnTo>
                  <a:pt x="265383" y="148755"/>
                </a:lnTo>
                <a:lnTo>
                  <a:pt x="280822" y="148755"/>
                </a:lnTo>
                <a:lnTo>
                  <a:pt x="279875" y="136811"/>
                </a:lnTo>
                <a:lnTo>
                  <a:pt x="279839" y="134289"/>
                </a:lnTo>
                <a:lnTo>
                  <a:pt x="278806" y="131190"/>
                </a:lnTo>
                <a:lnTo>
                  <a:pt x="274675" y="129133"/>
                </a:lnTo>
                <a:close/>
              </a:path>
              <a:path w="464184" h="733425">
                <a:moveTo>
                  <a:pt x="309812" y="14465"/>
                </a:moveTo>
                <a:lnTo>
                  <a:pt x="232338" y="14465"/>
                </a:lnTo>
                <a:lnTo>
                  <a:pt x="282067" y="20250"/>
                </a:lnTo>
                <a:lnTo>
                  <a:pt x="327713" y="36714"/>
                </a:lnTo>
                <a:lnTo>
                  <a:pt x="367976" y="62521"/>
                </a:lnTo>
                <a:lnTo>
                  <a:pt x="401556" y="96332"/>
                </a:lnTo>
                <a:lnTo>
                  <a:pt x="427152" y="136811"/>
                </a:lnTo>
                <a:lnTo>
                  <a:pt x="443463" y="182620"/>
                </a:lnTo>
                <a:lnTo>
                  <a:pt x="449190" y="232422"/>
                </a:lnTo>
                <a:lnTo>
                  <a:pt x="444817" y="277133"/>
                </a:lnTo>
                <a:lnTo>
                  <a:pt x="432023" y="320486"/>
                </a:lnTo>
                <a:lnTo>
                  <a:pt x="411290" y="361126"/>
                </a:lnTo>
                <a:lnTo>
                  <a:pt x="383101" y="397700"/>
                </a:lnTo>
                <a:lnTo>
                  <a:pt x="369322" y="416150"/>
                </a:lnTo>
                <a:lnTo>
                  <a:pt x="354962" y="446898"/>
                </a:lnTo>
                <a:lnTo>
                  <a:pt x="343313" y="492560"/>
                </a:lnTo>
                <a:lnTo>
                  <a:pt x="337666" y="555751"/>
                </a:lnTo>
                <a:lnTo>
                  <a:pt x="352645" y="555751"/>
                </a:lnTo>
                <a:lnTo>
                  <a:pt x="356833" y="497804"/>
                </a:lnTo>
                <a:lnTo>
                  <a:pt x="368128" y="452193"/>
                </a:lnTo>
                <a:lnTo>
                  <a:pt x="381745" y="423235"/>
                </a:lnTo>
                <a:lnTo>
                  <a:pt x="423133" y="369116"/>
                </a:lnTo>
                <a:lnTo>
                  <a:pt x="445188" y="326039"/>
                </a:lnTo>
                <a:lnTo>
                  <a:pt x="458916" y="280054"/>
                </a:lnTo>
                <a:lnTo>
                  <a:pt x="463642" y="232422"/>
                </a:lnTo>
                <a:lnTo>
                  <a:pt x="458913" y="185659"/>
                </a:lnTo>
                <a:lnTo>
                  <a:pt x="445362" y="142067"/>
                </a:lnTo>
                <a:lnTo>
                  <a:pt x="423946" y="102592"/>
                </a:lnTo>
                <a:lnTo>
                  <a:pt x="395620" y="68176"/>
                </a:lnTo>
                <a:lnTo>
                  <a:pt x="361340" y="39765"/>
                </a:lnTo>
                <a:lnTo>
                  <a:pt x="322063" y="18303"/>
                </a:lnTo>
                <a:lnTo>
                  <a:pt x="309812" y="14465"/>
                </a:lnTo>
                <a:close/>
              </a:path>
              <a:path w="464184" h="733425">
                <a:moveTo>
                  <a:pt x="280822" y="148755"/>
                </a:moveTo>
                <a:lnTo>
                  <a:pt x="265383" y="148755"/>
                </a:lnTo>
                <a:lnTo>
                  <a:pt x="270158" y="188329"/>
                </a:lnTo>
                <a:lnTo>
                  <a:pt x="278806" y="223643"/>
                </a:lnTo>
                <a:lnTo>
                  <a:pt x="289778" y="255086"/>
                </a:lnTo>
                <a:lnTo>
                  <a:pt x="301524" y="283044"/>
                </a:lnTo>
                <a:lnTo>
                  <a:pt x="308946" y="301651"/>
                </a:lnTo>
                <a:lnTo>
                  <a:pt x="315206" y="318806"/>
                </a:lnTo>
                <a:lnTo>
                  <a:pt x="319530" y="334606"/>
                </a:lnTo>
                <a:lnTo>
                  <a:pt x="321143" y="349148"/>
                </a:lnTo>
                <a:lnTo>
                  <a:pt x="313318" y="391696"/>
                </a:lnTo>
                <a:lnTo>
                  <a:pt x="293392" y="426881"/>
                </a:lnTo>
                <a:lnTo>
                  <a:pt x="264366" y="450832"/>
                </a:lnTo>
                <a:lnTo>
                  <a:pt x="229241" y="459676"/>
                </a:lnTo>
                <a:lnTo>
                  <a:pt x="275316" y="459676"/>
                </a:lnTo>
                <a:lnTo>
                  <a:pt x="303330" y="437214"/>
                </a:lnTo>
                <a:lnTo>
                  <a:pt x="326532" y="397444"/>
                </a:lnTo>
                <a:lnTo>
                  <a:pt x="335600" y="349148"/>
                </a:lnTo>
                <a:lnTo>
                  <a:pt x="333970" y="332638"/>
                </a:lnTo>
                <a:lnTo>
                  <a:pt x="329533" y="315450"/>
                </a:lnTo>
                <a:lnTo>
                  <a:pt x="322967" y="297293"/>
                </a:lnTo>
                <a:lnTo>
                  <a:pt x="314948" y="277875"/>
                </a:lnTo>
                <a:lnTo>
                  <a:pt x="302928" y="248356"/>
                </a:lnTo>
                <a:lnTo>
                  <a:pt x="291585" y="215252"/>
                </a:lnTo>
                <a:lnTo>
                  <a:pt x="283147" y="178081"/>
                </a:lnTo>
                <a:lnTo>
                  <a:pt x="280822" y="148755"/>
                </a:lnTo>
                <a:close/>
              </a:path>
              <a:path w="464184" h="733425">
                <a:moveTo>
                  <a:pt x="233371" y="301637"/>
                </a:moveTo>
                <a:lnTo>
                  <a:pt x="229241" y="301637"/>
                </a:lnTo>
                <a:lnTo>
                  <a:pt x="225110" y="303695"/>
                </a:lnTo>
                <a:lnTo>
                  <a:pt x="225110" y="307835"/>
                </a:lnTo>
                <a:lnTo>
                  <a:pt x="219237" y="342129"/>
                </a:lnTo>
                <a:lnTo>
                  <a:pt x="214526" y="378460"/>
                </a:lnTo>
                <a:lnTo>
                  <a:pt x="211806" y="416150"/>
                </a:lnTo>
                <a:lnTo>
                  <a:pt x="211686" y="457619"/>
                </a:lnTo>
                <a:lnTo>
                  <a:pt x="226145" y="457619"/>
                </a:lnTo>
                <a:lnTo>
                  <a:pt x="226191" y="419004"/>
                </a:lnTo>
                <a:lnTo>
                  <a:pt x="228853" y="380657"/>
                </a:lnTo>
                <a:lnTo>
                  <a:pt x="233258" y="344633"/>
                </a:lnTo>
                <a:lnTo>
                  <a:pt x="238533" y="310934"/>
                </a:lnTo>
                <a:lnTo>
                  <a:pt x="239567" y="306793"/>
                </a:lnTo>
                <a:lnTo>
                  <a:pt x="237501" y="302666"/>
                </a:lnTo>
                <a:lnTo>
                  <a:pt x="233371" y="301637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67" y="3167485"/>
            <a:ext cx="857149" cy="857149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57" y="3184326"/>
            <a:ext cx="805072" cy="805072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353" y="3124740"/>
            <a:ext cx="899894" cy="899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02088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-110" dirty="0" smtClean="0">
                <a:solidFill>
                  <a:schemeClr val="tx1"/>
                </a:solidFill>
              </a:rPr>
              <a:t>Community-Hydro </a:t>
            </a:r>
            <a:r>
              <a:rPr lang="en-US" spc="-110" dirty="0" smtClean="0">
                <a:solidFill>
                  <a:schemeClr val="tx1"/>
                </a:solidFill>
              </a:rPr>
              <a:t>in </a:t>
            </a:r>
            <a:r>
              <a:rPr lang="en-US" spc="-110" dirty="0" smtClean="0">
                <a:solidFill>
                  <a:schemeClr val="tx1"/>
                </a:solidFill>
              </a:rPr>
              <a:t>Switzerland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7" y="3045746"/>
            <a:ext cx="1544593" cy="87115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447" y="2966488"/>
            <a:ext cx="950408" cy="950408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18313"/>
            <a:ext cx="1070445" cy="854910"/>
          </a:xfrm>
          <a:prstGeom prst="rect">
            <a:avLst/>
          </a:prstGeom>
        </p:spPr>
      </p:pic>
      <p:sp>
        <p:nvSpPr>
          <p:cNvPr id="9" name="Pfeil nach links 8"/>
          <p:cNvSpPr/>
          <p:nvPr/>
        </p:nvSpPr>
        <p:spPr>
          <a:xfrm rot="2639351">
            <a:off x="1778031" y="4374207"/>
            <a:ext cx="802000" cy="397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6" name="Pfeil nach links 35"/>
          <p:cNvSpPr/>
          <p:nvPr/>
        </p:nvSpPr>
        <p:spPr>
          <a:xfrm rot="10800000">
            <a:off x="2438401" y="3279630"/>
            <a:ext cx="802000" cy="397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7" name="Pfeil nach links 36"/>
          <p:cNvSpPr/>
          <p:nvPr/>
        </p:nvSpPr>
        <p:spPr>
          <a:xfrm rot="18271771">
            <a:off x="4014193" y="4400143"/>
            <a:ext cx="714914" cy="4455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28600" y="4698546"/>
            <a:ext cx="1671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Customers 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buys a part of the </a:t>
            </a:r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hydro power plant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125349" y="1905000"/>
            <a:ext cx="1428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Produced hydropower gets fed into the grid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4504052" y="4571107"/>
            <a:ext cx="1671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Helvetica Neue" charset="0"/>
                <a:ea typeface="Helvetica Neue" charset="0"/>
                <a:cs typeface="Helvetica Neue" charset="0"/>
              </a:rPr>
              <a:t>Customers get compensated for </a:t>
            </a:r>
            <a:r>
              <a:rPr lang="en-US" sz="1600" smtClean="0">
                <a:latin typeface="Helvetica Neue" charset="0"/>
                <a:ea typeface="Helvetica Neue" charset="0"/>
                <a:cs typeface="Helvetica Neue" charset="0"/>
              </a:rPr>
              <a:t>their </a:t>
            </a:r>
            <a:r>
              <a:rPr lang="en-US" sz="1600" smtClean="0">
                <a:latin typeface="Helvetica Neue" charset="0"/>
                <a:ea typeface="Helvetica Neue" charset="0"/>
                <a:cs typeface="Helvetica Neue" charset="0"/>
              </a:rPr>
              <a:t>parts</a:t>
            </a:r>
            <a:endParaRPr lang="en-US" sz="16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749315" y="2296309"/>
            <a:ext cx="1335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Helvetica Neue" charset="0"/>
                <a:ea typeface="Helvetica Neue" charset="0"/>
                <a:cs typeface="Helvetica Neue" charset="0"/>
              </a:rPr>
              <a:t>Hydropower plant</a:t>
            </a:r>
            <a:endParaRPr lang="en-US" sz="15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2" name="Textfeld 41"/>
          <p:cNvSpPr txBox="1"/>
          <p:nvPr/>
        </p:nvSpPr>
        <p:spPr>
          <a:xfrm>
            <a:off x="3988320" y="2362200"/>
            <a:ext cx="2442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b="1" dirty="0">
                <a:latin typeface="Helvetica Neue" charset="0"/>
                <a:ea typeface="Helvetica Neue" charset="0"/>
                <a:cs typeface="Helvetica Neue" charset="0"/>
              </a:rPr>
              <a:t>U</a:t>
            </a:r>
            <a:r>
              <a:rPr lang="de-DE" sz="1500" b="1" dirty="0" smtClean="0">
                <a:latin typeface="Helvetica Neue" charset="0"/>
                <a:ea typeface="Helvetica Neue" charset="0"/>
                <a:cs typeface="Helvetica Neue" charset="0"/>
              </a:rPr>
              <a:t>tilities</a:t>
            </a:r>
            <a:endParaRPr lang="de-DE" sz="15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2534299" y="6103842"/>
            <a:ext cx="1428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Helvetica Neue" charset="0"/>
                <a:ea typeface="Helvetica Neue" charset="0"/>
                <a:cs typeface="Helvetica Neue" charset="0"/>
              </a:rPr>
              <a:t>Customers</a:t>
            </a:r>
            <a:endParaRPr lang="en-US" sz="1500" b="1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45" name="object 12"/>
          <p:cNvSpPr txBox="1"/>
          <p:nvPr/>
        </p:nvSpPr>
        <p:spPr>
          <a:xfrm>
            <a:off x="455521" y="6553200"/>
            <a:ext cx="3281924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1000" spc="-10" dirty="0" smtClean="0"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US" sz="1000" spc="5" dirty="0" smtClean="0">
                <a:latin typeface="Arial" charset="0"/>
                <a:ea typeface="Arial" charset="0"/>
                <a:cs typeface="Arial" charset="0"/>
              </a:rPr>
              <a:t>Adapted from </a:t>
            </a:r>
            <a:r>
              <a:rPr lang="en-US" sz="1000" dirty="0" err="1" smtClean="0">
                <a:latin typeface="Arial" charset="0"/>
                <a:ea typeface="Arial" charset="0"/>
                <a:cs typeface="Arial" charset="0"/>
              </a:rPr>
              <a:t>Chwastyk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 &amp; Sterling (2015) 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6477000" y="1235789"/>
            <a:ext cx="0" cy="5256286"/>
          </a:xfrm>
          <a:prstGeom prst="line">
            <a:avLst/>
          </a:prstGeom>
          <a:ln w="666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562" y="2123038"/>
            <a:ext cx="4908597" cy="368144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 rot="20850928">
            <a:off x="8212295" y="3469699"/>
            <a:ext cx="252570" cy="3619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" name="Gerade Verbindung mit Pfeil 21"/>
          <p:cNvCxnSpPr/>
          <p:nvPr/>
        </p:nvCxnSpPr>
        <p:spPr bwMode="auto">
          <a:xfrm>
            <a:off x="8229600" y="3255530"/>
            <a:ext cx="118992" cy="4020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feld 22"/>
          <p:cNvSpPr txBox="1"/>
          <p:nvPr/>
        </p:nvSpPr>
        <p:spPr>
          <a:xfrm>
            <a:off x="7388777" y="2819027"/>
            <a:ext cx="135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Ms. </a:t>
            </a:r>
            <a:r>
              <a:rPr lang="de-DE" b="1" dirty="0" err="1" smtClean="0">
                <a:solidFill>
                  <a:srgbClr val="FF0000"/>
                </a:solidFill>
                <a:latin typeface="Century Gothic" charset="0"/>
                <a:ea typeface="Century Gothic" charset="0"/>
                <a:cs typeface="Century Gothic" charset="0"/>
              </a:rPr>
              <a:t>Hampl</a:t>
            </a:r>
            <a:endParaRPr lang="de-DE" b="1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cxnSp>
        <p:nvCxnSpPr>
          <p:cNvPr id="24" name="Gerade Verbindung mit Pfeil 23"/>
          <p:cNvCxnSpPr/>
          <p:nvPr/>
        </p:nvCxnSpPr>
        <p:spPr bwMode="auto">
          <a:xfrm flipV="1">
            <a:off x="9448800" y="3441285"/>
            <a:ext cx="1" cy="41518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hteck 11"/>
          <p:cNvSpPr/>
          <p:nvPr/>
        </p:nvSpPr>
        <p:spPr>
          <a:xfrm rot="21208898">
            <a:off x="9223411" y="3397732"/>
            <a:ext cx="470968" cy="2201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feld 28"/>
          <p:cNvSpPr txBox="1"/>
          <p:nvPr/>
        </p:nvSpPr>
        <p:spPr>
          <a:xfrm>
            <a:off x="8710144" y="3932670"/>
            <a:ext cx="1601721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Ms. </a:t>
            </a:r>
            <a:r>
              <a:rPr lang="de-DE" b="1" dirty="0" err="1" smtClean="0">
                <a:solidFill>
                  <a:srgbClr val="7030A0"/>
                </a:solidFill>
                <a:latin typeface="Century Gothic" charset="0"/>
                <a:ea typeface="Century Gothic" charset="0"/>
                <a:cs typeface="Century Gothic" charset="0"/>
              </a:rPr>
              <a:t>Broughel</a:t>
            </a:r>
            <a:endParaRPr lang="de-DE" b="1" dirty="0">
              <a:solidFill>
                <a:srgbClr val="7030A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32" name="object 7"/>
          <p:cNvSpPr/>
          <p:nvPr/>
        </p:nvSpPr>
        <p:spPr>
          <a:xfrm>
            <a:off x="6871135" y="1235178"/>
            <a:ext cx="4903025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Visualization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3" name="object 7"/>
          <p:cNvSpPr/>
          <p:nvPr/>
        </p:nvSpPr>
        <p:spPr>
          <a:xfrm>
            <a:off x="538684" y="1244489"/>
            <a:ext cx="5557316" cy="4311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Process</a:t>
            </a:r>
            <a:endParaRPr lang="en-US" sz="20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5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CH" sz="1200" spc="15" dirty="0">
                <a:solidFill>
                  <a:srgbClr val="9A999B"/>
                </a:solidFill>
                <a:latin typeface="Arial"/>
                <a:cs typeface="Arial"/>
              </a:rPr>
              <a:t>5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8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4343400"/>
            <a:ext cx="823897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5400" spc="25" dirty="0" smtClean="0">
                <a:solidFill>
                  <a:schemeClr val="tx1"/>
                </a:solidFill>
              </a:rPr>
              <a:t>Methodology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de-CH" dirty="0" smtClean="0"/>
              <a:t>  </a:t>
            </a:r>
            <a:r>
              <a:rPr lang="de-CH" sz="1200" dirty="0" smtClean="0">
                <a:latin typeface="Arial" charset="0"/>
                <a:ea typeface="Arial" charset="0"/>
                <a:cs typeface="Arial" charset="0"/>
              </a:rPr>
              <a:t>6</a:t>
            </a:r>
            <a:endParaRPr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744" y="1809172"/>
            <a:ext cx="1767423" cy="176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>
                <a:solidFill>
                  <a:srgbClr val="9A999B"/>
                </a:solidFill>
                <a:latin typeface="Arial"/>
                <a:cs typeface="Arial"/>
              </a:rPr>
              <a:t>7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8684" y="306539"/>
            <a:ext cx="11114631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900"/>
              </a:lnSpc>
            </a:pPr>
            <a:r>
              <a:rPr lang="en-US" spc="45" dirty="0" smtClean="0">
                <a:solidFill>
                  <a:schemeClr val="tx1"/>
                </a:solidFill>
              </a:rPr>
              <a:t>Methodological Approach </a:t>
            </a:r>
            <a:endParaRPr lang="en-US" spc="-60" dirty="0">
              <a:solidFill>
                <a:schemeClr val="tx1"/>
              </a:solidFill>
            </a:endParaRPr>
          </a:p>
        </p:txBody>
      </p:sp>
      <p:sp>
        <p:nvSpPr>
          <p:cNvPr id="23" name="object 7"/>
          <p:cNvSpPr/>
          <p:nvPr/>
        </p:nvSpPr>
        <p:spPr>
          <a:xfrm>
            <a:off x="544780" y="1610903"/>
            <a:ext cx="7075220" cy="430892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object 8"/>
          <p:cNvSpPr txBox="1"/>
          <p:nvPr/>
        </p:nvSpPr>
        <p:spPr>
          <a:xfrm>
            <a:off x="538684" y="1663329"/>
            <a:ext cx="70813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000" b="1" spc="-40" dirty="0" smtClean="0">
                <a:solidFill>
                  <a:srgbClr val="FFFFFF"/>
                </a:solidFill>
                <a:latin typeface="Arial"/>
                <a:cs typeface="Arial"/>
              </a:rPr>
              <a:t>Methodology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26" name="object 9"/>
          <p:cNvSpPr/>
          <p:nvPr/>
        </p:nvSpPr>
        <p:spPr>
          <a:xfrm>
            <a:off x="544780" y="2041794"/>
            <a:ext cx="7075220" cy="3520805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27" name="object 10"/>
          <p:cNvSpPr txBox="1"/>
          <p:nvPr/>
        </p:nvSpPr>
        <p:spPr>
          <a:xfrm>
            <a:off x="609600" y="2224207"/>
            <a:ext cx="7010400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spc="20" dirty="0" smtClean="0">
                <a:latin typeface="Arial"/>
                <a:cs typeface="Arial"/>
              </a:rPr>
              <a:t>Document Analysis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spc="20" dirty="0" smtClean="0">
                <a:latin typeface="Arial"/>
                <a:cs typeface="Arial"/>
              </a:rPr>
              <a:t>Review of Studies on Future Potential of Swiss Hydropower  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MT" charset="0"/>
              </a:rPr>
              <a:t>Focus Group with Swiss Hydropower Practitioners 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MT" charset="0"/>
              </a:rPr>
              <a:t>Expert Interviews with BFE</a:t>
            </a:r>
          </a:p>
          <a:p>
            <a:pPr marL="298450" marR="5080" indent="-285750">
              <a:lnSpc>
                <a:spcPct val="150000"/>
              </a:lnSpc>
              <a:buFont typeface="Wingdings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ArialMT" charset="0"/>
              </a:rPr>
              <a:t>Comparison with Product Development Process for Swiss Community Solar Offering</a:t>
            </a:r>
            <a:endParaRPr lang="en-US" sz="2000" spc="20" dirty="0" smtClean="0">
              <a:latin typeface="Arial"/>
              <a:cs typeface="Arial"/>
            </a:endParaRP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698629"/>
            <a:ext cx="2100397" cy="210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48400" y="-76200"/>
            <a:ext cx="6858000" cy="6858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4343400"/>
            <a:ext cx="8238973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5400" spc="25" dirty="0" smtClean="0">
                <a:solidFill>
                  <a:schemeClr val="tx1"/>
                </a:solidFill>
              </a:rPr>
              <a:t>Status Quo of </a:t>
            </a:r>
            <a:r>
              <a:rPr lang="en-US" sz="5400" spc="25" dirty="0">
                <a:solidFill>
                  <a:schemeClr val="tx1"/>
                </a:solidFill>
              </a:rPr>
              <a:t>Community Based </a:t>
            </a:r>
            <a:r>
              <a:rPr lang="en-US" sz="5400" spc="25" dirty="0" smtClean="0">
                <a:solidFill>
                  <a:schemeClr val="tx1"/>
                </a:solidFill>
              </a:rPr>
              <a:t>Participation </a:t>
            </a:r>
            <a:endParaRPr sz="5000" dirty="0">
              <a:solidFill>
                <a:schemeClr val="tx1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lIns="0" tIns="0" rIns="0" bIns="0" rtlCol="0"/>
          <a:lstStyle/>
          <a:p>
            <a:r>
              <a:rPr lang="de-CH" dirty="0" smtClean="0"/>
              <a:t>  </a:t>
            </a:r>
            <a:r>
              <a:rPr lang="de-CH" sz="1400" dirty="0">
                <a:latin typeface="Arial" charset="0"/>
                <a:ea typeface="Arial" charset="0"/>
                <a:cs typeface="Arial" charset="0"/>
              </a:rPr>
              <a:t>8</a:t>
            </a:r>
            <a:endParaRPr sz="1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03143"/>
            <a:ext cx="1755867" cy="1755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9756"/>
            <a:ext cx="8480411" cy="3618868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740273" y="443450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1200" spc="15" dirty="0" smtClean="0">
                <a:latin typeface="Arial"/>
                <a:cs typeface="Arial"/>
              </a:rPr>
              <a:t>3</a:t>
            </a:r>
            <a:endParaRPr lang="de-DE" sz="12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630025" y="38100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4" y="429056"/>
            <a:ext cx="814811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en-US" spc="-45" dirty="0">
                <a:solidFill>
                  <a:schemeClr val="tx1"/>
                </a:solidFill>
              </a:rPr>
              <a:t>Status Quo </a:t>
            </a:r>
            <a:r>
              <a:rPr lang="en-US" spc="-45" dirty="0" smtClean="0">
                <a:solidFill>
                  <a:schemeClr val="tx1"/>
                </a:solidFill>
              </a:rPr>
              <a:t>Swiss Community </a:t>
            </a:r>
            <a:r>
              <a:rPr lang="en-US" spc="-45" dirty="0">
                <a:solidFill>
                  <a:schemeClr val="tx1"/>
                </a:solidFill>
              </a:rPr>
              <a:t>Based Participation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8684" y="4643527"/>
            <a:ext cx="10847183" cy="414394"/>
          </a:xfrm>
          <a:custGeom>
            <a:avLst/>
            <a:gdLst/>
            <a:ahLst/>
            <a:cxnLst/>
            <a:rect l="l" t="t" r="r" b="b"/>
            <a:pathLst>
              <a:path w="3750310" h="431164">
                <a:moveTo>
                  <a:pt x="0" y="430886"/>
                </a:moveTo>
                <a:lnTo>
                  <a:pt x="3749840" y="430886"/>
                </a:lnTo>
                <a:lnTo>
                  <a:pt x="3749840" y="0"/>
                </a:lnTo>
                <a:lnTo>
                  <a:pt x="0" y="0"/>
                </a:lnTo>
                <a:lnTo>
                  <a:pt x="0" y="430886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Swiss Community Finance</a:t>
            </a:r>
            <a:endParaRPr lang="de-DE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8684" y="5197734"/>
            <a:ext cx="10847183" cy="1203066"/>
          </a:xfrm>
          <a:custGeom>
            <a:avLst/>
            <a:gdLst/>
            <a:ahLst/>
            <a:cxnLst/>
            <a:rect l="l" t="t" r="r" b="b"/>
            <a:pathLst>
              <a:path w="3750310" h="954405">
                <a:moveTo>
                  <a:pt x="0" y="954106"/>
                </a:moveTo>
                <a:lnTo>
                  <a:pt x="3749840" y="954106"/>
                </a:lnTo>
                <a:lnTo>
                  <a:pt x="3749840" y="0"/>
                </a:lnTo>
                <a:lnTo>
                  <a:pt x="0" y="0"/>
                </a:lnTo>
                <a:lnTo>
                  <a:pt x="0" y="954106"/>
                </a:lnTo>
                <a:close/>
              </a:path>
            </a:pathLst>
          </a:custGeom>
          <a:solidFill>
            <a:schemeClr val="bg1">
              <a:lumMod val="85000"/>
              <a:alpha val="19999"/>
            </a:schemeClr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10" name="object 10"/>
          <p:cNvSpPr txBox="1"/>
          <p:nvPr/>
        </p:nvSpPr>
        <p:spPr>
          <a:xfrm>
            <a:off x="820453" y="5247358"/>
            <a:ext cx="1091982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altLang="ja-JP" sz="2000" dirty="0" smtClean="0">
                <a:latin typeface="Helvetica Neue" charset="0"/>
                <a:ea typeface="Helvetica Neue" charset="0"/>
                <a:cs typeface="Helvetica Neue" charset="0"/>
              </a:rPr>
              <a:t>61% of surveyed Swiss retail investors are interested in community finance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§"/>
            </a:pPr>
            <a:r>
              <a:rPr lang="en-US" altLang="ja-JP" sz="2000" dirty="0" smtClean="0">
                <a:latin typeface="Helvetica Neue" charset="0"/>
                <a:ea typeface="Helvetica Neue" charset="0"/>
                <a:cs typeface="Helvetica Neue" charset="0"/>
              </a:rPr>
              <a:t>Of those, 69% can imagine investing up to 1‘000 CHF, another 28 % between 1‘000 and 10‘000 CHF</a:t>
            </a:r>
            <a:endParaRPr lang="en-US" altLang="ja-JP" sz="2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09600" y="6553200"/>
            <a:ext cx="728175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de-DE" sz="1000" spc="-10" dirty="0" smtClean="0">
                <a:latin typeface="Arial"/>
                <a:cs typeface="Arial"/>
              </a:rPr>
              <a:t>Source</a:t>
            </a:r>
            <a:r>
              <a:rPr lang="de-DE" sz="1000" spc="-10" smtClean="0">
                <a:latin typeface="Arial"/>
                <a:cs typeface="Arial"/>
              </a:rPr>
              <a:t>: </a:t>
            </a:r>
            <a:r>
              <a:rPr lang="de-DE" sz="1000" spc="5" smtClean="0">
                <a:latin typeface="Arial"/>
                <a:cs typeface="Arial"/>
              </a:rPr>
              <a:t>Gamma, Stauch &amp; Wüstenhagen (2017</a:t>
            </a:r>
            <a:r>
              <a:rPr lang="de-DE" sz="1000" spc="5" dirty="0" smtClean="0">
                <a:latin typeface="Arial"/>
                <a:cs typeface="Arial"/>
              </a:rPr>
              <a:t>)</a:t>
            </a:r>
            <a:endParaRPr lang="de-DE" sz="1000" dirty="0">
              <a:latin typeface="Arial"/>
              <a:cs typeface="Arial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0"/>
            <a:ext cx="1676400" cy="2381375"/>
          </a:xfrm>
          <a:prstGeom prst="rect">
            <a:avLst/>
          </a:prstGeom>
        </p:spPr>
      </p:pic>
      <p:sp>
        <p:nvSpPr>
          <p:cNvPr id="12" name="object 2"/>
          <p:cNvSpPr txBox="1"/>
          <p:nvPr/>
        </p:nvSpPr>
        <p:spPr>
          <a:xfrm>
            <a:off x="11606847" y="6353093"/>
            <a:ext cx="1123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15" dirty="0">
                <a:solidFill>
                  <a:srgbClr val="9A999B"/>
                </a:solidFill>
                <a:latin typeface="Arial"/>
                <a:cs typeface="Arial"/>
              </a:rPr>
              <a:t>9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object 3"/>
          <p:cNvSpPr/>
          <p:nvPr/>
        </p:nvSpPr>
        <p:spPr>
          <a:xfrm>
            <a:off x="11496599" y="629064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166600"/>
                </a:moveTo>
                <a:lnTo>
                  <a:pt x="5951" y="122311"/>
                </a:lnTo>
                <a:lnTo>
                  <a:pt x="22745" y="82513"/>
                </a:lnTo>
                <a:lnTo>
                  <a:pt x="48796" y="48796"/>
                </a:lnTo>
                <a:lnTo>
                  <a:pt x="82513" y="22745"/>
                </a:lnTo>
                <a:lnTo>
                  <a:pt x="122311" y="5951"/>
                </a:lnTo>
                <a:lnTo>
                  <a:pt x="166600" y="0"/>
                </a:lnTo>
                <a:lnTo>
                  <a:pt x="210889" y="5951"/>
                </a:lnTo>
                <a:lnTo>
                  <a:pt x="250686" y="22745"/>
                </a:lnTo>
                <a:lnTo>
                  <a:pt x="284404" y="48796"/>
                </a:lnTo>
                <a:lnTo>
                  <a:pt x="310454" y="82513"/>
                </a:lnTo>
                <a:lnTo>
                  <a:pt x="327249" y="122311"/>
                </a:lnTo>
                <a:lnTo>
                  <a:pt x="333200" y="166600"/>
                </a:lnTo>
                <a:lnTo>
                  <a:pt x="327249" y="210889"/>
                </a:lnTo>
                <a:lnTo>
                  <a:pt x="310454" y="250686"/>
                </a:lnTo>
                <a:lnTo>
                  <a:pt x="284404" y="284404"/>
                </a:lnTo>
                <a:lnTo>
                  <a:pt x="250686" y="310454"/>
                </a:lnTo>
                <a:lnTo>
                  <a:pt x="210889" y="327249"/>
                </a:lnTo>
                <a:lnTo>
                  <a:pt x="166600" y="333200"/>
                </a:lnTo>
                <a:lnTo>
                  <a:pt x="122311" y="327249"/>
                </a:lnTo>
                <a:lnTo>
                  <a:pt x="82513" y="310454"/>
                </a:lnTo>
                <a:lnTo>
                  <a:pt x="48796" y="284404"/>
                </a:lnTo>
                <a:lnTo>
                  <a:pt x="22745" y="250686"/>
                </a:lnTo>
                <a:lnTo>
                  <a:pt x="5951" y="210889"/>
                </a:lnTo>
                <a:lnTo>
                  <a:pt x="0" y="166600"/>
                </a:lnTo>
                <a:close/>
              </a:path>
            </a:pathLst>
          </a:custGeom>
          <a:ln w="12700">
            <a:solidFill>
              <a:srgbClr val="BFBFBF"/>
            </a:solidFill>
          </a:ln>
        </p:spPr>
        <p:txBody>
          <a:bodyPr wrap="square" lIns="0" tIns="0" rIns="0" bIns="0" rtlCol="0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65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995</Words>
  <Application>Microsoft Macintosh PowerPoint</Application>
  <PresentationFormat>Breitbild</PresentationFormat>
  <Paragraphs>220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30" baseType="lpstr">
      <vt:lpstr>ArialMT</vt:lpstr>
      <vt:lpstr>Calibri</vt:lpstr>
      <vt:lpstr>Century Gothic</vt:lpstr>
      <vt:lpstr>Courier New</vt:lpstr>
      <vt:lpstr>Helvetica Neue</vt:lpstr>
      <vt:lpstr>MS PGothic</vt:lpstr>
      <vt:lpstr>Times New Roman</vt:lpstr>
      <vt:lpstr>Wingdings</vt:lpstr>
      <vt:lpstr>Arial</vt:lpstr>
      <vt:lpstr>Office Theme</vt:lpstr>
      <vt:lpstr>Is there a Case for Community-Based Participation in Swiss Hydropower Projects?</vt:lpstr>
      <vt:lpstr>Research Context</vt:lpstr>
      <vt:lpstr>Research Question</vt:lpstr>
      <vt:lpstr>Agenda</vt:lpstr>
      <vt:lpstr>Community-Hydro in Switzerland</vt:lpstr>
      <vt:lpstr>Methodology</vt:lpstr>
      <vt:lpstr>Methodological Approach </vt:lpstr>
      <vt:lpstr>Status Quo of Community Based Participation </vt:lpstr>
      <vt:lpstr>Status Quo Swiss Community Based Participation</vt:lpstr>
      <vt:lpstr>Status Quo Swiss Community Based Participation</vt:lpstr>
      <vt:lpstr>PowerPoint-Präsentation</vt:lpstr>
      <vt:lpstr>Potential Actors and Benefits</vt:lpstr>
      <vt:lpstr>Potential Investment Objects</vt:lpstr>
      <vt:lpstr>What does that mean for Community-Hydro in Switzerland?</vt:lpstr>
      <vt:lpstr>PowerPoint-Präsentation</vt:lpstr>
      <vt:lpstr>Outlook on Further Research</vt:lpstr>
      <vt:lpstr>PowerPoint-Präsentation</vt:lpstr>
      <vt:lpstr>PowerPoint-Präsentation</vt:lpstr>
      <vt:lpstr>PowerPoint-Präsentation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Zukunft von Wasserkraft  und anderen Energiespeichern</dc:title>
  <cp:lastModifiedBy>Microsoft Office-Anwender</cp:lastModifiedBy>
  <cp:revision>139</cp:revision>
  <dcterms:created xsi:type="dcterms:W3CDTF">2016-12-09T18:52:57Z</dcterms:created>
  <dcterms:modified xsi:type="dcterms:W3CDTF">2017-09-04T10:03:18Z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2016-12-09T00:00:00Z</vt:filetime>
  </property>
</Properties>
</file>