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8" r:id="rId1"/>
  </p:sldMasterIdLst>
  <p:notesMasterIdLst>
    <p:notesMasterId r:id="rId26"/>
  </p:notesMasterIdLst>
  <p:sldIdLst>
    <p:sldId id="278" r:id="rId2"/>
    <p:sldId id="263" r:id="rId3"/>
    <p:sldId id="260" r:id="rId4"/>
    <p:sldId id="280" r:id="rId5"/>
    <p:sldId id="284" r:id="rId6"/>
    <p:sldId id="287" r:id="rId7"/>
    <p:sldId id="288" r:id="rId8"/>
    <p:sldId id="300" r:id="rId9"/>
    <p:sldId id="296" r:id="rId10"/>
    <p:sldId id="302" r:id="rId11"/>
    <p:sldId id="271" r:id="rId12"/>
    <p:sldId id="304" r:id="rId13"/>
    <p:sldId id="283" r:id="rId14"/>
    <p:sldId id="298" r:id="rId15"/>
    <p:sldId id="299" r:id="rId16"/>
    <p:sldId id="262" r:id="rId17"/>
    <p:sldId id="301" r:id="rId18"/>
    <p:sldId id="276" r:id="rId19"/>
    <p:sldId id="282" r:id="rId20"/>
    <p:sldId id="269" r:id="rId21"/>
    <p:sldId id="279" r:id="rId22"/>
    <p:sldId id="286" r:id="rId23"/>
    <p:sldId id="291"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67076" autoAdjust="0"/>
  </p:normalViewPr>
  <p:slideViewPr>
    <p:cSldViewPr snapToGrid="0">
      <p:cViewPr varScale="1">
        <p:scale>
          <a:sx n="55" d="100"/>
          <a:sy n="55" d="100"/>
        </p:scale>
        <p:origin x="1704" y="4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h1561\Google%20Drive\2.%20KIT%20research\1.%20Decomposition\De%203.%20calculation\summary\summary%20urban.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population%20&amp;%20urbanization%20data\urban\urban%20population%20growth%20wb.xls"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population%20&amp;%20urbanization%20data\urban\%25%20urban%20population%20wb.xls"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CO2\sector%20CO2\summary%20en%20-%20co2.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wh1561\Google%20Drive\2.%20KIT%20research\1.%20Decomposition\De%201.%20collecting%20data\decomposition%20data%20collection\CO2\sector%20CO2\brunei%20En%20-%20co2.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3.%20calculation%20-%202%20-emission\6.%20philipine\whole%20country%20phil%202.1.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wh1561\Google%20Drive\2.%20KIT%20research\1.%20Decomposition\De%201.%20collecting%20data\decomposition%20data%20collection\CO2\sector%20CO2\Myan%20En%20-%20co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wh1561\Google%20Drive\2.%20KIT%20research\1.%20Decomposition\De%201.%20collecting%20data\decomposition%20data%20collection\CO2\sector%20CO2\phil-en%20co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wh1561\Google%20Drive\2.%20KIT%20research\1.%20Decomposition\De%201.%20collecting%20data\decomposition%20data%20collection\CO2\sector%20CO2\Vietnam%20En%20-%20co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wh1561\Google%20Drive\2.%20KIT%20research\Paper\paper%201\paper's%20figure_RM.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3.%20calculation%20-%201.2\summary\summary%20urban.xlsx" TargetMode="External"/><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wh1561\Google%20Drive\2.%20KIT%20research\1.%20Decomposition\De%203.%20calculation%20-%201.2\summary\summary%20urba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3.%20calculation%20-%201.2\summary\summary%20urba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3.%20calculation%20-%201.2\1.%20Brunei\commercial%20brunei%201.2.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D:\Google%20Drive\2.%20KIT%20research\1.%20Decomposition\De%203.%20calculation%20-%201.2\1.%20Brunei\commercial%20brunei%201.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Google%20Drive\2.%20KIT%20research\1.%20Decomposition\De%201.%20collecting%20data\decomposition%20data%20collection\CO2\sector%20CO2\Vietnam%20En%20-%20co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Google%20Drive\2.%20KIT%20research\1.%20Decomposition\De%201.%20collecting%20data\decomposition%20data%20collection\CO2\sector%20CO2\phil-en%20co2.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GDP\WB\GDP%20growth.xls"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h1561\Google%20Drive\2.%20KIT%20research\1.%20Decomposition\De%201.%20collecting%20data\decomposition%20data%20collection\GDP\WB\GDP%20growth.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pPr>
            <a:r>
              <a:rPr lang="en-US" sz="1200" dirty="0"/>
              <a:t>Comparison the proportion of 2 </a:t>
            </a:r>
            <a:r>
              <a:rPr lang="en-US" sz="1200" dirty="0" smtClean="0"/>
              <a:t>types </a:t>
            </a:r>
            <a:r>
              <a:rPr lang="en-US" sz="1200" dirty="0"/>
              <a:t>of urban</a:t>
            </a:r>
          </a:p>
        </c:rich>
      </c:tx>
      <c:layout/>
      <c:overlay val="0"/>
      <c:spPr>
        <a:noFill/>
        <a:ln>
          <a:noFill/>
        </a:ln>
        <a:effectLst/>
      </c:spPr>
    </c:title>
    <c:autoTitleDeleted val="0"/>
    <c:plotArea>
      <c:layout/>
      <c:barChart>
        <c:barDir val="col"/>
        <c:grouping val="clustered"/>
        <c:varyColors val="0"/>
        <c:ser>
          <c:idx val="0"/>
          <c:order val="0"/>
          <c:tx>
            <c:strRef>
              <c:f>population!$AU$34</c:f>
              <c:strCache>
                <c:ptCount val="1"/>
                <c:pt idx="0">
                  <c:v>% Urban 1</c:v>
                </c:pt>
              </c:strCache>
            </c:strRef>
          </c:tx>
          <c:spPr>
            <a:gradFill rotWithShape="1">
              <a:gsLst>
                <a:gs pos="0">
                  <a:schemeClr val="accent1"/>
                </a:gs>
                <a:gs pos="90000">
                  <a:schemeClr val="accent1">
                    <a:shade val="100000"/>
                  </a:schemeClr>
                </a:gs>
                <a:gs pos="100000">
                  <a:schemeClr val="accent1">
                    <a:shade val="85000"/>
                  </a:schemeClr>
                </a:gs>
              </a:gsLst>
              <a:path path="circle">
                <a:fillToRect l="100000" t="100000" r="100000" b="100000"/>
              </a:path>
            </a:gradFill>
            <a:ln>
              <a:noFill/>
            </a:ln>
            <a:effectLst>
              <a:outerShdw blurRad="38100" dist="17779" dir="5400000" rotWithShape="0">
                <a:srgbClr val="000000">
                  <a:alpha val="40000"/>
                </a:srgbClr>
              </a:outerShdw>
            </a:effectLst>
          </c:spPr>
          <c:invertIfNegative val="0"/>
          <c:cat>
            <c:strRef>
              <c:f>population!$AV$33:$BD$33</c:f>
              <c:strCache>
                <c:ptCount val="9"/>
                <c:pt idx="0">
                  <c:v>Brunei</c:v>
                </c:pt>
                <c:pt idx="1">
                  <c:v>Sing</c:v>
                </c:pt>
                <c:pt idx="2">
                  <c:v>Malay</c:v>
                </c:pt>
                <c:pt idx="3">
                  <c:v>Thai</c:v>
                </c:pt>
                <c:pt idx="4">
                  <c:v>Indo</c:v>
                </c:pt>
                <c:pt idx="5">
                  <c:v>Myanmar</c:v>
                </c:pt>
                <c:pt idx="6">
                  <c:v>Phil</c:v>
                </c:pt>
                <c:pt idx="7">
                  <c:v>Viet</c:v>
                </c:pt>
                <c:pt idx="8">
                  <c:v>Cam</c:v>
                </c:pt>
              </c:strCache>
            </c:strRef>
          </c:cat>
          <c:val>
            <c:numRef>
              <c:f>population!$AV$34:$BD$34</c:f>
              <c:numCache>
                <c:formatCode>0%</c:formatCode>
                <c:ptCount val="9"/>
                <c:pt idx="0">
                  <c:v>0.76561060901727584</c:v>
                </c:pt>
                <c:pt idx="1">
                  <c:v>1</c:v>
                </c:pt>
                <c:pt idx="2">
                  <c:v>0.73283999265307087</c:v>
                </c:pt>
                <c:pt idx="3">
                  <c:v>0.47942999630163469</c:v>
                </c:pt>
                <c:pt idx="4">
                  <c:v>0.52252000168934976</c:v>
                </c:pt>
                <c:pt idx="5">
                  <c:v>0.33006999173276058</c:v>
                </c:pt>
                <c:pt idx="6">
                  <c:v>0.44632999847209759</c:v>
                </c:pt>
                <c:pt idx="7">
                  <c:v>0.32309000161542789</c:v>
                </c:pt>
                <c:pt idx="8">
                  <c:v>0.2031899722015969</c:v>
                </c:pt>
              </c:numCache>
            </c:numRef>
          </c:val>
          <c:extLst>
            <c:ext xmlns:c16="http://schemas.microsoft.com/office/drawing/2014/chart" uri="{C3380CC4-5D6E-409C-BE32-E72D297353CC}">
              <c16:uniqueId val="{00000000-3FC1-459C-AE4A-558A93CD1B7C}"/>
            </c:ext>
          </c:extLst>
        </c:ser>
        <c:ser>
          <c:idx val="1"/>
          <c:order val="1"/>
          <c:tx>
            <c:strRef>
              <c:f>population!$AU$35</c:f>
              <c:strCache>
                <c:ptCount val="1"/>
                <c:pt idx="0">
                  <c:v>% Urban 2</c:v>
                </c:pt>
              </c:strCache>
            </c:strRef>
          </c:tx>
          <c:spPr>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a:noFill/>
            </a:ln>
            <a:effectLst>
              <a:outerShdw blurRad="38100" dist="17779" dir="5400000" rotWithShape="0">
                <a:srgbClr val="000000">
                  <a:alpha val="40000"/>
                </a:srgbClr>
              </a:outerShdw>
            </a:effectLst>
          </c:spPr>
          <c:invertIfNegative val="0"/>
          <c:cat>
            <c:strRef>
              <c:f>population!$AV$33:$BD$33</c:f>
              <c:strCache>
                <c:ptCount val="9"/>
                <c:pt idx="0">
                  <c:v>Brunei</c:v>
                </c:pt>
                <c:pt idx="1">
                  <c:v>Sing</c:v>
                </c:pt>
                <c:pt idx="2">
                  <c:v>Malay</c:v>
                </c:pt>
                <c:pt idx="3">
                  <c:v>Thai</c:v>
                </c:pt>
                <c:pt idx="4">
                  <c:v>Indo</c:v>
                </c:pt>
                <c:pt idx="5">
                  <c:v>Myanmar</c:v>
                </c:pt>
                <c:pt idx="6">
                  <c:v>Phil</c:v>
                </c:pt>
                <c:pt idx="7">
                  <c:v>Viet</c:v>
                </c:pt>
                <c:pt idx="8">
                  <c:v>Cam</c:v>
                </c:pt>
              </c:strCache>
            </c:strRef>
          </c:cat>
          <c:val>
            <c:numRef>
              <c:f>population!$AV$35:$BD$35</c:f>
              <c:numCache>
                <c:formatCode>0%</c:formatCode>
                <c:ptCount val="9"/>
                <c:pt idx="0">
                  <c:v>0.46522985689169216</c:v>
                </c:pt>
                <c:pt idx="1">
                  <c:v>0.55173775180381301</c:v>
                </c:pt>
                <c:pt idx="2">
                  <c:v>0.84506400143003491</c:v>
                </c:pt>
                <c:pt idx="3">
                  <c:v>0.34105027223057793</c:v>
                </c:pt>
                <c:pt idx="4">
                  <c:v>0.61092400590515183</c:v>
                </c:pt>
                <c:pt idx="5">
                  <c:v>0.43515000021457673</c:v>
                </c:pt>
                <c:pt idx="6">
                  <c:v>0.28199070379692037</c:v>
                </c:pt>
                <c:pt idx="7">
                  <c:v>0.32251349297034404</c:v>
                </c:pt>
                <c:pt idx="8">
                  <c:v>0.21191009846780623</c:v>
                </c:pt>
              </c:numCache>
            </c:numRef>
          </c:val>
          <c:extLst>
            <c:ext xmlns:c16="http://schemas.microsoft.com/office/drawing/2014/chart" uri="{C3380CC4-5D6E-409C-BE32-E72D297353CC}">
              <c16:uniqueId val="{00000001-3FC1-459C-AE4A-558A93CD1B7C}"/>
            </c:ext>
          </c:extLst>
        </c:ser>
        <c:dLbls>
          <c:showLegendKey val="0"/>
          <c:showVal val="0"/>
          <c:showCatName val="0"/>
          <c:showSerName val="0"/>
          <c:showPercent val="0"/>
          <c:showBubbleSize val="0"/>
        </c:dLbls>
        <c:gapWidth val="100"/>
        <c:overlap val="-24"/>
        <c:axId val="182463488"/>
        <c:axId val="154973312"/>
      </c:barChart>
      <c:catAx>
        <c:axId val="1824634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154973312"/>
        <c:crosses val="autoZero"/>
        <c:auto val="1"/>
        <c:lblAlgn val="ctr"/>
        <c:lblOffset val="100"/>
        <c:noMultiLvlLbl val="0"/>
      </c:catAx>
      <c:valAx>
        <c:axId val="154973312"/>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8246348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n-US"/>
              <a:t>ASEAN </a:t>
            </a:r>
          </a:p>
        </c:rich>
      </c:tx>
      <c:overlay val="0"/>
      <c:spPr>
        <a:no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ASEAN!$BP$45</c:f>
              <c:strCache>
                <c:ptCount val="1"/>
                <c:pt idx="0">
                  <c:v>% urban population</c:v>
                </c:pt>
              </c:strCache>
            </c:strRef>
          </c:tx>
          <c:spPr>
            <a:solidFill>
              <a:srgbClr val="FFC000"/>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ASEAN!$BO$46:$BO$49</c:f>
              <c:strCache>
                <c:ptCount val="4"/>
                <c:pt idx="0">
                  <c:v>high income</c:v>
                </c:pt>
                <c:pt idx="1">
                  <c:v>Upper middle income</c:v>
                </c:pt>
                <c:pt idx="2">
                  <c:v>Lower middle income</c:v>
                </c:pt>
                <c:pt idx="3">
                  <c:v>Low income</c:v>
                </c:pt>
              </c:strCache>
            </c:strRef>
          </c:cat>
          <c:val>
            <c:numRef>
              <c:f>ASEAN!$BP$46:$BP$49</c:f>
              <c:numCache>
                <c:formatCode>0.0</c:formatCode>
                <c:ptCount val="4"/>
                <c:pt idx="0">
                  <c:v>86.540949999999995</c:v>
                </c:pt>
                <c:pt idx="1">
                  <c:v>51.763599999999997</c:v>
                </c:pt>
                <c:pt idx="2">
                  <c:v>33.632033333333332</c:v>
                </c:pt>
                <c:pt idx="3">
                  <c:v>19.090300000000003</c:v>
                </c:pt>
              </c:numCache>
            </c:numRef>
          </c:val>
          <c:extLst>
            <c:ext xmlns:c16="http://schemas.microsoft.com/office/drawing/2014/chart" uri="{C3380CC4-5D6E-409C-BE32-E72D297353CC}">
              <c16:uniqueId val="{00000000-504F-404D-A80B-77F30319C5BF}"/>
            </c:ext>
          </c:extLst>
        </c:ser>
        <c:dLbls>
          <c:showLegendKey val="0"/>
          <c:showVal val="0"/>
          <c:showCatName val="0"/>
          <c:showSerName val="0"/>
          <c:showPercent val="0"/>
          <c:showBubbleSize val="0"/>
        </c:dLbls>
        <c:gapWidth val="151"/>
        <c:overlap val="1"/>
        <c:axId val="156380544"/>
        <c:axId val="156406912"/>
      </c:barChart>
      <c:lineChart>
        <c:grouping val="standard"/>
        <c:varyColors val="0"/>
        <c:ser>
          <c:idx val="1"/>
          <c:order val="1"/>
          <c:tx>
            <c:strRef>
              <c:f>ASEAN!$BQ$45</c:f>
              <c:strCache>
                <c:ptCount val="1"/>
                <c:pt idx="0">
                  <c:v>urban growth rate</c:v>
                </c:pt>
              </c:strCache>
            </c:strRef>
          </c:tx>
          <c:spPr>
            <a:ln w="34925" cap="rnd">
              <a:solidFill>
                <a:schemeClr val="accent2"/>
              </a:solidFill>
              <a:round/>
            </a:ln>
            <a:effectLst>
              <a:outerShdw blurRad="38100" dist="25400" dir="5400000" rotWithShape="0">
                <a:srgbClr val="000000">
                  <a:alpha val="45000"/>
                </a:srgbClr>
              </a:outerShdw>
            </a:effectLst>
          </c:spPr>
          <c:marker>
            <c:symbol val="circle"/>
            <c:size val="6"/>
            <c:spPr>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w="9525">
                <a:solidFill>
                  <a:schemeClr val="accent2"/>
                </a:solidFill>
                <a:roun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ASEAN!$BO$46:$BO$49</c:f>
              <c:strCache>
                <c:ptCount val="4"/>
                <c:pt idx="0">
                  <c:v>high income</c:v>
                </c:pt>
                <c:pt idx="1">
                  <c:v>Upper middle income</c:v>
                </c:pt>
                <c:pt idx="2">
                  <c:v>Lower middle income</c:v>
                </c:pt>
                <c:pt idx="3">
                  <c:v>Low income</c:v>
                </c:pt>
              </c:strCache>
            </c:strRef>
          </c:cat>
          <c:val>
            <c:numRef>
              <c:f>ASEAN!$BQ$46:$BQ$49</c:f>
              <c:numCache>
                <c:formatCode>0.0</c:formatCode>
                <c:ptCount val="4"/>
                <c:pt idx="0">
                  <c:v>2.4097982750117497</c:v>
                </c:pt>
                <c:pt idx="1">
                  <c:v>3.3326536331667462</c:v>
                </c:pt>
                <c:pt idx="2">
                  <c:v>3.3256335541755777</c:v>
                </c:pt>
                <c:pt idx="3">
                  <c:v>2.9163604255601587</c:v>
                </c:pt>
              </c:numCache>
            </c:numRef>
          </c:val>
          <c:smooth val="0"/>
          <c:extLst>
            <c:ext xmlns:c16="http://schemas.microsoft.com/office/drawing/2014/chart" uri="{C3380CC4-5D6E-409C-BE32-E72D297353CC}">
              <c16:uniqueId val="{00000001-504F-404D-A80B-77F30319C5BF}"/>
            </c:ext>
          </c:extLst>
        </c:ser>
        <c:dLbls>
          <c:showLegendKey val="0"/>
          <c:showVal val="0"/>
          <c:showCatName val="0"/>
          <c:showSerName val="0"/>
          <c:showPercent val="0"/>
          <c:showBubbleSize val="0"/>
        </c:dLbls>
        <c:marker val="1"/>
        <c:smooth val="0"/>
        <c:axId val="156408832"/>
        <c:axId val="156439296"/>
      </c:lineChart>
      <c:catAx>
        <c:axId val="156380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406912"/>
        <c:crosses val="autoZero"/>
        <c:auto val="1"/>
        <c:lblAlgn val="ctr"/>
        <c:lblOffset val="100"/>
        <c:noMultiLvlLbl val="0"/>
      </c:catAx>
      <c:valAx>
        <c:axId val="156406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380544"/>
        <c:crosses val="autoZero"/>
        <c:crossBetween val="between"/>
      </c:valAx>
      <c:catAx>
        <c:axId val="156408832"/>
        <c:scaling>
          <c:orientation val="minMax"/>
        </c:scaling>
        <c:delete val="1"/>
        <c:axPos val="b"/>
        <c:numFmt formatCode="General" sourceLinked="1"/>
        <c:majorTickMark val="none"/>
        <c:minorTickMark val="none"/>
        <c:tickLblPos val="nextTo"/>
        <c:crossAx val="156439296"/>
        <c:crosses val="autoZero"/>
        <c:auto val="1"/>
        <c:lblAlgn val="ctr"/>
        <c:lblOffset val="100"/>
        <c:noMultiLvlLbl val="0"/>
      </c:catAx>
      <c:valAx>
        <c:axId val="156439296"/>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40883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r>
              <a:rPr lang="en-US"/>
              <a:t>The World</a:t>
            </a:r>
          </a:p>
        </c:rich>
      </c:tx>
      <c:overlay val="0"/>
      <c:spPr>
        <a:noFill/>
        <a:ln>
          <a:noFill/>
        </a:ln>
        <a:effectLst/>
      </c:spPr>
      <c:txPr>
        <a:bodyPr rot="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 urban population</c:v>
          </c:tx>
          <c:spPr>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'urban report'!$A$2:$A$5</c:f>
              <c:strCache>
                <c:ptCount val="4"/>
                <c:pt idx="0">
                  <c:v>high income</c:v>
                </c:pt>
                <c:pt idx="1">
                  <c:v>Upper middle income</c:v>
                </c:pt>
                <c:pt idx="2">
                  <c:v>Lower middle income</c:v>
                </c:pt>
                <c:pt idx="3">
                  <c:v>low income</c:v>
                </c:pt>
              </c:strCache>
            </c:strRef>
          </c:cat>
          <c:val>
            <c:numRef>
              <c:f>'urban report'!$F$2:$F$5</c:f>
              <c:numCache>
                <c:formatCode>0.00</c:formatCode>
                <c:ptCount val="4"/>
                <c:pt idx="0">
                  <c:v>73.284172784810139</c:v>
                </c:pt>
                <c:pt idx="1">
                  <c:v>58.564075471698111</c:v>
                </c:pt>
                <c:pt idx="2">
                  <c:v>39.159418000000002</c:v>
                </c:pt>
                <c:pt idx="3">
                  <c:v>31.196812903225805</c:v>
                </c:pt>
              </c:numCache>
            </c:numRef>
          </c:val>
          <c:extLst>
            <c:ext xmlns:c16="http://schemas.microsoft.com/office/drawing/2014/chart" uri="{C3380CC4-5D6E-409C-BE32-E72D297353CC}">
              <c16:uniqueId val="{00000000-1B3D-4996-B412-C26B8334734A}"/>
            </c:ext>
          </c:extLst>
        </c:ser>
        <c:dLbls>
          <c:showLegendKey val="0"/>
          <c:showVal val="1"/>
          <c:showCatName val="0"/>
          <c:showSerName val="0"/>
          <c:showPercent val="0"/>
          <c:showBubbleSize val="0"/>
        </c:dLbls>
        <c:gapWidth val="158"/>
        <c:axId val="156322816"/>
        <c:axId val="156319744"/>
      </c:barChart>
      <c:lineChart>
        <c:grouping val="standard"/>
        <c:varyColors val="0"/>
        <c:ser>
          <c:idx val="0"/>
          <c:order val="1"/>
          <c:tx>
            <c:v>urban growth rate</c:v>
          </c:tx>
          <c:spPr>
            <a:ln w="34925" cap="rnd">
              <a:solidFill>
                <a:schemeClr val="accent1"/>
              </a:solidFill>
              <a:round/>
            </a:ln>
            <a:effectLst>
              <a:outerShdw blurRad="38100" dist="25400" dir="5400000" rotWithShape="0">
                <a:srgbClr val="000000">
                  <a:alpha val="45000"/>
                </a:srgbClr>
              </a:outerShdw>
            </a:effectLst>
          </c:spPr>
          <c:marker>
            <c:symbol val="circle"/>
            <c:size val="6"/>
            <c:spPr>
              <a:gradFill rotWithShape="1">
                <a:gsLst>
                  <a:gs pos="0">
                    <a:schemeClr val="accent1"/>
                  </a:gs>
                  <a:gs pos="90000">
                    <a:schemeClr val="accent1">
                      <a:shade val="100000"/>
                    </a:schemeClr>
                  </a:gs>
                  <a:gs pos="100000">
                    <a:schemeClr val="accent1">
                      <a:shade val="85000"/>
                    </a:schemeClr>
                  </a:gs>
                </a:gsLst>
                <a:path path="circle">
                  <a:fillToRect l="100000" t="100000" r="100000" b="100000"/>
                </a:path>
              </a:gradFill>
              <a:ln w="9525">
                <a:solidFill>
                  <a:schemeClr val="accent1"/>
                </a:solidFill>
                <a:roun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'[1]urban report - summary'!$A$2:$A$5</c:f>
              <c:strCache>
                <c:ptCount val="4"/>
                <c:pt idx="0">
                  <c:v>high income</c:v>
                </c:pt>
                <c:pt idx="1">
                  <c:v>Upper middle income</c:v>
                </c:pt>
                <c:pt idx="2">
                  <c:v>Lower middle income</c:v>
                </c:pt>
                <c:pt idx="3">
                  <c:v>Low income</c:v>
                </c:pt>
              </c:strCache>
            </c:strRef>
          </c:cat>
          <c:val>
            <c:numRef>
              <c:f>'[1]urban report - summary'!$F$2:$F$5</c:f>
              <c:numCache>
                <c:formatCode>0.00</c:formatCode>
                <c:ptCount val="4"/>
                <c:pt idx="0">
                  <c:v>1.2542734144693284</c:v>
                </c:pt>
                <c:pt idx="1">
                  <c:v>1.8256757748306347</c:v>
                </c:pt>
                <c:pt idx="2">
                  <c:v>2.4532818195315604</c:v>
                </c:pt>
                <c:pt idx="3">
                  <c:v>4.008398091476824</c:v>
                </c:pt>
              </c:numCache>
            </c:numRef>
          </c:val>
          <c:smooth val="0"/>
          <c:extLst>
            <c:ext xmlns:c16="http://schemas.microsoft.com/office/drawing/2014/chart" uri="{C3380CC4-5D6E-409C-BE32-E72D297353CC}">
              <c16:uniqueId val="{00000001-1B3D-4996-B412-C26B8334734A}"/>
            </c:ext>
          </c:extLst>
        </c:ser>
        <c:dLbls>
          <c:showLegendKey val="0"/>
          <c:showVal val="1"/>
          <c:showCatName val="0"/>
          <c:showSerName val="0"/>
          <c:showPercent val="0"/>
          <c:showBubbleSize val="0"/>
        </c:dLbls>
        <c:marker val="1"/>
        <c:smooth val="0"/>
        <c:axId val="156342912"/>
        <c:axId val="156340992"/>
      </c:lineChart>
      <c:valAx>
        <c:axId val="15631974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smtClean="0"/>
                  <a:t>%</a:t>
                </a:r>
                <a:endParaRPr lang="en-US"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322816"/>
        <c:crosses val="max"/>
        <c:crossBetween val="between"/>
      </c:valAx>
      <c:catAx>
        <c:axId val="15632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319744"/>
        <c:crosses val="autoZero"/>
        <c:auto val="1"/>
        <c:lblAlgn val="ctr"/>
        <c:lblOffset val="100"/>
        <c:noMultiLvlLbl val="0"/>
      </c:catAx>
      <c:valAx>
        <c:axId val="156340992"/>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smtClean="0"/>
                  <a:t>%</a:t>
                </a:r>
                <a:endParaRPr lang="en-US"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342912"/>
        <c:crosses val="autoZero"/>
        <c:crossBetween val="between"/>
      </c:valAx>
      <c:catAx>
        <c:axId val="156342912"/>
        <c:scaling>
          <c:orientation val="minMax"/>
        </c:scaling>
        <c:delete val="1"/>
        <c:axPos val="b"/>
        <c:numFmt formatCode="General" sourceLinked="1"/>
        <c:majorTickMark val="none"/>
        <c:minorTickMark val="none"/>
        <c:tickLblPos val="nextTo"/>
        <c:crossAx val="156340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series'!$B$2:$F$2</c:f>
              <c:numCache>
                <c:formatCode>General</c:formatCode>
                <c:ptCount val="5"/>
                <c:pt idx="0">
                  <c:v>2774.7763494930787</c:v>
                </c:pt>
                <c:pt idx="1">
                  <c:v>2217.7497155291876</c:v>
                </c:pt>
                <c:pt idx="2">
                  <c:v>2983.2351104741338</c:v>
                </c:pt>
                <c:pt idx="3">
                  <c:v>3470.6938908070515</c:v>
                </c:pt>
                <c:pt idx="4">
                  <c:v>3650.0462976200674</c:v>
                </c:pt>
              </c:numCache>
            </c:numRef>
          </c:val>
          <c:extLst>
            <c:ext xmlns:c16="http://schemas.microsoft.com/office/drawing/2014/chart" uri="{C3380CC4-5D6E-409C-BE32-E72D297353CC}">
              <c16:uniqueId val="{00000000-D69D-4D22-983C-C395A25C427B}"/>
            </c:ext>
          </c:extLst>
        </c:ser>
        <c:dLbls>
          <c:showLegendKey val="0"/>
          <c:showVal val="0"/>
          <c:showCatName val="0"/>
          <c:showSerName val="0"/>
          <c:showPercent val="0"/>
          <c:showBubbleSize val="0"/>
        </c:dLbls>
        <c:gapWidth val="100"/>
        <c:overlap val="-24"/>
        <c:axId val="156837760"/>
        <c:axId val="156839296"/>
      </c:barChart>
      <c:catAx>
        <c:axId val="15683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6839296"/>
        <c:crosses val="autoZero"/>
        <c:auto val="1"/>
        <c:lblAlgn val="ctr"/>
        <c:lblOffset val="100"/>
        <c:noMultiLvlLbl val="0"/>
      </c:catAx>
      <c:valAx>
        <c:axId val="156839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6837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345844722777528"/>
          <c:y val="2.374116589993092E-2"/>
          <c:w val="0.77234846939469359"/>
          <c:h val="0.77843135044788414"/>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series'!$B$3:$F$3</c:f>
              <c:numCache>
                <c:formatCode>General</c:formatCode>
                <c:ptCount val="5"/>
                <c:pt idx="0">
                  <c:v>1200.3988476562502</c:v>
                </c:pt>
                <c:pt idx="1">
                  <c:v>1534.6020256410256</c:v>
                </c:pt>
                <c:pt idx="2">
                  <c:v>2053.2033650679477</c:v>
                </c:pt>
                <c:pt idx="3">
                  <c:v>4688.5526811635918</c:v>
                </c:pt>
                <c:pt idx="4">
                  <c:v>4894.028785479597</c:v>
                </c:pt>
              </c:numCache>
            </c:numRef>
          </c:val>
          <c:extLst>
            <c:ext xmlns:c16="http://schemas.microsoft.com/office/drawing/2014/chart" uri="{C3380CC4-5D6E-409C-BE32-E72D297353CC}">
              <c16:uniqueId val="{00000000-CD15-4E4F-8FC3-41C5754DA2B3}"/>
            </c:ext>
          </c:extLst>
        </c:ser>
        <c:dLbls>
          <c:showLegendKey val="0"/>
          <c:showVal val="0"/>
          <c:showCatName val="0"/>
          <c:showSerName val="0"/>
          <c:showPercent val="0"/>
          <c:showBubbleSize val="0"/>
        </c:dLbls>
        <c:gapWidth val="100"/>
        <c:overlap val="-24"/>
        <c:axId val="156863488"/>
        <c:axId val="156869376"/>
      </c:barChart>
      <c:catAx>
        <c:axId val="156863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6869376"/>
        <c:crosses val="autoZero"/>
        <c:auto val="1"/>
        <c:lblAlgn val="ctr"/>
        <c:lblOffset val="100"/>
        <c:noMultiLvlLbl val="0"/>
      </c:catAx>
      <c:valAx>
        <c:axId val="1568693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686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series'!$B$4:$F$4</c:f>
              <c:numCache>
                <c:formatCode>General</c:formatCode>
                <c:ptCount val="5"/>
                <c:pt idx="0">
                  <c:v>58722.118888147605</c:v>
                </c:pt>
                <c:pt idx="1">
                  <c:v>89048.223171735022</c:v>
                </c:pt>
                <c:pt idx="2">
                  <c:v>118659.16851182601</c:v>
                </c:pt>
                <c:pt idx="3">
                  <c:v>153211.87350018031</c:v>
                </c:pt>
                <c:pt idx="4">
                  <c:v>158606.27727423751</c:v>
                </c:pt>
              </c:numCache>
            </c:numRef>
          </c:val>
          <c:extLst>
            <c:ext xmlns:c16="http://schemas.microsoft.com/office/drawing/2014/chart" uri="{C3380CC4-5D6E-409C-BE32-E72D297353CC}">
              <c16:uniqueId val="{00000000-4413-49DB-A32F-FB717DBB6B77}"/>
            </c:ext>
          </c:extLst>
        </c:ser>
        <c:dLbls>
          <c:showLegendKey val="0"/>
          <c:showVal val="0"/>
          <c:showCatName val="0"/>
          <c:showSerName val="0"/>
          <c:showPercent val="0"/>
          <c:showBubbleSize val="0"/>
        </c:dLbls>
        <c:gapWidth val="100"/>
        <c:overlap val="-24"/>
        <c:axId val="156635520"/>
        <c:axId val="156637056"/>
      </c:barChart>
      <c:catAx>
        <c:axId val="156635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6637056"/>
        <c:crosses val="autoZero"/>
        <c:auto val="1"/>
        <c:lblAlgn val="ctr"/>
        <c:lblOffset val="100"/>
        <c:noMultiLvlLbl val="0"/>
      </c:catAx>
      <c:valAx>
        <c:axId val="156637056"/>
        <c:scaling>
          <c:orientation val="minMax"/>
        </c:scaling>
        <c:delete val="1"/>
        <c:axPos val="l"/>
        <c:numFmt formatCode="General" sourceLinked="1"/>
        <c:majorTickMark val="none"/>
        <c:minorTickMark val="none"/>
        <c:tickLblPos val="nextTo"/>
        <c:crossAx val="15663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series'!$B$5:$F$5</c:f>
              <c:numCache>
                <c:formatCode>General</c:formatCode>
                <c:ptCount val="5"/>
                <c:pt idx="0">
                  <c:v>5254.0586250907436</c:v>
                </c:pt>
                <c:pt idx="1">
                  <c:v>7148.6080905765384</c:v>
                </c:pt>
                <c:pt idx="2">
                  <c:v>9117.4225740612528</c:v>
                </c:pt>
                <c:pt idx="3">
                  <c:v>5796.4705718705427</c:v>
                </c:pt>
                <c:pt idx="4">
                  <c:v>9319.5838998685285</c:v>
                </c:pt>
              </c:numCache>
            </c:numRef>
          </c:val>
          <c:extLst>
            <c:ext xmlns:c16="http://schemas.microsoft.com/office/drawing/2014/chart" uri="{C3380CC4-5D6E-409C-BE32-E72D297353CC}">
              <c16:uniqueId val="{00000000-D844-4FBB-BF10-889B86637E07}"/>
            </c:ext>
          </c:extLst>
        </c:ser>
        <c:dLbls>
          <c:showLegendKey val="0"/>
          <c:showVal val="0"/>
          <c:showCatName val="0"/>
          <c:showSerName val="0"/>
          <c:showPercent val="0"/>
          <c:showBubbleSize val="0"/>
        </c:dLbls>
        <c:gapWidth val="100"/>
        <c:overlap val="-24"/>
        <c:axId val="156648960"/>
        <c:axId val="156650496"/>
      </c:barChart>
      <c:catAx>
        <c:axId val="156648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6650496"/>
        <c:crosses val="autoZero"/>
        <c:auto val="1"/>
        <c:lblAlgn val="ctr"/>
        <c:lblOffset val="100"/>
        <c:noMultiLvlLbl val="0"/>
      </c:catAx>
      <c:valAx>
        <c:axId val="156650496"/>
        <c:scaling>
          <c:orientation val="minMax"/>
        </c:scaling>
        <c:delete val="1"/>
        <c:axPos val="l"/>
        <c:numFmt formatCode="General" sourceLinked="1"/>
        <c:majorTickMark val="none"/>
        <c:minorTickMark val="none"/>
        <c:tickLblPos val="nextTo"/>
        <c:crossAx val="156648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series'!$B$6:$F$6</c:f>
              <c:numCache>
                <c:formatCode>General</c:formatCode>
                <c:ptCount val="5"/>
                <c:pt idx="0">
                  <c:v>161599.3584047099</c:v>
                </c:pt>
                <c:pt idx="1">
                  <c:v>106073.50164084688</c:v>
                </c:pt>
                <c:pt idx="2">
                  <c:v>60240.479069902649</c:v>
                </c:pt>
                <c:pt idx="3">
                  <c:v>41931.479774063599</c:v>
                </c:pt>
                <c:pt idx="4">
                  <c:v>56497.364926536226</c:v>
                </c:pt>
              </c:numCache>
            </c:numRef>
          </c:val>
          <c:extLst>
            <c:ext xmlns:c16="http://schemas.microsoft.com/office/drawing/2014/chart" uri="{C3380CC4-5D6E-409C-BE32-E72D297353CC}">
              <c16:uniqueId val="{00000000-6C05-4F2F-AD93-432667BD28A3}"/>
            </c:ext>
          </c:extLst>
        </c:ser>
        <c:dLbls>
          <c:showLegendKey val="0"/>
          <c:showVal val="0"/>
          <c:showCatName val="0"/>
          <c:showSerName val="0"/>
          <c:showPercent val="0"/>
          <c:showBubbleSize val="0"/>
        </c:dLbls>
        <c:gapWidth val="100"/>
        <c:overlap val="-24"/>
        <c:axId val="156682880"/>
        <c:axId val="156684672"/>
      </c:barChart>
      <c:catAx>
        <c:axId val="156682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6684672"/>
        <c:crosses val="autoZero"/>
        <c:auto val="1"/>
        <c:lblAlgn val="ctr"/>
        <c:lblOffset val="100"/>
        <c:noMultiLvlLbl val="0"/>
      </c:catAx>
      <c:valAx>
        <c:axId val="156684672"/>
        <c:scaling>
          <c:orientation val="minMax"/>
        </c:scaling>
        <c:delete val="1"/>
        <c:axPos val="l"/>
        <c:numFmt formatCode="General" sourceLinked="1"/>
        <c:majorTickMark val="none"/>
        <c:minorTickMark val="none"/>
        <c:tickLblPos val="nextTo"/>
        <c:crossAx val="156682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series'!$B$7:$F$7</c:f>
              <c:numCache>
                <c:formatCode>General</c:formatCode>
                <c:ptCount val="5"/>
                <c:pt idx="0">
                  <c:v>133422.93169658908</c:v>
                </c:pt>
                <c:pt idx="1">
                  <c:v>144451.94711132708</c:v>
                </c:pt>
                <c:pt idx="2">
                  <c:v>193233.11688061984</c:v>
                </c:pt>
                <c:pt idx="3">
                  <c:v>220117.30663099446</c:v>
                </c:pt>
                <c:pt idx="4">
                  <c:v>238187.30668786122</c:v>
                </c:pt>
              </c:numCache>
            </c:numRef>
          </c:val>
          <c:extLst>
            <c:ext xmlns:c16="http://schemas.microsoft.com/office/drawing/2014/chart" uri="{C3380CC4-5D6E-409C-BE32-E72D297353CC}">
              <c16:uniqueId val="{00000000-C9CA-4D36-8FDB-9B08E574D106}"/>
            </c:ext>
          </c:extLst>
        </c:ser>
        <c:dLbls>
          <c:showLegendKey val="0"/>
          <c:showVal val="0"/>
          <c:showCatName val="0"/>
          <c:showSerName val="0"/>
          <c:showPercent val="0"/>
          <c:showBubbleSize val="0"/>
        </c:dLbls>
        <c:gapWidth val="100"/>
        <c:overlap val="-24"/>
        <c:axId val="156913664"/>
        <c:axId val="156915200"/>
      </c:barChart>
      <c:catAx>
        <c:axId val="156913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6915200"/>
        <c:crosses val="autoZero"/>
        <c:auto val="1"/>
        <c:lblAlgn val="ctr"/>
        <c:lblOffset val="100"/>
        <c:noMultiLvlLbl val="0"/>
      </c:catAx>
      <c:valAx>
        <c:axId val="156915200"/>
        <c:scaling>
          <c:orientation val="minMax"/>
        </c:scaling>
        <c:delete val="1"/>
        <c:axPos val="l"/>
        <c:numFmt formatCode="General" sourceLinked="1"/>
        <c:majorTickMark val="none"/>
        <c:minorTickMark val="none"/>
        <c:tickLblPos val="nextTo"/>
        <c:crossAx val="15691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'co2 series'!$B$1:$F$1</c:f>
              <c:numCache>
                <c:formatCode>General</c:formatCode>
                <c:ptCount val="5"/>
                <c:pt idx="0">
                  <c:v>1995</c:v>
                </c:pt>
                <c:pt idx="1">
                  <c:v>2000</c:v>
                </c:pt>
                <c:pt idx="2">
                  <c:v>2005</c:v>
                </c:pt>
                <c:pt idx="3">
                  <c:v>2010</c:v>
                </c:pt>
                <c:pt idx="4">
                  <c:v>2013</c:v>
                </c:pt>
              </c:numCache>
            </c:numRef>
          </c:cat>
          <c:val>
            <c:numRef>
              <c:f>'co2 series'!$B$8:$F$8</c:f>
              <c:numCache>
                <c:formatCode>General</c:formatCode>
                <c:ptCount val="5"/>
                <c:pt idx="0">
                  <c:v>25690.367893221199</c:v>
                </c:pt>
                <c:pt idx="1">
                  <c:v>42106.770582443874</c:v>
                </c:pt>
                <c:pt idx="2">
                  <c:v>73936.036902287538</c:v>
                </c:pt>
                <c:pt idx="3">
                  <c:v>114720.38439694564</c:v>
                </c:pt>
                <c:pt idx="4">
                  <c:v>119528.36187360057</c:v>
                </c:pt>
              </c:numCache>
            </c:numRef>
          </c:val>
          <c:extLst>
            <c:ext xmlns:c16="http://schemas.microsoft.com/office/drawing/2014/chart" uri="{C3380CC4-5D6E-409C-BE32-E72D297353CC}">
              <c16:uniqueId val="{00000000-94D9-4001-BB91-F3333DAAFD45}"/>
            </c:ext>
          </c:extLst>
        </c:ser>
        <c:dLbls>
          <c:showLegendKey val="0"/>
          <c:showVal val="0"/>
          <c:showCatName val="0"/>
          <c:showSerName val="0"/>
          <c:showPercent val="0"/>
          <c:showBubbleSize val="0"/>
        </c:dLbls>
        <c:gapWidth val="100"/>
        <c:overlap val="-24"/>
        <c:axId val="156935296"/>
        <c:axId val="156936832"/>
      </c:barChart>
      <c:catAx>
        <c:axId val="156935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36832"/>
        <c:crosses val="autoZero"/>
        <c:auto val="1"/>
        <c:lblAlgn val="ctr"/>
        <c:lblOffset val="100"/>
        <c:noMultiLvlLbl val="0"/>
      </c:catAx>
      <c:valAx>
        <c:axId val="156936832"/>
        <c:scaling>
          <c:orientation val="minMax"/>
        </c:scaling>
        <c:delete val="1"/>
        <c:axPos val="l"/>
        <c:numFmt formatCode="General" sourceLinked="1"/>
        <c:majorTickMark val="none"/>
        <c:minorTickMark val="none"/>
        <c:tickLblPos val="nextTo"/>
        <c:crossAx val="1569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'CO2'!$A$5</c:f>
              <c:strCache>
                <c:ptCount val="1"/>
                <c:pt idx="0">
                  <c:v>1990</c:v>
                </c:pt>
              </c:strCache>
            </c:strRef>
          </c:tx>
          <c:spPr>
            <a:solidFill>
              <a:schemeClr val="accent1">
                <a:tint val="36000"/>
              </a:schemeClr>
            </a:solidFill>
            <a:ln>
              <a:noFill/>
            </a:ln>
            <a:effectLst/>
          </c:spPr>
          <c:invertIfNegative val="0"/>
          <c:cat>
            <c:strRef>
              <c:f>'CO2'!$B$3:$E$4</c:f>
              <c:strCache>
                <c:ptCount val="3"/>
                <c:pt idx="0">
                  <c:v>elec</c:v>
                </c:pt>
                <c:pt idx="1">
                  <c:v>oil</c:v>
                </c:pt>
                <c:pt idx="2">
                  <c:v>gas</c:v>
                </c:pt>
              </c:strCache>
            </c:strRef>
          </c:cat>
          <c:val>
            <c:numRef>
              <c:f>'CO2'!$B$5:$E$5</c:f>
            </c:numRef>
          </c:val>
          <c:extLst>
            <c:ext xmlns:c16="http://schemas.microsoft.com/office/drawing/2014/chart" uri="{C3380CC4-5D6E-409C-BE32-E72D297353CC}">
              <c16:uniqueId val="{00000000-A4FE-4664-8A23-60AB47E25D85}"/>
            </c:ext>
          </c:extLst>
        </c:ser>
        <c:ser>
          <c:idx val="1"/>
          <c:order val="1"/>
          <c:tx>
            <c:strRef>
              <c:f>'CO2'!$A$6</c:f>
              <c:strCache>
                <c:ptCount val="1"/>
                <c:pt idx="0">
                  <c:v>1991</c:v>
                </c:pt>
              </c:strCache>
            </c:strRef>
          </c:tx>
          <c:spPr>
            <a:solidFill>
              <a:schemeClr val="accent1">
                <a:tint val="41000"/>
              </a:schemeClr>
            </a:solidFill>
            <a:ln>
              <a:noFill/>
            </a:ln>
            <a:effectLst/>
          </c:spPr>
          <c:invertIfNegative val="0"/>
          <c:cat>
            <c:strRef>
              <c:f>'CO2'!$B$3:$E$4</c:f>
              <c:strCache>
                <c:ptCount val="3"/>
                <c:pt idx="0">
                  <c:v>elec</c:v>
                </c:pt>
                <c:pt idx="1">
                  <c:v>oil</c:v>
                </c:pt>
                <c:pt idx="2">
                  <c:v>gas</c:v>
                </c:pt>
              </c:strCache>
            </c:strRef>
          </c:cat>
          <c:val>
            <c:numRef>
              <c:f>'CO2'!$B$6:$E$6</c:f>
            </c:numRef>
          </c:val>
          <c:extLst>
            <c:ext xmlns:c16="http://schemas.microsoft.com/office/drawing/2014/chart" uri="{C3380CC4-5D6E-409C-BE32-E72D297353CC}">
              <c16:uniqueId val="{00000001-A4FE-4664-8A23-60AB47E25D85}"/>
            </c:ext>
          </c:extLst>
        </c:ser>
        <c:ser>
          <c:idx val="2"/>
          <c:order val="2"/>
          <c:tx>
            <c:strRef>
              <c:f>'CO2'!$A$7</c:f>
              <c:strCache>
                <c:ptCount val="1"/>
                <c:pt idx="0">
                  <c:v>1992</c:v>
                </c:pt>
              </c:strCache>
            </c:strRef>
          </c:tx>
          <c:spPr>
            <a:solidFill>
              <a:schemeClr val="accent1">
                <a:tint val="47000"/>
              </a:schemeClr>
            </a:solidFill>
            <a:ln>
              <a:noFill/>
            </a:ln>
            <a:effectLst/>
          </c:spPr>
          <c:invertIfNegative val="0"/>
          <c:cat>
            <c:strRef>
              <c:f>'CO2'!$B$3:$E$4</c:f>
              <c:strCache>
                <c:ptCount val="3"/>
                <c:pt idx="0">
                  <c:v>elec</c:v>
                </c:pt>
                <c:pt idx="1">
                  <c:v>oil</c:v>
                </c:pt>
                <c:pt idx="2">
                  <c:v>gas</c:v>
                </c:pt>
              </c:strCache>
            </c:strRef>
          </c:cat>
          <c:val>
            <c:numRef>
              <c:f>'CO2'!$B$7:$E$7</c:f>
            </c:numRef>
          </c:val>
          <c:extLst>
            <c:ext xmlns:c16="http://schemas.microsoft.com/office/drawing/2014/chart" uri="{C3380CC4-5D6E-409C-BE32-E72D297353CC}">
              <c16:uniqueId val="{00000002-A4FE-4664-8A23-60AB47E25D85}"/>
            </c:ext>
          </c:extLst>
        </c:ser>
        <c:ser>
          <c:idx val="3"/>
          <c:order val="3"/>
          <c:tx>
            <c:strRef>
              <c:f>'CO2'!$A$8</c:f>
              <c:strCache>
                <c:ptCount val="1"/>
                <c:pt idx="0">
                  <c:v>1993</c:v>
                </c:pt>
              </c:strCache>
            </c:strRef>
          </c:tx>
          <c:spPr>
            <a:solidFill>
              <a:schemeClr val="accent1">
                <a:tint val="52000"/>
              </a:schemeClr>
            </a:solidFill>
            <a:ln>
              <a:noFill/>
            </a:ln>
            <a:effectLst/>
          </c:spPr>
          <c:invertIfNegative val="0"/>
          <c:cat>
            <c:strRef>
              <c:f>'CO2'!$B$3:$E$4</c:f>
              <c:strCache>
                <c:ptCount val="3"/>
                <c:pt idx="0">
                  <c:v>elec</c:v>
                </c:pt>
                <c:pt idx="1">
                  <c:v>oil</c:v>
                </c:pt>
                <c:pt idx="2">
                  <c:v>gas</c:v>
                </c:pt>
              </c:strCache>
            </c:strRef>
          </c:cat>
          <c:val>
            <c:numRef>
              <c:f>'CO2'!$B$8:$E$8</c:f>
            </c:numRef>
          </c:val>
          <c:extLst>
            <c:ext xmlns:c16="http://schemas.microsoft.com/office/drawing/2014/chart" uri="{C3380CC4-5D6E-409C-BE32-E72D297353CC}">
              <c16:uniqueId val="{00000003-A4FE-4664-8A23-60AB47E25D85}"/>
            </c:ext>
          </c:extLst>
        </c:ser>
        <c:ser>
          <c:idx val="4"/>
          <c:order val="4"/>
          <c:tx>
            <c:strRef>
              <c:f>'CO2'!$A$9</c:f>
              <c:strCache>
                <c:ptCount val="1"/>
                <c:pt idx="0">
                  <c:v>1994</c:v>
                </c:pt>
              </c:strCache>
            </c:strRef>
          </c:tx>
          <c:spPr>
            <a:solidFill>
              <a:schemeClr val="accent1">
                <a:tint val="57000"/>
              </a:schemeClr>
            </a:solidFill>
            <a:ln>
              <a:noFill/>
            </a:ln>
            <a:effectLst/>
          </c:spPr>
          <c:invertIfNegative val="0"/>
          <c:cat>
            <c:strRef>
              <c:f>'CO2'!$B$3:$E$4</c:f>
              <c:strCache>
                <c:ptCount val="3"/>
                <c:pt idx="0">
                  <c:v>elec</c:v>
                </c:pt>
                <c:pt idx="1">
                  <c:v>oil</c:v>
                </c:pt>
                <c:pt idx="2">
                  <c:v>gas</c:v>
                </c:pt>
              </c:strCache>
            </c:strRef>
          </c:cat>
          <c:val>
            <c:numRef>
              <c:f>'CO2'!$B$9:$E$9</c:f>
            </c:numRef>
          </c:val>
          <c:extLst>
            <c:ext xmlns:c16="http://schemas.microsoft.com/office/drawing/2014/chart" uri="{C3380CC4-5D6E-409C-BE32-E72D297353CC}">
              <c16:uniqueId val="{00000004-A4FE-4664-8A23-60AB47E25D85}"/>
            </c:ext>
          </c:extLst>
        </c:ser>
        <c:ser>
          <c:idx val="5"/>
          <c:order val="5"/>
          <c:tx>
            <c:strRef>
              <c:f>'CO2'!$A$10</c:f>
              <c:strCache>
                <c:ptCount val="1"/>
                <c:pt idx="0">
                  <c:v>1995</c:v>
                </c:pt>
              </c:strCache>
            </c:strRef>
          </c:tx>
          <c:spPr>
            <a:solidFill>
              <a:schemeClr val="accent1">
                <a:tint val="63000"/>
              </a:schemeClr>
            </a:solidFill>
            <a:ln>
              <a:noFill/>
            </a:ln>
            <a:effectLst/>
          </c:spPr>
          <c:invertIfNegative val="0"/>
          <c:cat>
            <c:strRef>
              <c:f>'CO2'!$B$3:$E$4</c:f>
              <c:strCache>
                <c:ptCount val="3"/>
                <c:pt idx="0">
                  <c:v>elec</c:v>
                </c:pt>
                <c:pt idx="1">
                  <c:v>oil</c:v>
                </c:pt>
                <c:pt idx="2">
                  <c:v>gas</c:v>
                </c:pt>
              </c:strCache>
            </c:strRef>
          </c:cat>
          <c:val>
            <c:numRef>
              <c:f>'CO2'!$B$10:$E$10</c:f>
              <c:numCache>
                <c:formatCode>General</c:formatCode>
                <c:ptCount val="3"/>
                <c:pt idx="0">
                  <c:v>7.4214572562623191</c:v>
                </c:pt>
                <c:pt idx="1">
                  <c:v>4.7396455696202535</c:v>
                </c:pt>
                <c:pt idx="2">
                  <c:v>1.6806363184079602</c:v>
                </c:pt>
              </c:numCache>
            </c:numRef>
          </c:val>
          <c:extLst>
            <c:ext xmlns:c16="http://schemas.microsoft.com/office/drawing/2014/chart" uri="{C3380CC4-5D6E-409C-BE32-E72D297353CC}">
              <c16:uniqueId val="{00000005-A4FE-4664-8A23-60AB47E25D85}"/>
            </c:ext>
          </c:extLst>
        </c:ser>
        <c:ser>
          <c:idx val="6"/>
          <c:order val="6"/>
          <c:tx>
            <c:strRef>
              <c:f>'CO2'!$A$11</c:f>
              <c:strCache>
                <c:ptCount val="1"/>
                <c:pt idx="0">
                  <c:v>1996</c:v>
                </c:pt>
              </c:strCache>
            </c:strRef>
          </c:tx>
          <c:spPr>
            <a:solidFill>
              <a:schemeClr val="accent1">
                <a:tint val="68000"/>
              </a:schemeClr>
            </a:solidFill>
            <a:ln>
              <a:noFill/>
            </a:ln>
            <a:effectLst/>
          </c:spPr>
          <c:invertIfNegative val="0"/>
          <c:cat>
            <c:strRef>
              <c:f>'CO2'!$B$3:$E$4</c:f>
              <c:strCache>
                <c:ptCount val="3"/>
                <c:pt idx="0">
                  <c:v>elec</c:v>
                </c:pt>
                <c:pt idx="1">
                  <c:v>oil</c:v>
                </c:pt>
                <c:pt idx="2">
                  <c:v>gas</c:v>
                </c:pt>
              </c:strCache>
            </c:strRef>
          </c:cat>
          <c:val>
            <c:numRef>
              <c:f>'CO2'!$B$11:$E$11</c:f>
            </c:numRef>
          </c:val>
          <c:extLst>
            <c:ext xmlns:c16="http://schemas.microsoft.com/office/drawing/2014/chart" uri="{C3380CC4-5D6E-409C-BE32-E72D297353CC}">
              <c16:uniqueId val="{00000006-A4FE-4664-8A23-60AB47E25D85}"/>
            </c:ext>
          </c:extLst>
        </c:ser>
        <c:ser>
          <c:idx val="7"/>
          <c:order val="7"/>
          <c:tx>
            <c:strRef>
              <c:f>'CO2'!$A$12</c:f>
              <c:strCache>
                <c:ptCount val="1"/>
                <c:pt idx="0">
                  <c:v>1997</c:v>
                </c:pt>
              </c:strCache>
            </c:strRef>
          </c:tx>
          <c:spPr>
            <a:solidFill>
              <a:schemeClr val="accent1">
                <a:tint val="74000"/>
              </a:schemeClr>
            </a:solidFill>
            <a:ln>
              <a:noFill/>
            </a:ln>
            <a:effectLst/>
          </c:spPr>
          <c:invertIfNegative val="0"/>
          <c:cat>
            <c:strRef>
              <c:f>'CO2'!$B$3:$E$4</c:f>
              <c:strCache>
                <c:ptCount val="3"/>
                <c:pt idx="0">
                  <c:v>elec</c:v>
                </c:pt>
                <c:pt idx="1">
                  <c:v>oil</c:v>
                </c:pt>
                <c:pt idx="2">
                  <c:v>gas</c:v>
                </c:pt>
              </c:strCache>
            </c:strRef>
          </c:cat>
          <c:val>
            <c:numRef>
              <c:f>'CO2'!$B$12:$E$12</c:f>
            </c:numRef>
          </c:val>
          <c:extLst>
            <c:ext xmlns:c16="http://schemas.microsoft.com/office/drawing/2014/chart" uri="{C3380CC4-5D6E-409C-BE32-E72D297353CC}">
              <c16:uniqueId val="{00000007-A4FE-4664-8A23-60AB47E25D85}"/>
            </c:ext>
          </c:extLst>
        </c:ser>
        <c:ser>
          <c:idx val="8"/>
          <c:order val="8"/>
          <c:tx>
            <c:strRef>
              <c:f>'CO2'!$A$13</c:f>
              <c:strCache>
                <c:ptCount val="1"/>
                <c:pt idx="0">
                  <c:v>1998</c:v>
                </c:pt>
              </c:strCache>
            </c:strRef>
          </c:tx>
          <c:spPr>
            <a:solidFill>
              <a:schemeClr val="accent1">
                <a:tint val="79000"/>
              </a:schemeClr>
            </a:solidFill>
            <a:ln>
              <a:noFill/>
            </a:ln>
            <a:effectLst/>
          </c:spPr>
          <c:invertIfNegative val="0"/>
          <c:cat>
            <c:strRef>
              <c:f>'CO2'!$B$3:$E$4</c:f>
              <c:strCache>
                <c:ptCount val="3"/>
                <c:pt idx="0">
                  <c:v>elec</c:v>
                </c:pt>
                <c:pt idx="1">
                  <c:v>oil</c:v>
                </c:pt>
                <c:pt idx="2">
                  <c:v>gas</c:v>
                </c:pt>
              </c:strCache>
            </c:strRef>
          </c:cat>
          <c:val>
            <c:numRef>
              <c:f>'CO2'!$B$13:$E$13</c:f>
            </c:numRef>
          </c:val>
          <c:extLst>
            <c:ext xmlns:c16="http://schemas.microsoft.com/office/drawing/2014/chart" uri="{C3380CC4-5D6E-409C-BE32-E72D297353CC}">
              <c16:uniqueId val="{00000008-A4FE-4664-8A23-60AB47E25D85}"/>
            </c:ext>
          </c:extLst>
        </c:ser>
        <c:ser>
          <c:idx val="9"/>
          <c:order val="9"/>
          <c:tx>
            <c:strRef>
              <c:f>'CO2'!$A$14</c:f>
              <c:strCache>
                <c:ptCount val="1"/>
                <c:pt idx="0">
                  <c:v>1999</c:v>
                </c:pt>
              </c:strCache>
            </c:strRef>
          </c:tx>
          <c:spPr>
            <a:solidFill>
              <a:schemeClr val="accent1">
                <a:tint val="84000"/>
              </a:schemeClr>
            </a:solidFill>
            <a:ln>
              <a:noFill/>
            </a:ln>
            <a:effectLst/>
          </c:spPr>
          <c:invertIfNegative val="0"/>
          <c:cat>
            <c:strRef>
              <c:f>'CO2'!$B$3:$E$4</c:f>
              <c:strCache>
                <c:ptCount val="3"/>
                <c:pt idx="0">
                  <c:v>elec</c:v>
                </c:pt>
                <c:pt idx="1">
                  <c:v>oil</c:v>
                </c:pt>
                <c:pt idx="2">
                  <c:v>gas</c:v>
                </c:pt>
              </c:strCache>
            </c:strRef>
          </c:cat>
          <c:val>
            <c:numRef>
              <c:f>'CO2'!$B$14:$E$14</c:f>
            </c:numRef>
          </c:val>
          <c:extLst>
            <c:ext xmlns:c16="http://schemas.microsoft.com/office/drawing/2014/chart" uri="{C3380CC4-5D6E-409C-BE32-E72D297353CC}">
              <c16:uniqueId val="{00000009-A4FE-4664-8A23-60AB47E25D85}"/>
            </c:ext>
          </c:extLst>
        </c:ser>
        <c:ser>
          <c:idx val="10"/>
          <c:order val="10"/>
          <c:tx>
            <c:strRef>
              <c:f>'CO2'!$A$15</c:f>
              <c:strCache>
                <c:ptCount val="1"/>
                <c:pt idx="0">
                  <c:v>2000</c:v>
                </c:pt>
              </c:strCache>
            </c:strRef>
          </c:tx>
          <c:spPr>
            <a:solidFill>
              <a:schemeClr val="accent1">
                <a:tint val="90000"/>
              </a:schemeClr>
            </a:solidFill>
            <a:ln>
              <a:noFill/>
            </a:ln>
            <a:effectLst/>
          </c:spPr>
          <c:invertIfNegative val="0"/>
          <c:cat>
            <c:strRef>
              <c:f>'CO2'!$B$3:$E$4</c:f>
              <c:strCache>
                <c:ptCount val="3"/>
                <c:pt idx="0">
                  <c:v>elec</c:v>
                </c:pt>
                <c:pt idx="1">
                  <c:v>oil</c:v>
                </c:pt>
                <c:pt idx="2">
                  <c:v>gas</c:v>
                </c:pt>
              </c:strCache>
            </c:strRef>
          </c:cat>
          <c:val>
            <c:numRef>
              <c:f>'CO2'!$B$15:$E$15</c:f>
              <c:numCache>
                <c:formatCode>General</c:formatCode>
                <c:ptCount val="3"/>
                <c:pt idx="0">
                  <c:v>6.9012071560270654</c:v>
                </c:pt>
                <c:pt idx="1">
                  <c:v>2.2268859813084112</c:v>
                </c:pt>
                <c:pt idx="2">
                  <c:v>1.7485197404002162</c:v>
                </c:pt>
              </c:numCache>
            </c:numRef>
          </c:val>
          <c:extLst>
            <c:ext xmlns:c16="http://schemas.microsoft.com/office/drawing/2014/chart" uri="{C3380CC4-5D6E-409C-BE32-E72D297353CC}">
              <c16:uniqueId val="{0000000A-A4FE-4664-8A23-60AB47E25D85}"/>
            </c:ext>
          </c:extLst>
        </c:ser>
        <c:ser>
          <c:idx val="11"/>
          <c:order val="11"/>
          <c:tx>
            <c:strRef>
              <c:f>'CO2'!$A$16</c:f>
              <c:strCache>
                <c:ptCount val="1"/>
                <c:pt idx="0">
                  <c:v>2001</c:v>
                </c:pt>
              </c:strCache>
            </c:strRef>
          </c:tx>
          <c:spPr>
            <a:solidFill>
              <a:schemeClr val="accent1">
                <a:tint val="95000"/>
              </a:schemeClr>
            </a:solidFill>
            <a:ln>
              <a:noFill/>
            </a:ln>
            <a:effectLst/>
          </c:spPr>
          <c:invertIfNegative val="0"/>
          <c:cat>
            <c:strRef>
              <c:f>'CO2'!$B$3:$E$4</c:f>
              <c:strCache>
                <c:ptCount val="3"/>
                <c:pt idx="0">
                  <c:v>elec</c:v>
                </c:pt>
                <c:pt idx="1">
                  <c:v>oil</c:v>
                </c:pt>
                <c:pt idx="2">
                  <c:v>gas</c:v>
                </c:pt>
              </c:strCache>
            </c:strRef>
          </c:cat>
          <c:val>
            <c:numRef>
              <c:f>'CO2'!$B$16:$E$16</c:f>
            </c:numRef>
          </c:val>
          <c:extLst>
            <c:ext xmlns:c16="http://schemas.microsoft.com/office/drawing/2014/chart" uri="{C3380CC4-5D6E-409C-BE32-E72D297353CC}">
              <c16:uniqueId val="{0000000B-A4FE-4664-8A23-60AB47E25D85}"/>
            </c:ext>
          </c:extLst>
        </c:ser>
        <c:ser>
          <c:idx val="12"/>
          <c:order val="12"/>
          <c:tx>
            <c:strRef>
              <c:f>'CO2'!$A$17</c:f>
              <c:strCache>
                <c:ptCount val="1"/>
                <c:pt idx="0">
                  <c:v>2002</c:v>
                </c:pt>
              </c:strCache>
            </c:strRef>
          </c:tx>
          <c:spPr>
            <a:solidFill>
              <a:schemeClr val="accent1"/>
            </a:solidFill>
            <a:ln>
              <a:noFill/>
            </a:ln>
            <a:effectLst/>
          </c:spPr>
          <c:invertIfNegative val="0"/>
          <c:cat>
            <c:strRef>
              <c:f>'CO2'!$B$3:$E$4</c:f>
              <c:strCache>
                <c:ptCount val="3"/>
                <c:pt idx="0">
                  <c:v>elec</c:v>
                </c:pt>
                <c:pt idx="1">
                  <c:v>oil</c:v>
                </c:pt>
                <c:pt idx="2">
                  <c:v>gas</c:v>
                </c:pt>
              </c:strCache>
            </c:strRef>
          </c:cat>
          <c:val>
            <c:numRef>
              <c:f>'CO2'!$B$17:$E$17</c:f>
            </c:numRef>
          </c:val>
          <c:extLst>
            <c:ext xmlns:c16="http://schemas.microsoft.com/office/drawing/2014/chart" uri="{C3380CC4-5D6E-409C-BE32-E72D297353CC}">
              <c16:uniqueId val="{0000000C-A4FE-4664-8A23-60AB47E25D85}"/>
            </c:ext>
          </c:extLst>
        </c:ser>
        <c:ser>
          <c:idx val="13"/>
          <c:order val="13"/>
          <c:tx>
            <c:strRef>
              <c:f>'CO2'!$A$18</c:f>
              <c:strCache>
                <c:ptCount val="1"/>
                <c:pt idx="0">
                  <c:v>2003</c:v>
                </c:pt>
              </c:strCache>
            </c:strRef>
          </c:tx>
          <c:spPr>
            <a:solidFill>
              <a:schemeClr val="accent1">
                <a:shade val="94000"/>
              </a:schemeClr>
            </a:solidFill>
            <a:ln>
              <a:noFill/>
            </a:ln>
            <a:effectLst/>
          </c:spPr>
          <c:invertIfNegative val="0"/>
          <c:cat>
            <c:strRef>
              <c:f>'CO2'!$B$3:$E$4</c:f>
              <c:strCache>
                <c:ptCount val="3"/>
                <c:pt idx="0">
                  <c:v>elec</c:v>
                </c:pt>
                <c:pt idx="1">
                  <c:v>oil</c:v>
                </c:pt>
                <c:pt idx="2">
                  <c:v>gas</c:v>
                </c:pt>
              </c:strCache>
            </c:strRef>
          </c:cat>
          <c:val>
            <c:numRef>
              <c:f>'CO2'!$B$18:$E$18</c:f>
            </c:numRef>
          </c:val>
          <c:extLst>
            <c:ext xmlns:c16="http://schemas.microsoft.com/office/drawing/2014/chart" uri="{C3380CC4-5D6E-409C-BE32-E72D297353CC}">
              <c16:uniqueId val="{0000000D-A4FE-4664-8A23-60AB47E25D85}"/>
            </c:ext>
          </c:extLst>
        </c:ser>
        <c:ser>
          <c:idx val="14"/>
          <c:order val="14"/>
          <c:tx>
            <c:strRef>
              <c:f>'CO2'!$A$19</c:f>
              <c:strCache>
                <c:ptCount val="1"/>
                <c:pt idx="0">
                  <c:v>2004</c:v>
                </c:pt>
              </c:strCache>
            </c:strRef>
          </c:tx>
          <c:spPr>
            <a:solidFill>
              <a:schemeClr val="accent1">
                <a:shade val="89000"/>
              </a:schemeClr>
            </a:solidFill>
            <a:ln>
              <a:noFill/>
            </a:ln>
            <a:effectLst/>
          </c:spPr>
          <c:invertIfNegative val="0"/>
          <c:cat>
            <c:strRef>
              <c:f>'CO2'!$B$3:$E$4</c:f>
              <c:strCache>
                <c:ptCount val="3"/>
                <c:pt idx="0">
                  <c:v>elec</c:v>
                </c:pt>
                <c:pt idx="1">
                  <c:v>oil</c:v>
                </c:pt>
                <c:pt idx="2">
                  <c:v>gas</c:v>
                </c:pt>
              </c:strCache>
            </c:strRef>
          </c:cat>
          <c:val>
            <c:numRef>
              <c:f>'CO2'!$B$19:$E$19</c:f>
            </c:numRef>
          </c:val>
          <c:extLst>
            <c:ext xmlns:c16="http://schemas.microsoft.com/office/drawing/2014/chart" uri="{C3380CC4-5D6E-409C-BE32-E72D297353CC}">
              <c16:uniqueId val="{0000000E-A4FE-4664-8A23-60AB47E25D85}"/>
            </c:ext>
          </c:extLst>
        </c:ser>
        <c:ser>
          <c:idx val="15"/>
          <c:order val="15"/>
          <c:tx>
            <c:strRef>
              <c:f>'CO2'!$A$20</c:f>
              <c:strCache>
                <c:ptCount val="1"/>
                <c:pt idx="0">
                  <c:v>2005</c:v>
                </c:pt>
              </c:strCache>
            </c:strRef>
          </c:tx>
          <c:spPr>
            <a:solidFill>
              <a:schemeClr val="accent1">
                <a:shade val="83000"/>
              </a:schemeClr>
            </a:solidFill>
            <a:ln>
              <a:noFill/>
            </a:ln>
            <a:effectLst/>
          </c:spPr>
          <c:invertIfNegative val="0"/>
          <c:cat>
            <c:strRef>
              <c:f>'CO2'!$B$3:$E$4</c:f>
              <c:strCache>
                <c:ptCount val="3"/>
                <c:pt idx="0">
                  <c:v>elec</c:v>
                </c:pt>
                <c:pt idx="1">
                  <c:v>oil</c:v>
                </c:pt>
                <c:pt idx="2">
                  <c:v>gas</c:v>
                </c:pt>
              </c:strCache>
            </c:strRef>
          </c:cat>
          <c:val>
            <c:numRef>
              <c:f>'CO2'!$B$20:$E$20</c:f>
              <c:numCache>
                <c:formatCode>General</c:formatCode>
                <c:ptCount val="3"/>
                <c:pt idx="0">
                  <c:v>7.5498664331248122</c:v>
                </c:pt>
                <c:pt idx="1">
                  <c:v>3.3871758530183724</c:v>
                </c:pt>
                <c:pt idx="2">
                  <c:v>1.9212589771490751</c:v>
                </c:pt>
              </c:numCache>
            </c:numRef>
          </c:val>
          <c:extLst>
            <c:ext xmlns:c16="http://schemas.microsoft.com/office/drawing/2014/chart" uri="{C3380CC4-5D6E-409C-BE32-E72D297353CC}">
              <c16:uniqueId val="{0000000F-A4FE-4664-8A23-60AB47E25D85}"/>
            </c:ext>
          </c:extLst>
        </c:ser>
        <c:ser>
          <c:idx val="16"/>
          <c:order val="16"/>
          <c:tx>
            <c:strRef>
              <c:f>'CO2'!$A$21</c:f>
              <c:strCache>
                <c:ptCount val="1"/>
                <c:pt idx="0">
                  <c:v>2006</c:v>
                </c:pt>
              </c:strCache>
            </c:strRef>
          </c:tx>
          <c:spPr>
            <a:solidFill>
              <a:schemeClr val="accent1">
                <a:shade val="78000"/>
              </a:schemeClr>
            </a:solidFill>
            <a:ln>
              <a:noFill/>
            </a:ln>
            <a:effectLst/>
          </c:spPr>
          <c:invertIfNegative val="0"/>
          <c:cat>
            <c:strRef>
              <c:f>'CO2'!$B$3:$E$4</c:f>
              <c:strCache>
                <c:ptCount val="3"/>
                <c:pt idx="0">
                  <c:v>elec</c:v>
                </c:pt>
                <c:pt idx="1">
                  <c:v>oil</c:v>
                </c:pt>
                <c:pt idx="2">
                  <c:v>gas</c:v>
                </c:pt>
              </c:strCache>
            </c:strRef>
          </c:cat>
          <c:val>
            <c:numRef>
              <c:f>'CO2'!$B$21:$E$21</c:f>
            </c:numRef>
          </c:val>
          <c:extLst>
            <c:ext xmlns:c16="http://schemas.microsoft.com/office/drawing/2014/chart" uri="{C3380CC4-5D6E-409C-BE32-E72D297353CC}">
              <c16:uniqueId val="{00000010-A4FE-4664-8A23-60AB47E25D85}"/>
            </c:ext>
          </c:extLst>
        </c:ser>
        <c:ser>
          <c:idx val="17"/>
          <c:order val="17"/>
          <c:tx>
            <c:strRef>
              <c:f>'CO2'!$A$22</c:f>
              <c:strCache>
                <c:ptCount val="1"/>
                <c:pt idx="0">
                  <c:v>2007</c:v>
                </c:pt>
              </c:strCache>
            </c:strRef>
          </c:tx>
          <c:spPr>
            <a:solidFill>
              <a:schemeClr val="accent1">
                <a:shade val="73000"/>
              </a:schemeClr>
            </a:solidFill>
            <a:ln>
              <a:noFill/>
            </a:ln>
            <a:effectLst/>
          </c:spPr>
          <c:invertIfNegative val="0"/>
          <c:cat>
            <c:strRef>
              <c:f>'CO2'!$B$3:$E$4</c:f>
              <c:strCache>
                <c:ptCount val="3"/>
                <c:pt idx="0">
                  <c:v>elec</c:v>
                </c:pt>
                <c:pt idx="1">
                  <c:v>oil</c:v>
                </c:pt>
                <c:pt idx="2">
                  <c:v>gas</c:v>
                </c:pt>
              </c:strCache>
            </c:strRef>
          </c:cat>
          <c:val>
            <c:numRef>
              <c:f>'CO2'!$B$22:$E$22</c:f>
            </c:numRef>
          </c:val>
          <c:extLst>
            <c:ext xmlns:c16="http://schemas.microsoft.com/office/drawing/2014/chart" uri="{C3380CC4-5D6E-409C-BE32-E72D297353CC}">
              <c16:uniqueId val="{00000011-A4FE-4664-8A23-60AB47E25D85}"/>
            </c:ext>
          </c:extLst>
        </c:ser>
        <c:ser>
          <c:idx val="18"/>
          <c:order val="18"/>
          <c:tx>
            <c:strRef>
              <c:f>'CO2'!$A$23</c:f>
              <c:strCache>
                <c:ptCount val="1"/>
                <c:pt idx="0">
                  <c:v>2008</c:v>
                </c:pt>
              </c:strCache>
            </c:strRef>
          </c:tx>
          <c:spPr>
            <a:solidFill>
              <a:schemeClr val="accent1">
                <a:shade val="67000"/>
              </a:schemeClr>
            </a:solidFill>
            <a:ln>
              <a:noFill/>
            </a:ln>
            <a:effectLst/>
          </c:spPr>
          <c:invertIfNegative val="0"/>
          <c:cat>
            <c:strRef>
              <c:f>'CO2'!$B$3:$E$4</c:f>
              <c:strCache>
                <c:ptCount val="3"/>
                <c:pt idx="0">
                  <c:v>elec</c:v>
                </c:pt>
                <c:pt idx="1">
                  <c:v>oil</c:v>
                </c:pt>
                <c:pt idx="2">
                  <c:v>gas</c:v>
                </c:pt>
              </c:strCache>
            </c:strRef>
          </c:cat>
          <c:val>
            <c:numRef>
              <c:f>'CO2'!$B$23:$E$23</c:f>
            </c:numRef>
          </c:val>
          <c:extLst>
            <c:ext xmlns:c16="http://schemas.microsoft.com/office/drawing/2014/chart" uri="{C3380CC4-5D6E-409C-BE32-E72D297353CC}">
              <c16:uniqueId val="{00000012-A4FE-4664-8A23-60AB47E25D85}"/>
            </c:ext>
          </c:extLst>
        </c:ser>
        <c:ser>
          <c:idx val="19"/>
          <c:order val="19"/>
          <c:tx>
            <c:strRef>
              <c:f>'CO2'!$A$24</c:f>
              <c:strCache>
                <c:ptCount val="1"/>
                <c:pt idx="0">
                  <c:v>2009</c:v>
                </c:pt>
              </c:strCache>
            </c:strRef>
          </c:tx>
          <c:spPr>
            <a:solidFill>
              <a:schemeClr val="accent1">
                <a:shade val="62000"/>
              </a:schemeClr>
            </a:solidFill>
            <a:ln>
              <a:noFill/>
            </a:ln>
            <a:effectLst/>
          </c:spPr>
          <c:invertIfNegative val="0"/>
          <c:cat>
            <c:strRef>
              <c:f>'CO2'!$B$3:$E$4</c:f>
              <c:strCache>
                <c:ptCount val="3"/>
                <c:pt idx="0">
                  <c:v>elec</c:v>
                </c:pt>
                <c:pt idx="1">
                  <c:v>oil</c:v>
                </c:pt>
                <c:pt idx="2">
                  <c:v>gas</c:v>
                </c:pt>
              </c:strCache>
            </c:strRef>
          </c:cat>
          <c:val>
            <c:numRef>
              <c:f>'CO2'!$B$24:$E$24</c:f>
            </c:numRef>
          </c:val>
          <c:extLst>
            <c:ext xmlns:c16="http://schemas.microsoft.com/office/drawing/2014/chart" uri="{C3380CC4-5D6E-409C-BE32-E72D297353CC}">
              <c16:uniqueId val="{00000013-A4FE-4664-8A23-60AB47E25D85}"/>
            </c:ext>
          </c:extLst>
        </c:ser>
        <c:ser>
          <c:idx val="20"/>
          <c:order val="20"/>
          <c:tx>
            <c:strRef>
              <c:f>'CO2'!$A$25</c:f>
              <c:strCache>
                <c:ptCount val="1"/>
                <c:pt idx="0">
                  <c:v>2010</c:v>
                </c:pt>
              </c:strCache>
            </c:strRef>
          </c:tx>
          <c:spPr>
            <a:solidFill>
              <a:schemeClr val="accent1">
                <a:shade val="56000"/>
              </a:schemeClr>
            </a:solidFill>
            <a:ln>
              <a:noFill/>
            </a:ln>
            <a:effectLst/>
          </c:spPr>
          <c:invertIfNegative val="0"/>
          <c:cat>
            <c:strRef>
              <c:f>'CO2'!$B$3:$E$4</c:f>
              <c:strCache>
                <c:ptCount val="3"/>
                <c:pt idx="0">
                  <c:v>elec</c:v>
                </c:pt>
                <c:pt idx="1">
                  <c:v>oil</c:v>
                </c:pt>
                <c:pt idx="2">
                  <c:v>gas</c:v>
                </c:pt>
              </c:strCache>
            </c:strRef>
          </c:cat>
          <c:val>
            <c:numRef>
              <c:f>'CO2'!$B$25:$E$25</c:f>
              <c:numCache>
                <c:formatCode>General</c:formatCode>
                <c:ptCount val="3"/>
                <c:pt idx="0">
                  <c:v>6.8266886822390331</c:v>
                </c:pt>
                <c:pt idx="1">
                  <c:v>3.052122340425532</c:v>
                </c:pt>
                <c:pt idx="2">
                  <c:v>1.9202608370702543</c:v>
                </c:pt>
              </c:numCache>
            </c:numRef>
          </c:val>
          <c:extLst>
            <c:ext xmlns:c16="http://schemas.microsoft.com/office/drawing/2014/chart" uri="{C3380CC4-5D6E-409C-BE32-E72D297353CC}">
              <c16:uniqueId val="{00000014-A4FE-4664-8A23-60AB47E25D85}"/>
            </c:ext>
          </c:extLst>
        </c:ser>
        <c:ser>
          <c:idx val="21"/>
          <c:order val="21"/>
          <c:tx>
            <c:strRef>
              <c:f>'CO2'!$A$26</c:f>
              <c:strCache>
                <c:ptCount val="1"/>
                <c:pt idx="0">
                  <c:v>2011</c:v>
                </c:pt>
              </c:strCache>
            </c:strRef>
          </c:tx>
          <c:spPr>
            <a:solidFill>
              <a:schemeClr val="accent1">
                <a:shade val="51000"/>
              </a:schemeClr>
            </a:solidFill>
            <a:ln>
              <a:noFill/>
            </a:ln>
            <a:effectLst/>
          </c:spPr>
          <c:invertIfNegative val="0"/>
          <c:cat>
            <c:strRef>
              <c:f>'CO2'!$B$3:$E$4</c:f>
              <c:strCache>
                <c:ptCount val="3"/>
                <c:pt idx="0">
                  <c:v>elec</c:v>
                </c:pt>
                <c:pt idx="1">
                  <c:v>oil</c:v>
                </c:pt>
                <c:pt idx="2">
                  <c:v>gas</c:v>
                </c:pt>
              </c:strCache>
            </c:strRef>
          </c:cat>
          <c:val>
            <c:numRef>
              <c:f>'CO2'!$B$26:$E$26</c:f>
            </c:numRef>
          </c:val>
          <c:extLst>
            <c:ext xmlns:c16="http://schemas.microsoft.com/office/drawing/2014/chart" uri="{C3380CC4-5D6E-409C-BE32-E72D297353CC}">
              <c16:uniqueId val="{00000015-A4FE-4664-8A23-60AB47E25D85}"/>
            </c:ext>
          </c:extLst>
        </c:ser>
        <c:ser>
          <c:idx val="22"/>
          <c:order val="22"/>
          <c:tx>
            <c:strRef>
              <c:f>'CO2'!$A$27</c:f>
              <c:strCache>
                <c:ptCount val="1"/>
                <c:pt idx="0">
                  <c:v>2012</c:v>
                </c:pt>
              </c:strCache>
            </c:strRef>
          </c:tx>
          <c:spPr>
            <a:solidFill>
              <a:schemeClr val="accent1">
                <a:shade val="46000"/>
              </a:schemeClr>
            </a:solidFill>
            <a:ln>
              <a:noFill/>
            </a:ln>
            <a:effectLst/>
          </c:spPr>
          <c:invertIfNegative val="0"/>
          <c:cat>
            <c:strRef>
              <c:f>'CO2'!$B$3:$E$4</c:f>
              <c:strCache>
                <c:ptCount val="3"/>
                <c:pt idx="0">
                  <c:v>elec</c:v>
                </c:pt>
                <c:pt idx="1">
                  <c:v>oil</c:v>
                </c:pt>
                <c:pt idx="2">
                  <c:v>gas</c:v>
                </c:pt>
              </c:strCache>
            </c:strRef>
          </c:cat>
          <c:val>
            <c:numRef>
              <c:f>'CO2'!$B$27:$E$27</c:f>
            </c:numRef>
          </c:val>
          <c:extLst>
            <c:ext xmlns:c16="http://schemas.microsoft.com/office/drawing/2014/chart" uri="{C3380CC4-5D6E-409C-BE32-E72D297353CC}">
              <c16:uniqueId val="{00000016-A4FE-4664-8A23-60AB47E25D85}"/>
            </c:ext>
          </c:extLst>
        </c:ser>
        <c:ser>
          <c:idx val="23"/>
          <c:order val="23"/>
          <c:tx>
            <c:strRef>
              <c:f>'CO2'!$A$28</c:f>
              <c:strCache>
                <c:ptCount val="1"/>
                <c:pt idx="0">
                  <c:v>2013</c:v>
                </c:pt>
              </c:strCache>
            </c:strRef>
          </c:tx>
          <c:spPr>
            <a:solidFill>
              <a:schemeClr val="accent1">
                <a:shade val="40000"/>
              </a:schemeClr>
            </a:solidFill>
            <a:ln>
              <a:noFill/>
            </a:ln>
            <a:effectLst/>
          </c:spPr>
          <c:invertIfNegative val="0"/>
          <c:cat>
            <c:strRef>
              <c:f>'CO2'!$B$3:$E$4</c:f>
              <c:strCache>
                <c:ptCount val="3"/>
                <c:pt idx="0">
                  <c:v>elec</c:v>
                </c:pt>
                <c:pt idx="1">
                  <c:v>oil</c:v>
                </c:pt>
                <c:pt idx="2">
                  <c:v>gas</c:v>
                </c:pt>
              </c:strCache>
            </c:strRef>
          </c:cat>
          <c:val>
            <c:numRef>
              <c:f>'CO2'!$B$28:$E$28</c:f>
            </c:numRef>
          </c:val>
          <c:extLst>
            <c:ext xmlns:c16="http://schemas.microsoft.com/office/drawing/2014/chart" uri="{C3380CC4-5D6E-409C-BE32-E72D297353CC}">
              <c16:uniqueId val="{00000017-A4FE-4664-8A23-60AB47E25D85}"/>
            </c:ext>
          </c:extLst>
        </c:ser>
        <c:ser>
          <c:idx val="24"/>
          <c:order val="24"/>
          <c:tx>
            <c:strRef>
              <c:f>'CO2'!$A$29</c:f>
              <c:strCache>
                <c:ptCount val="1"/>
                <c:pt idx="0">
                  <c:v>2014</c:v>
                </c:pt>
              </c:strCache>
            </c:strRef>
          </c:tx>
          <c:spPr>
            <a:solidFill>
              <a:schemeClr val="accent1">
                <a:shade val="35000"/>
              </a:schemeClr>
            </a:solidFill>
            <a:ln>
              <a:noFill/>
            </a:ln>
            <a:effectLst/>
          </c:spPr>
          <c:invertIfNegative val="0"/>
          <c:cat>
            <c:strRef>
              <c:f>'CO2'!$B$3:$E$4</c:f>
              <c:strCache>
                <c:ptCount val="3"/>
                <c:pt idx="0">
                  <c:v>elec</c:v>
                </c:pt>
                <c:pt idx="1">
                  <c:v>oil</c:v>
                </c:pt>
                <c:pt idx="2">
                  <c:v>gas</c:v>
                </c:pt>
              </c:strCache>
            </c:strRef>
          </c:cat>
          <c:val>
            <c:numRef>
              <c:f>'CO2'!$B$29:$E$29</c:f>
              <c:numCache>
                <c:formatCode>General</c:formatCode>
                <c:ptCount val="3"/>
                <c:pt idx="0">
                  <c:v>4.9410556377042498</c:v>
                </c:pt>
                <c:pt idx="1">
                  <c:v>3.1749714285714283</c:v>
                </c:pt>
                <c:pt idx="2">
                  <c:v>1.6242602230483274</c:v>
                </c:pt>
              </c:numCache>
            </c:numRef>
          </c:val>
          <c:extLst>
            <c:ext xmlns:c16="http://schemas.microsoft.com/office/drawing/2014/chart" uri="{C3380CC4-5D6E-409C-BE32-E72D297353CC}">
              <c16:uniqueId val="{00000018-A4FE-4664-8A23-60AB47E25D85}"/>
            </c:ext>
          </c:extLst>
        </c:ser>
        <c:dLbls>
          <c:showLegendKey val="0"/>
          <c:showVal val="0"/>
          <c:showCatName val="0"/>
          <c:showSerName val="0"/>
          <c:showPercent val="0"/>
          <c:showBubbleSize val="0"/>
        </c:dLbls>
        <c:gapWidth val="219"/>
        <c:overlap val="-27"/>
        <c:axId val="156974464"/>
        <c:axId val="156984448"/>
      </c:barChart>
      <c:catAx>
        <c:axId val="15697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984448"/>
        <c:crosses val="autoZero"/>
        <c:auto val="1"/>
        <c:lblAlgn val="ctr"/>
        <c:lblOffset val="100"/>
        <c:noMultiLvlLbl val="0"/>
      </c:catAx>
      <c:valAx>
        <c:axId val="15698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697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Philippines</a:t>
            </a:r>
          </a:p>
        </c:rich>
      </c:tx>
      <c:layout>
        <c:manualLayout>
          <c:xMode val="edge"/>
          <c:yMode val="edge"/>
          <c:x val="0.34416591385337553"/>
          <c:y val="4.275590618241899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8461063753062371"/>
          <c:y val="0.16435153793424087"/>
          <c:w val="0.78076614707059588"/>
          <c:h val="0.60623506980544972"/>
        </c:manualLayout>
      </c:layout>
      <c:barChart>
        <c:barDir val="col"/>
        <c:grouping val="stacked"/>
        <c:varyColors val="0"/>
        <c:ser>
          <c:idx val="0"/>
          <c:order val="0"/>
          <c:tx>
            <c:strRef>
              <c:f>'LMDI add'!$AB$30</c:f>
              <c:strCache>
                <c:ptCount val="1"/>
                <c:pt idx="0">
                  <c:v>∆Cemf</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'LMDI add'!$A$32:$A$49</c:f>
              <c:numCache>
                <c:formatCode>General</c:formatCode>
                <c:ptCount val="5"/>
                <c:pt idx="0">
                  <c:v>1996</c:v>
                </c:pt>
                <c:pt idx="1">
                  <c:v>2000</c:v>
                </c:pt>
                <c:pt idx="2">
                  <c:v>2005</c:v>
                </c:pt>
                <c:pt idx="3">
                  <c:v>2010</c:v>
                </c:pt>
                <c:pt idx="4">
                  <c:v>2013</c:v>
                </c:pt>
              </c:numCache>
            </c:numRef>
          </c:cat>
          <c:val>
            <c:numRef>
              <c:f>'LMDI add'!$AB$31:$AB$49</c:f>
              <c:numCache>
                <c:formatCode>0.00_);\(0.00\)</c:formatCode>
                <c:ptCount val="5"/>
                <c:pt idx="0">
                  <c:v>11379.841981248257</c:v>
                </c:pt>
                <c:pt idx="1">
                  <c:v>-4175.3974219341217</c:v>
                </c:pt>
                <c:pt idx="2">
                  <c:v>-26698.891567162907</c:v>
                </c:pt>
                <c:pt idx="3">
                  <c:v>-42142.815348070857</c:v>
                </c:pt>
                <c:pt idx="4">
                  <c:v>-54064.500939466605</c:v>
                </c:pt>
              </c:numCache>
            </c:numRef>
          </c:val>
          <c:extLst>
            <c:ext xmlns:c16="http://schemas.microsoft.com/office/drawing/2014/chart" uri="{C3380CC4-5D6E-409C-BE32-E72D297353CC}">
              <c16:uniqueId val="{00000000-EFE2-40AA-9890-547BB091344A}"/>
            </c:ext>
          </c:extLst>
        </c:ser>
        <c:ser>
          <c:idx val="1"/>
          <c:order val="1"/>
          <c:tx>
            <c:strRef>
              <c:f>'LMDI add'!$AC$30</c:f>
              <c:strCache>
                <c:ptCount val="1"/>
                <c:pt idx="0">
                  <c:v>∆Cmix</c:v>
                </c:pt>
              </c:strCache>
            </c:strRef>
          </c:tx>
          <c:spPr>
            <a:solidFill>
              <a:schemeClr val="accent5">
                <a:lumMod val="60000"/>
                <a:lumOff val="40000"/>
              </a:schemeClr>
            </a:solidFill>
            <a:ln>
              <a:noFill/>
            </a:ln>
            <a:effectLst>
              <a:outerShdw blurRad="40000" dist="23000" dir="5400000" rotWithShape="0">
                <a:srgbClr val="000000">
                  <a:alpha val="35000"/>
                </a:srgbClr>
              </a:outerShdw>
            </a:effectLst>
          </c:spPr>
          <c:invertIfNegative val="0"/>
          <c:cat>
            <c:numRef>
              <c:f>'LMDI add'!$A$32:$A$49</c:f>
              <c:numCache>
                <c:formatCode>General</c:formatCode>
                <c:ptCount val="5"/>
                <c:pt idx="0">
                  <c:v>1996</c:v>
                </c:pt>
                <c:pt idx="1">
                  <c:v>2000</c:v>
                </c:pt>
                <c:pt idx="2">
                  <c:v>2005</c:v>
                </c:pt>
                <c:pt idx="3">
                  <c:v>2010</c:v>
                </c:pt>
                <c:pt idx="4">
                  <c:v>2013</c:v>
                </c:pt>
              </c:numCache>
            </c:numRef>
          </c:cat>
          <c:val>
            <c:numRef>
              <c:f>'LMDI add'!$AC$31:$AC$49</c:f>
              <c:numCache>
                <c:formatCode>0.00_);\(0.00\)</c:formatCode>
                <c:ptCount val="5"/>
                <c:pt idx="0">
                  <c:v>-10190.175212467115</c:v>
                </c:pt>
                <c:pt idx="1">
                  <c:v>-709.56200752661607</c:v>
                </c:pt>
                <c:pt idx="2">
                  <c:v>-11532.075763209203</c:v>
                </c:pt>
                <c:pt idx="3">
                  <c:v>-26287.784299168765</c:v>
                </c:pt>
                <c:pt idx="4">
                  <c:v>-36483.919777031377</c:v>
                </c:pt>
              </c:numCache>
            </c:numRef>
          </c:val>
          <c:extLst>
            <c:ext xmlns:c16="http://schemas.microsoft.com/office/drawing/2014/chart" uri="{C3380CC4-5D6E-409C-BE32-E72D297353CC}">
              <c16:uniqueId val="{00000001-EFE2-40AA-9890-547BB091344A}"/>
            </c:ext>
          </c:extLst>
        </c:ser>
        <c:ser>
          <c:idx val="2"/>
          <c:order val="2"/>
          <c:tx>
            <c:strRef>
              <c:f>'LMDI add'!$AD$30</c:f>
              <c:strCache>
                <c:ptCount val="1"/>
                <c:pt idx="0">
                  <c:v>∆Cint</c:v>
                </c:pt>
              </c:strCache>
            </c:strRef>
          </c:tx>
          <c:spPr>
            <a:solidFill>
              <a:srgbClr val="0070C0"/>
            </a:solidFill>
            <a:ln>
              <a:solidFill>
                <a:schemeClr val="tx1">
                  <a:lumMod val="15000"/>
                  <a:lumOff val="85000"/>
                  <a:alpha val="99000"/>
                </a:schemeClr>
              </a:solidFill>
            </a:ln>
            <a:effectLst>
              <a:outerShdw blurRad="40000" dist="23000" dir="5400000" rotWithShape="0">
                <a:srgbClr val="000000">
                  <a:alpha val="35000"/>
                </a:srgbClr>
              </a:outerShdw>
            </a:effectLst>
          </c:spPr>
          <c:invertIfNegative val="0"/>
          <c:cat>
            <c:numRef>
              <c:f>'LMDI add'!$A$32:$A$49</c:f>
              <c:numCache>
                <c:formatCode>General</c:formatCode>
                <c:ptCount val="5"/>
                <c:pt idx="0">
                  <c:v>1996</c:v>
                </c:pt>
                <c:pt idx="1">
                  <c:v>2000</c:v>
                </c:pt>
                <c:pt idx="2">
                  <c:v>2005</c:v>
                </c:pt>
                <c:pt idx="3">
                  <c:v>2010</c:v>
                </c:pt>
                <c:pt idx="4">
                  <c:v>2013</c:v>
                </c:pt>
              </c:numCache>
            </c:numRef>
          </c:cat>
          <c:val>
            <c:numRef>
              <c:f>'LMDI add'!$AD$31:$AD$49</c:f>
              <c:numCache>
                <c:formatCode>0.00_);\(0.00\)</c:formatCode>
                <c:ptCount val="5"/>
                <c:pt idx="0">
                  <c:v>-4889.0941954361351</c:v>
                </c:pt>
                <c:pt idx="1">
                  <c:v>11891.873769004427</c:v>
                </c:pt>
                <c:pt idx="2">
                  <c:v>21505.790214957597</c:v>
                </c:pt>
                <c:pt idx="3">
                  <c:v>10496.747966906323</c:v>
                </c:pt>
                <c:pt idx="4">
                  <c:v>9479.2411086991106</c:v>
                </c:pt>
              </c:numCache>
            </c:numRef>
          </c:val>
          <c:extLst>
            <c:ext xmlns:c16="http://schemas.microsoft.com/office/drawing/2014/chart" uri="{C3380CC4-5D6E-409C-BE32-E72D297353CC}">
              <c16:uniqueId val="{00000002-EFE2-40AA-9890-547BB091344A}"/>
            </c:ext>
          </c:extLst>
        </c:ser>
        <c:ser>
          <c:idx val="3"/>
          <c:order val="3"/>
          <c:tx>
            <c:strRef>
              <c:f>'LMDI add'!$AE$30</c:f>
              <c:strCache>
                <c:ptCount val="1"/>
                <c:pt idx="0">
                  <c:v>∆Cstr</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'LMDI add'!$A$32:$A$49</c:f>
              <c:numCache>
                <c:formatCode>General</c:formatCode>
                <c:ptCount val="5"/>
                <c:pt idx="0">
                  <c:v>1996</c:v>
                </c:pt>
                <c:pt idx="1">
                  <c:v>2000</c:v>
                </c:pt>
                <c:pt idx="2">
                  <c:v>2005</c:v>
                </c:pt>
                <c:pt idx="3">
                  <c:v>2010</c:v>
                </c:pt>
                <c:pt idx="4">
                  <c:v>2013</c:v>
                </c:pt>
              </c:numCache>
            </c:numRef>
          </c:cat>
          <c:val>
            <c:numRef>
              <c:f>'LMDI add'!$AE$31:$AE$49</c:f>
              <c:numCache>
                <c:formatCode>0.00_);\(0.00\)</c:formatCode>
                <c:ptCount val="5"/>
                <c:pt idx="0">
                  <c:v>12184.38734520065</c:v>
                </c:pt>
                <c:pt idx="1">
                  <c:v>-1509.8486165482111</c:v>
                </c:pt>
                <c:pt idx="2">
                  <c:v>13361.74308023015</c:v>
                </c:pt>
                <c:pt idx="3">
                  <c:v>55819.595643745597</c:v>
                </c:pt>
                <c:pt idx="4">
                  <c:v>84519.73963279312</c:v>
                </c:pt>
              </c:numCache>
            </c:numRef>
          </c:val>
          <c:extLst>
            <c:ext xmlns:c16="http://schemas.microsoft.com/office/drawing/2014/chart" uri="{C3380CC4-5D6E-409C-BE32-E72D297353CC}">
              <c16:uniqueId val="{00000003-EFE2-40AA-9890-547BB091344A}"/>
            </c:ext>
          </c:extLst>
        </c:ser>
        <c:ser>
          <c:idx val="4"/>
          <c:order val="4"/>
          <c:tx>
            <c:strRef>
              <c:f>'LMDI add'!$AF$30</c:f>
              <c:strCache>
                <c:ptCount val="1"/>
                <c:pt idx="0">
                  <c:v>∆Cact</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'LMDI add'!$A$32:$A$49</c:f>
              <c:numCache>
                <c:formatCode>General</c:formatCode>
                <c:ptCount val="5"/>
                <c:pt idx="0">
                  <c:v>1996</c:v>
                </c:pt>
                <c:pt idx="1">
                  <c:v>2000</c:v>
                </c:pt>
                <c:pt idx="2">
                  <c:v>2005</c:v>
                </c:pt>
                <c:pt idx="3">
                  <c:v>2010</c:v>
                </c:pt>
                <c:pt idx="4">
                  <c:v>2013</c:v>
                </c:pt>
              </c:numCache>
            </c:numRef>
          </c:cat>
          <c:val>
            <c:numRef>
              <c:f>'LMDI add'!$AF$31:$AF$49</c:f>
              <c:numCache>
                <c:formatCode>0.00_);\(0.00\)</c:formatCode>
                <c:ptCount val="5"/>
                <c:pt idx="0">
                  <c:v>3407.1825303715177</c:v>
                </c:pt>
                <c:pt idx="1">
                  <c:v>13479.301739250875</c:v>
                </c:pt>
                <c:pt idx="2">
                  <c:v>17667.810819643084</c:v>
                </c:pt>
                <c:pt idx="3">
                  <c:v>19057.128538900739</c:v>
                </c:pt>
                <c:pt idx="4">
                  <c:v>24510.318440654592</c:v>
                </c:pt>
              </c:numCache>
            </c:numRef>
          </c:val>
          <c:extLst>
            <c:ext xmlns:c16="http://schemas.microsoft.com/office/drawing/2014/chart" uri="{C3380CC4-5D6E-409C-BE32-E72D297353CC}">
              <c16:uniqueId val="{00000004-EFE2-40AA-9890-547BB091344A}"/>
            </c:ext>
          </c:extLst>
        </c:ser>
        <c:ser>
          <c:idx val="5"/>
          <c:order val="5"/>
          <c:tx>
            <c:strRef>
              <c:f>'LMDI add'!$AG$30</c:f>
              <c:strCache>
                <c:ptCount val="1"/>
                <c:pt idx="0">
                  <c:v>∆Cde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'LMDI add'!$A$32:$A$49</c:f>
              <c:numCache>
                <c:formatCode>General</c:formatCode>
                <c:ptCount val="5"/>
                <c:pt idx="0">
                  <c:v>1996</c:v>
                </c:pt>
                <c:pt idx="1">
                  <c:v>2000</c:v>
                </c:pt>
                <c:pt idx="2">
                  <c:v>2005</c:v>
                </c:pt>
                <c:pt idx="3">
                  <c:v>2010</c:v>
                </c:pt>
                <c:pt idx="4">
                  <c:v>2013</c:v>
                </c:pt>
              </c:numCache>
            </c:numRef>
          </c:cat>
          <c:val>
            <c:numRef>
              <c:f>'LMDI add'!$AG$31:$AG$49</c:f>
              <c:numCache>
                <c:formatCode>0.00_);\(0.00\)</c:formatCode>
                <c:ptCount val="5"/>
                <c:pt idx="0">
                  <c:v>-5026.9169823906541</c:v>
                </c:pt>
                <c:pt idx="1">
                  <c:v>-55525.847763863116</c:v>
                </c:pt>
                <c:pt idx="2">
                  <c:v>-101358.88033480733</c:v>
                </c:pt>
                <c:pt idx="3">
                  <c:v>-119667.87963064629</c:v>
                </c:pt>
                <c:pt idx="4">
                  <c:v>-105101.99447817363</c:v>
                </c:pt>
              </c:numCache>
            </c:numRef>
          </c:val>
          <c:extLst>
            <c:ext xmlns:c16="http://schemas.microsoft.com/office/drawing/2014/chart" uri="{C3380CC4-5D6E-409C-BE32-E72D297353CC}">
              <c16:uniqueId val="{00000005-EFE2-40AA-9890-547BB091344A}"/>
            </c:ext>
          </c:extLst>
        </c:ser>
        <c:dLbls>
          <c:showLegendKey val="0"/>
          <c:showVal val="0"/>
          <c:showCatName val="0"/>
          <c:showSerName val="0"/>
          <c:showPercent val="0"/>
          <c:showBubbleSize val="0"/>
        </c:dLbls>
        <c:gapWidth val="150"/>
        <c:overlap val="100"/>
        <c:axId val="154258432"/>
        <c:axId val="154338048"/>
      </c:barChart>
      <c:catAx>
        <c:axId val="154258432"/>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54338048"/>
        <c:crosses val="autoZero"/>
        <c:auto val="1"/>
        <c:lblAlgn val="ctr"/>
        <c:lblOffset val="100"/>
        <c:noMultiLvlLbl val="0"/>
      </c:catAx>
      <c:valAx>
        <c:axId val="154338048"/>
        <c:scaling>
          <c:orientation val="minMax"/>
          <c:min val="-200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Million ton CO2</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4258432"/>
        <c:crosses val="autoZero"/>
        <c:crossBetween val="between"/>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'CO2'!$A$5</c:f>
              <c:strCache>
                <c:ptCount val="1"/>
                <c:pt idx="0">
                  <c:v>1990</c:v>
                </c:pt>
              </c:strCache>
            </c:strRef>
          </c:tx>
          <c:spPr>
            <a:solidFill>
              <a:schemeClr val="accent1">
                <a:tint val="36000"/>
              </a:schemeClr>
            </a:solidFill>
            <a:ln>
              <a:noFill/>
            </a:ln>
            <a:effectLst/>
          </c:spPr>
          <c:invertIfNegative val="0"/>
          <c:cat>
            <c:strRef>
              <c:f>'CO2'!$B$3:$E$4</c:f>
              <c:strCache>
                <c:ptCount val="4"/>
                <c:pt idx="0">
                  <c:v>elec</c:v>
                </c:pt>
                <c:pt idx="1">
                  <c:v>coal</c:v>
                </c:pt>
                <c:pt idx="2">
                  <c:v>oil</c:v>
                </c:pt>
                <c:pt idx="3">
                  <c:v>gas</c:v>
                </c:pt>
              </c:strCache>
            </c:strRef>
          </c:cat>
          <c:val>
            <c:numRef>
              <c:f>'CO2'!$B$5:$E$5</c:f>
            </c:numRef>
          </c:val>
          <c:extLst>
            <c:ext xmlns:c16="http://schemas.microsoft.com/office/drawing/2014/chart" uri="{C3380CC4-5D6E-409C-BE32-E72D297353CC}">
              <c16:uniqueId val="{00000000-0056-45BE-B30F-829A30416D91}"/>
            </c:ext>
          </c:extLst>
        </c:ser>
        <c:ser>
          <c:idx val="1"/>
          <c:order val="1"/>
          <c:tx>
            <c:strRef>
              <c:f>'CO2'!$A$6</c:f>
              <c:strCache>
                <c:ptCount val="1"/>
                <c:pt idx="0">
                  <c:v>1991</c:v>
                </c:pt>
              </c:strCache>
            </c:strRef>
          </c:tx>
          <c:spPr>
            <a:solidFill>
              <a:schemeClr val="accent1">
                <a:tint val="42000"/>
              </a:schemeClr>
            </a:solidFill>
            <a:ln>
              <a:noFill/>
            </a:ln>
            <a:effectLst/>
          </c:spPr>
          <c:invertIfNegative val="0"/>
          <c:cat>
            <c:strRef>
              <c:f>'CO2'!$B$3:$E$4</c:f>
              <c:strCache>
                <c:ptCount val="4"/>
                <c:pt idx="0">
                  <c:v>elec</c:v>
                </c:pt>
                <c:pt idx="1">
                  <c:v>coal</c:v>
                </c:pt>
                <c:pt idx="2">
                  <c:v>oil</c:v>
                </c:pt>
                <c:pt idx="3">
                  <c:v>gas</c:v>
                </c:pt>
              </c:strCache>
            </c:strRef>
          </c:cat>
          <c:val>
            <c:numRef>
              <c:f>'CO2'!$B$6:$E$6</c:f>
            </c:numRef>
          </c:val>
          <c:extLst>
            <c:ext xmlns:c16="http://schemas.microsoft.com/office/drawing/2014/chart" uri="{C3380CC4-5D6E-409C-BE32-E72D297353CC}">
              <c16:uniqueId val="{00000001-0056-45BE-B30F-829A30416D91}"/>
            </c:ext>
          </c:extLst>
        </c:ser>
        <c:ser>
          <c:idx val="2"/>
          <c:order val="2"/>
          <c:tx>
            <c:strRef>
              <c:f>'CO2'!$A$7</c:f>
              <c:strCache>
                <c:ptCount val="1"/>
                <c:pt idx="0">
                  <c:v>1992</c:v>
                </c:pt>
              </c:strCache>
            </c:strRef>
          </c:tx>
          <c:spPr>
            <a:solidFill>
              <a:schemeClr val="accent1">
                <a:tint val="47000"/>
              </a:schemeClr>
            </a:solidFill>
            <a:ln>
              <a:noFill/>
            </a:ln>
            <a:effectLst/>
          </c:spPr>
          <c:invertIfNegative val="0"/>
          <c:cat>
            <c:strRef>
              <c:f>'CO2'!$B$3:$E$4</c:f>
              <c:strCache>
                <c:ptCount val="4"/>
                <c:pt idx="0">
                  <c:v>elec</c:v>
                </c:pt>
                <c:pt idx="1">
                  <c:v>coal</c:v>
                </c:pt>
                <c:pt idx="2">
                  <c:v>oil</c:v>
                </c:pt>
                <c:pt idx="3">
                  <c:v>gas</c:v>
                </c:pt>
              </c:strCache>
            </c:strRef>
          </c:cat>
          <c:val>
            <c:numRef>
              <c:f>'CO2'!$B$7:$E$7</c:f>
            </c:numRef>
          </c:val>
          <c:extLst>
            <c:ext xmlns:c16="http://schemas.microsoft.com/office/drawing/2014/chart" uri="{C3380CC4-5D6E-409C-BE32-E72D297353CC}">
              <c16:uniqueId val="{00000002-0056-45BE-B30F-829A30416D91}"/>
            </c:ext>
          </c:extLst>
        </c:ser>
        <c:ser>
          <c:idx val="3"/>
          <c:order val="3"/>
          <c:tx>
            <c:strRef>
              <c:f>'CO2'!$A$8</c:f>
              <c:strCache>
                <c:ptCount val="1"/>
                <c:pt idx="0">
                  <c:v>1993</c:v>
                </c:pt>
              </c:strCache>
            </c:strRef>
          </c:tx>
          <c:spPr>
            <a:solidFill>
              <a:schemeClr val="accent1">
                <a:tint val="53000"/>
              </a:schemeClr>
            </a:solidFill>
            <a:ln>
              <a:noFill/>
            </a:ln>
            <a:effectLst/>
          </c:spPr>
          <c:invertIfNegative val="0"/>
          <c:cat>
            <c:strRef>
              <c:f>'CO2'!$B$3:$E$4</c:f>
              <c:strCache>
                <c:ptCount val="4"/>
                <c:pt idx="0">
                  <c:v>elec</c:v>
                </c:pt>
                <c:pt idx="1">
                  <c:v>coal</c:v>
                </c:pt>
                <c:pt idx="2">
                  <c:v>oil</c:v>
                </c:pt>
                <c:pt idx="3">
                  <c:v>gas</c:v>
                </c:pt>
              </c:strCache>
            </c:strRef>
          </c:cat>
          <c:val>
            <c:numRef>
              <c:f>'CO2'!$B$8:$E$8</c:f>
            </c:numRef>
          </c:val>
          <c:extLst>
            <c:ext xmlns:c16="http://schemas.microsoft.com/office/drawing/2014/chart" uri="{C3380CC4-5D6E-409C-BE32-E72D297353CC}">
              <c16:uniqueId val="{00000003-0056-45BE-B30F-829A30416D91}"/>
            </c:ext>
          </c:extLst>
        </c:ser>
        <c:ser>
          <c:idx val="4"/>
          <c:order val="4"/>
          <c:tx>
            <c:strRef>
              <c:f>'CO2'!$A$9</c:f>
              <c:strCache>
                <c:ptCount val="1"/>
                <c:pt idx="0">
                  <c:v>1994</c:v>
                </c:pt>
              </c:strCache>
            </c:strRef>
          </c:tx>
          <c:spPr>
            <a:solidFill>
              <a:schemeClr val="accent1">
                <a:tint val="58000"/>
              </a:schemeClr>
            </a:solidFill>
            <a:ln>
              <a:noFill/>
            </a:ln>
            <a:effectLst/>
          </c:spPr>
          <c:invertIfNegative val="0"/>
          <c:cat>
            <c:strRef>
              <c:f>'CO2'!$B$3:$E$4</c:f>
              <c:strCache>
                <c:ptCount val="4"/>
                <c:pt idx="0">
                  <c:v>elec</c:v>
                </c:pt>
                <c:pt idx="1">
                  <c:v>coal</c:v>
                </c:pt>
                <c:pt idx="2">
                  <c:v>oil</c:v>
                </c:pt>
                <c:pt idx="3">
                  <c:v>gas</c:v>
                </c:pt>
              </c:strCache>
            </c:strRef>
          </c:cat>
          <c:val>
            <c:numRef>
              <c:f>'CO2'!$B$9:$E$9</c:f>
            </c:numRef>
          </c:val>
          <c:extLst>
            <c:ext xmlns:c16="http://schemas.microsoft.com/office/drawing/2014/chart" uri="{C3380CC4-5D6E-409C-BE32-E72D297353CC}">
              <c16:uniqueId val="{00000004-0056-45BE-B30F-829A30416D91}"/>
            </c:ext>
          </c:extLst>
        </c:ser>
        <c:ser>
          <c:idx val="5"/>
          <c:order val="5"/>
          <c:tx>
            <c:strRef>
              <c:f>'CO2'!$A$10</c:f>
              <c:strCache>
                <c:ptCount val="1"/>
                <c:pt idx="0">
                  <c:v>1995</c:v>
                </c:pt>
              </c:strCache>
            </c:strRef>
          </c:tx>
          <c:spPr>
            <a:solidFill>
              <a:schemeClr val="accent1">
                <a:tint val="64000"/>
              </a:schemeClr>
            </a:solidFill>
            <a:ln>
              <a:noFill/>
            </a:ln>
            <a:effectLst/>
          </c:spPr>
          <c:invertIfNegative val="0"/>
          <c:cat>
            <c:strRef>
              <c:f>'CO2'!$B$3:$E$4</c:f>
              <c:strCache>
                <c:ptCount val="4"/>
                <c:pt idx="0">
                  <c:v>elec</c:v>
                </c:pt>
                <c:pt idx="1">
                  <c:v>coal</c:v>
                </c:pt>
                <c:pt idx="2">
                  <c:v>oil</c:v>
                </c:pt>
                <c:pt idx="3">
                  <c:v>gas</c:v>
                </c:pt>
              </c:strCache>
            </c:strRef>
          </c:cat>
          <c:val>
            <c:numRef>
              <c:f>'CO2'!$B$10:$E$10</c:f>
              <c:numCache>
                <c:formatCode>General</c:formatCode>
                <c:ptCount val="4"/>
                <c:pt idx="0">
                  <c:v>5.5781459583130122</c:v>
                </c:pt>
                <c:pt idx="1">
                  <c:v>4.0191249999999998</c:v>
                </c:pt>
                <c:pt idx="2">
                  <c:v>3.0678567026194146</c:v>
                </c:pt>
                <c:pt idx="3">
                  <c:v>2.1973658736669401</c:v>
                </c:pt>
              </c:numCache>
            </c:numRef>
          </c:val>
          <c:extLst>
            <c:ext xmlns:c16="http://schemas.microsoft.com/office/drawing/2014/chart" uri="{C3380CC4-5D6E-409C-BE32-E72D297353CC}">
              <c16:uniqueId val="{00000005-0056-45BE-B30F-829A30416D91}"/>
            </c:ext>
          </c:extLst>
        </c:ser>
        <c:ser>
          <c:idx val="6"/>
          <c:order val="6"/>
          <c:tx>
            <c:strRef>
              <c:f>'CO2'!$A$11</c:f>
              <c:strCache>
                <c:ptCount val="1"/>
                <c:pt idx="0">
                  <c:v>1996</c:v>
                </c:pt>
              </c:strCache>
            </c:strRef>
          </c:tx>
          <c:spPr>
            <a:solidFill>
              <a:schemeClr val="accent1">
                <a:tint val="70000"/>
              </a:schemeClr>
            </a:solidFill>
            <a:ln>
              <a:noFill/>
            </a:ln>
            <a:effectLst/>
          </c:spPr>
          <c:invertIfNegative val="0"/>
          <c:cat>
            <c:strRef>
              <c:f>'CO2'!$B$3:$E$4</c:f>
              <c:strCache>
                <c:ptCount val="4"/>
                <c:pt idx="0">
                  <c:v>elec</c:v>
                </c:pt>
                <c:pt idx="1">
                  <c:v>coal</c:v>
                </c:pt>
                <c:pt idx="2">
                  <c:v>oil</c:v>
                </c:pt>
                <c:pt idx="3">
                  <c:v>gas</c:v>
                </c:pt>
              </c:strCache>
            </c:strRef>
          </c:cat>
          <c:val>
            <c:numRef>
              <c:f>'CO2'!$B$11:$E$11</c:f>
            </c:numRef>
          </c:val>
          <c:extLst>
            <c:ext xmlns:c16="http://schemas.microsoft.com/office/drawing/2014/chart" uri="{C3380CC4-5D6E-409C-BE32-E72D297353CC}">
              <c16:uniqueId val="{00000006-0056-45BE-B30F-829A30416D91}"/>
            </c:ext>
          </c:extLst>
        </c:ser>
        <c:ser>
          <c:idx val="7"/>
          <c:order val="7"/>
          <c:tx>
            <c:strRef>
              <c:f>'CO2'!$A$12</c:f>
              <c:strCache>
                <c:ptCount val="1"/>
                <c:pt idx="0">
                  <c:v>1997</c:v>
                </c:pt>
              </c:strCache>
            </c:strRef>
          </c:tx>
          <c:spPr>
            <a:solidFill>
              <a:schemeClr val="accent1">
                <a:tint val="75000"/>
              </a:schemeClr>
            </a:solidFill>
            <a:ln>
              <a:noFill/>
            </a:ln>
            <a:effectLst/>
          </c:spPr>
          <c:invertIfNegative val="0"/>
          <c:cat>
            <c:strRef>
              <c:f>'CO2'!$B$3:$E$4</c:f>
              <c:strCache>
                <c:ptCount val="4"/>
                <c:pt idx="0">
                  <c:v>elec</c:v>
                </c:pt>
                <c:pt idx="1">
                  <c:v>coal</c:v>
                </c:pt>
                <c:pt idx="2">
                  <c:v>oil</c:v>
                </c:pt>
                <c:pt idx="3">
                  <c:v>gas</c:v>
                </c:pt>
              </c:strCache>
            </c:strRef>
          </c:cat>
          <c:val>
            <c:numRef>
              <c:f>'CO2'!$B$12:$E$12</c:f>
            </c:numRef>
          </c:val>
          <c:extLst>
            <c:ext xmlns:c16="http://schemas.microsoft.com/office/drawing/2014/chart" uri="{C3380CC4-5D6E-409C-BE32-E72D297353CC}">
              <c16:uniqueId val="{00000007-0056-45BE-B30F-829A30416D91}"/>
            </c:ext>
          </c:extLst>
        </c:ser>
        <c:ser>
          <c:idx val="8"/>
          <c:order val="8"/>
          <c:tx>
            <c:strRef>
              <c:f>'CO2'!$A$13</c:f>
              <c:strCache>
                <c:ptCount val="1"/>
                <c:pt idx="0">
                  <c:v>1998</c:v>
                </c:pt>
              </c:strCache>
            </c:strRef>
          </c:tx>
          <c:spPr>
            <a:solidFill>
              <a:schemeClr val="accent1">
                <a:tint val="81000"/>
              </a:schemeClr>
            </a:solidFill>
            <a:ln>
              <a:noFill/>
            </a:ln>
            <a:effectLst/>
          </c:spPr>
          <c:invertIfNegative val="0"/>
          <c:cat>
            <c:strRef>
              <c:f>'CO2'!$B$3:$E$4</c:f>
              <c:strCache>
                <c:ptCount val="4"/>
                <c:pt idx="0">
                  <c:v>elec</c:v>
                </c:pt>
                <c:pt idx="1">
                  <c:v>coal</c:v>
                </c:pt>
                <c:pt idx="2">
                  <c:v>oil</c:v>
                </c:pt>
                <c:pt idx="3">
                  <c:v>gas</c:v>
                </c:pt>
              </c:strCache>
            </c:strRef>
          </c:cat>
          <c:val>
            <c:numRef>
              <c:f>'CO2'!$B$13:$E$13</c:f>
            </c:numRef>
          </c:val>
          <c:extLst>
            <c:ext xmlns:c16="http://schemas.microsoft.com/office/drawing/2014/chart" uri="{C3380CC4-5D6E-409C-BE32-E72D297353CC}">
              <c16:uniqueId val="{00000008-0056-45BE-B30F-829A30416D91}"/>
            </c:ext>
          </c:extLst>
        </c:ser>
        <c:ser>
          <c:idx val="9"/>
          <c:order val="9"/>
          <c:tx>
            <c:strRef>
              <c:f>'CO2'!$A$14</c:f>
              <c:strCache>
                <c:ptCount val="1"/>
                <c:pt idx="0">
                  <c:v>1999</c:v>
                </c:pt>
              </c:strCache>
            </c:strRef>
          </c:tx>
          <c:spPr>
            <a:solidFill>
              <a:schemeClr val="accent1">
                <a:tint val="86000"/>
              </a:schemeClr>
            </a:solidFill>
            <a:ln>
              <a:noFill/>
            </a:ln>
            <a:effectLst/>
          </c:spPr>
          <c:invertIfNegative val="0"/>
          <c:cat>
            <c:strRef>
              <c:f>'CO2'!$B$3:$E$4</c:f>
              <c:strCache>
                <c:ptCount val="4"/>
                <c:pt idx="0">
                  <c:v>elec</c:v>
                </c:pt>
                <c:pt idx="1">
                  <c:v>coal</c:v>
                </c:pt>
                <c:pt idx="2">
                  <c:v>oil</c:v>
                </c:pt>
                <c:pt idx="3">
                  <c:v>gas</c:v>
                </c:pt>
              </c:strCache>
            </c:strRef>
          </c:cat>
          <c:val>
            <c:numRef>
              <c:f>'CO2'!$B$14:$E$14</c:f>
            </c:numRef>
          </c:val>
          <c:extLst>
            <c:ext xmlns:c16="http://schemas.microsoft.com/office/drawing/2014/chart" uri="{C3380CC4-5D6E-409C-BE32-E72D297353CC}">
              <c16:uniqueId val="{00000009-0056-45BE-B30F-829A30416D91}"/>
            </c:ext>
          </c:extLst>
        </c:ser>
        <c:ser>
          <c:idx val="10"/>
          <c:order val="10"/>
          <c:tx>
            <c:strRef>
              <c:f>'CO2'!$A$15</c:f>
              <c:strCache>
                <c:ptCount val="1"/>
                <c:pt idx="0">
                  <c:v>2000</c:v>
                </c:pt>
              </c:strCache>
            </c:strRef>
          </c:tx>
          <c:spPr>
            <a:solidFill>
              <a:schemeClr val="accent1">
                <a:tint val="92000"/>
              </a:schemeClr>
            </a:solidFill>
            <a:ln>
              <a:noFill/>
            </a:ln>
            <a:effectLst/>
          </c:spPr>
          <c:invertIfNegative val="0"/>
          <c:cat>
            <c:strRef>
              <c:f>'CO2'!$B$3:$E$4</c:f>
              <c:strCache>
                <c:ptCount val="4"/>
                <c:pt idx="0">
                  <c:v>elec</c:v>
                </c:pt>
                <c:pt idx="1">
                  <c:v>coal</c:v>
                </c:pt>
                <c:pt idx="2">
                  <c:v>oil</c:v>
                </c:pt>
                <c:pt idx="3">
                  <c:v>gas</c:v>
                </c:pt>
              </c:strCache>
            </c:strRef>
          </c:cat>
          <c:val>
            <c:numRef>
              <c:f>'CO2'!$B$15:$E$15</c:f>
              <c:numCache>
                <c:formatCode>General</c:formatCode>
                <c:ptCount val="4"/>
                <c:pt idx="0">
                  <c:v>4.8997809877692298</c:v>
                </c:pt>
                <c:pt idx="1">
                  <c:v>3.9909875000000001</c:v>
                </c:pt>
                <c:pt idx="2">
                  <c:v>2.7283100303951371</c:v>
                </c:pt>
                <c:pt idx="3">
                  <c:v>2.1863057644110273</c:v>
                </c:pt>
              </c:numCache>
            </c:numRef>
          </c:val>
          <c:extLst>
            <c:ext xmlns:c16="http://schemas.microsoft.com/office/drawing/2014/chart" uri="{C3380CC4-5D6E-409C-BE32-E72D297353CC}">
              <c16:uniqueId val="{0000000A-0056-45BE-B30F-829A30416D91}"/>
            </c:ext>
          </c:extLst>
        </c:ser>
        <c:ser>
          <c:idx val="11"/>
          <c:order val="11"/>
          <c:tx>
            <c:strRef>
              <c:f>'CO2'!$A$16</c:f>
              <c:strCache>
                <c:ptCount val="1"/>
                <c:pt idx="0">
                  <c:v>2001</c:v>
                </c:pt>
              </c:strCache>
            </c:strRef>
          </c:tx>
          <c:spPr>
            <a:solidFill>
              <a:schemeClr val="accent1">
                <a:tint val="98000"/>
              </a:schemeClr>
            </a:solidFill>
            <a:ln>
              <a:noFill/>
            </a:ln>
            <a:effectLst/>
          </c:spPr>
          <c:invertIfNegative val="0"/>
          <c:cat>
            <c:strRef>
              <c:f>'CO2'!$B$3:$E$4</c:f>
              <c:strCache>
                <c:ptCount val="4"/>
                <c:pt idx="0">
                  <c:v>elec</c:v>
                </c:pt>
                <c:pt idx="1">
                  <c:v>coal</c:v>
                </c:pt>
                <c:pt idx="2">
                  <c:v>oil</c:v>
                </c:pt>
                <c:pt idx="3">
                  <c:v>gas</c:v>
                </c:pt>
              </c:strCache>
            </c:strRef>
          </c:cat>
          <c:val>
            <c:numRef>
              <c:f>'CO2'!$B$16:$E$16</c:f>
            </c:numRef>
          </c:val>
          <c:extLst>
            <c:ext xmlns:c16="http://schemas.microsoft.com/office/drawing/2014/chart" uri="{C3380CC4-5D6E-409C-BE32-E72D297353CC}">
              <c16:uniqueId val="{0000000B-0056-45BE-B30F-829A30416D91}"/>
            </c:ext>
          </c:extLst>
        </c:ser>
        <c:ser>
          <c:idx val="12"/>
          <c:order val="12"/>
          <c:tx>
            <c:strRef>
              <c:f>'CO2'!$A$17</c:f>
              <c:strCache>
                <c:ptCount val="1"/>
                <c:pt idx="0">
                  <c:v>2002</c:v>
                </c:pt>
              </c:strCache>
            </c:strRef>
          </c:tx>
          <c:spPr>
            <a:solidFill>
              <a:schemeClr val="accent1">
                <a:shade val="97000"/>
              </a:schemeClr>
            </a:solidFill>
            <a:ln>
              <a:noFill/>
            </a:ln>
            <a:effectLst/>
          </c:spPr>
          <c:invertIfNegative val="0"/>
          <c:cat>
            <c:strRef>
              <c:f>'CO2'!$B$3:$E$4</c:f>
              <c:strCache>
                <c:ptCount val="4"/>
                <c:pt idx="0">
                  <c:v>elec</c:v>
                </c:pt>
                <c:pt idx="1">
                  <c:v>coal</c:v>
                </c:pt>
                <c:pt idx="2">
                  <c:v>oil</c:v>
                </c:pt>
                <c:pt idx="3">
                  <c:v>gas</c:v>
                </c:pt>
              </c:strCache>
            </c:strRef>
          </c:cat>
          <c:val>
            <c:numRef>
              <c:f>'CO2'!$B$17:$E$17</c:f>
            </c:numRef>
          </c:val>
          <c:extLst>
            <c:ext xmlns:c16="http://schemas.microsoft.com/office/drawing/2014/chart" uri="{C3380CC4-5D6E-409C-BE32-E72D297353CC}">
              <c16:uniqueId val="{0000000C-0056-45BE-B30F-829A30416D91}"/>
            </c:ext>
          </c:extLst>
        </c:ser>
        <c:ser>
          <c:idx val="13"/>
          <c:order val="13"/>
          <c:tx>
            <c:strRef>
              <c:f>'CO2'!$A$18</c:f>
              <c:strCache>
                <c:ptCount val="1"/>
                <c:pt idx="0">
                  <c:v>2003</c:v>
                </c:pt>
              </c:strCache>
            </c:strRef>
          </c:tx>
          <c:spPr>
            <a:solidFill>
              <a:schemeClr val="accent1">
                <a:shade val="91000"/>
              </a:schemeClr>
            </a:solidFill>
            <a:ln>
              <a:noFill/>
            </a:ln>
            <a:effectLst/>
          </c:spPr>
          <c:invertIfNegative val="0"/>
          <c:cat>
            <c:strRef>
              <c:f>'CO2'!$B$3:$E$4</c:f>
              <c:strCache>
                <c:ptCount val="4"/>
                <c:pt idx="0">
                  <c:v>elec</c:v>
                </c:pt>
                <c:pt idx="1">
                  <c:v>coal</c:v>
                </c:pt>
                <c:pt idx="2">
                  <c:v>oil</c:v>
                </c:pt>
                <c:pt idx="3">
                  <c:v>gas</c:v>
                </c:pt>
              </c:strCache>
            </c:strRef>
          </c:cat>
          <c:val>
            <c:numRef>
              <c:f>'CO2'!$B$18:$E$18</c:f>
            </c:numRef>
          </c:val>
          <c:extLst>
            <c:ext xmlns:c16="http://schemas.microsoft.com/office/drawing/2014/chart" uri="{C3380CC4-5D6E-409C-BE32-E72D297353CC}">
              <c16:uniqueId val="{0000000D-0056-45BE-B30F-829A30416D91}"/>
            </c:ext>
          </c:extLst>
        </c:ser>
        <c:ser>
          <c:idx val="14"/>
          <c:order val="14"/>
          <c:tx>
            <c:strRef>
              <c:f>'CO2'!$A$19</c:f>
              <c:strCache>
                <c:ptCount val="1"/>
                <c:pt idx="0">
                  <c:v>2004</c:v>
                </c:pt>
              </c:strCache>
            </c:strRef>
          </c:tx>
          <c:spPr>
            <a:solidFill>
              <a:schemeClr val="accent1">
                <a:shade val="86000"/>
              </a:schemeClr>
            </a:solidFill>
            <a:ln>
              <a:noFill/>
            </a:ln>
            <a:effectLst/>
          </c:spPr>
          <c:invertIfNegative val="0"/>
          <c:cat>
            <c:strRef>
              <c:f>'CO2'!$B$3:$E$4</c:f>
              <c:strCache>
                <c:ptCount val="4"/>
                <c:pt idx="0">
                  <c:v>elec</c:v>
                </c:pt>
                <c:pt idx="1">
                  <c:v>coal</c:v>
                </c:pt>
                <c:pt idx="2">
                  <c:v>oil</c:v>
                </c:pt>
                <c:pt idx="3">
                  <c:v>gas</c:v>
                </c:pt>
              </c:strCache>
            </c:strRef>
          </c:cat>
          <c:val>
            <c:numRef>
              <c:f>'CO2'!$B$19:$E$19</c:f>
            </c:numRef>
          </c:val>
          <c:extLst>
            <c:ext xmlns:c16="http://schemas.microsoft.com/office/drawing/2014/chart" uri="{C3380CC4-5D6E-409C-BE32-E72D297353CC}">
              <c16:uniqueId val="{0000000E-0056-45BE-B30F-829A30416D91}"/>
            </c:ext>
          </c:extLst>
        </c:ser>
        <c:ser>
          <c:idx val="15"/>
          <c:order val="15"/>
          <c:tx>
            <c:strRef>
              <c:f>'CO2'!$A$20</c:f>
              <c:strCache>
                <c:ptCount val="1"/>
                <c:pt idx="0">
                  <c:v>2005</c:v>
                </c:pt>
              </c:strCache>
            </c:strRef>
          </c:tx>
          <c:spPr>
            <a:solidFill>
              <a:schemeClr val="accent1">
                <a:shade val="80000"/>
              </a:schemeClr>
            </a:solidFill>
            <a:ln>
              <a:noFill/>
            </a:ln>
            <a:effectLst/>
          </c:spPr>
          <c:invertIfNegative val="0"/>
          <c:cat>
            <c:strRef>
              <c:f>'CO2'!$B$3:$E$4</c:f>
              <c:strCache>
                <c:ptCount val="4"/>
                <c:pt idx="0">
                  <c:v>elec</c:v>
                </c:pt>
                <c:pt idx="1">
                  <c:v>coal</c:v>
                </c:pt>
                <c:pt idx="2">
                  <c:v>oil</c:v>
                </c:pt>
                <c:pt idx="3">
                  <c:v>gas</c:v>
                </c:pt>
              </c:strCache>
            </c:strRef>
          </c:cat>
          <c:val>
            <c:numRef>
              <c:f>'CO2'!$B$20:$E$20</c:f>
              <c:numCache>
                <c:formatCode>General</c:formatCode>
                <c:ptCount val="4"/>
                <c:pt idx="0">
                  <c:v>3.1606687272415415</c:v>
                </c:pt>
                <c:pt idx="1">
                  <c:v>3.9762316715542521</c:v>
                </c:pt>
                <c:pt idx="2">
                  <c:v>3.5175396825396823</c:v>
                </c:pt>
                <c:pt idx="3">
                  <c:v>1.3164730853391686</c:v>
                </c:pt>
              </c:numCache>
            </c:numRef>
          </c:val>
          <c:extLst>
            <c:ext xmlns:c16="http://schemas.microsoft.com/office/drawing/2014/chart" uri="{C3380CC4-5D6E-409C-BE32-E72D297353CC}">
              <c16:uniqueId val="{0000000F-0056-45BE-B30F-829A30416D91}"/>
            </c:ext>
          </c:extLst>
        </c:ser>
        <c:ser>
          <c:idx val="16"/>
          <c:order val="16"/>
          <c:tx>
            <c:strRef>
              <c:f>'CO2'!$A$21</c:f>
              <c:strCache>
                <c:ptCount val="1"/>
                <c:pt idx="0">
                  <c:v>2006</c:v>
                </c:pt>
              </c:strCache>
            </c:strRef>
          </c:tx>
          <c:spPr>
            <a:solidFill>
              <a:schemeClr val="accent1">
                <a:shade val="74000"/>
              </a:schemeClr>
            </a:solidFill>
            <a:ln>
              <a:noFill/>
            </a:ln>
            <a:effectLst/>
          </c:spPr>
          <c:invertIfNegative val="0"/>
          <c:cat>
            <c:strRef>
              <c:f>'CO2'!$B$3:$E$4</c:f>
              <c:strCache>
                <c:ptCount val="4"/>
                <c:pt idx="0">
                  <c:v>elec</c:v>
                </c:pt>
                <c:pt idx="1">
                  <c:v>coal</c:v>
                </c:pt>
                <c:pt idx="2">
                  <c:v>oil</c:v>
                </c:pt>
                <c:pt idx="3">
                  <c:v>gas</c:v>
                </c:pt>
              </c:strCache>
            </c:strRef>
          </c:cat>
          <c:val>
            <c:numRef>
              <c:f>'CO2'!$B$21:$E$21</c:f>
            </c:numRef>
          </c:val>
          <c:extLst>
            <c:ext xmlns:c16="http://schemas.microsoft.com/office/drawing/2014/chart" uri="{C3380CC4-5D6E-409C-BE32-E72D297353CC}">
              <c16:uniqueId val="{00000010-0056-45BE-B30F-829A30416D91}"/>
            </c:ext>
          </c:extLst>
        </c:ser>
        <c:ser>
          <c:idx val="17"/>
          <c:order val="17"/>
          <c:tx>
            <c:strRef>
              <c:f>'CO2'!$A$22</c:f>
              <c:strCache>
                <c:ptCount val="1"/>
                <c:pt idx="0">
                  <c:v>2007</c:v>
                </c:pt>
              </c:strCache>
            </c:strRef>
          </c:tx>
          <c:spPr>
            <a:solidFill>
              <a:schemeClr val="accent1">
                <a:shade val="69000"/>
              </a:schemeClr>
            </a:solidFill>
            <a:ln>
              <a:noFill/>
            </a:ln>
            <a:effectLst/>
          </c:spPr>
          <c:invertIfNegative val="0"/>
          <c:cat>
            <c:strRef>
              <c:f>'CO2'!$B$3:$E$4</c:f>
              <c:strCache>
                <c:ptCount val="4"/>
                <c:pt idx="0">
                  <c:v>elec</c:v>
                </c:pt>
                <c:pt idx="1">
                  <c:v>coal</c:v>
                </c:pt>
                <c:pt idx="2">
                  <c:v>oil</c:v>
                </c:pt>
                <c:pt idx="3">
                  <c:v>gas</c:v>
                </c:pt>
              </c:strCache>
            </c:strRef>
          </c:cat>
          <c:val>
            <c:numRef>
              <c:f>'CO2'!$B$22:$E$22</c:f>
            </c:numRef>
          </c:val>
          <c:extLst>
            <c:ext xmlns:c16="http://schemas.microsoft.com/office/drawing/2014/chart" uri="{C3380CC4-5D6E-409C-BE32-E72D297353CC}">
              <c16:uniqueId val="{00000011-0056-45BE-B30F-829A30416D91}"/>
            </c:ext>
          </c:extLst>
        </c:ser>
        <c:ser>
          <c:idx val="18"/>
          <c:order val="18"/>
          <c:tx>
            <c:strRef>
              <c:f>'CO2'!$A$23</c:f>
              <c:strCache>
                <c:ptCount val="1"/>
                <c:pt idx="0">
                  <c:v>2008</c:v>
                </c:pt>
              </c:strCache>
            </c:strRef>
          </c:tx>
          <c:spPr>
            <a:solidFill>
              <a:schemeClr val="accent1">
                <a:shade val="63000"/>
              </a:schemeClr>
            </a:solidFill>
            <a:ln>
              <a:noFill/>
            </a:ln>
            <a:effectLst/>
          </c:spPr>
          <c:invertIfNegative val="0"/>
          <c:cat>
            <c:strRef>
              <c:f>'CO2'!$B$3:$E$4</c:f>
              <c:strCache>
                <c:ptCount val="4"/>
                <c:pt idx="0">
                  <c:v>elec</c:v>
                </c:pt>
                <c:pt idx="1">
                  <c:v>coal</c:v>
                </c:pt>
                <c:pt idx="2">
                  <c:v>oil</c:v>
                </c:pt>
                <c:pt idx="3">
                  <c:v>gas</c:v>
                </c:pt>
              </c:strCache>
            </c:strRef>
          </c:cat>
          <c:val>
            <c:numRef>
              <c:f>'CO2'!$B$23:$E$23</c:f>
            </c:numRef>
          </c:val>
          <c:extLst>
            <c:ext xmlns:c16="http://schemas.microsoft.com/office/drawing/2014/chart" uri="{C3380CC4-5D6E-409C-BE32-E72D297353CC}">
              <c16:uniqueId val="{00000012-0056-45BE-B30F-829A30416D91}"/>
            </c:ext>
          </c:extLst>
        </c:ser>
        <c:ser>
          <c:idx val="19"/>
          <c:order val="19"/>
          <c:tx>
            <c:strRef>
              <c:f>'CO2'!$A$24</c:f>
              <c:strCache>
                <c:ptCount val="1"/>
                <c:pt idx="0">
                  <c:v>2009</c:v>
                </c:pt>
              </c:strCache>
            </c:strRef>
          </c:tx>
          <c:spPr>
            <a:solidFill>
              <a:schemeClr val="accent1">
                <a:shade val="58000"/>
              </a:schemeClr>
            </a:solidFill>
            <a:ln>
              <a:noFill/>
            </a:ln>
            <a:effectLst/>
          </c:spPr>
          <c:invertIfNegative val="0"/>
          <c:cat>
            <c:strRef>
              <c:f>'CO2'!$B$3:$E$4</c:f>
              <c:strCache>
                <c:ptCount val="4"/>
                <c:pt idx="0">
                  <c:v>elec</c:v>
                </c:pt>
                <c:pt idx="1">
                  <c:v>coal</c:v>
                </c:pt>
                <c:pt idx="2">
                  <c:v>oil</c:v>
                </c:pt>
                <c:pt idx="3">
                  <c:v>gas</c:v>
                </c:pt>
              </c:strCache>
            </c:strRef>
          </c:cat>
          <c:val>
            <c:numRef>
              <c:f>'CO2'!$B$24:$E$24</c:f>
            </c:numRef>
          </c:val>
          <c:extLst>
            <c:ext xmlns:c16="http://schemas.microsoft.com/office/drawing/2014/chart" uri="{C3380CC4-5D6E-409C-BE32-E72D297353CC}">
              <c16:uniqueId val="{00000013-0056-45BE-B30F-829A30416D91}"/>
            </c:ext>
          </c:extLst>
        </c:ser>
        <c:ser>
          <c:idx val="20"/>
          <c:order val="20"/>
          <c:tx>
            <c:strRef>
              <c:f>'CO2'!$A$25</c:f>
              <c:strCache>
                <c:ptCount val="1"/>
                <c:pt idx="0">
                  <c:v>2010</c:v>
                </c:pt>
              </c:strCache>
            </c:strRef>
          </c:tx>
          <c:spPr>
            <a:solidFill>
              <a:schemeClr val="accent1">
                <a:shade val="52000"/>
              </a:schemeClr>
            </a:solidFill>
            <a:ln>
              <a:noFill/>
            </a:ln>
            <a:effectLst/>
          </c:spPr>
          <c:invertIfNegative val="0"/>
          <c:cat>
            <c:strRef>
              <c:f>'CO2'!$B$3:$E$4</c:f>
              <c:strCache>
                <c:ptCount val="4"/>
                <c:pt idx="0">
                  <c:v>elec</c:v>
                </c:pt>
                <c:pt idx="1">
                  <c:v>coal</c:v>
                </c:pt>
                <c:pt idx="2">
                  <c:v>oil</c:v>
                </c:pt>
                <c:pt idx="3">
                  <c:v>gas</c:v>
                </c:pt>
              </c:strCache>
            </c:strRef>
          </c:cat>
          <c:val>
            <c:numRef>
              <c:f>'CO2'!$B$25:$E$25</c:f>
              <c:numCache>
                <c:formatCode>General</c:formatCode>
                <c:ptCount val="4"/>
                <c:pt idx="0">
                  <c:v>3.0428379686184792</c:v>
                </c:pt>
                <c:pt idx="1">
                  <c:v>4.0085427872860633</c:v>
                </c:pt>
                <c:pt idx="2">
                  <c:v>2.5830748246297741</c:v>
                </c:pt>
                <c:pt idx="3">
                  <c:v>2.2985280373831776</c:v>
                </c:pt>
              </c:numCache>
            </c:numRef>
          </c:val>
          <c:extLst>
            <c:ext xmlns:c16="http://schemas.microsoft.com/office/drawing/2014/chart" uri="{C3380CC4-5D6E-409C-BE32-E72D297353CC}">
              <c16:uniqueId val="{00000014-0056-45BE-B30F-829A30416D91}"/>
            </c:ext>
          </c:extLst>
        </c:ser>
        <c:ser>
          <c:idx val="21"/>
          <c:order val="21"/>
          <c:tx>
            <c:strRef>
              <c:f>'CO2'!$A$26</c:f>
              <c:strCache>
                <c:ptCount val="1"/>
                <c:pt idx="0">
                  <c:v>2011</c:v>
                </c:pt>
              </c:strCache>
            </c:strRef>
          </c:tx>
          <c:spPr>
            <a:solidFill>
              <a:schemeClr val="accent1">
                <a:shade val="46000"/>
              </a:schemeClr>
            </a:solidFill>
            <a:ln>
              <a:noFill/>
            </a:ln>
            <a:effectLst/>
          </c:spPr>
          <c:invertIfNegative val="0"/>
          <c:cat>
            <c:strRef>
              <c:f>'CO2'!$B$3:$E$4</c:f>
              <c:strCache>
                <c:ptCount val="4"/>
                <c:pt idx="0">
                  <c:v>elec</c:v>
                </c:pt>
                <c:pt idx="1">
                  <c:v>coal</c:v>
                </c:pt>
                <c:pt idx="2">
                  <c:v>oil</c:v>
                </c:pt>
                <c:pt idx="3">
                  <c:v>gas</c:v>
                </c:pt>
              </c:strCache>
            </c:strRef>
          </c:cat>
          <c:val>
            <c:numRef>
              <c:f>'CO2'!$B$26:$E$26</c:f>
            </c:numRef>
          </c:val>
          <c:extLst>
            <c:ext xmlns:c16="http://schemas.microsoft.com/office/drawing/2014/chart" uri="{C3380CC4-5D6E-409C-BE32-E72D297353CC}">
              <c16:uniqueId val="{00000015-0056-45BE-B30F-829A30416D91}"/>
            </c:ext>
          </c:extLst>
        </c:ser>
        <c:ser>
          <c:idx val="22"/>
          <c:order val="22"/>
          <c:tx>
            <c:strRef>
              <c:f>'CO2'!$A$27</c:f>
              <c:strCache>
                <c:ptCount val="1"/>
                <c:pt idx="0">
                  <c:v>2012</c:v>
                </c:pt>
              </c:strCache>
            </c:strRef>
          </c:tx>
          <c:spPr>
            <a:solidFill>
              <a:schemeClr val="accent1">
                <a:shade val="41000"/>
              </a:schemeClr>
            </a:solidFill>
            <a:ln>
              <a:noFill/>
            </a:ln>
            <a:effectLst/>
          </c:spPr>
          <c:invertIfNegative val="0"/>
          <c:cat>
            <c:strRef>
              <c:f>'CO2'!$B$3:$E$4</c:f>
              <c:strCache>
                <c:ptCount val="4"/>
                <c:pt idx="0">
                  <c:v>elec</c:v>
                </c:pt>
                <c:pt idx="1">
                  <c:v>coal</c:v>
                </c:pt>
                <c:pt idx="2">
                  <c:v>oil</c:v>
                </c:pt>
                <c:pt idx="3">
                  <c:v>gas</c:v>
                </c:pt>
              </c:strCache>
            </c:strRef>
          </c:cat>
          <c:val>
            <c:numRef>
              <c:f>'CO2'!$B$27:$E$27</c:f>
            </c:numRef>
          </c:val>
          <c:extLst>
            <c:ext xmlns:c16="http://schemas.microsoft.com/office/drawing/2014/chart" uri="{C3380CC4-5D6E-409C-BE32-E72D297353CC}">
              <c16:uniqueId val="{00000016-0056-45BE-B30F-829A30416D91}"/>
            </c:ext>
          </c:extLst>
        </c:ser>
        <c:ser>
          <c:idx val="23"/>
          <c:order val="23"/>
          <c:tx>
            <c:strRef>
              <c:f>'CO2'!$A$28</c:f>
              <c:strCache>
                <c:ptCount val="1"/>
                <c:pt idx="0">
                  <c:v>2013</c:v>
                </c:pt>
              </c:strCache>
            </c:strRef>
          </c:tx>
          <c:spPr>
            <a:solidFill>
              <a:schemeClr val="accent1">
                <a:shade val="35000"/>
              </a:schemeClr>
            </a:solidFill>
            <a:ln>
              <a:noFill/>
            </a:ln>
            <a:effectLst/>
          </c:spPr>
          <c:invertIfNegative val="0"/>
          <c:cat>
            <c:strRef>
              <c:f>'CO2'!$B$3:$E$4</c:f>
              <c:strCache>
                <c:ptCount val="4"/>
                <c:pt idx="0">
                  <c:v>elec</c:v>
                </c:pt>
                <c:pt idx="1">
                  <c:v>coal</c:v>
                </c:pt>
                <c:pt idx="2">
                  <c:v>oil</c:v>
                </c:pt>
                <c:pt idx="3">
                  <c:v>gas</c:v>
                </c:pt>
              </c:strCache>
            </c:strRef>
          </c:cat>
          <c:val>
            <c:numRef>
              <c:f>'CO2'!$B$28:$E$28</c:f>
              <c:numCache>
                <c:formatCode>General</c:formatCode>
                <c:ptCount val="4"/>
                <c:pt idx="0">
                  <c:v>2.0873891864618161</c:v>
                </c:pt>
                <c:pt idx="1">
                  <c:v>3.9651105121293795</c:v>
                </c:pt>
                <c:pt idx="2">
                  <c:v>2.899913137114142</c:v>
                </c:pt>
                <c:pt idx="3">
                  <c:v>2.1149428104575163</c:v>
                </c:pt>
              </c:numCache>
            </c:numRef>
          </c:val>
          <c:extLst>
            <c:ext xmlns:c16="http://schemas.microsoft.com/office/drawing/2014/chart" uri="{C3380CC4-5D6E-409C-BE32-E72D297353CC}">
              <c16:uniqueId val="{00000017-0056-45BE-B30F-829A30416D91}"/>
            </c:ext>
          </c:extLst>
        </c:ser>
        <c:dLbls>
          <c:showLegendKey val="0"/>
          <c:showVal val="0"/>
          <c:showCatName val="0"/>
          <c:showSerName val="0"/>
          <c:showPercent val="0"/>
          <c:showBubbleSize val="0"/>
        </c:dLbls>
        <c:gapWidth val="219"/>
        <c:overlap val="-27"/>
        <c:axId val="157172096"/>
        <c:axId val="157173632"/>
      </c:barChart>
      <c:catAx>
        <c:axId val="15717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73632"/>
        <c:crosses val="autoZero"/>
        <c:auto val="1"/>
        <c:lblAlgn val="ctr"/>
        <c:lblOffset val="100"/>
        <c:noMultiLvlLbl val="0"/>
      </c:catAx>
      <c:valAx>
        <c:axId val="15717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717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'CO2'!$A$5</c:f>
              <c:strCache>
                <c:ptCount val="1"/>
                <c:pt idx="0">
                  <c:v>1990</c:v>
                </c:pt>
              </c:strCache>
            </c:strRef>
          </c:tx>
          <c:spPr>
            <a:solidFill>
              <a:schemeClr val="accent1">
                <a:tint val="36000"/>
              </a:schemeClr>
            </a:solidFill>
            <a:ln>
              <a:noFill/>
            </a:ln>
            <a:effectLst/>
          </c:spPr>
          <c:invertIfNegative val="0"/>
          <c:cat>
            <c:strRef>
              <c:f>'CO2'!$B$3:$E$4</c:f>
              <c:strCache>
                <c:ptCount val="4"/>
                <c:pt idx="0">
                  <c:v>elec</c:v>
                </c:pt>
                <c:pt idx="1">
                  <c:v>coal</c:v>
                </c:pt>
                <c:pt idx="2">
                  <c:v>oil</c:v>
                </c:pt>
                <c:pt idx="3">
                  <c:v>gas</c:v>
                </c:pt>
              </c:strCache>
            </c:strRef>
          </c:cat>
          <c:val>
            <c:numRef>
              <c:f>'CO2'!$B$5:$E$5</c:f>
            </c:numRef>
          </c:val>
          <c:extLst>
            <c:ext xmlns:c16="http://schemas.microsoft.com/office/drawing/2014/chart" uri="{C3380CC4-5D6E-409C-BE32-E72D297353CC}">
              <c16:uniqueId val="{00000000-212A-4B4F-91FC-A011C0B7B6DD}"/>
            </c:ext>
          </c:extLst>
        </c:ser>
        <c:ser>
          <c:idx val="1"/>
          <c:order val="1"/>
          <c:tx>
            <c:strRef>
              <c:f>'CO2'!$A$6</c:f>
              <c:strCache>
                <c:ptCount val="1"/>
                <c:pt idx="0">
                  <c:v>1991</c:v>
                </c:pt>
              </c:strCache>
            </c:strRef>
          </c:tx>
          <c:spPr>
            <a:solidFill>
              <a:schemeClr val="accent1">
                <a:tint val="41000"/>
              </a:schemeClr>
            </a:solidFill>
            <a:ln>
              <a:noFill/>
            </a:ln>
            <a:effectLst/>
          </c:spPr>
          <c:invertIfNegative val="0"/>
          <c:cat>
            <c:strRef>
              <c:f>'CO2'!$B$3:$E$4</c:f>
              <c:strCache>
                <c:ptCount val="4"/>
                <c:pt idx="0">
                  <c:v>elec</c:v>
                </c:pt>
                <c:pt idx="1">
                  <c:v>coal</c:v>
                </c:pt>
                <c:pt idx="2">
                  <c:v>oil</c:v>
                </c:pt>
                <c:pt idx="3">
                  <c:v>gas</c:v>
                </c:pt>
              </c:strCache>
            </c:strRef>
          </c:cat>
          <c:val>
            <c:numRef>
              <c:f>'CO2'!$B$6:$E$6</c:f>
            </c:numRef>
          </c:val>
          <c:extLst>
            <c:ext xmlns:c16="http://schemas.microsoft.com/office/drawing/2014/chart" uri="{C3380CC4-5D6E-409C-BE32-E72D297353CC}">
              <c16:uniqueId val="{00000001-212A-4B4F-91FC-A011C0B7B6DD}"/>
            </c:ext>
          </c:extLst>
        </c:ser>
        <c:ser>
          <c:idx val="2"/>
          <c:order val="2"/>
          <c:tx>
            <c:strRef>
              <c:f>'CO2'!$A$7</c:f>
              <c:strCache>
                <c:ptCount val="1"/>
                <c:pt idx="0">
                  <c:v>1992</c:v>
                </c:pt>
              </c:strCache>
            </c:strRef>
          </c:tx>
          <c:spPr>
            <a:solidFill>
              <a:schemeClr val="accent1">
                <a:tint val="47000"/>
              </a:schemeClr>
            </a:solidFill>
            <a:ln>
              <a:noFill/>
            </a:ln>
            <a:effectLst/>
          </c:spPr>
          <c:invertIfNegative val="0"/>
          <c:cat>
            <c:strRef>
              <c:f>'CO2'!$B$3:$E$4</c:f>
              <c:strCache>
                <c:ptCount val="4"/>
                <c:pt idx="0">
                  <c:v>elec</c:v>
                </c:pt>
                <c:pt idx="1">
                  <c:v>coal</c:v>
                </c:pt>
                <c:pt idx="2">
                  <c:v>oil</c:v>
                </c:pt>
                <c:pt idx="3">
                  <c:v>gas</c:v>
                </c:pt>
              </c:strCache>
            </c:strRef>
          </c:cat>
          <c:val>
            <c:numRef>
              <c:f>'CO2'!$B$7:$E$7</c:f>
            </c:numRef>
          </c:val>
          <c:extLst>
            <c:ext xmlns:c16="http://schemas.microsoft.com/office/drawing/2014/chart" uri="{C3380CC4-5D6E-409C-BE32-E72D297353CC}">
              <c16:uniqueId val="{00000002-212A-4B4F-91FC-A011C0B7B6DD}"/>
            </c:ext>
          </c:extLst>
        </c:ser>
        <c:ser>
          <c:idx val="3"/>
          <c:order val="3"/>
          <c:tx>
            <c:strRef>
              <c:f>'CO2'!$A$8</c:f>
              <c:strCache>
                <c:ptCount val="1"/>
                <c:pt idx="0">
                  <c:v>1993</c:v>
                </c:pt>
              </c:strCache>
            </c:strRef>
          </c:tx>
          <c:spPr>
            <a:solidFill>
              <a:schemeClr val="accent1">
                <a:tint val="52000"/>
              </a:schemeClr>
            </a:solidFill>
            <a:ln>
              <a:noFill/>
            </a:ln>
            <a:effectLst/>
          </c:spPr>
          <c:invertIfNegative val="0"/>
          <c:cat>
            <c:strRef>
              <c:f>'CO2'!$B$3:$E$4</c:f>
              <c:strCache>
                <c:ptCount val="4"/>
                <c:pt idx="0">
                  <c:v>elec</c:v>
                </c:pt>
                <c:pt idx="1">
                  <c:v>coal</c:v>
                </c:pt>
                <c:pt idx="2">
                  <c:v>oil</c:v>
                </c:pt>
                <c:pt idx="3">
                  <c:v>gas</c:v>
                </c:pt>
              </c:strCache>
            </c:strRef>
          </c:cat>
          <c:val>
            <c:numRef>
              <c:f>'CO2'!$B$8:$E$8</c:f>
            </c:numRef>
          </c:val>
          <c:extLst>
            <c:ext xmlns:c16="http://schemas.microsoft.com/office/drawing/2014/chart" uri="{C3380CC4-5D6E-409C-BE32-E72D297353CC}">
              <c16:uniqueId val="{00000003-212A-4B4F-91FC-A011C0B7B6DD}"/>
            </c:ext>
          </c:extLst>
        </c:ser>
        <c:ser>
          <c:idx val="4"/>
          <c:order val="4"/>
          <c:tx>
            <c:strRef>
              <c:f>'CO2'!$A$9</c:f>
              <c:strCache>
                <c:ptCount val="1"/>
                <c:pt idx="0">
                  <c:v>1994</c:v>
                </c:pt>
              </c:strCache>
            </c:strRef>
          </c:tx>
          <c:spPr>
            <a:solidFill>
              <a:schemeClr val="accent1">
                <a:tint val="57000"/>
              </a:schemeClr>
            </a:solidFill>
            <a:ln>
              <a:noFill/>
            </a:ln>
            <a:effectLst/>
          </c:spPr>
          <c:invertIfNegative val="0"/>
          <c:cat>
            <c:strRef>
              <c:f>'CO2'!$B$3:$E$4</c:f>
              <c:strCache>
                <c:ptCount val="4"/>
                <c:pt idx="0">
                  <c:v>elec</c:v>
                </c:pt>
                <c:pt idx="1">
                  <c:v>coal</c:v>
                </c:pt>
                <c:pt idx="2">
                  <c:v>oil</c:v>
                </c:pt>
                <c:pt idx="3">
                  <c:v>gas</c:v>
                </c:pt>
              </c:strCache>
            </c:strRef>
          </c:cat>
          <c:val>
            <c:numRef>
              <c:f>'CO2'!$B$9:$E$9</c:f>
            </c:numRef>
          </c:val>
          <c:extLst>
            <c:ext xmlns:c16="http://schemas.microsoft.com/office/drawing/2014/chart" uri="{C3380CC4-5D6E-409C-BE32-E72D297353CC}">
              <c16:uniqueId val="{00000004-212A-4B4F-91FC-A011C0B7B6DD}"/>
            </c:ext>
          </c:extLst>
        </c:ser>
        <c:ser>
          <c:idx val="5"/>
          <c:order val="5"/>
          <c:tx>
            <c:strRef>
              <c:f>'CO2'!$A$10</c:f>
              <c:strCache>
                <c:ptCount val="1"/>
                <c:pt idx="0">
                  <c:v>1995</c:v>
                </c:pt>
              </c:strCache>
            </c:strRef>
          </c:tx>
          <c:spPr>
            <a:solidFill>
              <a:schemeClr val="accent1">
                <a:tint val="63000"/>
              </a:schemeClr>
            </a:solidFill>
            <a:ln>
              <a:noFill/>
            </a:ln>
            <a:effectLst/>
          </c:spPr>
          <c:invertIfNegative val="0"/>
          <c:cat>
            <c:strRef>
              <c:f>'CO2'!$B$3:$E$4</c:f>
              <c:strCache>
                <c:ptCount val="4"/>
                <c:pt idx="0">
                  <c:v>elec</c:v>
                </c:pt>
                <c:pt idx="1">
                  <c:v>coal</c:v>
                </c:pt>
                <c:pt idx="2">
                  <c:v>oil</c:v>
                </c:pt>
                <c:pt idx="3">
                  <c:v>gas</c:v>
                </c:pt>
              </c:strCache>
            </c:strRef>
          </c:cat>
          <c:val>
            <c:numRef>
              <c:f>'CO2'!$B$10:$E$10</c:f>
              <c:numCache>
                <c:formatCode>General</c:formatCode>
                <c:ptCount val="4"/>
                <c:pt idx="0">
                  <c:v>15.42482475652751</c:v>
                </c:pt>
                <c:pt idx="1">
                  <c:v>2.0863255114320096</c:v>
                </c:pt>
                <c:pt idx="2">
                  <c:v>10.944875952121873</c:v>
                </c:pt>
                <c:pt idx="3">
                  <c:v>5.5360215053763442E-2</c:v>
                </c:pt>
              </c:numCache>
            </c:numRef>
          </c:val>
          <c:extLst>
            <c:ext xmlns:c16="http://schemas.microsoft.com/office/drawing/2014/chart" uri="{C3380CC4-5D6E-409C-BE32-E72D297353CC}">
              <c16:uniqueId val="{00000005-212A-4B4F-91FC-A011C0B7B6DD}"/>
            </c:ext>
          </c:extLst>
        </c:ser>
        <c:ser>
          <c:idx val="6"/>
          <c:order val="6"/>
          <c:tx>
            <c:strRef>
              <c:f>'CO2'!$A$11</c:f>
              <c:strCache>
                <c:ptCount val="1"/>
                <c:pt idx="0">
                  <c:v>1996</c:v>
                </c:pt>
              </c:strCache>
            </c:strRef>
          </c:tx>
          <c:spPr>
            <a:solidFill>
              <a:schemeClr val="accent1">
                <a:tint val="68000"/>
              </a:schemeClr>
            </a:solidFill>
            <a:ln>
              <a:noFill/>
            </a:ln>
            <a:effectLst/>
          </c:spPr>
          <c:invertIfNegative val="0"/>
          <c:cat>
            <c:strRef>
              <c:f>'CO2'!$B$3:$E$4</c:f>
              <c:strCache>
                <c:ptCount val="4"/>
                <c:pt idx="0">
                  <c:v>elec</c:v>
                </c:pt>
                <c:pt idx="1">
                  <c:v>coal</c:v>
                </c:pt>
                <c:pt idx="2">
                  <c:v>oil</c:v>
                </c:pt>
                <c:pt idx="3">
                  <c:v>gas</c:v>
                </c:pt>
              </c:strCache>
            </c:strRef>
          </c:cat>
          <c:val>
            <c:numRef>
              <c:f>'CO2'!$B$11:$E$11</c:f>
            </c:numRef>
          </c:val>
          <c:extLst>
            <c:ext xmlns:c16="http://schemas.microsoft.com/office/drawing/2014/chart" uri="{C3380CC4-5D6E-409C-BE32-E72D297353CC}">
              <c16:uniqueId val="{00000006-212A-4B4F-91FC-A011C0B7B6DD}"/>
            </c:ext>
          </c:extLst>
        </c:ser>
        <c:ser>
          <c:idx val="7"/>
          <c:order val="7"/>
          <c:tx>
            <c:strRef>
              <c:f>'CO2'!$A$12</c:f>
              <c:strCache>
                <c:ptCount val="1"/>
                <c:pt idx="0">
                  <c:v>1997</c:v>
                </c:pt>
              </c:strCache>
            </c:strRef>
          </c:tx>
          <c:spPr>
            <a:solidFill>
              <a:schemeClr val="accent1">
                <a:tint val="74000"/>
              </a:schemeClr>
            </a:solidFill>
            <a:ln>
              <a:noFill/>
            </a:ln>
            <a:effectLst/>
          </c:spPr>
          <c:invertIfNegative val="0"/>
          <c:cat>
            <c:strRef>
              <c:f>'CO2'!$B$3:$E$4</c:f>
              <c:strCache>
                <c:ptCount val="4"/>
                <c:pt idx="0">
                  <c:v>elec</c:v>
                </c:pt>
                <c:pt idx="1">
                  <c:v>coal</c:v>
                </c:pt>
                <c:pt idx="2">
                  <c:v>oil</c:v>
                </c:pt>
                <c:pt idx="3">
                  <c:v>gas</c:v>
                </c:pt>
              </c:strCache>
            </c:strRef>
          </c:cat>
          <c:val>
            <c:numRef>
              <c:f>'CO2'!$B$12:$E$12</c:f>
            </c:numRef>
          </c:val>
          <c:extLst>
            <c:ext xmlns:c16="http://schemas.microsoft.com/office/drawing/2014/chart" uri="{C3380CC4-5D6E-409C-BE32-E72D297353CC}">
              <c16:uniqueId val="{00000007-212A-4B4F-91FC-A011C0B7B6DD}"/>
            </c:ext>
          </c:extLst>
        </c:ser>
        <c:ser>
          <c:idx val="8"/>
          <c:order val="8"/>
          <c:tx>
            <c:strRef>
              <c:f>'CO2'!$A$13</c:f>
              <c:strCache>
                <c:ptCount val="1"/>
                <c:pt idx="0">
                  <c:v>1998</c:v>
                </c:pt>
              </c:strCache>
            </c:strRef>
          </c:tx>
          <c:spPr>
            <a:solidFill>
              <a:schemeClr val="accent1">
                <a:tint val="79000"/>
              </a:schemeClr>
            </a:solidFill>
            <a:ln>
              <a:noFill/>
            </a:ln>
            <a:effectLst/>
          </c:spPr>
          <c:invertIfNegative val="0"/>
          <c:cat>
            <c:strRef>
              <c:f>'CO2'!$B$3:$E$4</c:f>
              <c:strCache>
                <c:ptCount val="4"/>
                <c:pt idx="0">
                  <c:v>elec</c:v>
                </c:pt>
                <c:pt idx="1">
                  <c:v>coal</c:v>
                </c:pt>
                <c:pt idx="2">
                  <c:v>oil</c:v>
                </c:pt>
                <c:pt idx="3">
                  <c:v>gas</c:v>
                </c:pt>
              </c:strCache>
            </c:strRef>
          </c:cat>
          <c:val>
            <c:numRef>
              <c:f>'CO2'!$B$13:$E$13</c:f>
            </c:numRef>
          </c:val>
          <c:extLst>
            <c:ext xmlns:c16="http://schemas.microsoft.com/office/drawing/2014/chart" uri="{C3380CC4-5D6E-409C-BE32-E72D297353CC}">
              <c16:uniqueId val="{00000008-212A-4B4F-91FC-A011C0B7B6DD}"/>
            </c:ext>
          </c:extLst>
        </c:ser>
        <c:ser>
          <c:idx val="9"/>
          <c:order val="9"/>
          <c:tx>
            <c:strRef>
              <c:f>'CO2'!$A$14</c:f>
              <c:strCache>
                <c:ptCount val="1"/>
                <c:pt idx="0">
                  <c:v>1999</c:v>
                </c:pt>
              </c:strCache>
            </c:strRef>
          </c:tx>
          <c:spPr>
            <a:solidFill>
              <a:schemeClr val="accent1">
                <a:tint val="84000"/>
              </a:schemeClr>
            </a:solidFill>
            <a:ln>
              <a:noFill/>
            </a:ln>
            <a:effectLst/>
          </c:spPr>
          <c:invertIfNegative val="0"/>
          <c:cat>
            <c:strRef>
              <c:f>'CO2'!$B$3:$E$4</c:f>
              <c:strCache>
                <c:ptCount val="4"/>
                <c:pt idx="0">
                  <c:v>elec</c:v>
                </c:pt>
                <c:pt idx="1">
                  <c:v>coal</c:v>
                </c:pt>
                <c:pt idx="2">
                  <c:v>oil</c:v>
                </c:pt>
                <c:pt idx="3">
                  <c:v>gas</c:v>
                </c:pt>
              </c:strCache>
            </c:strRef>
          </c:cat>
          <c:val>
            <c:numRef>
              <c:f>'CO2'!$B$14:$E$14</c:f>
            </c:numRef>
          </c:val>
          <c:extLst>
            <c:ext xmlns:c16="http://schemas.microsoft.com/office/drawing/2014/chart" uri="{C3380CC4-5D6E-409C-BE32-E72D297353CC}">
              <c16:uniqueId val="{00000009-212A-4B4F-91FC-A011C0B7B6DD}"/>
            </c:ext>
          </c:extLst>
        </c:ser>
        <c:ser>
          <c:idx val="10"/>
          <c:order val="10"/>
          <c:tx>
            <c:strRef>
              <c:f>'CO2'!$A$15</c:f>
              <c:strCache>
                <c:ptCount val="1"/>
                <c:pt idx="0">
                  <c:v>2000</c:v>
                </c:pt>
              </c:strCache>
            </c:strRef>
          </c:tx>
          <c:spPr>
            <a:solidFill>
              <a:schemeClr val="accent1">
                <a:tint val="90000"/>
              </a:schemeClr>
            </a:solidFill>
            <a:ln>
              <a:noFill/>
            </a:ln>
            <a:effectLst/>
          </c:spPr>
          <c:invertIfNegative val="0"/>
          <c:cat>
            <c:strRef>
              <c:f>'CO2'!$B$3:$E$4</c:f>
              <c:strCache>
                <c:ptCount val="4"/>
                <c:pt idx="0">
                  <c:v>elec</c:v>
                </c:pt>
                <c:pt idx="1">
                  <c:v>coal</c:v>
                </c:pt>
                <c:pt idx="2">
                  <c:v>oil</c:v>
                </c:pt>
                <c:pt idx="3">
                  <c:v>gas</c:v>
                </c:pt>
              </c:strCache>
            </c:strRef>
          </c:cat>
          <c:val>
            <c:numRef>
              <c:f>'CO2'!$B$15:$E$15</c:f>
              <c:numCache>
                <c:formatCode>General</c:formatCode>
                <c:ptCount val="4"/>
                <c:pt idx="0">
                  <c:v>7.9363226403034162</c:v>
                </c:pt>
                <c:pt idx="1">
                  <c:v>4.5544839890210422</c:v>
                </c:pt>
                <c:pt idx="2">
                  <c:v>6.1721242633871389</c:v>
                </c:pt>
                <c:pt idx="3">
                  <c:v>1.8358355674709562E-2</c:v>
                </c:pt>
              </c:numCache>
            </c:numRef>
          </c:val>
          <c:extLst>
            <c:ext xmlns:c16="http://schemas.microsoft.com/office/drawing/2014/chart" uri="{C3380CC4-5D6E-409C-BE32-E72D297353CC}">
              <c16:uniqueId val="{0000000A-212A-4B4F-91FC-A011C0B7B6DD}"/>
            </c:ext>
          </c:extLst>
        </c:ser>
        <c:ser>
          <c:idx val="11"/>
          <c:order val="11"/>
          <c:tx>
            <c:strRef>
              <c:f>'CO2'!$A$16</c:f>
              <c:strCache>
                <c:ptCount val="1"/>
                <c:pt idx="0">
                  <c:v>2001</c:v>
                </c:pt>
              </c:strCache>
            </c:strRef>
          </c:tx>
          <c:spPr>
            <a:solidFill>
              <a:schemeClr val="accent1">
                <a:tint val="95000"/>
              </a:schemeClr>
            </a:solidFill>
            <a:ln>
              <a:noFill/>
            </a:ln>
            <a:effectLst/>
          </c:spPr>
          <c:invertIfNegative val="0"/>
          <c:cat>
            <c:strRef>
              <c:f>'CO2'!$B$3:$E$4</c:f>
              <c:strCache>
                <c:ptCount val="4"/>
                <c:pt idx="0">
                  <c:v>elec</c:v>
                </c:pt>
                <c:pt idx="1">
                  <c:v>coal</c:v>
                </c:pt>
                <c:pt idx="2">
                  <c:v>oil</c:v>
                </c:pt>
                <c:pt idx="3">
                  <c:v>gas</c:v>
                </c:pt>
              </c:strCache>
            </c:strRef>
          </c:cat>
          <c:val>
            <c:numRef>
              <c:f>'CO2'!$B$16:$E$16</c:f>
            </c:numRef>
          </c:val>
          <c:extLst>
            <c:ext xmlns:c16="http://schemas.microsoft.com/office/drawing/2014/chart" uri="{C3380CC4-5D6E-409C-BE32-E72D297353CC}">
              <c16:uniqueId val="{0000000B-212A-4B4F-91FC-A011C0B7B6DD}"/>
            </c:ext>
          </c:extLst>
        </c:ser>
        <c:ser>
          <c:idx val="12"/>
          <c:order val="12"/>
          <c:tx>
            <c:strRef>
              <c:f>'CO2'!$A$17</c:f>
              <c:strCache>
                <c:ptCount val="1"/>
                <c:pt idx="0">
                  <c:v>2002</c:v>
                </c:pt>
              </c:strCache>
            </c:strRef>
          </c:tx>
          <c:spPr>
            <a:solidFill>
              <a:schemeClr val="accent1"/>
            </a:solidFill>
            <a:ln>
              <a:noFill/>
            </a:ln>
            <a:effectLst/>
          </c:spPr>
          <c:invertIfNegative val="0"/>
          <c:cat>
            <c:strRef>
              <c:f>'CO2'!$B$3:$E$4</c:f>
              <c:strCache>
                <c:ptCount val="4"/>
                <c:pt idx="0">
                  <c:v>elec</c:v>
                </c:pt>
                <c:pt idx="1">
                  <c:v>coal</c:v>
                </c:pt>
                <c:pt idx="2">
                  <c:v>oil</c:v>
                </c:pt>
                <c:pt idx="3">
                  <c:v>gas</c:v>
                </c:pt>
              </c:strCache>
            </c:strRef>
          </c:cat>
          <c:val>
            <c:numRef>
              <c:f>'CO2'!$B$17:$E$17</c:f>
            </c:numRef>
          </c:val>
          <c:extLst>
            <c:ext xmlns:c16="http://schemas.microsoft.com/office/drawing/2014/chart" uri="{C3380CC4-5D6E-409C-BE32-E72D297353CC}">
              <c16:uniqueId val="{0000000C-212A-4B4F-91FC-A011C0B7B6DD}"/>
            </c:ext>
          </c:extLst>
        </c:ser>
        <c:ser>
          <c:idx val="13"/>
          <c:order val="13"/>
          <c:tx>
            <c:strRef>
              <c:f>'CO2'!$A$18</c:f>
              <c:strCache>
                <c:ptCount val="1"/>
                <c:pt idx="0">
                  <c:v>2003</c:v>
                </c:pt>
              </c:strCache>
            </c:strRef>
          </c:tx>
          <c:spPr>
            <a:solidFill>
              <a:schemeClr val="accent1">
                <a:shade val="94000"/>
              </a:schemeClr>
            </a:solidFill>
            <a:ln>
              <a:noFill/>
            </a:ln>
            <a:effectLst/>
          </c:spPr>
          <c:invertIfNegative val="0"/>
          <c:cat>
            <c:strRef>
              <c:f>'CO2'!$B$3:$E$4</c:f>
              <c:strCache>
                <c:ptCount val="4"/>
                <c:pt idx="0">
                  <c:v>elec</c:v>
                </c:pt>
                <c:pt idx="1">
                  <c:v>coal</c:v>
                </c:pt>
                <c:pt idx="2">
                  <c:v>oil</c:v>
                </c:pt>
                <c:pt idx="3">
                  <c:v>gas</c:v>
                </c:pt>
              </c:strCache>
            </c:strRef>
          </c:cat>
          <c:val>
            <c:numRef>
              <c:f>'CO2'!$B$18:$E$18</c:f>
            </c:numRef>
          </c:val>
          <c:extLst>
            <c:ext xmlns:c16="http://schemas.microsoft.com/office/drawing/2014/chart" uri="{C3380CC4-5D6E-409C-BE32-E72D297353CC}">
              <c16:uniqueId val="{0000000D-212A-4B4F-91FC-A011C0B7B6DD}"/>
            </c:ext>
          </c:extLst>
        </c:ser>
        <c:ser>
          <c:idx val="14"/>
          <c:order val="14"/>
          <c:tx>
            <c:strRef>
              <c:f>'CO2'!$A$19</c:f>
              <c:strCache>
                <c:ptCount val="1"/>
                <c:pt idx="0">
                  <c:v>2004</c:v>
                </c:pt>
              </c:strCache>
            </c:strRef>
          </c:tx>
          <c:spPr>
            <a:solidFill>
              <a:schemeClr val="accent1">
                <a:shade val="89000"/>
              </a:schemeClr>
            </a:solidFill>
            <a:ln>
              <a:noFill/>
            </a:ln>
            <a:effectLst/>
          </c:spPr>
          <c:invertIfNegative val="0"/>
          <c:cat>
            <c:strRef>
              <c:f>'CO2'!$B$3:$E$4</c:f>
              <c:strCache>
                <c:ptCount val="4"/>
                <c:pt idx="0">
                  <c:v>elec</c:v>
                </c:pt>
                <c:pt idx="1">
                  <c:v>coal</c:v>
                </c:pt>
                <c:pt idx="2">
                  <c:v>oil</c:v>
                </c:pt>
                <c:pt idx="3">
                  <c:v>gas</c:v>
                </c:pt>
              </c:strCache>
            </c:strRef>
          </c:cat>
          <c:val>
            <c:numRef>
              <c:f>'CO2'!$B$19:$E$19</c:f>
            </c:numRef>
          </c:val>
          <c:extLst>
            <c:ext xmlns:c16="http://schemas.microsoft.com/office/drawing/2014/chart" uri="{C3380CC4-5D6E-409C-BE32-E72D297353CC}">
              <c16:uniqueId val="{0000000E-212A-4B4F-91FC-A011C0B7B6DD}"/>
            </c:ext>
          </c:extLst>
        </c:ser>
        <c:ser>
          <c:idx val="15"/>
          <c:order val="15"/>
          <c:tx>
            <c:strRef>
              <c:f>'CO2'!$A$20</c:f>
              <c:strCache>
                <c:ptCount val="1"/>
                <c:pt idx="0">
                  <c:v>2005</c:v>
                </c:pt>
              </c:strCache>
            </c:strRef>
          </c:tx>
          <c:spPr>
            <a:solidFill>
              <a:schemeClr val="accent1">
                <a:shade val="83000"/>
              </a:schemeClr>
            </a:solidFill>
            <a:ln>
              <a:noFill/>
            </a:ln>
            <a:effectLst/>
          </c:spPr>
          <c:invertIfNegative val="0"/>
          <c:cat>
            <c:strRef>
              <c:f>'CO2'!$B$3:$E$4</c:f>
              <c:strCache>
                <c:ptCount val="4"/>
                <c:pt idx="0">
                  <c:v>elec</c:v>
                </c:pt>
                <c:pt idx="1">
                  <c:v>coal</c:v>
                </c:pt>
                <c:pt idx="2">
                  <c:v>oil</c:v>
                </c:pt>
                <c:pt idx="3">
                  <c:v>gas</c:v>
                </c:pt>
              </c:strCache>
            </c:strRef>
          </c:cat>
          <c:val>
            <c:numRef>
              <c:f>'CO2'!$B$20:$E$20</c:f>
              <c:numCache>
                <c:formatCode>General</c:formatCode>
                <c:ptCount val="4"/>
                <c:pt idx="0">
                  <c:v>4.2876222290819985</c:v>
                </c:pt>
                <c:pt idx="1">
                  <c:v>2.743843621399177</c:v>
                </c:pt>
                <c:pt idx="2">
                  <c:v>3.5044907638542186</c:v>
                </c:pt>
                <c:pt idx="3">
                  <c:v>1.4276311300639659</c:v>
                </c:pt>
              </c:numCache>
            </c:numRef>
          </c:val>
          <c:extLst>
            <c:ext xmlns:c16="http://schemas.microsoft.com/office/drawing/2014/chart" uri="{C3380CC4-5D6E-409C-BE32-E72D297353CC}">
              <c16:uniqueId val="{0000000F-212A-4B4F-91FC-A011C0B7B6DD}"/>
            </c:ext>
          </c:extLst>
        </c:ser>
        <c:ser>
          <c:idx val="16"/>
          <c:order val="16"/>
          <c:tx>
            <c:strRef>
              <c:f>'CO2'!$A$21</c:f>
              <c:strCache>
                <c:ptCount val="1"/>
                <c:pt idx="0">
                  <c:v>2006</c:v>
                </c:pt>
              </c:strCache>
            </c:strRef>
          </c:tx>
          <c:spPr>
            <a:solidFill>
              <a:schemeClr val="accent1">
                <a:shade val="78000"/>
              </a:schemeClr>
            </a:solidFill>
            <a:ln>
              <a:noFill/>
            </a:ln>
            <a:effectLst/>
          </c:spPr>
          <c:invertIfNegative val="0"/>
          <c:cat>
            <c:strRef>
              <c:f>'CO2'!$B$3:$E$4</c:f>
              <c:strCache>
                <c:ptCount val="4"/>
                <c:pt idx="0">
                  <c:v>elec</c:v>
                </c:pt>
                <c:pt idx="1">
                  <c:v>coal</c:v>
                </c:pt>
                <c:pt idx="2">
                  <c:v>oil</c:v>
                </c:pt>
                <c:pt idx="3">
                  <c:v>gas</c:v>
                </c:pt>
              </c:strCache>
            </c:strRef>
          </c:cat>
          <c:val>
            <c:numRef>
              <c:f>'CO2'!$B$21:$E$21</c:f>
            </c:numRef>
          </c:val>
          <c:extLst>
            <c:ext xmlns:c16="http://schemas.microsoft.com/office/drawing/2014/chart" uri="{C3380CC4-5D6E-409C-BE32-E72D297353CC}">
              <c16:uniqueId val="{00000010-212A-4B4F-91FC-A011C0B7B6DD}"/>
            </c:ext>
          </c:extLst>
        </c:ser>
        <c:ser>
          <c:idx val="17"/>
          <c:order val="17"/>
          <c:tx>
            <c:strRef>
              <c:f>'CO2'!$A$22</c:f>
              <c:strCache>
                <c:ptCount val="1"/>
                <c:pt idx="0">
                  <c:v>2007</c:v>
                </c:pt>
              </c:strCache>
            </c:strRef>
          </c:tx>
          <c:spPr>
            <a:solidFill>
              <a:schemeClr val="accent1">
                <a:shade val="73000"/>
              </a:schemeClr>
            </a:solidFill>
            <a:ln>
              <a:noFill/>
            </a:ln>
            <a:effectLst/>
          </c:spPr>
          <c:invertIfNegative val="0"/>
          <c:cat>
            <c:strRef>
              <c:f>'CO2'!$B$3:$E$4</c:f>
              <c:strCache>
                <c:ptCount val="4"/>
                <c:pt idx="0">
                  <c:v>elec</c:v>
                </c:pt>
                <c:pt idx="1">
                  <c:v>coal</c:v>
                </c:pt>
                <c:pt idx="2">
                  <c:v>oil</c:v>
                </c:pt>
                <c:pt idx="3">
                  <c:v>gas</c:v>
                </c:pt>
              </c:strCache>
            </c:strRef>
          </c:cat>
          <c:val>
            <c:numRef>
              <c:f>'CO2'!$B$22:$E$22</c:f>
            </c:numRef>
          </c:val>
          <c:extLst>
            <c:ext xmlns:c16="http://schemas.microsoft.com/office/drawing/2014/chart" uri="{C3380CC4-5D6E-409C-BE32-E72D297353CC}">
              <c16:uniqueId val="{00000011-212A-4B4F-91FC-A011C0B7B6DD}"/>
            </c:ext>
          </c:extLst>
        </c:ser>
        <c:ser>
          <c:idx val="18"/>
          <c:order val="18"/>
          <c:tx>
            <c:strRef>
              <c:f>'CO2'!$A$23</c:f>
              <c:strCache>
                <c:ptCount val="1"/>
                <c:pt idx="0">
                  <c:v>2008</c:v>
                </c:pt>
              </c:strCache>
            </c:strRef>
          </c:tx>
          <c:spPr>
            <a:solidFill>
              <a:schemeClr val="accent1">
                <a:shade val="67000"/>
              </a:schemeClr>
            </a:solidFill>
            <a:ln>
              <a:noFill/>
            </a:ln>
            <a:effectLst/>
          </c:spPr>
          <c:invertIfNegative val="0"/>
          <c:cat>
            <c:strRef>
              <c:f>'CO2'!$B$3:$E$4</c:f>
              <c:strCache>
                <c:ptCount val="4"/>
                <c:pt idx="0">
                  <c:v>elec</c:v>
                </c:pt>
                <c:pt idx="1">
                  <c:v>coal</c:v>
                </c:pt>
                <c:pt idx="2">
                  <c:v>oil</c:v>
                </c:pt>
                <c:pt idx="3">
                  <c:v>gas</c:v>
                </c:pt>
              </c:strCache>
            </c:strRef>
          </c:cat>
          <c:val>
            <c:numRef>
              <c:f>'CO2'!$B$23:$E$23</c:f>
            </c:numRef>
          </c:val>
          <c:extLst>
            <c:ext xmlns:c16="http://schemas.microsoft.com/office/drawing/2014/chart" uri="{C3380CC4-5D6E-409C-BE32-E72D297353CC}">
              <c16:uniqueId val="{00000012-212A-4B4F-91FC-A011C0B7B6DD}"/>
            </c:ext>
          </c:extLst>
        </c:ser>
        <c:ser>
          <c:idx val="19"/>
          <c:order val="19"/>
          <c:tx>
            <c:strRef>
              <c:f>'CO2'!$A$24</c:f>
              <c:strCache>
                <c:ptCount val="1"/>
                <c:pt idx="0">
                  <c:v>2009</c:v>
                </c:pt>
              </c:strCache>
            </c:strRef>
          </c:tx>
          <c:spPr>
            <a:solidFill>
              <a:schemeClr val="accent1">
                <a:shade val="62000"/>
              </a:schemeClr>
            </a:solidFill>
            <a:ln>
              <a:noFill/>
            </a:ln>
            <a:effectLst/>
          </c:spPr>
          <c:invertIfNegative val="0"/>
          <c:cat>
            <c:strRef>
              <c:f>'CO2'!$B$3:$E$4</c:f>
              <c:strCache>
                <c:ptCount val="4"/>
                <c:pt idx="0">
                  <c:v>elec</c:v>
                </c:pt>
                <c:pt idx="1">
                  <c:v>coal</c:v>
                </c:pt>
                <c:pt idx="2">
                  <c:v>oil</c:v>
                </c:pt>
                <c:pt idx="3">
                  <c:v>gas</c:v>
                </c:pt>
              </c:strCache>
            </c:strRef>
          </c:cat>
          <c:val>
            <c:numRef>
              <c:f>'CO2'!$B$24:$E$24</c:f>
            </c:numRef>
          </c:val>
          <c:extLst>
            <c:ext xmlns:c16="http://schemas.microsoft.com/office/drawing/2014/chart" uri="{C3380CC4-5D6E-409C-BE32-E72D297353CC}">
              <c16:uniqueId val="{00000013-212A-4B4F-91FC-A011C0B7B6DD}"/>
            </c:ext>
          </c:extLst>
        </c:ser>
        <c:ser>
          <c:idx val="20"/>
          <c:order val="20"/>
          <c:tx>
            <c:strRef>
              <c:f>'CO2'!$A$25</c:f>
              <c:strCache>
                <c:ptCount val="1"/>
                <c:pt idx="0">
                  <c:v>2010</c:v>
                </c:pt>
              </c:strCache>
            </c:strRef>
          </c:tx>
          <c:spPr>
            <a:solidFill>
              <a:schemeClr val="accent1">
                <a:shade val="56000"/>
              </a:schemeClr>
            </a:solidFill>
            <a:ln>
              <a:noFill/>
            </a:ln>
            <a:effectLst/>
          </c:spPr>
          <c:invertIfNegative val="0"/>
          <c:cat>
            <c:strRef>
              <c:f>'CO2'!$B$3:$E$4</c:f>
              <c:strCache>
                <c:ptCount val="4"/>
                <c:pt idx="0">
                  <c:v>elec</c:v>
                </c:pt>
                <c:pt idx="1">
                  <c:v>coal</c:v>
                </c:pt>
                <c:pt idx="2">
                  <c:v>oil</c:v>
                </c:pt>
                <c:pt idx="3">
                  <c:v>gas</c:v>
                </c:pt>
              </c:strCache>
            </c:strRef>
          </c:cat>
          <c:val>
            <c:numRef>
              <c:f>'CO2'!$B$25:$E$25</c:f>
              <c:numCache>
                <c:formatCode>General</c:formatCode>
                <c:ptCount val="4"/>
                <c:pt idx="0">
                  <c:v>2.8882075256799999</c:v>
                </c:pt>
                <c:pt idx="1">
                  <c:v>2.0350860692102928</c:v>
                </c:pt>
                <c:pt idx="2">
                  <c:v>2.1501085209003215</c:v>
                </c:pt>
                <c:pt idx="3">
                  <c:v>0.88195567594188617</c:v>
                </c:pt>
              </c:numCache>
            </c:numRef>
          </c:val>
          <c:extLst>
            <c:ext xmlns:c16="http://schemas.microsoft.com/office/drawing/2014/chart" uri="{C3380CC4-5D6E-409C-BE32-E72D297353CC}">
              <c16:uniqueId val="{00000014-212A-4B4F-91FC-A011C0B7B6DD}"/>
            </c:ext>
          </c:extLst>
        </c:ser>
        <c:ser>
          <c:idx val="21"/>
          <c:order val="21"/>
          <c:tx>
            <c:strRef>
              <c:f>'CO2'!$A$26</c:f>
              <c:strCache>
                <c:ptCount val="1"/>
                <c:pt idx="0">
                  <c:v>2011</c:v>
                </c:pt>
              </c:strCache>
            </c:strRef>
          </c:tx>
          <c:spPr>
            <a:solidFill>
              <a:schemeClr val="accent1">
                <a:shade val="51000"/>
              </a:schemeClr>
            </a:solidFill>
            <a:ln>
              <a:noFill/>
            </a:ln>
            <a:effectLst/>
          </c:spPr>
          <c:invertIfNegative val="0"/>
          <c:cat>
            <c:strRef>
              <c:f>'CO2'!$B$3:$E$4</c:f>
              <c:strCache>
                <c:ptCount val="4"/>
                <c:pt idx="0">
                  <c:v>elec</c:v>
                </c:pt>
                <c:pt idx="1">
                  <c:v>coal</c:v>
                </c:pt>
                <c:pt idx="2">
                  <c:v>oil</c:v>
                </c:pt>
                <c:pt idx="3">
                  <c:v>gas</c:v>
                </c:pt>
              </c:strCache>
            </c:strRef>
          </c:cat>
          <c:val>
            <c:numRef>
              <c:f>'CO2'!$B$26:$E$26</c:f>
            </c:numRef>
          </c:val>
          <c:extLst>
            <c:ext xmlns:c16="http://schemas.microsoft.com/office/drawing/2014/chart" uri="{C3380CC4-5D6E-409C-BE32-E72D297353CC}">
              <c16:uniqueId val="{00000015-212A-4B4F-91FC-A011C0B7B6DD}"/>
            </c:ext>
          </c:extLst>
        </c:ser>
        <c:ser>
          <c:idx val="22"/>
          <c:order val="22"/>
          <c:tx>
            <c:strRef>
              <c:f>'CO2'!$A$27</c:f>
              <c:strCache>
                <c:ptCount val="1"/>
                <c:pt idx="0">
                  <c:v>2012</c:v>
                </c:pt>
              </c:strCache>
            </c:strRef>
          </c:tx>
          <c:spPr>
            <a:solidFill>
              <a:schemeClr val="accent1">
                <a:shade val="46000"/>
              </a:schemeClr>
            </a:solidFill>
            <a:ln>
              <a:noFill/>
            </a:ln>
            <a:effectLst/>
          </c:spPr>
          <c:invertIfNegative val="0"/>
          <c:cat>
            <c:strRef>
              <c:f>'CO2'!$B$3:$E$4</c:f>
              <c:strCache>
                <c:ptCount val="4"/>
                <c:pt idx="0">
                  <c:v>elec</c:v>
                </c:pt>
                <c:pt idx="1">
                  <c:v>coal</c:v>
                </c:pt>
                <c:pt idx="2">
                  <c:v>oil</c:v>
                </c:pt>
                <c:pt idx="3">
                  <c:v>gas</c:v>
                </c:pt>
              </c:strCache>
            </c:strRef>
          </c:cat>
          <c:val>
            <c:numRef>
              <c:f>'CO2'!$B$27:$E$27</c:f>
            </c:numRef>
          </c:val>
          <c:extLst>
            <c:ext xmlns:c16="http://schemas.microsoft.com/office/drawing/2014/chart" uri="{C3380CC4-5D6E-409C-BE32-E72D297353CC}">
              <c16:uniqueId val="{00000016-212A-4B4F-91FC-A011C0B7B6DD}"/>
            </c:ext>
          </c:extLst>
        </c:ser>
        <c:ser>
          <c:idx val="23"/>
          <c:order val="23"/>
          <c:tx>
            <c:strRef>
              <c:f>'CO2'!$A$28</c:f>
              <c:strCache>
                <c:ptCount val="1"/>
                <c:pt idx="0">
                  <c:v>2013</c:v>
                </c:pt>
              </c:strCache>
            </c:strRef>
          </c:tx>
          <c:spPr>
            <a:solidFill>
              <a:schemeClr val="accent1">
                <a:shade val="40000"/>
              </a:schemeClr>
            </a:solidFill>
            <a:ln>
              <a:noFill/>
            </a:ln>
            <a:effectLst/>
          </c:spPr>
          <c:invertIfNegative val="0"/>
          <c:cat>
            <c:strRef>
              <c:f>'CO2'!$B$3:$E$4</c:f>
              <c:strCache>
                <c:ptCount val="4"/>
                <c:pt idx="0">
                  <c:v>elec</c:v>
                </c:pt>
                <c:pt idx="1">
                  <c:v>coal</c:v>
                </c:pt>
                <c:pt idx="2">
                  <c:v>oil</c:v>
                </c:pt>
                <c:pt idx="3">
                  <c:v>gas</c:v>
                </c:pt>
              </c:strCache>
            </c:strRef>
          </c:cat>
          <c:val>
            <c:numRef>
              <c:f>'CO2'!$B$28:$E$28</c:f>
            </c:numRef>
          </c:val>
          <c:extLst>
            <c:ext xmlns:c16="http://schemas.microsoft.com/office/drawing/2014/chart" uri="{C3380CC4-5D6E-409C-BE32-E72D297353CC}">
              <c16:uniqueId val="{00000017-212A-4B4F-91FC-A011C0B7B6DD}"/>
            </c:ext>
          </c:extLst>
        </c:ser>
        <c:ser>
          <c:idx val="24"/>
          <c:order val="24"/>
          <c:tx>
            <c:strRef>
              <c:f>'CO2'!$A$29</c:f>
              <c:strCache>
                <c:ptCount val="1"/>
                <c:pt idx="0">
                  <c:v>2014</c:v>
                </c:pt>
              </c:strCache>
            </c:strRef>
          </c:tx>
          <c:spPr>
            <a:solidFill>
              <a:schemeClr val="accent1">
                <a:shade val="35000"/>
              </a:schemeClr>
            </a:solidFill>
            <a:ln>
              <a:noFill/>
            </a:ln>
            <a:effectLst/>
          </c:spPr>
          <c:invertIfNegative val="0"/>
          <c:cat>
            <c:strRef>
              <c:f>'CO2'!$B$3:$E$4</c:f>
              <c:strCache>
                <c:ptCount val="4"/>
                <c:pt idx="0">
                  <c:v>elec</c:v>
                </c:pt>
                <c:pt idx="1">
                  <c:v>coal</c:v>
                </c:pt>
                <c:pt idx="2">
                  <c:v>oil</c:v>
                </c:pt>
                <c:pt idx="3">
                  <c:v>gas</c:v>
                </c:pt>
              </c:strCache>
            </c:strRef>
          </c:cat>
          <c:val>
            <c:numRef>
              <c:f>'CO2'!$B$29:$E$29</c:f>
              <c:numCache>
                <c:formatCode>General</c:formatCode>
                <c:ptCount val="4"/>
                <c:pt idx="0">
                  <c:v>4.0326842965410128</c:v>
                </c:pt>
                <c:pt idx="1">
                  <c:v>2.3692675395128058</c:v>
                </c:pt>
                <c:pt idx="2">
                  <c:v>2.402671910739191</c:v>
                </c:pt>
                <c:pt idx="3">
                  <c:v>0.80508608900347489</c:v>
                </c:pt>
              </c:numCache>
            </c:numRef>
          </c:val>
          <c:extLst>
            <c:ext xmlns:c16="http://schemas.microsoft.com/office/drawing/2014/chart" uri="{C3380CC4-5D6E-409C-BE32-E72D297353CC}">
              <c16:uniqueId val="{00000018-212A-4B4F-91FC-A011C0B7B6DD}"/>
            </c:ext>
          </c:extLst>
        </c:ser>
        <c:dLbls>
          <c:showLegendKey val="0"/>
          <c:showVal val="0"/>
          <c:showCatName val="0"/>
          <c:showSerName val="0"/>
          <c:showPercent val="0"/>
          <c:showBubbleSize val="0"/>
        </c:dLbls>
        <c:gapWidth val="219"/>
        <c:overlap val="-27"/>
        <c:axId val="157600000"/>
        <c:axId val="157605888"/>
      </c:barChart>
      <c:catAx>
        <c:axId val="1576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05888"/>
        <c:crosses val="autoZero"/>
        <c:auto val="1"/>
        <c:lblAlgn val="ctr"/>
        <c:lblOffset val="100"/>
        <c:noMultiLvlLbl val="0"/>
      </c:catAx>
      <c:valAx>
        <c:axId val="157605888"/>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5760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'CO2'!$A$5</c:f>
              <c:strCache>
                <c:ptCount val="1"/>
                <c:pt idx="0">
                  <c:v>1990</c:v>
                </c:pt>
              </c:strCache>
            </c:strRef>
          </c:tx>
          <c:spPr>
            <a:solidFill>
              <a:schemeClr val="accent1">
                <a:tint val="36000"/>
              </a:schemeClr>
            </a:solidFill>
            <a:ln>
              <a:noFill/>
            </a:ln>
            <a:effectLst/>
          </c:spPr>
          <c:invertIfNegative val="0"/>
          <c:cat>
            <c:strRef>
              <c:f>'CO2'!$B$3:$E$4</c:f>
              <c:strCache>
                <c:ptCount val="4"/>
                <c:pt idx="0">
                  <c:v>elec</c:v>
                </c:pt>
                <c:pt idx="1">
                  <c:v>coal</c:v>
                </c:pt>
                <c:pt idx="2">
                  <c:v>oil</c:v>
                </c:pt>
                <c:pt idx="3">
                  <c:v>gas</c:v>
                </c:pt>
              </c:strCache>
            </c:strRef>
          </c:cat>
          <c:val>
            <c:numRef>
              <c:f>'CO2'!$B$5:$E$5</c:f>
            </c:numRef>
          </c:val>
          <c:extLst>
            <c:ext xmlns:c16="http://schemas.microsoft.com/office/drawing/2014/chart" uri="{C3380CC4-5D6E-409C-BE32-E72D297353CC}">
              <c16:uniqueId val="{00000000-29CB-485B-B0E9-939B847868DB}"/>
            </c:ext>
          </c:extLst>
        </c:ser>
        <c:ser>
          <c:idx val="1"/>
          <c:order val="1"/>
          <c:tx>
            <c:strRef>
              <c:f>'CO2'!$A$6</c:f>
              <c:strCache>
                <c:ptCount val="1"/>
                <c:pt idx="0">
                  <c:v>1991</c:v>
                </c:pt>
              </c:strCache>
            </c:strRef>
          </c:tx>
          <c:spPr>
            <a:solidFill>
              <a:schemeClr val="accent1">
                <a:tint val="41000"/>
              </a:schemeClr>
            </a:solidFill>
            <a:ln>
              <a:noFill/>
            </a:ln>
            <a:effectLst/>
          </c:spPr>
          <c:invertIfNegative val="0"/>
          <c:cat>
            <c:strRef>
              <c:f>'CO2'!$B$3:$E$4</c:f>
              <c:strCache>
                <c:ptCount val="4"/>
                <c:pt idx="0">
                  <c:v>elec</c:v>
                </c:pt>
                <c:pt idx="1">
                  <c:v>coal</c:v>
                </c:pt>
                <c:pt idx="2">
                  <c:v>oil</c:v>
                </c:pt>
                <c:pt idx="3">
                  <c:v>gas</c:v>
                </c:pt>
              </c:strCache>
            </c:strRef>
          </c:cat>
          <c:val>
            <c:numRef>
              <c:f>'CO2'!$B$6:$E$6</c:f>
            </c:numRef>
          </c:val>
          <c:extLst>
            <c:ext xmlns:c16="http://schemas.microsoft.com/office/drawing/2014/chart" uri="{C3380CC4-5D6E-409C-BE32-E72D297353CC}">
              <c16:uniqueId val="{00000001-29CB-485B-B0E9-939B847868DB}"/>
            </c:ext>
          </c:extLst>
        </c:ser>
        <c:ser>
          <c:idx val="2"/>
          <c:order val="2"/>
          <c:tx>
            <c:strRef>
              <c:f>'CO2'!$A$7</c:f>
              <c:strCache>
                <c:ptCount val="1"/>
                <c:pt idx="0">
                  <c:v>1992</c:v>
                </c:pt>
              </c:strCache>
            </c:strRef>
          </c:tx>
          <c:spPr>
            <a:solidFill>
              <a:schemeClr val="accent1">
                <a:tint val="47000"/>
              </a:schemeClr>
            </a:solidFill>
            <a:ln>
              <a:noFill/>
            </a:ln>
            <a:effectLst/>
          </c:spPr>
          <c:invertIfNegative val="0"/>
          <c:cat>
            <c:strRef>
              <c:f>'CO2'!$B$3:$E$4</c:f>
              <c:strCache>
                <c:ptCount val="4"/>
                <c:pt idx="0">
                  <c:v>elec</c:v>
                </c:pt>
                <c:pt idx="1">
                  <c:v>coal</c:v>
                </c:pt>
                <c:pt idx="2">
                  <c:v>oil</c:v>
                </c:pt>
                <c:pt idx="3">
                  <c:v>gas</c:v>
                </c:pt>
              </c:strCache>
            </c:strRef>
          </c:cat>
          <c:val>
            <c:numRef>
              <c:f>'CO2'!$B$7:$E$7</c:f>
            </c:numRef>
          </c:val>
          <c:extLst>
            <c:ext xmlns:c16="http://schemas.microsoft.com/office/drawing/2014/chart" uri="{C3380CC4-5D6E-409C-BE32-E72D297353CC}">
              <c16:uniqueId val="{00000002-29CB-485B-B0E9-939B847868DB}"/>
            </c:ext>
          </c:extLst>
        </c:ser>
        <c:ser>
          <c:idx val="3"/>
          <c:order val="3"/>
          <c:tx>
            <c:strRef>
              <c:f>'CO2'!$A$8</c:f>
              <c:strCache>
                <c:ptCount val="1"/>
                <c:pt idx="0">
                  <c:v>1993</c:v>
                </c:pt>
              </c:strCache>
            </c:strRef>
          </c:tx>
          <c:spPr>
            <a:solidFill>
              <a:schemeClr val="accent1">
                <a:tint val="52000"/>
              </a:schemeClr>
            </a:solidFill>
            <a:ln>
              <a:noFill/>
            </a:ln>
            <a:effectLst/>
          </c:spPr>
          <c:invertIfNegative val="0"/>
          <c:cat>
            <c:strRef>
              <c:f>'CO2'!$B$3:$E$4</c:f>
              <c:strCache>
                <c:ptCount val="4"/>
                <c:pt idx="0">
                  <c:v>elec</c:v>
                </c:pt>
                <c:pt idx="1">
                  <c:v>coal</c:v>
                </c:pt>
                <c:pt idx="2">
                  <c:v>oil</c:v>
                </c:pt>
                <c:pt idx="3">
                  <c:v>gas</c:v>
                </c:pt>
              </c:strCache>
            </c:strRef>
          </c:cat>
          <c:val>
            <c:numRef>
              <c:f>'CO2'!$B$8:$E$8</c:f>
            </c:numRef>
          </c:val>
          <c:extLst>
            <c:ext xmlns:c16="http://schemas.microsoft.com/office/drawing/2014/chart" uri="{C3380CC4-5D6E-409C-BE32-E72D297353CC}">
              <c16:uniqueId val="{00000003-29CB-485B-B0E9-939B847868DB}"/>
            </c:ext>
          </c:extLst>
        </c:ser>
        <c:ser>
          <c:idx val="4"/>
          <c:order val="4"/>
          <c:tx>
            <c:strRef>
              <c:f>'CO2'!$A$9</c:f>
              <c:strCache>
                <c:ptCount val="1"/>
                <c:pt idx="0">
                  <c:v>1994</c:v>
                </c:pt>
              </c:strCache>
            </c:strRef>
          </c:tx>
          <c:spPr>
            <a:solidFill>
              <a:schemeClr val="accent1">
                <a:tint val="57000"/>
              </a:schemeClr>
            </a:solidFill>
            <a:ln>
              <a:noFill/>
            </a:ln>
            <a:effectLst/>
          </c:spPr>
          <c:invertIfNegative val="0"/>
          <c:cat>
            <c:strRef>
              <c:f>'CO2'!$B$3:$E$4</c:f>
              <c:strCache>
                <c:ptCount val="4"/>
                <c:pt idx="0">
                  <c:v>elec</c:v>
                </c:pt>
                <c:pt idx="1">
                  <c:v>coal</c:v>
                </c:pt>
                <c:pt idx="2">
                  <c:v>oil</c:v>
                </c:pt>
                <c:pt idx="3">
                  <c:v>gas</c:v>
                </c:pt>
              </c:strCache>
            </c:strRef>
          </c:cat>
          <c:val>
            <c:numRef>
              <c:f>'CO2'!$B$9:$E$9</c:f>
            </c:numRef>
          </c:val>
          <c:extLst>
            <c:ext xmlns:c16="http://schemas.microsoft.com/office/drawing/2014/chart" uri="{C3380CC4-5D6E-409C-BE32-E72D297353CC}">
              <c16:uniqueId val="{00000004-29CB-485B-B0E9-939B847868DB}"/>
            </c:ext>
          </c:extLst>
        </c:ser>
        <c:ser>
          <c:idx val="5"/>
          <c:order val="5"/>
          <c:tx>
            <c:strRef>
              <c:f>'CO2'!$A$10</c:f>
              <c:strCache>
                <c:ptCount val="1"/>
                <c:pt idx="0">
                  <c:v>1995</c:v>
                </c:pt>
              </c:strCache>
            </c:strRef>
          </c:tx>
          <c:spPr>
            <a:solidFill>
              <a:schemeClr val="accent1">
                <a:tint val="63000"/>
              </a:schemeClr>
            </a:solidFill>
            <a:ln>
              <a:noFill/>
            </a:ln>
            <a:effectLst/>
          </c:spPr>
          <c:invertIfNegative val="0"/>
          <c:cat>
            <c:strRef>
              <c:f>'CO2'!$B$3:$E$4</c:f>
              <c:strCache>
                <c:ptCount val="4"/>
                <c:pt idx="0">
                  <c:v>elec</c:v>
                </c:pt>
                <c:pt idx="1">
                  <c:v>coal</c:v>
                </c:pt>
                <c:pt idx="2">
                  <c:v>oil</c:v>
                </c:pt>
                <c:pt idx="3">
                  <c:v>gas</c:v>
                </c:pt>
              </c:strCache>
            </c:strRef>
          </c:cat>
          <c:val>
            <c:numRef>
              <c:f>'CO2'!$B$10:$E$10</c:f>
              <c:numCache>
                <c:formatCode>General</c:formatCode>
                <c:ptCount val="4"/>
                <c:pt idx="0">
                  <c:v>3.474782556023754</c:v>
                </c:pt>
                <c:pt idx="1">
                  <c:v>4.1158387484957881</c:v>
                </c:pt>
                <c:pt idx="2">
                  <c:v>2.90190837867247</c:v>
                </c:pt>
                <c:pt idx="3">
                  <c:v>2.351989247311828</c:v>
                </c:pt>
              </c:numCache>
            </c:numRef>
          </c:val>
          <c:extLst>
            <c:ext xmlns:c16="http://schemas.microsoft.com/office/drawing/2014/chart" uri="{C3380CC4-5D6E-409C-BE32-E72D297353CC}">
              <c16:uniqueId val="{00000005-29CB-485B-B0E9-939B847868DB}"/>
            </c:ext>
          </c:extLst>
        </c:ser>
        <c:ser>
          <c:idx val="6"/>
          <c:order val="6"/>
          <c:tx>
            <c:strRef>
              <c:f>'CO2'!$A$11</c:f>
              <c:strCache>
                <c:ptCount val="1"/>
                <c:pt idx="0">
                  <c:v>1996</c:v>
                </c:pt>
              </c:strCache>
            </c:strRef>
          </c:tx>
          <c:spPr>
            <a:solidFill>
              <a:schemeClr val="accent1">
                <a:tint val="68000"/>
              </a:schemeClr>
            </a:solidFill>
            <a:ln>
              <a:noFill/>
            </a:ln>
            <a:effectLst/>
          </c:spPr>
          <c:invertIfNegative val="0"/>
          <c:cat>
            <c:strRef>
              <c:f>'CO2'!$B$3:$E$4</c:f>
              <c:strCache>
                <c:ptCount val="4"/>
                <c:pt idx="0">
                  <c:v>elec</c:v>
                </c:pt>
                <c:pt idx="1">
                  <c:v>coal</c:v>
                </c:pt>
                <c:pt idx="2">
                  <c:v>oil</c:v>
                </c:pt>
                <c:pt idx="3">
                  <c:v>gas</c:v>
                </c:pt>
              </c:strCache>
            </c:strRef>
          </c:cat>
          <c:val>
            <c:numRef>
              <c:f>'CO2'!$B$11:$E$11</c:f>
            </c:numRef>
          </c:val>
          <c:extLst>
            <c:ext xmlns:c16="http://schemas.microsoft.com/office/drawing/2014/chart" uri="{C3380CC4-5D6E-409C-BE32-E72D297353CC}">
              <c16:uniqueId val="{00000006-29CB-485B-B0E9-939B847868DB}"/>
            </c:ext>
          </c:extLst>
        </c:ser>
        <c:ser>
          <c:idx val="7"/>
          <c:order val="7"/>
          <c:tx>
            <c:strRef>
              <c:f>'CO2'!$A$12</c:f>
              <c:strCache>
                <c:ptCount val="1"/>
                <c:pt idx="0">
                  <c:v>1997</c:v>
                </c:pt>
              </c:strCache>
            </c:strRef>
          </c:tx>
          <c:spPr>
            <a:solidFill>
              <a:schemeClr val="accent1">
                <a:tint val="74000"/>
              </a:schemeClr>
            </a:solidFill>
            <a:ln>
              <a:noFill/>
            </a:ln>
            <a:effectLst/>
          </c:spPr>
          <c:invertIfNegative val="0"/>
          <c:cat>
            <c:strRef>
              <c:f>'CO2'!$B$3:$E$4</c:f>
              <c:strCache>
                <c:ptCount val="4"/>
                <c:pt idx="0">
                  <c:v>elec</c:v>
                </c:pt>
                <c:pt idx="1">
                  <c:v>coal</c:v>
                </c:pt>
                <c:pt idx="2">
                  <c:v>oil</c:v>
                </c:pt>
                <c:pt idx="3">
                  <c:v>gas</c:v>
                </c:pt>
              </c:strCache>
            </c:strRef>
          </c:cat>
          <c:val>
            <c:numRef>
              <c:f>'CO2'!$B$12:$E$12</c:f>
            </c:numRef>
          </c:val>
          <c:extLst>
            <c:ext xmlns:c16="http://schemas.microsoft.com/office/drawing/2014/chart" uri="{C3380CC4-5D6E-409C-BE32-E72D297353CC}">
              <c16:uniqueId val="{00000007-29CB-485B-B0E9-939B847868DB}"/>
            </c:ext>
          </c:extLst>
        </c:ser>
        <c:ser>
          <c:idx val="8"/>
          <c:order val="8"/>
          <c:tx>
            <c:strRef>
              <c:f>'CO2'!$A$13</c:f>
              <c:strCache>
                <c:ptCount val="1"/>
                <c:pt idx="0">
                  <c:v>1998</c:v>
                </c:pt>
              </c:strCache>
            </c:strRef>
          </c:tx>
          <c:spPr>
            <a:solidFill>
              <a:schemeClr val="accent1">
                <a:tint val="79000"/>
              </a:schemeClr>
            </a:solidFill>
            <a:ln>
              <a:noFill/>
            </a:ln>
            <a:effectLst/>
          </c:spPr>
          <c:invertIfNegative val="0"/>
          <c:cat>
            <c:strRef>
              <c:f>'CO2'!$B$3:$E$4</c:f>
              <c:strCache>
                <c:ptCount val="4"/>
                <c:pt idx="0">
                  <c:v>elec</c:v>
                </c:pt>
                <c:pt idx="1">
                  <c:v>coal</c:v>
                </c:pt>
                <c:pt idx="2">
                  <c:v>oil</c:v>
                </c:pt>
                <c:pt idx="3">
                  <c:v>gas</c:v>
                </c:pt>
              </c:strCache>
            </c:strRef>
          </c:cat>
          <c:val>
            <c:numRef>
              <c:f>'CO2'!$B$13:$E$13</c:f>
            </c:numRef>
          </c:val>
          <c:extLst>
            <c:ext xmlns:c16="http://schemas.microsoft.com/office/drawing/2014/chart" uri="{C3380CC4-5D6E-409C-BE32-E72D297353CC}">
              <c16:uniqueId val="{00000008-29CB-485B-B0E9-939B847868DB}"/>
            </c:ext>
          </c:extLst>
        </c:ser>
        <c:ser>
          <c:idx val="9"/>
          <c:order val="9"/>
          <c:tx>
            <c:strRef>
              <c:f>'CO2'!$A$14</c:f>
              <c:strCache>
                <c:ptCount val="1"/>
                <c:pt idx="0">
                  <c:v>1999</c:v>
                </c:pt>
              </c:strCache>
            </c:strRef>
          </c:tx>
          <c:spPr>
            <a:solidFill>
              <a:schemeClr val="accent1">
                <a:tint val="84000"/>
              </a:schemeClr>
            </a:solidFill>
            <a:ln>
              <a:noFill/>
            </a:ln>
            <a:effectLst/>
          </c:spPr>
          <c:invertIfNegative val="0"/>
          <c:cat>
            <c:strRef>
              <c:f>'CO2'!$B$3:$E$4</c:f>
              <c:strCache>
                <c:ptCount val="4"/>
                <c:pt idx="0">
                  <c:v>elec</c:v>
                </c:pt>
                <c:pt idx="1">
                  <c:v>coal</c:v>
                </c:pt>
                <c:pt idx="2">
                  <c:v>oil</c:v>
                </c:pt>
                <c:pt idx="3">
                  <c:v>gas</c:v>
                </c:pt>
              </c:strCache>
            </c:strRef>
          </c:cat>
          <c:val>
            <c:numRef>
              <c:f>'CO2'!$B$14:$E$14</c:f>
            </c:numRef>
          </c:val>
          <c:extLst>
            <c:ext xmlns:c16="http://schemas.microsoft.com/office/drawing/2014/chart" uri="{C3380CC4-5D6E-409C-BE32-E72D297353CC}">
              <c16:uniqueId val="{00000009-29CB-485B-B0E9-939B847868DB}"/>
            </c:ext>
          </c:extLst>
        </c:ser>
        <c:ser>
          <c:idx val="10"/>
          <c:order val="10"/>
          <c:tx>
            <c:strRef>
              <c:f>'CO2'!$A$15</c:f>
              <c:strCache>
                <c:ptCount val="1"/>
                <c:pt idx="0">
                  <c:v>2000</c:v>
                </c:pt>
              </c:strCache>
            </c:strRef>
          </c:tx>
          <c:spPr>
            <a:solidFill>
              <a:schemeClr val="accent1">
                <a:tint val="90000"/>
              </a:schemeClr>
            </a:solidFill>
            <a:ln>
              <a:noFill/>
            </a:ln>
            <a:effectLst/>
          </c:spPr>
          <c:invertIfNegative val="0"/>
          <c:cat>
            <c:strRef>
              <c:f>'CO2'!$B$3:$E$4</c:f>
              <c:strCache>
                <c:ptCount val="4"/>
                <c:pt idx="0">
                  <c:v>elec</c:v>
                </c:pt>
                <c:pt idx="1">
                  <c:v>coal</c:v>
                </c:pt>
                <c:pt idx="2">
                  <c:v>oil</c:v>
                </c:pt>
                <c:pt idx="3">
                  <c:v>gas</c:v>
                </c:pt>
              </c:strCache>
            </c:strRef>
          </c:cat>
          <c:val>
            <c:numRef>
              <c:f>'CO2'!$B$15:$E$15</c:f>
              <c:numCache>
                <c:formatCode>General</c:formatCode>
                <c:ptCount val="4"/>
                <c:pt idx="0">
                  <c:v>4.9386014414871582</c:v>
                </c:pt>
                <c:pt idx="1">
                  <c:v>4.1146665141811525</c:v>
                </c:pt>
                <c:pt idx="2">
                  <c:v>3.0238675377914426</c:v>
                </c:pt>
                <c:pt idx="3">
                  <c:v>2.3493485254691691</c:v>
                </c:pt>
              </c:numCache>
            </c:numRef>
          </c:val>
          <c:extLst>
            <c:ext xmlns:c16="http://schemas.microsoft.com/office/drawing/2014/chart" uri="{C3380CC4-5D6E-409C-BE32-E72D297353CC}">
              <c16:uniqueId val="{0000000A-29CB-485B-B0E9-939B847868DB}"/>
            </c:ext>
          </c:extLst>
        </c:ser>
        <c:ser>
          <c:idx val="11"/>
          <c:order val="11"/>
          <c:tx>
            <c:strRef>
              <c:f>'CO2'!$A$16</c:f>
              <c:strCache>
                <c:ptCount val="1"/>
                <c:pt idx="0">
                  <c:v>2001</c:v>
                </c:pt>
              </c:strCache>
            </c:strRef>
          </c:tx>
          <c:spPr>
            <a:solidFill>
              <a:schemeClr val="accent1">
                <a:tint val="95000"/>
              </a:schemeClr>
            </a:solidFill>
            <a:ln>
              <a:noFill/>
            </a:ln>
            <a:effectLst/>
          </c:spPr>
          <c:invertIfNegative val="0"/>
          <c:cat>
            <c:strRef>
              <c:f>'CO2'!$B$3:$E$4</c:f>
              <c:strCache>
                <c:ptCount val="4"/>
                <c:pt idx="0">
                  <c:v>elec</c:v>
                </c:pt>
                <c:pt idx="1">
                  <c:v>coal</c:v>
                </c:pt>
                <c:pt idx="2">
                  <c:v>oil</c:v>
                </c:pt>
                <c:pt idx="3">
                  <c:v>gas</c:v>
                </c:pt>
              </c:strCache>
            </c:strRef>
          </c:cat>
          <c:val>
            <c:numRef>
              <c:f>'CO2'!$B$16:$E$16</c:f>
            </c:numRef>
          </c:val>
          <c:extLst>
            <c:ext xmlns:c16="http://schemas.microsoft.com/office/drawing/2014/chart" uri="{C3380CC4-5D6E-409C-BE32-E72D297353CC}">
              <c16:uniqueId val="{0000000B-29CB-485B-B0E9-939B847868DB}"/>
            </c:ext>
          </c:extLst>
        </c:ser>
        <c:ser>
          <c:idx val="12"/>
          <c:order val="12"/>
          <c:tx>
            <c:strRef>
              <c:f>'CO2'!$A$17</c:f>
              <c:strCache>
                <c:ptCount val="1"/>
                <c:pt idx="0">
                  <c:v>2002</c:v>
                </c:pt>
              </c:strCache>
            </c:strRef>
          </c:tx>
          <c:spPr>
            <a:solidFill>
              <a:schemeClr val="accent1"/>
            </a:solidFill>
            <a:ln>
              <a:noFill/>
            </a:ln>
            <a:effectLst/>
          </c:spPr>
          <c:invertIfNegative val="0"/>
          <c:cat>
            <c:strRef>
              <c:f>'CO2'!$B$3:$E$4</c:f>
              <c:strCache>
                <c:ptCount val="4"/>
                <c:pt idx="0">
                  <c:v>elec</c:v>
                </c:pt>
                <c:pt idx="1">
                  <c:v>coal</c:v>
                </c:pt>
                <c:pt idx="2">
                  <c:v>oil</c:v>
                </c:pt>
                <c:pt idx="3">
                  <c:v>gas</c:v>
                </c:pt>
              </c:strCache>
            </c:strRef>
          </c:cat>
          <c:val>
            <c:numRef>
              <c:f>'CO2'!$B$17:$E$17</c:f>
            </c:numRef>
          </c:val>
          <c:extLst>
            <c:ext xmlns:c16="http://schemas.microsoft.com/office/drawing/2014/chart" uri="{C3380CC4-5D6E-409C-BE32-E72D297353CC}">
              <c16:uniqueId val="{0000000C-29CB-485B-B0E9-939B847868DB}"/>
            </c:ext>
          </c:extLst>
        </c:ser>
        <c:ser>
          <c:idx val="13"/>
          <c:order val="13"/>
          <c:tx>
            <c:strRef>
              <c:f>'CO2'!$A$18</c:f>
              <c:strCache>
                <c:ptCount val="1"/>
                <c:pt idx="0">
                  <c:v>2003</c:v>
                </c:pt>
              </c:strCache>
            </c:strRef>
          </c:tx>
          <c:spPr>
            <a:solidFill>
              <a:schemeClr val="accent1">
                <a:shade val="94000"/>
              </a:schemeClr>
            </a:solidFill>
            <a:ln>
              <a:noFill/>
            </a:ln>
            <a:effectLst/>
          </c:spPr>
          <c:invertIfNegative val="0"/>
          <c:cat>
            <c:strRef>
              <c:f>'CO2'!$B$3:$E$4</c:f>
              <c:strCache>
                <c:ptCount val="4"/>
                <c:pt idx="0">
                  <c:v>elec</c:v>
                </c:pt>
                <c:pt idx="1">
                  <c:v>coal</c:v>
                </c:pt>
                <c:pt idx="2">
                  <c:v>oil</c:v>
                </c:pt>
                <c:pt idx="3">
                  <c:v>gas</c:v>
                </c:pt>
              </c:strCache>
            </c:strRef>
          </c:cat>
          <c:val>
            <c:numRef>
              <c:f>'CO2'!$B$18:$E$18</c:f>
            </c:numRef>
          </c:val>
          <c:extLst>
            <c:ext xmlns:c16="http://schemas.microsoft.com/office/drawing/2014/chart" uri="{C3380CC4-5D6E-409C-BE32-E72D297353CC}">
              <c16:uniqueId val="{0000000D-29CB-485B-B0E9-939B847868DB}"/>
            </c:ext>
          </c:extLst>
        </c:ser>
        <c:ser>
          <c:idx val="14"/>
          <c:order val="14"/>
          <c:tx>
            <c:strRef>
              <c:f>'CO2'!$A$19</c:f>
              <c:strCache>
                <c:ptCount val="1"/>
                <c:pt idx="0">
                  <c:v>2004</c:v>
                </c:pt>
              </c:strCache>
            </c:strRef>
          </c:tx>
          <c:spPr>
            <a:solidFill>
              <a:schemeClr val="accent1">
                <a:shade val="89000"/>
              </a:schemeClr>
            </a:solidFill>
            <a:ln>
              <a:noFill/>
            </a:ln>
            <a:effectLst/>
          </c:spPr>
          <c:invertIfNegative val="0"/>
          <c:cat>
            <c:strRef>
              <c:f>'CO2'!$B$3:$E$4</c:f>
              <c:strCache>
                <c:ptCount val="4"/>
                <c:pt idx="0">
                  <c:v>elec</c:v>
                </c:pt>
                <c:pt idx="1">
                  <c:v>coal</c:v>
                </c:pt>
                <c:pt idx="2">
                  <c:v>oil</c:v>
                </c:pt>
                <c:pt idx="3">
                  <c:v>gas</c:v>
                </c:pt>
              </c:strCache>
            </c:strRef>
          </c:cat>
          <c:val>
            <c:numRef>
              <c:f>'CO2'!$B$19:$E$19</c:f>
            </c:numRef>
          </c:val>
          <c:extLst>
            <c:ext xmlns:c16="http://schemas.microsoft.com/office/drawing/2014/chart" uri="{C3380CC4-5D6E-409C-BE32-E72D297353CC}">
              <c16:uniqueId val="{0000000E-29CB-485B-B0E9-939B847868DB}"/>
            </c:ext>
          </c:extLst>
        </c:ser>
        <c:ser>
          <c:idx val="15"/>
          <c:order val="15"/>
          <c:tx>
            <c:strRef>
              <c:f>'CO2'!$A$20</c:f>
              <c:strCache>
                <c:ptCount val="1"/>
                <c:pt idx="0">
                  <c:v>2005</c:v>
                </c:pt>
              </c:strCache>
            </c:strRef>
          </c:tx>
          <c:spPr>
            <a:solidFill>
              <a:schemeClr val="accent1">
                <a:shade val="83000"/>
              </a:schemeClr>
            </a:solidFill>
            <a:ln>
              <a:noFill/>
            </a:ln>
            <a:effectLst/>
          </c:spPr>
          <c:invertIfNegative val="0"/>
          <c:cat>
            <c:strRef>
              <c:f>'CO2'!$B$3:$E$4</c:f>
              <c:strCache>
                <c:ptCount val="4"/>
                <c:pt idx="0">
                  <c:v>elec</c:v>
                </c:pt>
                <c:pt idx="1">
                  <c:v>coal</c:v>
                </c:pt>
                <c:pt idx="2">
                  <c:v>oil</c:v>
                </c:pt>
                <c:pt idx="3">
                  <c:v>gas</c:v>
                </c:pt>
              </c:strCache>
            </c:strRef>
          </c:cat>
          <c:val>
            <c:numRef>
              <c:f>'CO2'!$B$20:$E$20</c:f>
              <c:numCache>
                <c:formatCode>General</c:formatCode>
                <c:ptCount val="4"/>
                <c:pt idx="0">
                  <c:v>5.2109955138796193</c:v>
                </c:pt>
                <c:pt idx="1">
                  <c:v>4.1131239409343978</c:v>
                </c:pt>
                <c:pt idx="2">
                  <c:v>2.8369676318855048</c:v>
                </c:pt>
                <c:pt idx="3">
                  <c:v>2.3489771855010662</c:v>
                </c:pt>
              </c:numCache>
            </c:numRef>
          </c:val>
          <c:extLst>
            <c:ext xmlns:c16="http://schemas.microsoft.com/office/drawing/2014/chart" uri="{C3380CC4-5D6E-409C-BE32-E72D297353CC}">
              <c16:uniqueId val="{0000000F-29CB-485B-B0E9-939B847868DB}"/>
            </c:ext>
          </c:extLst>
        </c:ser>
        <c:ser>
          <c:idx val="16"/>
          <c:order val="16"/>
          <c:tx>
            <c:strRef>
              <c:f>'CO2'!$A$21</c:f>
              <c:strCache>
                <c:ptCount val="1"/>
                <c:pt idx="0">
                  <c:v>2006</c:v>
                </c:pt>
              </c:strCache>
            </c:strRef>
          </c:tx>
          <c:spPr>
            <a:solidFill>
              <a:schemeClr val="accent1">
                <a:shade val="78000"/>
              </a:schemeClr>
            </a:solidFill>
            <a:ln>
              <a:noFill/>
            </a:ln>
            <a:effectLst/>
          </c:spPr>
          <c:invertIfNegative val="0"/>
          <c:cat>
            <c:strRef>
              <c:f>'CO2'!$B$3:$E$4</c:f>
              <c:strCache>
                <c:ptCount val="4"/>
                <c:pt idx="0">
                  <c:v>elec</c:v>
                </c:pt>
                <c:pt idx="1">
                  <c:v>coal</c:v>
                </c:pt>
                <c:pt idx="2">
                  <c:v>oil</c:v>
                </c:pt>
                <c:pt idx="3">
                  <c:v>gas</c:v>
                </c:pt>
              </c:strCache>
            </c:strRef>
          </c:cat>
          <c:val>
            <c:numRef>
              <c:f>'CO2'!$B$21:$E$21</c:f>
            </c:numRef>
          </c:val>
          <c:extLst>
            <c:ext xmlns:c16="http://schemas.microsoft.com/office/drawing/2014/chart" uri="{C3380CC4-5D6E-409C-BE32-E72D297353CC}">
              <c16:uniqueId val="{00000010-29CB-485B-B0E9-939B847868DB}"/>
            </c:ext>
          </c:extLst>
        </c:ser>
        <c:ser>
          <c:idx val="17"/>
          <c:order val="17"/>
          <c:tx>
            <c:strRef>
              <c:f>'CO2'!$A$22</c:f>
              <c:strCache>
                <c:ptCount val="1"/>
                <c:pt idx="0">
                  <c:v>2007</c:v>
                </c:pt>
              </c:strCache>
            </c:strRef>
          </c:tx>
          <c:spPr>
            <a:solidFill>
              <a:schemeClr val="accent1">
                <a:shade val="73000"/>
              </a:schemeClr>
            </a:solidFill>
            <a:ln>
              <a:noFill/>
            </a:ln>
            <a:effectLst/>
          </c:spPr>
          <c:invertIfNegative val="0"/>
          <c:cat>
            <c:strRef>
              <c:f>'CO2'!$B$3:$E$4</c:f>
              <c:strCache>
                <c:ptCount val="4"/>
                <c:pt idx="0">
                  <c:v>elec</c:v>
                </c:pt>
                <c:pt idx="1">
                  <c:v>coal</c:v>
                </c:pt>
                <c:pt idx="2">
                  <c:v>oil</c:v>
                </c:pt>
                <c:pt idx="3">
                  <c:v>gas</c:v>
                </c:pt>
              </c:strCache>
            </c:strRef>
          </c:cat>
          <c:val>
            <c:numRef>
              <c:f>'CO2'!$B$22:$E$22</c:f>
            </c:numRef>
          </c:val>
          <c:extLst>
            <c:ext xmlns:c16="http://schemas.microsoft.com/office/drawing/2014/chart" uri="{C3380CC4-5D6E-409C-BE32-E72D297353CC}">
              <c16:uniqueId val="{00000011-29CB-485B-B0E9-939B847868DB}"/>
            </c:ext>
          </c:extLst>
        </c:ser>
        <c:ser>
          <c:idx val="18"/>
          <c:order val="18"/>
          <c:tx>
            <c:strRef>
              <c:f>'CO2'!$A$23</c:f>
              <c:strCache>
                <c:ptCount val="1"/>
                <c:pt idx="0">
                  <c:v>2008</c:v>
                </c:pt>
              </c:strCache>
            </c:strRef>
          </c:tx>
          <c:spPr>
            <a:solidFill>
              <a:schemeClr val="accent1">
                <a:shade val="67000"/>
              </a:schemeClr>
            </a:solidFill>
            <a:ln>
              <a:noFill/>
            </a:ln>
            <a:effectLst/>
          </c:spPr>
          <c:invertIfNegative val="0"/>
          <c:cat>
            <c:strRef>
              <c:f>'CO2'!$B$3:$E$4</c:f>
              <c:strCache>
                <c:ptCount val="4"/>
                <c:pt idx="0">
                  <c:v>elec</c:v>
                </c:pt>
                <c:pt idx="1">
                  <c:v>coal</c:v>
                </c:pt>
                <c:pt idx="2">
                  <c:v>oil</c:v>
                </c:pt>
                <c:pt idx="3">
                  <c:v>gas</c:v>
                </c:pt>
              </c:strCache>
            </c:strRef>
          </c:cat>
          <c:val>
            <c:numRef>
              <c:f>'CO2'!$B$23:$E$23</c:f>
            </c:numRef>
          </c:val>
          <c:extLst>
            <c:ext xmlns:c16="http://schemas.microsoft.com/office/drawing/2014/chart" uri="{C3380CC4-5D6E-409C-BE32-E72D297353CC}">
              <c16:uniqueId val="{00000012-29CB-485B-B0E9-939B847868DB}"/>
            </c:ext>
          </c:extLst>
        </c:ser>
        <c:ser>
          <c:idx val="19"/>
          <c:order val="19"/>
          <c:tx>
            <c:strRef>
              <c:f>'CO2'!$A$24</c:f>
              <c:strCache>
                <c:ptCount val="1"/>
                <c:pt idx="0">
                  <c:v>2009</c:v>
                </c:pt>
              </c:strCache>
            </c:strRef>
          </c:tx>
          <c:spPr>
            <a:solidFill>
              <a:schemeClr val="accent1">
                <a:shade val="62000"/>
              </a:schemeClr>
            </a:solidFill>
            <a:ln>
              <a:noFill/>
            </a:ln>
            <a:effectLst/>
          </c:spPr>
          <c:invertIfNegative val="0"/>
          <c:cat>
            <c:strRef>
              <c:f>'CO2'!$B$3:$E$4</c:f>
              <c:strCache>
                <c:ptCount val="4"/>
                <c:pt idx="0">
                  <c:v>elec</c:v>
                </c:pt>
                <c:pt idx="1">
                  <c:v>coal</c:v>
                </c:pt>
                <c:pt idx="2">
                  <c:v>oil</c:v>
                </c:pt>
                <c:pt idx="3">
                  <c:v>gas</c:v>
                </c:pt>
              </c:strCache>
            </c:strRef>
          </c:cat>
          <c:val>
            <c:numRef>
              <c:f>'CO2'!$B$24:$E$24</c:f>
            </c:numRef>
          </c:val>
          <c:extLst>
            <c:ext xmlns:c16="http://schemas.microsoft.com/office/drawing/2014/chart" uri="{C3380CC4-5D6E-409C-BE32-E72D297353CC}">
              <c16:uniqueId val="{00000013-29CB-485B-B0E9-939B847868DB}"/>
            </c:ext>
          </c:extLst>
        </c:ser>
        <c:ser>
          <c:idx val="20"/>
          <c:order val="20"/>
          <c:tx>
            <c:strRef>
              <c:f>'CO2'!$A$25</c:f>
              <c:strCache>
                <c:ptCount val="1"/>
                <c:pt idx="0">
                  <c:v>2010</c:v>
                </c:pt>
              </c:strCache>
            </c:strRef>
          </c:tx>
          <c:spPr>
            <a:solidFill>
              <a:schemeClr val="accent1">
                <a:shade val="56000"/>
              </a:schemeClr>
            </a:solidFill>
            <a:ln>
              <a:noFill/>
            </a:ln>
            <a:effectLst/>
          </c:spPr>
          <c:invertIfNegative val="0"/>
          <c:cat>
            <c:strRef>
              <c:f>'CO2'!$B$3:$E$4</c:f>
              <c:strCache>
                <c:ptCount val="4"/>
                <c:pt idx="0">
                  <c:v>elec</c:v>
                </c:pt>
                <c:pt idx="1">
                  <c:v>coal</c:v>
                </c:pt>
                <c:pt idx="2">
                  <c:v>oil</c:v>
                </c:pt>
                <c:pt idx="3">
                  <c:v>gas</c:v>
                </c:pt>
              </c:strCache>
            </c:strRef>
          </c:cat>
          <c:val>
            <c:numRef>
              <c:f>'CO2'!$B$25:$E$25</c:f>
              <c:numCache>
                <c:formatCode>General</c:formatCode>
                <c:ptCount val="4"/>
                <c:pt idx="0">
                  <c:v>4.9874928905918567</c:v>
                </c:pt>
                <c:pt idx="1">
                  <c:v>4.1094814688417172</c:v>
                </c:pt>
                <c:pt idx="2">
                  <c:v>2.5084124866023583</c:v>
                </c:pt>
                <c:pt idx="3">
                  <c:v>2.3486811130263479</c:v>
                </c:pt>
              </c:numCache>
            </c:numRef>
          </c:val>
          <c:extLst>
            <c:ext xmlns:c16="http://schemas.microsoft.com/office/drawing/2014/chart" uri="{C3380CC4-5D6E-409C-BE32-E72D297353CC}">
              <c16:uniqueId val="{00000014-29CB-485B-B0E9-939B847868DB}"/>
            </c:ext>
          </c:extLst>
        </c:ser>
        <c:ser>
          <c:idx val="21"/>
          <c:order val="21"/>
          <c:tx>
            <c:strRef>
              <c:f>'CO2'!$A$26</c:f>
              <c:strCache>
                <c:ptCount val="1"/>
                <c:pt idx="0">
                  <c:v>2011</c:v>
                </c:pt>
              </c:strCache>
            </c:strRef>
          </c:tx>
          <c:spPr>
            <a:solidFill>
              <a:schemeClr val="accent1">
                <a:shade val="51000"/>
              </a:schemeClr>
            </a:solidFill>
            <a:ln>
              <a:noFill/>
            </a:ln>
            <a:effectLst/>
          </c:spPr>
          <c:invertIfNegative val="0"/>
          <c:cat>
            <c:strRef>
              <c:f>'CO2'!$B$3:$E$4</c:f>
              <c:strCache>
                <c:ptCount val="4"/>
                <c:pt idx="0">
                  <c:v>elec</c:v>
                </c:pt>
                <c:pt idx="1">
                  <c:v>coal</c:v>
                </c:pt>
                <c:pt idx="2">
                  <c:v>oil</c:v>
                </c:pt>
                <c:pt idx="3">
                  <c:v>gas</c:v>
                </c:pt>
              </c:strCache>
            </c:strRef>
          </c:cat>
          <c:val>
            <c:numRef>
              <c:f>'CO2'!$B$26:$E$26</c:f>
            </c:numRef>
          </c:val>
          <c:extLst>
            <c:ext xmlns:c16="http://schemas.microsoft.com/office/drawing/2014/chart" uri="{C3380CC4-5D6E-409C-BE32-E72D297353CC}">
              <c16:uniqueId val="{00000015-29CB-485B-B0E9-939B847868DB}"/>
            </c:ext>
          </c:extLst>
        </c:ser>
        <c:ser>
          <c:idx val="22"/>
          <c:order val="22"/>
          <c:tx>
            <c:strRef>
              <c:f>'CO2'!$A$27</c:f>
              <c:strCache>
                <c:ptCount val="1"/>
                <c:pt idx="0">
                  <c:v>2012</c:v>
                </c:pt>
              </c:strCache>
            </c:strRef>
          </c:tx>
          <c:spPr>
            <a:solidFill>
              <a:schemeClr val="accent1">
                <a:shade val="46000"/>
              </a:schemeClr>
            </a:solidFill>
            <a:ln>
              <a:noFill/>
            </a:ln>
            <a:effectLst/>
          </c:spPr>
          <c:invertIfNegative val="0"/>
          <c:cat>
            <c:strRef>
              <c:f>'CO2'!$B$3:$E$4</c:f>
              <c:strCache>
                <c:ptCount val="4"/>
                <c:pt idx="0">
                  <c:v>elec</c:v>
                </c:pt>
                <c:pt idx="1">
                  <c:v>coal</c:v>
                </c:pt>
                <c:pt idx="2">
                  <c:v>oil</c:v>
                </c:pt>
                <c:pt idx="3">
                  <c:v>gas</c:v>
                </c:pt>
              </c:strCache>
            </c:strRef>
          </c:cat>
          <c:val>
            <c:numRef>
              <c:f>'CO2'!$B$27:$E$27</c:f>
            </c:numRef>
          </c:val>
          <c:extLst>
            <c:ext xmlns:c16="http://schemas.microsoft.com/office/drawing/2014/chart" uri="{C3380CC4-5D6E-409C-BE32-E72D297353CC}">
              <c16:uniqueId val="{00000016-29CB-485B-B0E9-939B847868DB}"/>
            </c:ext>
          </c:extLst>
        </c:ser>
        <c:ser>
          <c:idx val="23"/>
          <c:order val="23"/>
          <c:tx>
            <c:strRef>
              <c:f>'CO2'!$A$28</c:f>
              <c:strCache>
                <c:ptCount val="1"/>
                <c:pt idx="0">
                  <c:v>2013</c:v>
                </c:pt>
              </c:strCache>
            </c:strRef>
          </c:tx>
          <c:spPr>
            <a:solidFill>
              <a:schemeClr val="accent1">
                <a:shade val="40000"/>
              </a:schemeClr>
            </a:solidFill>
            <a:ln>
              <a:noFill/>
            </a:ln>
            <a:effectLst/>
          </c:spPr>
          <c:invertIfNegative val="0"/>
          <c:cat>
            <c:strRef>
              <c:f>'CO2'!$B$3:$E$4</c:f>
              <c:strCache>
                <c:ptCount val="4"/>
                <c:pt idx="0">
                  <c:v>elec</c:v>
                </c:pt>
                <c:pt idx="1">
                  <c:v>coal</c:v>
                </c:pt>
                <c:pt idx="2">
                  <c:v>oil</c:v>
                </c:pt>
                <c:pt idx="3">
                  <c:v>gas</c:v>
                </c:pt>
              </c:strCache>
            </c:strRef>
          </c:cat>
          <c:val>
            <c:numRef>
              <c:f>'CO2'!$B$28:$E$28</c:f>
            </c:numRef>
          </c:val>
          <c:extLst>
            <c:ext xmlns:c16="http://schemas.microsoft.com/office/drawing/2014/chart" uri="{C3380CC4-5D6E-409C-BE32-E72D297353CC}">
              <c16:uniqueId val="{00000017-29CB-485B-B0E9-939B847868DB}"/>
            </c:ext>
          </c:extLst>
        </c:ser>
        <c:ser>
          <c:idx val="24"/>
          <c:order val="24"/>
          <c:tx>
            <c:strRef>
              <c:f>'CO2'!$A$29</c:f>
              <c:strCache>
                <c:ptCount val="1"/>
                <c:pt idx="0">
                  <c:v>2014</c:v>
                </c:pt>
              </c:strCache>
            </c:strRef>
          </c:tx>
          <c:spPr>
            <a:solidFill>
              <a:schemeClr val="accent1">
                <a:shade val="35000"/>
              </a:schemeClr>
            </a:solidFill>
            <a:ln>
              <a:noFill/>
            </a:ln>
            <a:effectLst/>
          </c:spPr>
          <c:invertIfNegative val="0"/>
          <c:cat>
            <c:strRef>
              <c:f>'CO2'!$B$3:$E$4</c:f>
              <c:strCache>
                <c:ptCount val="4"/>
                <c:pt idx="0">
                  <c:v>elec</c:v>
                </c:pt>
                <c:pt idx="1">
                  <c:v>coal</c:v>
                </c:pt>
                <c:pt idx="2">
                  <c:v>oil</c:v>
                </c:pt>
                <c:pt idx="3">
                  <c:v>gas</c:v>
                </c:pt>
              </c:strCache>
            </c:strRef>
          </c:cat>
          <c:val>
            <c:numRef>
              <c:f>'CO2'!$B$29:$E$29</c:f>
              <c:numCache>
                <c:formatCode>General</c:formatCode>
                <c:ptCount val="4"/>
                <c:pt idx="0">
                  <c:v>4.1204873162122784</c:v>
                </c:pt>
                <c:pt idx="1">
                  <c:v>4.107895467111784</c:v>
                </c:pt>
                <c:pt idx="2">
                  <c:v>2.4326177963737798</c:v>
                </c:pt>
                <c:pt idx="3">
                  <c:v>2.3486855733662146</c:v>
                </c:pt>
              </c:numCache>
            </c:numRef>
          </c:val>
          <c:extLst>
            <c:ext xmlns:c16="http://schemas.microsoft.com/office/drawing/2014/chart" uri="{C3380CC4-5D6E-409C-BE32-E72D297353CC}">
              <c16:uniqueId val="{00000018-29CB-485B-B0E9-939B847868DB}"/>
            </c:ext>
          </c:extLst>
        </c:ser>
        <c:dLbls>
          <c:showLegendKey val="0"/>
          <c:showVal val="0"/>
          <c:showCatName val="0"/>
          <c:showSerName val="0"/>
          <c:showPercent val="0"/>
          <c:showBubbleSize val="0"/>
        </c:dLbls>
        <c:gapWidth val="219"/>
        <c:overlap val="-27"/>
        <c:axId val="157393280"/>
        <c:axId val="157394816"/>
      </c:barChart>
      <c:catAx>
        <c:axId val="15739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4816"/>
        <c:crosses val="autoZero"/>
        <c:auto val="1"/>
        <c:lblAlgn val="ctr"/>
        <c:lblOffset val="100"/>
        <c:noMultiLvlLbl val="0"/>
      </c:catAx>
      <c:valAx>
        <c:axId val="15739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739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175442770409"/>
          <c:y val="7.623007623007623E-2"/>
          <c:w val="0.79764126708757244"/>
          <c:h val="0.78599624933977696"/>
        </c:manualLayout>
      </c:layout>
      <c:scatterChart>
        <c:scatterStyle val="lineMarker"/>
        <c:varyColors val="0"/>
        <c:ser>
          <c:idx val="0"/>
          <c:order val="0"/>
          <c:tx>
            <c:strRef>
              <c:f>'figure 3,4,5_RM'!$J$2</c:f>
              <c:strCache>
                <c:ptCount val="1"/>
                <c:pt idx="0">
                  <c:v>Brunei</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xVal>
            <c:numRef>
              <c:f>'figure 3,4,5_RM'!$B$46:$B$63</c:f>
              <c:numCache>
                <c:formatCode>General</c:formatCode>
                <c:ptCount val="18"/>
                <c:pt idx="0">
                  <c:v>1</c:v>
                </c:pt>
                <c:pt idx="1">
                  <c:v>1.024126381637896</c:v>
                </c:pt>
                <c:pt idx="2">
                  <c:v>1.0476906850411143</c:v>
                </c:pt>
                <c:pt idx="3">
                  <c:v>1.0706333960436303</c:v>
                </c:pt>
                <c:pt idx="4">
                  <c:v>1.0929247575624319</c:v>
                </c:pt>
                <c:pt idx="5">
                  <c:v>1.1144821110335956</c:v>
                </c:pt>
                <c:pt idx="6">
                  <c:v>1.1353418262252477</c:v>
                </c:pt>
                <c:pt idx="7">
                  <c:v>1.1557551851717149</c:v>
                </c:pt>
                <c:pt idx="8">
                  <c:v>1.1760660474989171</c:v>
                </c:pt>
                <c:pt idx="9">
                  <c:v>1.196529001583738</c:v>
                </c:pt>
                <c:pt idx="10">
                  <c:v>1.2172300123326576</c:v>
                </c:pt>
                <c:pt idx="11">
                  <c:v>1.2380897275243097</c:v>
                </c:pt>
                <c:pt idx="12">
                  <c:v>1.2590089568819867</c:v>
                </c:pt>
                <c:pt idx="13">
                  <c:v>1.2798190769352848</c:v>
                </c:pt>
                <c:pt idx="14">
                  <c:v>1.3003911403244843</c:v>
                </c:pt>
                <c:pt idx="15">
                  <c:v>1.3206953899665728</c:v>
                </c:pt>
                <c:pt idx="16">
                  <c:v>1.3407615829445625</c:v>
                </c:pt>
                <c:pt idx="17">
                  <c:v>1.3605566558328841</c:v>
                </c:pt>
              </c:numCache>
            </c:numRef>
          </c:xVal>
          <c:yVal>
            <c:numRef>
              <c:f>'figure 3,4,5_RM'!$J$46:$J$63</c:f>
              <c:numCache>
                <c:formatCode>0.00</c:formatCode>
                <c:ptCount val="18"/>
                <c:pt idx="0">
                  <c:v>0.25631813751044896</c:v>
                </c:pt>
                <c:pt idx="1">
                  <c:v>0.25098300184685823</c:v>
                </c:pt>
                <c:pt idx="2">
                  <c:v>0.53626632022859522</c:v>
                </c:pt>
                <c:pt idx="3">
                  <c:v>0.92173990020592744</c:v>
                </c:pt>
                <c:pt idx="4">
                  <c:v>1.1216740947139856</c:v>
                </c:pt>
                <c:pt idx="5">
                  <c:v>1.9077751047721792</c:v>
                </c:pt>
                <c:pt idx="6">
                  <c:v>1.353371522668124</c:v>
                </c:pt>
                <c:pt idx="7">
                  <c:v>1.0521168588270655</c:v>
                </c:pt>
                <c:pt idx="8">
                  <c:v>0.96062074820646881</c:v>
                </c:pt>
                <c:pt idx="9">
                  <c:v>1.0761635680027044</c:v>
                </c:pt>
                <c:pt idx="10">
                  <c:v>0.85580067214758571</c:v>
                </c:pt>
                <c:pt idx="11">
                  <c:v>0.73607237865648256</c:v>
                </c:pt>
                <c:pt idx="12">
                  <c:v>0.72317814721125762</c:v>
                </c:pt>
                <c:pt idx="13">
                  <c:v>0.60472630559070095</c:v>
                </c:pt>
                <c:pt idx="14">
                  <c:v>0.59013900622349091</c:v>
                </c:pt>
                <c:pt idx="15">
                  <c:v>0.54490377181486882</c:v>
                </c:pt>
                <c:pt idx="16">
                  <c:v>0.51199686774791608</c:v>
                </c:pt>
                <c:pt idx="17">
                  <c:v>0.59436211392933502</c:v>
                </c:pt>
              </c:numCache>
            </c:numRef>
          </c:yVal>
          <c:smooth val="0"/>
          <c:extLst>
            <c:ext xmlns:c16="http://schemas.microsoft.com/office/drawing/2014/chart" uri="{C3380CC4-5D6E-409C-BE32-E72D297353CC}">
              <c16:uniqueId val="{00000000-6488-4478-9F06-928EAB558679}"/>
            </c:ext>
          </c:extLst>
        </c:ser>
        <c:ser>
          <c:idx val="1"/>
          <c:order val="1"/>
          <c:tx>
            <c:strRef>
              <c:f>'figure 3,4,5_RM'!$E$2</c:f>
              <c:strCache>
                <c:ptCount val="1"/>
                <c:pt idx="0">
                  <c:v>Myanmar</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marker>
          <c:xVal>
            <c:numRef>
              <c:f>'figure 3,4,5_RM'!$E$46:$E$63</c:f>
              <c:numCache>
                <c:formatCode>General</c:formatCode>
                <c:ptCount val="18"/>
                <c:pt idx="0">
                  <c:v>1</c:v>
                </c:pt>
                <c:pt idx="1">
                  <c:v>1.0133603695295177</c:v>
                </c:pt>
                <c:pt idx="2">
                  <c:v>1.0269082381427364</c:v>
                </c:pt>
                <c:pt idx="3">
                  <c:v>1.0400971383029629</c:v>
                </c:pt>
                <c:pt idx="4">
                  <c:v>1.0525249803006731</c:v>
                </c:pt>
                <c:pt idx="5">
                  <c:v>1.0641364329178089</c:v>
                </c:pt>
                <c:pt idx="6">
                  <c:v>1.0750496214602814</c:v>
                </c:pt>
                <c:pt idx="7">
                  <c:v>1.0852504812888633</c:v>
                </c:pt>
                <c:pt idx="8">
                  <c:v>1.0947621737953117</c:v>
                </c:pt>
                <c:pt idx="9">
                  <c:v>1.1036370936246602</c:v>
                </c:pt>
                <c:pt idx="10">
                  <c:v>1.111825385273965</c:v>
                </c:pt>
                <c:pt idx="11">
                  <c:v>1.1194042828217454</c:v>
                </c:pt>
                <c:pt idx="12">
                  <c:v>1.1267168354040662</c:v>
                </c:pt>
                <c:pt idx="13">
                  <c:v>1.1342176598524629</c:v>
                </c:pt>
                <c:pt idx="14">
                  <c:v>1.1422388759522666</c:v>
                </c:pt>
                <c:pt idx="15">
                  <c:v>1.1509028261932068</c:v>
                </c:pt>
                <c:pt idx="16">
                  <c:v>1.1601415498852661</c:v>
                </c:pt>
                <c:pt idx="17">
                  <c:v>1.1698562633614071</c:v>
                </c:pt>
              </c:numCache>
            </c:numRef>
          </c:xVal>
          <c:yVal>
            <c:numRef>
              <c:f>'figure 3,4,5_RM'!$M$46:$M$63</c:f>
              <c:numCache>
                <c:formatCode>0.00</c:formatCode>
                <c:ptCount val="18"/>
                <c:pt idx="1">
                  <c:v>3.8473620445174737</c:v>
                </c:pt>
                <c:pt idx="2">
                  <c:v>0.97962713650286948</c:v>
                </c:pt>
                <c:pt idx="3">
                  <c:v>1.1221629499248689</c:v>
                </c:pt>
                <c:pt idx="4">
                  <c:v>0.76918328438695027</c:v>
                </c:pt>
                <c:pt idx="5">
                  <c:v>0.97627022592850032</c:v>
                </c:pt>
                <c:pt idx="6">
                  <c:v>0.89615934936832764</c:v>
                </c:pt>
                <c:pt idx="7">
                  <c:v>0.59127947809368564</c:v>
                </c:pt>
                <c:pt idx="8">
                  <c:v>0.58130994264476132</c:v>
                </c:pt>
                <c:pt idx="9">
                  <c:v>0.55023517392842791</c:v>
                </c:pt>
                <c:pt idx="10">
                  <c:v>0.60936485789967731</c:v>
                </c:pt>
                <c:pt idx="11">
                  <c:v>0.58819584568293104</c:v>
                </c:pt>
                <c:pt idx="12">
                  <c:v>0.82659987962515136</c:v>
                </c:pt>
                <c:pt idx="13">
                  <c:v>0.80572427578119121</c:v>
                </c:pt>
                <c:pt idx="14">
                  <c:v>0.73178917660263987</c:v>
                </c:pt>
                <c:pt idx="15">
                  <c:v>0.68616746099729875</c:v>
                </c:pt>
                <c:pt idx="16">
                  <c:v>0.58384703743234156</c:v>
                </c:pt>
                <c:pt idx="17">
                  <c:v>0.54023194392241347</c:v>
                </c:pt>
              </c:numCache>
            </c:numRef>
          </c:yVal>
          <c:smooth val="0"/>
          <c:extLst>
            <c:ext xmlns:c16="http://schemas.microsoft.com/office/drawing/2014/chart" uri="{C3380CC4-5D6E-409C-BE32-E72D297353CC}">
              <c16:uniqueId val="{00000001-6488-4478-9F06-928EAB558679}"/>
            </c:ext>
          </c:extLst>
        </c:ser>
        <c:ser>
          <c:idx val="2"/>
          <c:order val="2"/>
          <c:tx>
            <c:strRef>
              <c:f>'figure 3,4,5_RM'!$G$2</c:f>
              <c:strCache>
                <c:ptCount val="1"/>
                <c:pt idx="0">
                  <c:v>Viet</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marker>
          <c:xVal>
            <c:numRef>
              <c:f>'figure 3,4,5_RM'!$G$46:$G$63</c:f>
              <c:numCache>
                <c:formatCode>General</c:formatCode>
                <c:ptCount val="18"/>
                <c:pt idx="0">
                  <c:v>1</c:v>
                </c:pt>
                <c:pt idx="1">
                  <c:v>1.0157224150351232</c:v>
                </c:pt>
                <c:pt idx="2">
                  <c:v>1.031433894639862</c:v>
                </c:pt>
                <c:pt idx="3">
                  <c:v>1.0470223506527767</c:v>
                </c:pt>
                <c:pt idx="4">
                  <c:v>1.0611591282821669</c:v>
                </c:pt>
                <c:pt idx="5">
                  <c:v>1.0746862556676287</c:v>
                </c:pt>
                <c:pt idx="6">
                  <c:v>1.0872237266033049</c:v>
                </c:pt>
                <c:pt idx="7">
                  <c:v>1.0999320636387371</c:v>
                </c:pt>
                <c:pt idx="8">
                  <c:v>1.1131776036918013</c:v>
                </c:pt>
                <c:pt idx="9">
                  <c:v>1.1262413422147253</c:v>
                </c:pt>
                <c:pt idx="10">
                  <c:v>1.1388047847975646</c:v>
                </c:pt>
                <c:pt idx="11">
                  <c:v>1.1512069297822347</c:v>
                </c:pt>
                <c:pt idx="12">
                  <c:v>1.1635120228222433</c:v>
                </c:pt>
                <c:pt idx="13">
                  <c:v>1.1759004985189327</c:v>
                </c:pt>
                <c:pt idx="14">
                  <c:v>1.1883053773611987</c:v>
                </c:pt>
                <c:pt idx="15">
                  <c:v>1.2009877427494677</c:v>
                </c:pt>
                <c:pt idx="16">
                  <c:v>1.2139585301141249</c:v>
                </c:pt>
                <c:pt idx="17">
                  <c:v>1.2269484544819544</c:v>
                </c:pt>
              </c:numCache>
            </c:numRef>
          </c:xVal>
          <c:yVal>
            <c:numRef>
              <c:f>'figure 3,4,5_RM'!$O$46:$O$63</c:f>
              <c:numCache>
                <c:formatCode>0.00</c:formatCode>
                <c:ptCount val="18"/>
                <c:pt idx="0">
                  <c:v>0.34463491678525138</c:v>
                </c:pt>
                <c:pt idx="1">
                  <c:v>0.29147643571725418</c:v>
                </c:pt>
                <c:pt idx="2">
                  <c:v>0.29968547073880702</c:v>
                </c:pt>
                <c:pt idx="3">
                  <c:v>0.32664722714228772</c:v>
                </c:pt>
                <c:pt idx="4">
                  <c:v>0.3195888122684164</c:v>
                </c:pt>
                <c:pt idx="5">
                  <c:v>0.29747032204084173</c:v>
                </c:pt>
                <c:pt idx="6">
                  <c:v>0.26996248446259002</c:v>
                </c:pt>
                <c:pt idx="7">
                  <c:v>0.25768719668992074</c:v>
                </c:pt>
                <c:pt idx="8">
                  <c:v>0.23450694147526674</c:v>
                </c:pt>
                <c:pt idx="9">
                  <c:v>0.23917796533220548</c:v>
                </c:pt>
                <c:pt idx="10">
                  <c:v>0.2521513908697971</c:v>
                </c:pt>
                <c:pt idx="11">
                  <c:v>0.24044253595018328</c:v>
                </c:pt>
                <c:pt idx="12">
                  <c:v>0.22717369467605511</c:v>
                </c:pt>
                <c:pt idx="13">
                  <c:v>0.21621243669842644</c:v>
                </c:pt>
                <c:pt idx="14">
                  <c:v>0.21396807760357481</c:v>
                </c:pt>
                <c:pt idx="15">
                  <c:v>0.2205328296606742</c:v>
                </c:pt>
                <c:pt idx="16">
                  <c:v>0.22726929057627379</c:v>
                </c:pt>
                <c:pt idx="17">
                  <c:v>0.22991376577164363</c:v>
                </c:pt>
              </c:numCache>
            </c:numRef>
          </c:yVal>
          <c:smooth val="0"/>
          <c:extLst>
            <c:ext xmlns:c16="http://schemas.microsoft.com/office/drawing/2014/chart" uri="{C3380CC4-5D6E-409C-BE32-E72D297353CC}">
              <c16:uniqueId val="{00000002-6488-4478-9F06-928EAB558679}"/>
            </c:ext>
          </c:extLst>
        </c:ser>
        <c:ser>
          <c:idx val="3"/>
          <c:order val="3"/>
          <c:tx>
            <c:strRef>
              <c:f>'figure 3,4,5_RM'!$K$2</c:f>
              <c:strCache>
                <c:ptCount val="1"/>
                <c:pt idx="0">
                  <c:v>Malay</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marker>
          <c:xVal>
            <c:numRef>
              <c:f>'figure 3,4,5_RM'!$C$46:$C$63</c:f>
              <c:numCache>
                <c:formatCode>General</c:formatCode>
                <c:ptCount val="18"/>
                <c:pt idx="0">
                  <c:v>1</c:v>
                </c:pt>
                <c:pt idx="1">
                  <c:v>1.0257394789990122</c:v>
                </c:pt>
                <c:pt idx="2">
                  <c:v>1.0516087268443861</c:v>
                </c:pt>
                <c:pt idx="3">
                  <c:v>1.0770286988577755</c:v>
                </c:pt>
                <c:pt idx="4">
                  <c:v>1.1015889228673073</c:v>
                </c:pt>
                <c:pt idx="5">
                  <c:v>1.1251162639967742</c:v>
                </c:pt>
                <c:pt idx="6">
                  <c:v>1.147740632196756</c:v>
                </c:pt>
                <c:pt idx="7">
                  <c:v>1.1697268330508035</c:v>
                </c:pt>
                <c:pt idx="8">
                  <c:v>1.19148524466131</c:v>
                </c:pt>
                <c:pt idx="9">
                  <c:v>1.213313973207413</c:v>
                </c:pt>
                <c:pt idx="10">
                  <c:v>1.2352756219274261</c:v>
                </c:pt>
                <c:pt idx="11">
                  <c:v>1.2572671377070403</c:v>
                </c:pt>
                <c:pt idx="12">
                  <c:v>1.2792235185362262</c:v>
                </c:pt>
                <c:pt idx="13">
                  <c:v>1.3010287297125647</c:v>
                </c:pt>
                <c:pt idx="14">
                  <c:v>1.3225933581962102</c:v>
                </c:pt>
                <c:pt idx="15">
                  <c:v>1.3439222015305952</c:v>
                </c:pt>
                <c:pt idx="16">
                  <c:v>1.3650393885370977</c:v>
                </c:pt>
                <c:pt idx="17">
                  <c:v>1.3858960971560867</c:v>
                </c:pt>
              </c:numCache>
            </c:numRef>
          </c:xVal>
          <c:yVal>
            <c:numRef>
              <c:f>'figure 3,4,5_RM'!$K$46:$K$63</c:f>
              <c:numCache>
                <c:formatCode>0.00</c:formatCode>
                <c:ptCount val="18"/>
                <c:pt idx="0">
                  <c:v>0.15920596052245389</c:v>
                </c:pt>
                <c:pt idx="1">
                  <c:v>0.2306673424450584</c:v>
                </c:pt>
                <c:pt idx="2">
                  <c:v>0.3686501167489617</c:v>
                </c:pt>
                <c:pt idx="3">
                  <c:v>0.33233148074610425</c:v>
                </c:pt>
                <c:pt idx="4">
                  <c:v>0.32872560053172989</c:v>
                </c:pt>
                <c:pt idx="5">
                  <c:v>0.2943555392216996</c:v>
                </c:pt>
                <c:pt idx="6">
                  <c:v>0.34610763993323856</c:v>
                </c:pt>
                <c:pt idx="7">
                  <c:v>0.34574785514034834</c:v>
                </c:pt>
                <c:pt idx="8">
                  <c:v>0.32990221580975615</c:v>
                </c:pt>
                <c:pt idx="9">
                  <c:v>0.30807627120305475</c:v>
                </c:pt>
                <c:pt idx="10">
                  <c:v>0.35436613527000999</c:v>
                </c:pt>
                <c:pt idx="11">
                  <c:v>0.33120020992818916</c:v>
                </c:pt>
                <c:pt idx="12">
                  <c:v>0.34540964396000545</c:v>
                </c:pt>
                <c:pt idx="13">
                  <c:v>0.43915865470850218</c:v>
                </c:pt>
                <c:pt idx="14">
                  <c:v>0.43704942636519378</c:v>
                </c:pt>
                <c:pt idx="15">
                  <c:v>0.47038722346112266</c:v>
                </c:pt>
                <c:pt idx="16">
                  <c:v>0.46275253085120227</c:v>
                </c:pt>
                <c:pt idx="17">
                  <c:v>0.41816061099315188</c:v>
                </c:pt>
              </c:numCache>
            </c:numRef>
          </c:yVal>
          <c:smooth val="0"/>
          <c:extLst>
            <c:ext xmlns:c16="http://schemas.microsoft.com/office/drawing/2014/chart" uri="{C3380CC4-5D6E-409C-BE32-E72D297353CC}">
              <c16:uniqueId val="{00000003-6488-4478-9F06-928EAB558679}"/>
            </c:ext>
          </c:extLst>
        </c:ser>
        <c:ser>
          <c:idx val="4"/>
          <c:order val="4"/>
          <c:tx>
            <c:strRef>
              <c:f>'figure 3,4,5_RM'!$L$2</c:f>
              <c:strCache>
                <c:ptCount val="1"/>
                <c:pt idx="0">
                  <c:v>Thai</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marker>
          <c:xVal>
            <c:numRef>
              <c:f>'figure 3,4,5_RM'!$D$46:$D$63</c:f>
              <c:numCache>
                <c:formatCode>General</c:formatCode>
                <c:ptCount val="18"/>
                <c:pt idx="0">
                  <c:v>1</c:v>
                </c:pt>
                <c:pt idx="1">
                  <c:v>1.0111221379865429</c:v>
                </c:pt>
                <c:pt idx="2">
                  <c:v>1.0229132088226991</c:v>
                </c:pt>
                <c:pt idx="3">
                  <c:v>1.0349872839297212</c:v>
                </c:pt>
                <c:pt idx="4">
                  <c:v>1.047000937140603</c:v>
                </c:pt>
                <c:pt idx="5">
                  <c:v>1.059056124142447</c:v>
                </c:pt>
                <c:pt idx="6">
                  <c:v>1.0711053491163967</c:v>
                </c:pt>
                <c:pt idx="7">
                  <c:v>1.0824713624344313</c:v>
                </c:pt>
                <c:pt idx="8">
                  <c:v>1.092278948421862</c:v>
                </c:pt>
                <c:pt idx="9">
                  <c:v>1.0999519447191421</c:v>
                </c:pt>
                <c:pt idx="10">
                  <c:v>1.1051376230597212</c:v>
                </c:pt>
                <c:pt idx="11">
                  <c:v>1.1081284234168749</c:v>
                </c:pt>
                <c:pt idx="12">
                  <c:v>1.1097931652280839</c:v>
                </c:pt>
                <c:pt idx="13">
                  <c:v>1.1113787306408405</c:v>
                </c:pt>
                <c:pt idx="14">
                  <c:v>1.1137806930665375</c:v>
                </c:pt>
                <c:pt idx="15">
                  <c:v>1.1173033664331651</c:v>
                </c:pt>
                <c:pt idx="16">
                  <c:v>1.1216650323974424</c:v>
                </c:pt>
                <c:pt idx="17">
                  <c:v>1.1264629117191507</c:v>
                </c:pt>
              </c:numCache>
            </c:numRef>
          </c:xVal>
          <c:yVal>
            <c:numRef>
              <c:f>'figure 3,4,5_RM'!$L$46:$L$63</c:f>
              <c:numCache>
                <c:formatCode>0.00</c:formatCode>
                <c:ptCount val="18"/>
                <c:pt idx="0">
                  <c:v>0.15331208839108049</c:v>
                </c:pt>
                <c:pt idx="1">
                  <c:v>0.25929956689135997</c:v>
                </c:pt>
                <c:pt idx="3">
                  <c:v>1.6191662925390262</c:v>
                </c:pt>
                <c:pt idx="4">
                  <c:v>1.3436406726678101</c:v>
                </c:pt>
                <c:pt idx="5">
                  <c:v>1.0672214357691838</c:v>
                </c:pt>
                <c:pt idx="6">
                  <c:v>0.57210306410105749</c:v>
                </c:pt>
                <c:pt idx="7">
                  <c:v>0.456715762438623</c:v>
                </c:pt>
                <c:pt idx="8">
                  <c:v>0.35721055883667102</c:v>
                </c:pt>
                <c:pt idx="9">
                  <c:v>0.34579637387369633</c:v>
                </c:pt>
                <c:pt idx="10">
                  <c:v>0.35931505521220758</c:v>
                </c:pt>
                <c:pt idx="11">
                  <c:v>0.34779625703564465</c:v>
                </c:pt>
                <c:pt idx="12">
                  <c:v>0.31375373412260987</c:v>
                </c:pt>
                <c:pt idx="13">
                  <c:v>0.30838589287560109</c:v>
                </c:pt>
                <c:pt idx="14">
                  <c:v>0.268383722126595</c:v>
                </c:pt>
                <c:pt idx="15">
                  <c:v>0.27624266773951434</c:v>
                </c:pt>
                <c:pt idx="16">
                  <c:v>0.24035593814320802</c:v>
                </c:pt>
                <c:pt idx="17">
                  <c:v>0.2385035743803689</c:v>
                </c:pt>
              </c:numCache>
            </c:numRef>
          </c:yVal>
          <c:smooth val="0"/>
          <c:extLst>
            <c:ext xmlns:c16="http://schemas.microsoft.com/office/drawing/2014/chart" uri="{C3380CC4-5D6E-409C-BE32-E72D297353CC}">
              <c16:uniqueId val="{00000004-6488-4478-9F06-928EAB558679}"/>
            </c:ext>
          </c:extLst>
        </c:ser>
        <c:ser>
          <c:idx val="5"/>
          <c:order val="5"/>
          <c:tx>
            <c:strRef>
              <c:f>'figure 3,4,5_RM'!$N$2</c:f>
              <c:strCache>
                <c:ptCount val="1"/>
                <c:pt idx="0">
                  <c:v>Phil</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marker>
          <c:xVal>
            <c:numRef>
              <c:f>'figure 3,4,5_RM'!$F$46:$F$63</c:f>
              <c:numCache>
                <c:formatCode>General</c:formatCode>
                <c:ptCount val="18"/>
                <c:pt idx="0">
                  <c:v>1</c:v>
                </c:pt>
                <c:pt idx="1">
                  <c:v>1.0224703646400475</c:v>
                </c:pt>
                <c:pt idx="2">
                  <c:v>1.0450583007795315</c:v>
                </c:pt>
                <c:pt idx="3">
                  <c:v>1.0678614463763725</c:v>
                </c:pt>
                <c:pt idx="4">
                  <c:v>1.0909169108537169</c:v>
                </c:pt>
                <c:pt idx="5">
                  <c:v>1.1143261396998863</c:v>
                </c:pt>
                <c:pt idx="6">
                  <c:v>1.137980940258714</c:v>
                </c:pt>
                <c:pt idx="7">
                  <c:v>1.1614610283655276</c:v>
                </c:pt>
                <c:pt idx="8">
                  <c:v>1.1842014337003759</c:v>
                </c:pt>
                <c:pt idx="9">
                  <c:v>1.205830502100854</c:v>
                </c:pt>
                <c:pt idx="10">
                  <c:v>1.2261493600948221</c:v>
                </c:pt>
                <c:pt idx="11">
                  <c:v>1.2453635163360761</c:v>
                </c:pt>
                <c:pt idx="12">
                  <c:v>1.2640037153657691</c:v>
                </c:pt>
                <c:pt idx="13">
                  <c:v>1.2828281176769343</c:v>
                </c:pt>
                <c:pt idx="14">
                  <c:v>1.3023839997717721</c:v>
                </c:pt>
                <c:pt idx="15">
                  <c:v>1.3228541091113069</c:v>
                </c:pt>
                <c:pt idx="16">
                  <c:v>1.3440767376396399</c:v>
                </c:pt>
                <c:pt idx="17">
                  <c:v>1.3658350101048637</c:v>
                </c:pt>
              </c:numCache>
            </c:numRef>
          </c:xVal>
          <c:yVal>
            <c:numRef>
              <c:f>'figure 3,4,5_RM'!$N$46:$N$63</c:f>
              <c:numCache>
                <c:formatCode>0.00</c:formatCode>
                <c:ptCount val="18"/>
                <c:pt idx="0">
                  <c:v>0.62543162077052117</c:v>
                </c:pt>
                <c:pt idx="1">
                  <c:v>0.47011373264278156</c:v>
                </c:pt>
                <c:pt idx="2">
                  <c:v>0.79035254384941556</c:v>
                </c:pt>
                <c:pt idx="3">
                  <c:v>1.1149023286152744</c:v>
                </c:pt>
                <c:pt idx="4">
                  <c:v>2.9151701494473401</c:v>
                </c:pt>
                <c:pt idx="5">
                  <c:v>3.2565442569275609</c:v>
                </c:pt>
                <c:pt idx="6">
                  <c:v>6.0685483230796873</c:v>
                </c:pt>
                <c:pt idx="7">
                  <c:v>6.1834276766588694</c:v>
                </c:pt>
                <c:pt idx="8">
                  <c:v>6.0427128673192767</c:v>
                </c:pt>
                <c:pt idx="10">
                  <c:v>6.6784291817911177</c:v>
                </c:pt>
                <c:pt idx="12">
                  <c:v>10.357749757399496</c:v>
                </c:pt>
                <c:pt idx="14">
                  <c:v>7.5014038668129173</c:v>
                </c:pt>
                <c:pt idx="15">
                  <c:v>8.2960056748090221</c:v>
                </c:pt>
                <c:pt idx="16">
                  <c:v>4.9583188137514238</c:v>
                </c:pt>
                <c:pt idx="17">
                  <c:v>2.7841910274511572</c:v>
                </c:pt>
              </c:numCache>
            </c:numRef>
          </c:yVal>
          <c:smooth val="0"/>
          <c:extLst>
            <c:ext xmlns:c16="http://schemas.microsoft.com/office/drawing/2014/chart" uri="{C3380CC4-5D6E-409C-BE32-E72D297353CC}">
              <c16:uniqueId val="{00000005-6488-4478-9F06-928EAB558679}"/>
            </c:ext>
          </c:extLst>
        </c:ser>
        <c:ser>
          <c:idx val="6"/>
          <c:order val="6"/>
          <c:tx>
            <c:strRef>
              <c:f>'figure 3,4,5_RM'!$P$2</c:f>
              <c:strCache>
                <c:ptCount val="1"/>
                <c:pt idx="0">
                  <c:v>Cam</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5"/>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marker>
          <c:xVal>
            <c:numRef>
              <c:f>'figure 3,4,5_RM'!$H$46:$H$63</c:f>
              <c:numCache>
                <c:formatCode>General</c:formatCode>
                <c:ptCount val="18"/>
                <c:pt idx="0">
                  <c:v>1</c:v>
                </c:pt>
                <c:pt idx="1">
                  <c:v>1.0287213161991269</c:v>
                </c:pt>
                <c:pt idx="2">
                  <c:v>1.0561910630600422</c:v>
                </c:pt>
                <c:pt idx="3">
                  <c:v>1.0822110943388421</c:v>
                </c:pt>
                <c:pt idx="4">
                  <c:v>1.1066708146732012</c:v>
                </c:pt>
                <c:pt idx="5">
                  <c:v>1.1294409390825502</c:v>
                </c:pt>
                <c:pt idx="6">
                  <c:v>1.1505895122935046</c:v>
                </c:pt>
                <c:pt idx="7">
                  <c:v>1.1704797116935861</c:v>
                </c:pt>
                <c:pt idx="8">
                  <c:v>1.1896335764253874</c:v>
                </c:pt>
                <c:pt idx="9">
                  <c:v>1.2084796068139807</c:v>
                </c:pt>
                <c:pt idx="10">
                  <c:v>1.2271058980987577</c:v>
                </c:pt>
                <c:pt idx="11">
                  <c:v>1.245554184378709</c:v>
                </c:pt>
                <c:pt idx="12">
                  <c:v>1.2641494472681494</c:v>
                </c:pt>
                <c:pt idx="13">
                  <c:v>1.2832633924270029</c:v>
                </c:pt>
                <c:pt idx="14">
                  <c:v>1.3031550434479189</c:v>
                </c:pt>
                <c:pt idx="15">
                  <c:v>1.3239779092341413</c:v>
                </c:pt>
                <c:pt idx="16">
                  <c:v>1.3456756487520325</c:v>
                </c:pt>
                <c:pt idx="17">
                  <c:v>1.36802235350923</c:v>
                </c:pt>
              </c:numCache>
            </c:numRef>
          </c:xVal>
          <c:yVal>
            <c:numRef>
              <c:f>'figure 3,4,5_RM'!$P$46:$P$63</c:f>
              <c:numCache>
                <c:formatCode>0.00</c:formatCode>
                <c:ptCount val="18"/>
                <c:pt idx="0">
                  <c:v>0.74288397830860242</c:v>
                </c:pt>
                <c:pt idx="1">
                  <c:v>1.0730398118840232</c:v>
                </c:pt>
                <c:pt idx="2">
                  <c:v>0.4936778137461047</c:v>
                </c:pt>
                <c:pt idx="3">
                  <c:v>0.67882082764188867</c:v>
                </c:pt>
                <c:pt idx="4">
                  <c:v>0.88816739642676468</c:v>
                </c:pt>
                <c:pt idx="5">
                  <c:v>0.98014761387177141</c:v>
                </c:pt>
                <c:pt idx="6">
                  <c:v>0.55360650956257462</c:v>
                </c:pt>
                <c:pt idx="7">
                  <c:v>0.5611685376107457</c:v>
                </c:pt>
                <c:pt idx="8">
                  <c:v>1.7094599830570674</c:v>
                </c:pt>
                <c:pt idx="9">
                  <c:v>1.825680322374428</c:v>
                </c:pt>
                <c:pt idx="10">
                  <c:v>2.0295103329931163</c:v>
                </c:pt>
                <c:pt idx="11">
                  <c:v>1.7607422513020019</c:v>
                </c:pt>
                <c:pt idx="12">
                  <c:v>1.8138628514991784</c:v>
                </c:pt>
                <c:pt idx="13">
                  <c:v>0.52905902729368426</c:v>
                </c:pt>
                <c:pt idx="14">
                  <c:v>0.51543852486419606</c:v>
                </c:pt>
                <c:pt idx="15">
                  <c:v>0.502057881588582</c:v>
                </c:pt>
                <c:pt idx="16">
                  <c:v>0.48936749823399922</c:v>
                </c:pt>
                <c:pt idx="17">
                  <c:v>0.48774390235441017</c:v>
                </c:pt>
              </c:numCache>
            </c:numRef>
          </c:yVal>
          <c:smooth val="0"/>
          <c:extLst>
            <c:ext xmlns:c16="http://schemas.microsoft.com/office/drawing/2014/chart" uri="{C3380CC4-5D6E-409C-BE32-E72D297353CC}">
              <c16:uniqueId val="{00000006-6488-4478-9F06-928EAB558679}"/>
            </c:ext>
          </c:extLst>
        </c:ser>
        <c:dLbls>
          <c:showLegendKey val="0"/>
          <c:showVal val="0"/>
          <c:showCatName val="0"/>
          <c:showSerName val="0"/>
          <c:showPercent val="0"/>
          <c:showBubbleSize val="0"/>
        </c:dLbls>
        <c:axId val="157468544"/>
        <c:axId val="157475200"/>
      </c:scatterChart>
      <c:valAx>
        <c:axId val="157468544"/>
        <c:scaling>
          <c:orientation val="minMax"/>
          <c:max val="1.4"/>
          <c:min val="1"/>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r>
                  <a:rPr lang="en-US"/>
                  <a:t>Population (1996 = 1)</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crossAx val="157475200"/>
        <c:crosses val="autoZero"/>
        <c:crossBetween val="midCat"/>
      </c:valAx>
      <c:valAx>
        <c:axId val="15747520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r>
                  <a:rPr lang="en-US"/>
                  <a:t>Rate of impact %</a:t>
                </a:r>
              </a:p>
            </c:rich>
          </c:tx>
          <c:overlay val="0"/>
          <c:spPr>
            <a:noFill/>
            <a:ln>
              <a:noFill/>
            </a:ln>
            <a:effectLst/>
          </c:spPr>
        </c:title>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crossAx val="15746854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7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Sheet3!$J$2</c:f>
              <c:strCache>
                <c:ptCount val="1"/>
                <c:pt idx="0">
                  <c:v>Brunei</c:v>
                </c:pt>
              </c:strCache>
            </c:strRef>
          </c:tx>
          <c:spPr>
            <a:ln w="28575" cap="rnd" cmpd="sng" algn="ctr">
              <a:solidFill>
                <a:schemeClr val="accent6">
                  <a:shade val="95000"/>
                  <a:satMod val="105000"/>
                </a:schemeClr>
              </a:solidFill>
              <a:prstDash val="solid"/>
              <a:round/>
            </a:ln>
            <a:effectLst/>
          </c:spPr>
          <c:marker>
            <c:symbol val="none"/>
          </c:marker>
          <c:xVal>
            <c:numRef>
              <c:f>Sheet3!$B$3:$B$20</c:f>
              <c:numCache>
                <c:formatCode>0%</c:formatCode>
                <c:ptCount val="18"/>
                <c:pt idx="0">
                  <c:v>0.69158105994729691</c:v>
                </c:pt>
                <c:pt idx="1">
                  <c:v>0.69666113525275553</c:v>
                </c:pt>
                <c:pt idx="2">
                  <c:v>0.70170068134552332</c:v>
                </c:pt>
                <c:pt idx="3">
                  <c:v>0.70669091942238094</c:v>
                </c:pt>
                <c:pt idx="4">
                  <c:v>0.71163864300537882</c:v>
                </c:pt>
                <c:pt idx="5">
                  <c:v>0.71651922129858725</c:v>
                </c:pt>
                <c:pt idx="6">
                  <c:v>0.72136069636528311</c:v>
                </c:pt>
                <c:pt idx="7">
                  <c:v>0.72605898322734208</c:v>
                </c:pt>
                <c:pt idx="8">
                  <c:v>0.73061006466123135</c:v>
                </c:pt>
                <c:pt idx="9">
                  <c:v>0.73502924930019975</c:v>
                </c:pt>
                <c:pt idx="10">
                  <c:v>0.73931006383267694</c:v>
                </c:pt>
                <c:pt idx="11">
                  <c:v>0.74345121895855082</c:v>
                </c:pt>
                <c:pt idx="12">
                  <c:v>0.74745920280682587</c:v>
                </c:pt>
                <c:pt idx="13">
                  <c:v>0.75134080810168435</c:v>
                </c:pt>
                <c:pt idx="14">
                  <c:v>0.75509913501584025</c:v>
                </c:pt>
                <c:pt idx="15">
                  <c:v>0.75871901623010041</c:v>
                </c:pt>
                <c:pt idx="16">
                  <c:v>0.76222898459231792</c:v>
                </c:pt>
                <c:pt idx="17">
                  <c:v>0.76561060901727584</c:v>
                </c:pt>
              </c:numCache>
            </c:numRef>
          </c:xVal>
          <c:yVal>
            <c:numRef>
              <c:f>Sheet3!$J$3:$J$20</c:f>
              <c:numCache>
                <c:formatCode>0.00</c:formatCode>
                <c:ptCount val="18"/>
                <c:pt idx="0">
                  <c:v>0.33309896756649299</c:v>
                </c:pt>
                <c:pt idx="1">
                  <c:v>0.32707926192360409</c:v>
                </c:pt>
                <c:pt idx="2">
                  <c:v>0.70118864169730111</c:v>
                </c:pt>
                <c:pt idx="3">
                  <c:v>1.2094110059291738</c:v>
                </c:pt>
                <c:pt idx="4">
                  <c:v>1.477122642493456</c:v>
                </c:pt>
                <c:pt idx="5">
                  <c:v>2.5215659041987646</c:v>
                </c:pt>
                <c:pt idx="6">
                  <c:v>1.7956391879182803</c:v>
                </c:pt>
                <c:pt idx="7">
                  <c:v>1.4000834062974037</c:v>
                </c:pt>
                <c:pt idx="8">
                  <c:v>1.2808273378388</c:v>
                </c:pt>
                <c:pt idx="9">
                  <c:v>1.436361513180217</c:v>
                </c:pt>
                <c:pt idx="10">
                  <c:v>1.1424966836177914</c:v>
                </c:pt>
                <c:pt idx="11">
                  <c:v>0.98233005850649324</c:v>
                </c:pt>
                <c:pt idx="12">
                  <c:v>0.96447313812354984</c:v>
                </c:pt>
                <c:pt idx="13">
                  <c:v>0.80585238251712721</c:v>
                </c:pt>
                <c:pt idx="14">
                  <c:v>0.7857692767605039</c:v>
                </c:pt>
                <c:pt idx="15">
                  <c:v>0.7249029416654823</c:v>
                </c:pt>
                <c:pt idx="16">
                  <c:v>0.68053730391199896</c:v>
                </c:pt>
                <c:pt idx="17">
                  <c:v>0.78930519380153008</c:v>
                </c:pt>
              </c:numCache>
            </c:numRef>
          </c:yVal>
          <c:smooth val="1"/>
          <c:extLst>
            <c:ext xmlns:c16="http://schemas.microsoft.com/office/drawing/2014/chart" uri="{C3380CC4-5D6E-409C-BE32-E72D297353CC}">
              <c16:uniqueId val="{00000000-EF4B-450E-A4B6-1B660DE4E439}"/>
            </c:ext>
          </c:extLst>
        </c:ser>
        <c:ser>
          <c:idx val="1"/>
          <c:order val="1"/>
          <c:tx>
            <c:strRef>
              <c:f>Sheet3!$E$2</c:f>
              <c:strCache>
                <c:ptCount val="1"/>
                <c:pt idx="0">
                  <c:v>Myanmar</c:v>
                </c:pt>
              </c:strCache>
            </c:strRef>
          </c:tx>
          <c:spPr>
            <a:ln w="28575" cap="rnd" cmpd="sng" algn="ctr">
              <a:solidFill>
                <a:schemeClr val="accent5">
                  <a:shade val="95000"/>
                  <a:satMod val="105000"/>
                </a:schemeClr>
              </a:solidFill>
              <a:prstDash val="solid"/>
              <a:round/>
            </a:ln>
            <a:effectLst/>
          </c:spPr>
          <c:marker>
            <c:symbol val="none"/>
          </c:marker>
          <c:xVal>
            <c:numRef>
              <c:f>Sheet3!$E$3:$E$20</c:f>
              <c:numCache>
                <c:formatCode>0%</c:formatCode>
                <c:ptCount val="18"/>
                <c:pt idx="0">
                  <c:v>0.25773000962136139</c:v>
                </c:pt>
                <c:pt idx="1">
                  <c:v>0.26042000051812803</c:v>
                </c:pt>
                <c:pt idx="2">
                  <c:v>0.26330000013330584</c:v>
                </c:pt>
                <c:pt idx="3">
                  <c:v>0.26638999537286695</c:v>
                </c:pt>
                <c:pt idx="4">
                  <c:v>0.26967999503081524</c:v>
                </c:pt>
                <c:pt idx="5">
                  <c:v>0.2731800009312037</c:v>
                </c:pt>
                <c:pt idx="6">
                  <c:v>0.27689000391702995</c:v>
                </c:pt>
                <c:pt idx="7">
                  <c:v>0.28080999336791423</c:v>
                </c:pt>
                <c:pt idx="8">
                  <c:v>0.2849500020682596</c:v>
                </c:pt>
                <c:pt idx="9">
                  <c:v>0.28930000265681277</c:v>
                </c:pt>
                <c:pt idx="10">
                  <c:v>0.29386000858415651</c:v>
                </c:pt>
                <c:pt idx="11">
                  <c:v>0.29865000392316871</c:v>
                </c:pt>
                <c:pt idx="12">
                  <c:v>0.30363000545208635</c:v>
                </c:pt>
                <c:pt idx="13">
                  <c:v>0.30881000433621164</c:v>
                </c:pt>
                <c:pt idx="14">
                  <c:v>0.31405000516787995</c:v>
                </c:pt>
                <c:pt idx="15">
                  <c:v>0.31934999994532415</c:v>
                </c:pt>
                <c:pt idx="16">
                  <c:v>0.32469000505691997</c:v>
                </c:pt>
                <c:pt idx="17">
                  <c:v>0.33006999173276058</c:v>
                </c:pt>
              </c:numCache>
            </c:numRef>
          </c:xVal>
          <c:yVal>
            <c:numRef>
              <c:f>Sheet3!$M$3:$M$20</c:f>
              <c:numCache>
                <c:formatCode>General</c:formatCode>
                <c:ptCount val="18"/>
                <c:pt idx="2" formatCode="0.00">
                  <c:v>1.7508670265221444</c:v>
                </c:pt>
                <c:pt idx="3" formatCode="0.00">
                  <c:v>2.0404519441695945</c:v>
                </c:pt>
                <c:pt idx="4" formatCode="0.00">
                  <c:v>1.4292875151434339</c:v>
                </c:pt>
                <c:pt idx="5" formatCode="0.00">
                  <c:v>1.8593512771498053</c:v>
                </c:pt>
                <c:pt idx="6" formatCode="0.00">
                  <c:v>1.7515571224453996</c:v>
                </c:pt>
                <c:pt idx="7" formatCode="0.00">
                  <c:v>1.1871553011060916</c:v>
                </c:pt>
                <c:pt idx="8" formatCode="0.00">
                  <c:v>1.1999703665772048</c:v>
                </c:pt>
                <c:pt idx="9" formatCode="0.00">
                  <c:v>1.1681856470322494</c:v>
                </c:pt>
                <c:pt idx="10" formatCode="0.00">
                  <c:v>1.3313300008360172</c:v>
                </c:pt>
                <c:pt idx="11" formatCode="0.00">
                  <c:v>1.3230814976622569</c:v>
                </c:pt>
                <c:pt idx="12" formatCode="0.00">
                  <c:v>1.9118838967022111</c:v>
                </c:pt>
                <c:pt idx="13" formatCode="0.00">
                  <c:v>1.9112166822370784</c:v>
                </c:pt>
                <c:pt idx="14" formatCode="0.00">
                  <c:v>1.7717417616750923</c:v>
                </c:pt>
                <c:pt idx="15" formatCode="0.00">
                  <c:v>1.6881051726388949</c:v>
                </c:pt>
                <c:pt idx="16" formatCode="0.00">
                  <c:v>1.4541297221367513</c:v>
                </c:pt>
                <c:pt idx="17" formatCode="0.00">
                  <c:v>1.3582430580600942</c:v>
                </c:pt>
              </c:numCache>
            </c:numRef>
          </c:yVal>
          <c:smooth val="1"/>
          <c:extLst>
            <c:ext xmlns:c16="http://schemas.microsoft.com/office/drawing/2014/chart" uri="{C3380CC4-5D6E-409C-BE32-E72D297353CC}">
              <c16:uniqueId val="{00000001-EF4B-450E-A4B6-1B660DE4E439}"/>
            </c:ext>
          </c:extLst>
        </c:ser>
        <c:ser>
          <c:idx val="2"/>
          <c:order val="2"/>
          <c:tx>
            <c:strRef>
              <c:f>Sheet3!$G$2</c:f>
              <c:strCache>
                <c:ptCount val="1"/>
                <c:pt idx="0">
                  <c:v>Viet</c:v>
                </c:pt>
              </c:strCache>
            </c:strRef>
          </c:tx>
          <c:spPr>
            <a:ln w="28575" cap="rnd" cmpd="sng" algn="ctr">
              <a:solidFill>
                <a:schemeClr val="accent4">
                  <a:shade val="95000"/>
                  <a:satMod val="105000"/>
                </a:schemeClr>
              </a:solidFill>
              <a:prstDash val="solid"/>
              <a:round/>
            </a:ln>
            <a:effectLst/>
          </c:spPr>
          <c:marker>
            <c:symbol val="none"/>
          </c:marker>
          <c:xVal>
            <c:numRef>
              <c:f>Sheet3!$G$3:$G$20</c:f>
              <c:numCache>
                <c:formatCode>0%</c:formatCode>
                <c:ptCount val="18"/>
                <c:pt idx="0">
                  <c:v>0.22578999599489863</c:v>
                </c:pt>
                <c:pt idx="1">
                  <c:v>0.22973999722771371</c:v>
                </c:pt>
                <c:pt idx="2">
                  <c:v>0.2337600041348436</c:v>
                </c:pt>
                <c:pt idx="3">
                  <c:v>0.2381699994908397</c:v>
                </c:pt>
                <c:pt idx="4">
                  <c:v>0.24374000559055736</c:v>
                </c:pt>
                <c:pt idx="5">
                  <c:v>0.24936999891885703</c:v>
                </c:pt>
                <c:pt idx="6">
                  <c:v>0.25511000443814696</c:v>
                </c:pt>
                <c:pt idx="7">
                  <c:v>0.26091999990058085</c:v>
                </c:pt>
                <c:pt idx="8">
                  <c:v>0.26683000476445423</c:v>
                </c:pt>
                <c:pt idx="9">
                  <c:v>0.27281000241528008</c:v>
                </c:pt>
                <c:pt idx="10">
                  <c:v>0.27887999452654627</c:v>
                </c:pt>
                <c:pt idx="11">
                  <c:v>0.28503999715026984</c:v>
                </c:pt>
                <c:pt idx="12">
                  <c:v>0.2912800007518912</c:v>
                </c:pt>
                <c:pt idx="13">
                  <c:v>0.2975800058122639</c:v>
                </c:pt>
                <c:pt idx="14">
                  <c:v>0.30391999539872888</c:v>
                </c:pt>
                <c:pt idx="15">
                  <c:v>0.31028999445710975</c:v>
                </c:pt>
                <c:pt idx="16">
                  <c:v>0.31667999486539683</c:v>
                </c:pt>
                <c:pt idx="17">
                  <c:v>0.32309000161542789</c:v>
                </c:pt>
              </c:numCache>
            </c:numRef>
          </c:xVal>
          <c:yVal>
            <c:numRef>
              <c:f>Sheet3!$O$3:$O$20</c:f>
              <c:numCache>
                <c:formatCode>0.00</c:formatCode>
                <c:ptCount val="18"/>
                <c:pt idx="0">
                  <c:v>0.72187201876090445</c:v>
                </c:pt>
                <c:pt idx="1">
                  <c:v>0.61298928281819809</c:v>
                </c:pt>
                <c:pt idx="2">
                  <c:v>0.6329028040167517</c:v>
                </c:pt>
                <c:pt idx="3">
                  <c:v>0.70044670214096605</c:v>
                </c:pt>
                <c:pt idx="4">
                  <c:v>0.7182608093909465</c:v>
                </c:pt>
                <c:pt idx="5">
                  <c:v>0.69232083674310785</c:v>
                </c:pt>
                <c:pt idx="6">
                  <c:v>0.648247818264864</c:v>
                </c:pt>
                <c:pt idx="7">
                  <c:v>0.63321412964180734</c:v>
                </c:pt>
                <c:pt idx="8">
                  <c:v>0.58568121912886206</c:v>
                </c:pt>
                <c:pt idx="9">
                  <c:v>0.60566719147740078</c:v>
                </c:pt>
                <c:pt idx="10">
                  <c:v>0.64716937546783859</c:v>
                </c:pt>
                <c:pt idx="11">
                  <c:v>0.62459900748626973</c:v>
                </c:pt>
                <c:pt idx="12">
                  <c:v>0.59646425988694629</c:v>
                </c:pt>
                <c:pt idx="13">
                  <c:v>0.57276234723721087</c:v>
                </c:pt>
                <c:pt idx="14">
                  <c:v>0.57110241542282658</c:v>
                </c:pt>
                <c:pt idx="15">
                  <c:v>0.59197262232778525</c:v>
                </c:pt>
                <c:pt idx="16">
                  <c:v>0.61253653432820976</c:v>
                </c:pt>
                <c:pt idx="17">
                  <c:v>0.62174731660339011</c:v>
                </c:pt>
              </c:numCache>
            </c:numRef>
          </c:yVal>
          <c:smooth val="1"/>
          <c:extLst>
            <c:ext xmlns:c16="http://schemas.microsoft.com/office/drawing/2014/chart" uri="{C3380CC4-5D6E-409C-BE32-E72D297353CC}">
              <c16:uniqueId val="{00000002-EF4B-450E-A4B6-1B660DE4E439}"/>
            </c:ext>
          </c:extLst>
        </c:ser>
        <c:ser>
          <c:idx val="3"/>
          <c:order val="3"/>
          <c:tx>
            <c:strRef>
              <c:f>Sheet3!$K$2</c:f>
              <c:strCache>
                <c:ptCount val="1"/>
                <c:pt idx="0">
                  <c:v>Malay</c:v>
                </c:pt>
              </c:strCache>
            </c:strRef>
          </c:tx>
          <c:spPr>
            <a:ln w="28575" cap="rnd" cmpd="sng" algn="ctr">
              <a:solidFill>
                <a:schemeClr val="accent6">
                  <a:lumMod val="60000"/>
                  <a:shade val="95000"/>
                  <a:satMod val="105000"/>
                </a:schemeClr>
              </a:solidFill>
              <a:prstDash val="solid"/>
              <a:round/>
            </a:ln>
            <a:effectLst/>
          </c:spPr>
          <c:marker>
            <c:symbol val="none"/>
          </c:marker>
          <c:xVal>
            <c:numRef>
              <c:f>Sheet3!$C$3:$C$20</c:f>
              <c:numCache>
                <c:formatCode>0%</c:formatCode>
                <c:ptCount val="18"/>
                <c:pt idx="0">
                  <c:v>0.56968998603585619</c:v>
                </c:pt>
                <c:pt idx="1">
                  <c:v>0.58237001117702691</c:v>
                </c:pt>
                <c:pt idx="2">
                  <c:v>0.59496000738523369</c:v>
                </c:pt>
                <c:pt idx="3">
                  <c:v>0.60742000628073911</c:v>
                </c:pt>
                <c:pt idx="4">
                  <c:v>0.61977000652114012</c:v>
                </c:pt>
                <c:pt idx="5">
                  <c:v>0.62921998583418237</c:v>
                </c:pt>
                <c:pt idx="6">
                  <c:v>0.6385599822506185</c:v>
                </c:pt>
                <c:pt idx="7">
                  <c:v>0.64779999117792153</c:v>
                </c:pt>
                <c:pt idx="8">
                  <c:v>0.65693999366651523</c:v>
                </c:pt>
                <c:pt idx="9">
                  <c:v>0.66594000711114587</c:v>
                </c:pt>
                <c:pt idx="10">
                  <c:v>0.67483001211435933</c:v>
                </c:pt>
                <c:pt idx="11">
                  <c:v>0.68360000205008442</c:v>
                </c:pt>
                <c:pt idx="12">
                  <c:v>0.69224998886842903</c:v>
                </c:pt>
                <c:pt idx="13">
                  <c:v>0.70075001219224875</c:v>
                </c:pt>
                <c:pt idx="14">
                  <c:v>0.70912000569000155</c:v>
                </c:pt>
                <c:pt idx="15">
                  <c:v>0.71734999896755569</c:v>
                </c:pt>
                <c:pt idx="16">
                  <c:v>0.72525999295705246</c:v>
                </c:pt>
                <c:pt idx="17">
                  <c:v>0.73283999265307087</c:v>
                </c:pt>
              </c:numCache>
            </c:numRef>
          </c:xVal>
          <c:yVal>
            <c:numRef>
              <c:f>Sheet3!$K$3:$K$20</c:f>
              <c:numCache>
                <c:formatCode>0.00</c:formatCode>
                <c:ptCount val="18"/>
                <c:pt idx="0">
                  <c:v>0.30114027651301445</c:v>
                </c:pt>
                <c:pt idx="1">
                  <c:v>0.43339756278583008</c:v>
                </c:pt>
                <c:pt idx="2">
                  <c:v>0.69020854199550963</c:v>
                </c:pt>
                <c:pt idx="3">
                  <c:v>0.62185220723889145</c:v>
                </c:pt>
                <c:pt idx="4">
                  <c:v>0.61640884561137455</c:v>
                </c:pt>
                <c:pt idx="5">
                  <c:v>0.54505904031792785</c:v>
                </c:pt>
                <c:pt idx="6">
                  <c:v>0.63617960261329631</c:v>
                </c:pt>
                <c:pt idx="7">
                  <c:v>0.63260397537712099</c:v>
                </c:pt>
                <c:pt idx="8">
                  <c:v>0.60150710936953111</c:v>
                </c:pt>
                <c:pt idx="9">
                  <c:v>0.55982627097974824</c:v>
                </c:pt>
                <c:pt idx="10">
                  <c:v>0.64185116430472444</c:v>
                </c:pt>
                <c:pt idx="11">
                  <c:v>0.59806441111479591</c:v>
                </c:pt>
                <c:pt idx="12">
                  <c:v>0.62197468789717913</c:v>
                </c:pt>
                <c:pt idx="13">
                  <c:v>0.78876520994691968</c:v>
                </c:pt>
                <c:pt idx="14">
                  <c:v>0.78323873228912977</c:v>
                </c:pt>
                <c:pt idx="15">
                  <c:v>0.84132395849589403</c:v>
                </c:pt>
                <c:pt idx="16">
                  <c:v>0.82584307436046089</c:v>
                </c:pt>
                <c:pt idx="17">
                  <c:v>0.74447940585806771</c:v>
                </c:pt>
              </c:numCache>
            </c:numRef>
          </c:yVal>
          <c:smooth val="1"/>
          <c:extLst>
            <c:ext xmlns:c16="http://schemas.microsoft.com/office/drawing/2014/chart" uri="{C3380CC4-5D6E-409C-BE32-E72D297353CC}">
              <c16:uniqueId val="{00000003-EF4B-450E-A4B6-1B660DE4E439}"/>
            </c:ext>
          </c:extLst>
        </c:ser>
        <c:ser>
          <c:idx val="4"/>
          <c:order val="4"/>
          <c:tx>
            <c:strRef>
              <c:f>Sheet3!$L$2</c:f>
              <c:strCache>
                <c:ptCount val="1"/>
                <c:pt idx="0">
                  <c:v>Thai</c:v>
                </c:pt>
              </c:strCache>
            </c:strRef>
          </c:tx>
          <c:spPr>
            <a:ln w="28575" cap="rnd" cmpd="sng" algn="ctr">
              <a:solidFill>
                <a:schemeClr val="accent5">
                  <a:lumMod val="60000"/>
                  <a:shade val="95000"/>
                  <a:satMod val="105000"/>
                </a:schemeClr>
              </a:solidFill>
              <a:prstDash val="solid"/>
              <a:round/>
            </a:ln>
            <a:effectLst/>
          </c:spPr>
          <c:marker>
            <c:symbol val="none"/>
          </c:marker>
          <c:xVal>
            <c:numRef>
              <c:f>Sheet3!$D$3:$D$20</c:f>
              <c:numCache>
                <c:formatCode>0%</c:formatCode>
                <c:ptCount val="18"/>
                <c:pt idx="0">
                  <c:v>0.30448999986723213</c:v>
                </c:pt>
                <c:pt idx="1">
                  <c:v>0.30622000647221748</c:v>
                </c:pt>
                <c:pt idx="2">
                  <c:v>0.30794999276256407</c:v>
                </c:pt>
                <c:pt idx="3">
                  <c:v>0.30969000414157838</c:v>
                </c:pt>
                <c:pt idx="4">
                  <c:v>0.31391000464132368</c:v>
                </c:pt>
                <c:pt idx="5">
                  <c:v>0.32571999250526379</c:v>
                </c:pt>
                <c:pt idx="6">
                  <c:v>0.33778999342794058</c:v>
                </c:pt>
                <c:pt idx="7">
                  <c:v>0.35006000099911666</c:v>
                </c:pt>
                <c:pt idx="8">
                  <c:v>0.36255999241153386</c:v>
                </c:pt>
                <c:pt idx="9">
                  <c:v>0.3752000050163995</c:v>
                </c:pt>
                <c:pt idx="10">
                  <c:v>0.38804000683888956</c:v>
                </c:pt>
                <c:pt idx="11">
                  <c:v>0.40104000731113615</c:v>
                </c:pt>
                <c:pt idx="12">
                  <c:v>0.41419000468825795</c:v>
                </c:pt>
                <c:pt idx="13">
                  <c:v>0.42743999510610331</c:v>
                </c:pt>
                <c:pt idx="14">
                  <c:v>0.440799997313022</c:v>
                </c:pt>
                <c:pt idx="15">
                  <c:v>0.45394000366919501</c:v>
                </c:pt>
                <c:pt idx="16">
                  <c:v>0.46681999751950931</c:v>
                </c:pt>
                <c:pt idx="17">
                  <c:v>0.47942999630163469</c:v>
                </c:pt>
              </c:numCache>
            </c:numRef>
          </c:xVal>
          <c:yVal>
            <c:numRef>
              <c:f>Sheet3!$L$3:$L$20</c:f>
              <c:numCache>
                <c:formatCode>0.00</c:formatCode>
                <c:ptCount val="18"/>
                <c:pt idx="0">
                  <c:v>0.23822293921175611</c:v>
                </c:pt>
                <c:pt idx="1">
                  <c:v>0.39731953758061089</c:v>
                </c:pt>
                <c:pt idx="3">
                  <c:v>2.4393654661153485</c:v>
                </c:pt>
                <c:pt idx="4">
                  <c:v>2.2080313982907871</c:v>
                </c:pt>
                <c:pt idx="5">
                  <c:v>2.220112895682905</c:v>
                </c:pt>
                <c:pt idx="6">
                  <c:v>1.3651764051355297</c:v>
                </c:pt>
                <c:pt idx="7">
                  <c:v>1.1971982374833277</c:v>
                </c:pt>
                <c:pt idx="8">
                  <c:v>1.0105272097594904</c:v>
                </c:pt>
                <c:pt idx="9">
                  <c:v>1.0485609471045045</c:v>
                </c:pt>
                <c:pt idx="10">
                  <c:v>1.1680614531467919</c:v>
                </c:pt>
                <c:pt idx="11">
                  <c:v>1.2133459244797156</c:v>
                </c:pt>
                <c:pt idx="12">
                  <c:v>1.1727809667887406</c:v>
                </c:pt>
                <c:pt idx="13">
                  <c:v>1.2261086632844491</c:v>
                </c:pt>
                <c:pt idx="14">
                  <c:v>1.1224304264131315</c:v>
                </c:pt>
                <c:pt idx="15">
                  <c:v>1.1993420424456063</c:v>
                </c:pt>
                <c:pt idx="16">
                  <c:v>1.0722762173055571</c:v>
                </c:pt>
                <c:pt idx="17">
                  <c:v>1.0859151321759397</c:v>
                </c:pt>
              </c:numCache>
            </c:numRef>
          </c:yVal>
          <c:smooth val="1"/>
          <c:extLst>
            <c:ext xmlns:c16="http://schemas.microsoft.com/office/drawing/2014/chart" uri="{C3380CC4-5D6E-409C-BE32-E72D297353CC}">
              <c16:uniqueId val="{00000004-EF4B-450E-A4B6-1B660DE4E439}"/>
            </c:ext>
          </c:extLst>
        </c:ser>
        <c:ser>
          <c:idx val="5"/>
          <c:order val="5"/>
          <c:tx>
            <c:strRef>
              <c:f>Sheet3!$N$2</c:f>
              <c:strCache>
                <c:ptCount val="1"/>
                <c:pt idx="0">
                  <c:v>Phil</c:v>
                </c:pt>
              </c:strCache>
            </c:strRef>
          </c:tx>
          <c:spPr>
            <a:ln w="28575" cap="rnd" cmpd="sng" algn="ctr">
              <a:solidFill>
                <a:schemeClr val="accent4">
                  <a:lumMod val="60000"/>
                  <a:shade val="95000"/>
                  <a:satMod val="105000"/>
                </a:schemeClr>
              </a:solidFill>
              <a:prstDash val="solid"/>
              <a:round/>
            </a:ln>
            <a:effectLst/>
          </c:spPr>
          <c:marker>
            <c:symbol val="none"/>
          </c:marker>
          <c:xVal>
            <c:numRef>
              <c:f>Sheet3!$F$3:$F$20</c:f>
              <c:numCache>
                <c:formatCode>0%</c:formatCode>
                <c:ptCount val="18"/>
                <c:pt idx="0">
                  <c:v>0.48230000201155193</c:v>
                </c:pt>
                <c:pt idx="1">
                  <c:v>0.48170000234794474</c:v>
                </c:pt>
                <c:pt idx="2">
                  <c:v>0.48109999610481258</c:v>
                </c:pt>
                <c:pt idx="3">
                  <c:v>0.4805000050796206</c:v>
                </c:pt>
                <c:pt idx="4">
                  <c:v>0.4795499993731735</c:v>
                </c:pt>
                <c:pt idx="5">
                  <c:v>0.47683999584898051</c:v>
                </c:pt>
                <c:pt idx="6">
                  <c:v>0.47413999526510925</c:v>
                </c:pt>
                <c:pt idx="7">
                  <c:v>0.47143000530759066</c:v>
                </c:pt>
                <c:pt idx="8">
                  <c:v>0.46872000199441466</c:v>
                </c:pt>
                <c:pt idx="9">
                  <c:v>0.46602999931287376</c:v>
                </c:pt>
                <c:pt idx="10">
                  <c:v>0.46333000121391121</c:v>
                </c:pt>
                <c:pt idx="11">
                  <c:v>0.46063000056156594</c:v>
                </c:pt>
                <c:pt idx="12">
                  <c:v>0.45793000141809626</c:v>
                </c:pt>
                <c:pt idx="13">
                  <c:v>0.4552400010209306</c:v>
                </c:pt>
                <c:pt idx="14">
                  <c:v>0.45254999892410597</c:v>
                </c:pt>
                <c:pt idx="15">
                  <c:v>0.45016999936921459</c:v>
                </c:pt>
                <c:pt idx="16">
                  <c:v>0.44810000012289447</c:v>
                </c:pt>
                <c:pt idx="17">
                  <c:v>0.44632999847209759</c:v>
                </c:pt>
              </c:numCache>
            </c:numRef>
          </c:xVal>
          <c:yVal>
            <c:numRef>
              <c:f>Sheet3!$N$3:$N$20</c:f>
              <c:numCache>
                <c:formatCode>0.00</c:formatCode>
                <c:ptCount val="18"/>
                <c:pt idx="0">
                  <c:v>0.59114041850108845</c:v>
                </c:pt>
                <c:pt idx="1">
                  <c:v>0.44406141619799522</c:v>
                </c:pt>
                <c:pt idx="2">
                  <c:v>0.74613369626860693</c:v>
                </c:pt>
                <c:pt idx="3">
                  <c:v>1.0520175948782682</c:v>
                </c:pt>
                <c:pt idx="4">
                  <c:v>2.7301671856958136</c:v>
                </c:pt>
                <c:pt idx="5">
                  <c:v>2.9424299903445457</c:v>
                </c:pt>
                <c:pt idx="6">
                  <c:v>5.3373183749966966</c:v>
                </c:pt>
                <c:pt idx="7">
                  <c:v>5.3210005932990407</c:v>
                </c:pt>
                <c:pt idx="8">
                  <c:v>5.1034566040971923</c:v>
                </c:pt>
                <c:pt idx="10">
                  <c:v>5.4589121044400217</c:v>
                </c:pt>
                <c:pt idx="12">
                  <c:v>8.2176238636207088</c:v>
                </c:pt>
                <c:pt idx="14">
                  <c:v>5.8040408581165357</c:v>
                </c:pt>
                <c:pt idx="15">
                  <c:v>6.3710063985533063</c:v>
                </c:pt>
                <c:pt idx="16">
                  <c:v>3.7935320197147409</c:v>
                </c:pt>
                <c:pt idx="17">
                  <c:v>1.936002237518978</c:v>
                </c:pt>
              </c:numCache>
            </c:numRef>
          </c:yVal>
          <c:smooth val="1"/>
          <c:extLst>
            <c:ext xmlns:c16="http://schemas.microsoft.com/office/drawing/2014/chart" uri="{C3380CC4-5D6E-409C-BE32-E72D297353CC}">
              <c16:uniqueId val="{00000005-EF4B-450E-A4B6-1B660DE4E439}"/>
            </c:ext>
          </c:extLst>
        </c:ser>
        <c:ser>
          <c:idx val="6"/>
          <c:order val="6"/>
          <c:tx>
            <c:strRef>
              <c:f>Sheet3!$P$2</c:f>
              <c:strCache>
                <c:ptCount val="1"/>
                <c:pt idx="0">
                  <c:v>Cam</c:v>
                </c:pt>
              </c:strCache>
            </c:strRef>
          </c:tx>
          <c:spPr>
            <a:ln w="28575" cap="rnd" cmpd="sng" algn="ctr">
              <a:solidFill>
                <a:schemeClr val="accent6">
                  <a:lumMod val="80000"/>
                  <a:lumOff val="20000"/>
                  <a:shade val="95000"/>
                  <a:satMod val="105000"/>
                </a:schemeClr>
              </a:solidFill>
              <a:prstDash val="solid"/>
              <a:round/>
            </a:ln>
            <a:effectLst/>
          </c:spPr>
          <c:marker>
            <c:symbol val="none"/>
          </c:marker>
          <c:xVal>
            <c:numRef>
              <c:f>Sheet3!$H$3:$H$20</c:f>
              <c:numCache>
                <c:formatCode>0%</c:formatCode>
                <c:ptCount val="18"/>
                <c:pt idx="0">
                  <c:v>0.17683000848653829</c:v>
                </c:pt>
                <c:pt idx="1">
                  <c:v>0.18059998414284911</c:v>
                </c:pt>
                <c:pt idx="2">
                  <c:v>0.18355000197998386</c:v>
                </c:pt>
                <c:pt idx="3">
                  <c:v>0.18469999009079746</c:v>
                </c:pt>
                <c:pt idx="4">
                  <c:v>0.18586003088235234</c:v>
                </c:pt>
                <c:pt idx="5">
                  <c:v>0.18702998285548716</c:v>
                </c:pt>
                <c:pt idx="6">
                  <c:v>0.18819996934233635</c:v>
                </c:pt>
                <c:pt idx="7">
                  <c:v>0.18936996408943435</c:v>
                </c:pt>
                <c:pt idx="8">
                  <c:v>0.19054998141444537</c:v>
                </c:pt>
                <c:pt idx="9">
                  <c:v>0.1917400059369111</c:v>
                </c:pt>
                <c:pt idx="10">
                  <c:v>0.19293002182566674</c:v>
                </c:pt>
                <c:pt idx="11">
                  <c:v>0.19413003416201097</c:v>
                </c:pt>
                <c:pt idx="12">
                  <c:v>0.19533001379393497</c:v>
                </c:pt>
                <c:pt idx="13">
                  <c:v>0.19665997777060884</c:v>
                </c:pt>
                <c:pt idx="14">
                  <c:v>0.19809997308471575</c:v>
                </c:pt>
                <c:pt idx="15">
                  <c:v>0.19966999470091992</c:v>
                </c:pt>
                <c:pt idx="16">
                  <c:v>0.2013699872339034</c:v>
                </c:pt>
                <c:pt idx="17">
                  <c:v>0.2031899722015969</c:v>
                </c:pt>
              </c:numCache>
            </c:numRef>
          </c:xVal>
          <c:yVal>
            <c:numRef>
              <c:f>Sheet3!$P$3:$P$20</c:f>
              <c:numCache>
                <c:formatCode>0.00</c:formatCode>
                <c:ptCount val="18"/>
                <c:pt idx="0">
                  <c:v>1.26620034568498</c:v>
                </c:pt>
                <c:pt idx="1">
                  <c:v>1.849995421425261</c:v>
                </c:pt>
                <c:pt idx="2">
                  <c:v>0.83438749072945362</c:v>
                </c:pt>
                <c:pt idx="3">
                  <c:v>1.0817142567766673</c:v>
                </c:pt>
                <c:pt idx="4">
                  <c:v>1.3680192511211082</c:v>
                </c:pt>
                <c:pt idx="5">
                  <c:v>1.4791844696929395</c:v>
                </c:pt>
                <c:pt idx="6">
                  <c:v>0.82504897360686735</c:v>
                </c:pt>
                <c:pt idx="7">
                  <c:v>0.82971942056535652</c:v>
                </c:pt>
                <c:pt idx="8">
                  <c:v>2.5144848884230484</c:v>
                </c:pt>
                <c:pt idx="9">
                  <c:v>2.6756564119921569</c:v>
                </c:pt>
                <c:pt idx="10">
                  <c:v>2.9663127873836461</c:v>
                </c:pt>
                <c:pt idx="11">
                  <c:v>2.5686392656615635</c:v>
                </c:pt>
                <c:pt idx="12">
                  <c:v>2.6417651199383068</c:v>
                </c:pt>
                <c:pt idx="13">
                  <c:v>0.77041686892590422</c:v>
                </c:pt>
                <c:pt idx="14">
                  <c:v>0.75106900132361154</c:v>
                </c:pt>
                <c:pt idx="15">
                  <c:v>0.73261694710939795</c:v>
                </c:pt>
                <c:pt idx="16">
                  <c:v>0.71561442669282116</c:v>
                </c:pt>
                <c:pt idx="17">
                  <c:v>0.71520361208788286</c:v>
                </c:pt>
              </c:numCache>
            </c:numRef>
          </c:yVal>
          <c:smooth val="1"/>
          <c:extLst>
            <c:ext xmlns:c16="http://schemas.microsoft.com/office/drawing/2014/chart" uri="{C3380CC4-5D6E-409C-BE32-E72D297353CC}">
              <c16:uniqueId val="{00000006-EF4B-450E-A4B6-1B660DE4E439}"/>
            </c:ext>
          </c:extLst>
        </c:ser>
        <c:dLbls>
          <c:showLegendKey val="0"/>
          <c:showVal val="0"/>
          <c:showCatName val="0"/>
          <c:showSerName val="0"/>
          <c:showPercent val="0"/>
          <c:showBubbleSize val="0"/>
        </c:dLbls>
        <c:axId val="157532160"/>
        <c:axId val="157534080"/>
      </c:scatterChart>
      <c:valAx>
        <c:axId val="157532160"/>
        <c:scaling>
          <c:orientation val="minMax"/>
        </c:scaling>
        <c:delete val="0"/>
        <c:axPos val="b"/>
        <c:majorGridlines>
          <c:spPr>
            <a:ln w="9525" cap="flat" cmpd="sng" algn="ctr">
              <a:solidFill>
                <a:schemeClr val="dk1">
                  <a:lumMod val="15000"/>
                  <a:lumOff val="85000"/>
                </a:schemeClr>
              </a:solidFill>
              <a:prstDash val="solid"/>
              <a:round/>
            </a:ln>
            <a:effectLst/>
          </c:spPr>
        </c:majorGridlines>
        <c:title>
          <c:tx>
            <c:rich>
              <a:bodyPr rot="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r>
                  <a:rPr lang="en-US"/>
                  <a:t>Rate of urban 1 -</a:t>
                </a:r>
                <a:r>
                  <a:rPr lang="en-US" baseline="0"/>
                  <a:t> %</a:t>
                </a:r>
                <a:endParaRPr lang="en-US"/>
              </a:p>
            </c:rich>
          </c:tx>
          <c:overlay val="0"/>
          <c:spPr>
            <a:noFill/>
            <a:ln>
              <a:noFill/>
            </a:ln>
            <a:effectLst/>
          </c:spPr>
          <c:txPr>
            <a:bodyPr rot="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rnd" cmpd="sng" algn="ctr">
            <a:solidFill>
              <a:schemeClr val="dk1">
                <a:lumMod val="25000"/>
                <a:lumOff val="75000"/>
              </a:schemeClr>
            </a:solidFill>
            <a:prstDash val="solid"/>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crossAx val="157534080"/>
        <c:crosses val="autoZero"/>
        <c:crossBetween val="midCat"/>
      </c:valAx>
      <c:valAx>
        <c:axId val="157534080"/>
        <c:scaling>
          <c:orientation val="minMax"/>
        </c:scaling>
        <c:delete val="0"/>
        <c:axPos val="l"/>
        <c:majorGridlines>
          <c:spPr>
            <a:ln w="9525" cap="flat" cmpd="sng" algn="ctr">
              <a:solidFill>
                <a:schemeClr val="dk1">
                  <a:lumMod val="15000"/>
                  <a:lumOff val="85000"/>
                </a:schemeClr>
              </a:solidFill>
              <a:prstDash val="solid"/>
              <a:round/>
            </a:ln>
            <a:effectLst/>
          </c:spPr>
        </c:majorGridlines>
        <c:title>
          <c:tx>
            <c:rich>
              <a:bodyPr rot="-540000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r>
                  <a:rPr lang="en-US"/>
                  <a:t>Rate</a:t>
                </a:r>
                <a:r>
                  <a:rPr lang="en-US" baseline="0"/>
                  <a:t> of impact %</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rnd" cmpd="sng" algn="ctr">
            <a:solidFill>
              <a:schemeClr val="dk1">
                <a:lumMod val="25000"/>
                <a:lumOff val="75000"/>
              </a:schemeClr>
            </a:solidFill>
            <a:prstDash val="solid"/>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crossAx val="15753216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prstDash val="solid"/>
      <a:round/>
    </a:ln>
    <a:effectLst/>
  </c:spPr>
  <c:txPr>
    <a:bodyPr/>
    <a:lstStyle/>
    <a:p>
      <a:pPr>
        <a:defRPr sz="7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Sheet3!$J$2</c:f>
              <c:strCache>
                <c:ptCount val="1"/>
                <c:pt idx="0">
                  <c:v>Brunei</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Sheet3!$B$25:$B$42</c:f>
              <c:numCache>
                <c:formatCode>0%</c:formatCode>
                <c:ptCount val="18"/>
                <c:pt idx="0">
                  <c:v>0.42244915602929689</c:v>
                </c:pt>
                <c:pt idx="1">
                  <c:v>0.430021985014647</c:v>
                </c:pt>
                <c:pt idx="2">
                  <c:v>0.43543419942557249</c:v>
                </c:pt>
                <c:pt idx="3">
                  <c:v>0.43712602742047862</c:v>
                </c:pt>
                <c:pt idx="4">
                  <c:v>0.44441253361715949</c:v>
                </c:pt>
                <c:pt idx="5">
                  <c:v>0.44981406317365802</c:v>
                </c:pt>
                <c:pt idx="6">
                  <c:v>0.45185995521723488</c:v>
                </c:pt>
                <c:pt idx="7">
                  <c:v>0.45335728502716299</c:v>
                </c:pt>
                <c:pt idx="8">
                  <c:v>0.45798461074268615</c:v>
                </c:pt>
                <c:pt idx="9">
                  <c:v>0.45913235827780091</c:v>
                </c:pt>
                <c:pt idx="10">
                  <c:v>0.46046957121848947</c:v>
                </c:pt>
                <c:pt idx="11">
                  <c:v>0.46194360371288884</c:v>
                </c:pt>
                <c:pt idx="12">
                  <c:v>0.46280458387704509</c:v>
                </c:pt>
                <c:pt idx="13">
                  <c:v>0.46307121885530123</c:v>
                </c:pt>
                <c:pt idx="14">
                  <c:v>0.46291299473818914</c:v>
                </c:pt>
                <c:pt idx="15">
                  <c:v>0.46458696367809815</c:v>
                </c:pt>
                <c:pt idx="16">
                  <c:v>0.46490317899013123</c:v>
                </c:pt>
                <c:pt idx="17">
                  <c:v>0.46522985689169216</c:v>
                </c:pt>
              </c:numCache>
            </c:numRef>
          </c:xVal>
          <c:yVal>
            <c:numRef>
              <c:f>Sheet3!$J$25:$J$42</c:f>
              <c:numCache>
                <c:formatCode>0.00</c:formatCode>
                <c:ptCount val="18"/>
                <c:pt idx="0">
                  <c:v>0.3387380287212175</c:v>
                </c:pt>
                <c:pt idx="1">
                  <c:v>0.38370034980651813</c:v>
                </c:pt>
                <c:pt idx="2">
                  <c:v>0.82342568695989204</c:v>
                </c:pt>
                <c:pt idx="3">
                  <c:v>1.3389073675183349</c:v>
                </c:pt>
                <c:pt idx="4">
                  <c:v>1.7003728281550792</c:v>
                </c:pt>
                <c:pt idx="5">
                  <c:v>2.9207216296162213</c:v>
                </c:pt>
                <c:pt idx="6">
                  <c:v>2.0246413383078985</c:v>
                </c:pt>
                <c:pt idx="7">
                  <c:v>1.5396675787330374</c:v>
                </c:pt>
                <c:pt idx="8">
                  <c:v>1.4164637460742859</c:v>
                </c:pt>
                <c:pt idx="9">
                  <c:v>1.5569056310736065</c:v>
                </c:pt>
                <c:pt idx="10">
                  <c:v>1.2197320816319259</c:v>
                </c:pt>
                <c:pt idx="11">
                  <c:v>1.0366506501120216</c:v>
                </c:pt>
                <c:pt idx="12">
                  <c:v>1.0043804532434548</c:v>
                </c:pt>
                <c:pt idx="13">
                  <c:v>0.82695965827236806</c:v>
                </c:pt>
                <c:pt idx="14">
                  <c:v>0.79428418461262384</c:v>
                </c:pt>
                <c:pt idx="15">
                  <c:v>0.73025450314195406</c:v>
                </c:pt>
                <c:pt idx="16">
                  <c:v>0.6789944333812088</c:v>
                </c:pt>
                <c:pt idx="17">
                  <c:v>0.78094164486740603</c:v>
                </c:pt>
              </c:numCache>
            </c:numRef>
          </c:yVal>
          <c:smooth val="0"/>
          <c:extLst>
            <c:ext xmlns:c16="http://schemas.microsoft.com/office/drawing/2014/chart" uri="{C3380CC4-5D6E-409C-BE32-E72D297353CC}">
              <c16:uniqueId val="{00000000-D4AE-4452-9F73-8B024487FB19}"/>
            </c:ext>
          </c:extLst>
        </c:ser>
        <c:ser>
          <c:idx val="1"/>
          <c:order val="1"/>
          <c:tx>
            <c:strRef>
              <c:f>Sheet3!$E$2</c:f>
              <c:strCache>
                <c:ptCount val="1"/>
                <c:pt idx="0">
                  <c:v>Myanmar</c:v>
                </c:pt>
              </c:strCache>
            </c:strRef>
          </c:tx>
          <c:spPr>
            <a:ln w="25400" cap="flat" cmpd="sng" algn="ctr">
              <a:noFill/>
              <a:prstDash val="sysDot"/>
              <a:round/>
            </a:ln>
            <a:effectLst/>
          </c:spPr>
          <c:marker>
            <c:symbol val="circle"/>
            <c:size val="5"/>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Sheet3!$E$25:$E$42</c:f>
              <c:numCache>
                <c:formatCode>0%</c:formatCode>
                <c:ptCount val="18"/>
                <c:pt idx="0">
                  <c:v>0.34151000016927713</c:v>
                </c:pt>
                <c:pt idx="1">
                  <c:v>0.35209198549556742</c:v>
                </c:pt>
                <c:pt idx="2">
                  <c:v>0.35807999267578078</c:v>
                </c:pt>
                <c:pt idx="3">
                  <c:v>0.375960000371933</c:v>
                </c:pt>
                <c:pt idx="4">
                  <c:v>0.38600000000000001</c:v>
                </c:pt>
                <c:pt idx="5">
                  <c:v>0.39082499999999998</c:v>
                </c:pt>
                <c:pt idx="6">
                  <c:v>0.39565</c:v>
                </c:pt>
                <c:pt idx="7">
                  <c:v>0.39992399960517883</c:v>
                </c:pt>
                <c:pt idx="8">
                  <c:v>0.40378799960136408</c:v>
                </c:pt>
                <c:pt idx="9">
                  <c:v>0.40668599959850321</c:v>
                </c:pt>
                <c:pt idx="10">
                  <c:v>0.4115159995937348</c:v>
                </c:pt>
                <c:pt idx="11">
                  <c:v>0.41387600020408633</c:v>
                </c:pt>
                <c:pt idx="12">
                  <c:v>0.41688000000000003</c:v>
                </c:pt>
                <c:pt idx="13">
                  <c:v>0.42074000000000006</c:v>
                </c:pt>
                <c:pt idx="14">
                  <c:v>0.42310799958229062</c:v>
                </c:pt>
                <c:pt idx="15">
                  <c:v>0.4250399995803833</c:v>
                </c:pt>
                <c:pt idx="16">
                  <c:v>0.43031500021219249</c:v>
                </c:pt>
                <c:pt idx="17">
                  <c:v>0.43515000021457673</c:v>
                </c:pt>
              </c:numCache>
            </c:numRef>
          </c:xVal>
          <c:yVal>
            <c:numRef>
              <c:f>Sheet3!$M$25:$M$42</c:f>
              <c:numCache>
                <c:formatCode>0.00</c:formatCode>
                <c:ptCount val="18"/>
                <c:pt idx="1">
                  <c:v>13.511062615527106</c:v>
                </c:pt>
                <c:pt idx="2">
                  <c:v>3.2916046021737428</c:v>
                </c:pt>
                <c:pt idx="3">
                  <c:v>4.3814422393376331</c:v>
                </c:pt>
                <c:pt idx="4">
                  <c:v>3.0269511088480701</c:v>
                </c:pt>
                <c:pt idx="5">
                  <c:v>3.6790809973704652</c:v>
                </c:pt>
                <c:pt idx="6">
                  <c:v>3.2776075895546923</c:v>
                </c:pt>
                <c:pt idx="7">
                  <c:v>2.1092764144600618</c:v>
                </c:pt>
                <c:pt idx="8">
                  <c:v>2.0324237061632897</c:v>
                </c:pt>
                <c:pt idx="9">
                  <c:v>1.8861550217461609</c:v>
                </c:pt>
                <c:pt idx="10">
                  <c:v>2.079298803108157</c:v>
                </c:pt>
                <c:pt idx="11">
                  <c:v>1.9798177918023383</c:v>
                </c:pt>
                <c:pt idx="12">
                  <c:v>2.7566894891773286</c:v>
                </c:pt>
                <c:pt idx="13">
                  <c:v>2.6836548281836468</c:v>
                </c:pt>
                <c:pt idx="14">
                  <c:v>2.4066016007257107</c:v>
                </c:pt>
                <c:pt idx="15">
                  <c:v>2.2259506717984339</c:v>
                </c:pt>
                <c:pt idx="16">
                  <c:v>1.8995059562152758</c:v>
                </c:pt>
                <c:pt idx="17">
                  <c:v>1.7526380380790576</c:v>
                </c:pt>
              </c:numCache>
            </c:numRef>
          </c:yVal>
          <c:smooth val="0"/>
          <c:extLst>
            <c:ext xmlns:c16="http://schemas.microsoft.com/office/drawing/2014/chart" uri="{C3380CC4-5D6E-409C-BE32-E72D297353CC}">
              <c16:uniqueId val="{00000001-D4AE-4452-9F73-8B024487FB19}"/>
            </c:ext>
          </c:extLst>
        </c:ser>
        <c:ser>
          <c:idx val="2"/>
          <c:order val="2"/>
          <c:tx>
            <c:strRef>
              <c:f>Sheet3!$G$2</c:f>
              <c:strCache>
                <c:ptCount val="1"/>
                <c:pt idx="0">
                  <c:v>Viet</c:v>
                </c:pt>
              </c:strCache>
            </c:strRef>
          </c:tx>
          <c:spPr>
            <a:ln w="25400" cap="flat" cmpd="sng" algn="ctr">
              <a:noFill/>
              <a:prstDash val="sysDot"/>
              <a:round/>
            </a:ln>
            <a:effectLst/>
          </c:spPr>
          <c:marker>
            <c:symbol val="circle"/>
            <c:size val="5"/>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Sheet3!$G$25:$G$42</c:f>
              <c:numCache>
                <c:formatCode>0%</c:formatCode>
                <c:ptCount val="18"/>
                <c:pt idx="0">
                  <c:v>0.17319682379161794</c:v>
                </c:pt>
                <c:pt idx="1">
                  <c:v>0.1754369987540593</c:v>
                </c:pt>
                <c:pt idx="2">
                  <c:v>0.17761667356988298</c:v>
                </c:pt>
                <c:pt idx="3">
                  <c:v>0.17845702385431408</c:v>
                </c:pt>
                <c:pt idx="4">
                  <c:v>0.1870120452732823</c:v>
                </c:pt>
                <c:pt idx="5">
                  <c:v>0.19919626316702163</c:v>
                </c:pt>
                <c:pt idx="6">
                  <c:v>0.21495172526473663</c:v>
                </c:pt>
                <c:pt idx="7">
                  <c:v>0.22636433324021379</c:v>
                </c:pt>
                <c:pt idx="8">
                  <c:v>0.23519613430997655</c:v>
                </c:pt>
                <c:pt idx="9">
                  <c:v>0.26557040826900175</c:v>
                </c:pt>
                <c:pt idx="10">
                  <c:v>0.2536926687892298</c:v>
                </c:pt>
                <c:pt idx="11">
                  <c:v>0.2633075561555247</c:v>
                </c:pt>
                <c:pt idx="12">
                  <c:v>0.27310991064409346</c:v>
                </c:pt>
                <c:pt idx="13">
                  <c:v>0.28263380896446333</c:v>
                </c:pt>
                <c:pt idx="14">
                  <c:v>0.29252227256389524</c:v>
                </c:pt>
                <c:pt idx="15">
                  <c:v>0.30374438823532224</c:v>
                </c:pt>
                <c:pt idx="16">
                  <c:v>0.30974599610082032</c:v>
                </c:pt>
                <c:pt idx="17">
                  <c:v>0.32251349297034404</c:v>
                </c:pt>
              </c:numCache>
            </c:numRef>
          </c:xVal>
          <c:yVal>
            <c:numRef>
              <c:f>Sheet3!$O$25:$O$42</c:f>
              <c:numCache>
                <c:formatCode>0.00</c:formatCode>
                <c:ptCount val="18"/>
                <c:pt idx="0">
                  <c:v>3.6509342171174013</c:v>
                </c:pt>
                <c:pt idx="1">
                  <c:v>1.8258720677117013</c:v>
                </c:pt>
                <c:pt idx="2">
                  <c:v>1.4403273748754379</c:v>
                </c:pt>
                <c:pt idx="3">
                  <c:v>1.2937604763346413</c:v>
                </c:pt>
                <c:pt idx="4">
                  <c:v>1.2959864297317456</c:v>
                </c:pt>
                <c:pt idx="5">
                  <c:v>1.2888062043145609</c:v>
                </c:pt>
                <c:pt idx="6">
                  <c:v>1.27115956457753</c:v>
                </c:pt>
                <c:pt idx="7">
                  <c:v>1.2333586894569937</c:v>
                </c:pt>
                <c:pt idx="8">
                  <c:v>1.108997558368922</c:v>
                </c:pt>
                <c:pt idx="9">
                  <c:v>1.2693114165297572</c:v>
                </c:pt>
                <c:pt idx="10">
                  <c:v>1.1765962844270719</c:v>
                </c:pt>
                <c:pt idx="11">
                  <c:v>1.1181083550840667</c:v>
                </c:pt>
                <c:pt idx="12">
                  <c:v>1.0533419803487196</c:v>
                </c:pt>
                <c:pt idx="13">
                  <c:v>0.99736901460613525</c:v>
                </c:pt>
                <c:pt idx="14">
                  <c:v>0.98301509210135396</c:v>
                </c:pt>
                <c:pt idx="15">
                  <c:v>1.0126092901797914</c:v>
                </c:pt>
                <c:pt idx="16">
                  <c:v>1.0229497342478862</c:v>
                </c:pt>
                <c:pt idx="17">
                  <c:v>1.0381143166523066</c:v>
                </c:pt>
              </c:numCache>
            </c:numRef>
          </c:yVal>
          <c:smooth val="0"/>
          <c:extLst>
            <c:ext xmlns:c16="http://schemas.microsoft.com/office/drawing/2014/chart" uri="{C3380CC4-5D6E-409C-BE32-E72D297353CC}">
              <c16:uniqueId val="{00000002-D4AE-4452-9F73-8B024487FB19}"/>
            </c:ext>
          </c:extLst>
        </c:ser>
        <c:ser>
          <c:idx val="3"/>
          <c:order val="3"/>
          <c:tx>
            <c:strRef>
              <c:f>Sheet3!$K$2</c:f>
              <c:strCache>
                <c:ptCount val="1"/>
                <c:pt idx="0">
                  <c:v>Malay</c:v>
                </c:pt>
              </c:strCache>
            </c:strRef>
          </c:tx>
          <c:spPr>
            <a:ln w="25400" cap="flat" cmpd="sng" algn="ctr">
              <a:noFill/>
              <a:prstDash val="sysDot"/>
              <a:round/>
            </a:ln>
            <a:effectLst/>
          </c:spPr>
          <c:marker>
            <c:symbol val="circle"/>
            <c:size val="5"/>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Sheet3!$C$25:$C$42</c:f>
              <c:numCache>
                <c:formatCode>0%</c:formatCode>
                <c:ptCount val="18"/>
                <c:pt idx="0">
                  <c:v>0.78585000371932956</c:v>
                </c:pt>
                <c:pt idx="1">
                  <c:v>0.8071520066576009</c:v>
                </c:pt>
                <c:pt idx="2">
                  <c:v>0.78601600699806262</c:v>
                </c:pt>
                <c:pt idx="3">
                  <c:v>0.78825600290679909</c:v>
                </c:pt>
                <c:pt idx="4">
                  <c:v>0.7915200037002561</c:v>
                </c:pt>
                <c:pt idx="5">
                  <c:v>0.81928499631881724</c:v>
                </c:pt>
                <c:pt idx="6">
                  <c:v>0.8212150036811825</c:v>
                </c:pt>
                <c:pt idx="7">
                  <c:v>0.82614799897861435</c:v>
                </c:pt>
                <c:pt idx="8">
                  <c:v>0.82410999631881743</c:v>
                </c:pt>
                <c:pt idx="9">
                  <c:v>0.82410999631881743</c:v>
                </c:pt>
                <c:pt idx="10">
                  <c:v>0.82581799671840705</c:v>
                </c:pt>
                <c:pt idx="11">
                  <c:v>0.8247359977474209</c:v>
                </c:pt>
                <c:pt idx="12">
                  <c:v>0.83162000041008</c:v>
                </c:pt>
                <c:pt idx="13">
                  <c:v>0.83299499958753587</c:v>
                </c:pt>
                <c:pt idx="14">
                  <c:v>0.83752199733066546</c:v>
                </c:pt>
                <c:pt idx="15">
                  <c:v>0.85756500084400178</c:v>
                </c:pt>
                <c:pt idx="16">
                  <c:v>0.84777999629974388</c:v>
                </c:pt>
                <c:pt idx="17">
                  <c:v>0.84506400143003491</c:v>
                </c:pt>
              </c:numCache>
            </c:numRef>
          </c:xVal>
          <c:yVal>
            <c:numRef>
              <c:f>Sheet3!$K$25:$K$42</c:f>
              <c:numCache>
                <c:formatCode>0.00</c:formatCode>
                <c:ptCount val="18"/>
                <c:pt idx="0">
                  <c:v>0.29086777416233167</c:v>
                </c:pt>
                <c:pt idx="1">
                  <c:v>0.47737527003277314</c:v>
                </c:pt>
                <c:pt idx="2">
                  <c:v>0.54018910718998447</c:v>
                </c:pt>
                <c:pt idx="3">
                  <c:v>0.4858687294151724</c:v>
                </c:pt>
                <c:pt idx="4">
                  <c:v>0.49941694077786652</c:v>
                </c:pt>
                <c:pt idx="5">
                  <c:v>0.49674237365273793</c:v>
                </c:pt>
                <c:pt idx="6">
                  <c:v>0.56562456349444923</c:v>
                </c:pt>
                <c:pt idx="7">
                  <c:v>0.56089798313506556</c:v>
                </c:pt>
                <c:pt idx="8">
                  <c:v>0.51848960190249094</c:v>
                </c:pt>
                <c:pt idx="9">
                  <c:v>0.47529972017377692</c:v>
                </c:pt>
                <c:pt idx="10">
                  <c:v>0.54134802750877309</c:v>
                </c:pt>
                <c:pt idx="11">
                  <c:v>0.49711728087748125</c:v>
                </c:pt>
                <c:pt idx="12">
                  <c:v>0.5222924043075472</c:v>
                </c:pt>
                <c:pt idx="13">
                  <c:v>0.65979193487187804</c:v>
                </c:pt>
                <c:pt idx="14">
                  <c:v>0.6605932349654563</c:v>
                </c:pt>
                <c:pt idx="15">
                  <c:v>0.7472002192126348</c:v>
                </c:pt>
                <c:pt idx="16">
                  <c:v>0.71754834087264729</c:v>
                </c:pt>
                <c:pt idx="17">
                  <c:v>0.64615728909553638</c:v>
                </c:pt>
              </c:numCache>
            </c:numRef>
          </c:yVal>
          <c:smooth val="0"/>
          <c:extLst>
            <c:ext xmlns:c16="http://schemas.microsoft.com/office/drawing/2014/chart" uri="{C3380CC4-5D6E-409C-BE32-E72D297353CC}">
              <c16:uniqueId val="{00000003-D4AE-4452-9F73-8B024487FB19}"/>
            </c:ext>
          </c:extLst>
        </c:ser>
        <c:ser>
          <c:idx val="4"/>
          <c:order val="4"/>
          <c:tx>
            <c:strRef>
              <c:f>Sheet3!$L$2</c:f>
              <c:strCache>
                <c:ptCount val="1"/>
                <c:pt idx="0">
                  <c:v>Thai</c:v>
                </c:pt>
              </c:strCache>
            </c:strRef>
          </c:tx>
          <c:spPr>
            <a:ln w="25400" cap="flat" cmpd="sng" algn="ctr">
              <a:noFill/>
              <a:prstDash val="sysDot"/>
              <a:round/>
            </a:ln>
            <a:effectLst/>
          </c:spPr>
          <c:marker>
            <c:symbol val="circle"/>
            <c:size val="5"/>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marker>
          <c:xVal>
            <c:numRef>
              <c:f>Sheet3!$D$25:$D$42</c:f>
              <c:numCache>
                <c:formatCode>0%</c:formatCode>
                <c:ptCount val="18"/>
                <c:pt idx="0">
                  <c:v>0.27125308040532209</c:v>
                </c:pt>
                <c:pt idx="1">
                  <c:v>0.27333519505219434</c:v>
                </c:pt>
                <c:pt idx="2">
                  <c:v>0.26002417759620416</c:v>
                </c:pt>
                <c:pt idx="3">
                  <c:v>0.27375094026485391</c:v>
                </c:pt>
                <c:pt idx="4">
                  <c:v>0.27818816772220822</c:v>
                </c:pt>
                <c:pt idx="5">
                  <c:v>0.29436232964806647</c:v>
                </c:pt>
                <c:pt idx="6">
                  <c:v>0.29731639222181683</c:v>
                </c:pt>
                <c:pt idx="7">
                  <c:v>0.30537961125559787</c:v>
                </c:pt>
                <c:pt idx="8">
                  <c:v>0.32288680105232798</c:v>
                </c:pt>
                <c:pt idx="9">
                  <c:v>0.3236932758276157</c:v>
                </c:pt>
                <c:pt idx="10">
                  <c:v>0.32654404666573233</c:v>
                </c:pt>
                <c:pt idx="11">
                  <c:v>0.33507076011017078</c:v>
                </c:pt>
                <c:pt idx="12">
                  <c:v>0.33250220913536743</c:v>
                </c:pt>
                <c:pt idx="13">
                  <c:v>0.35124183221823424</c:v>
                </c:pt>
                <c:pt idx="14">
                  <c:v>0.35793031821382654</c:v>
                </c:pt>
                <c:pt idx="15">
                  <c:v>0.34423286649036905</c:v>
                </c:pt>
                <c:pt idx="16">
                  <c:v>0.3537869617210897</c:v>
                </c:pt>
                <c:pt idx="17">
                  <c:v>0.34105027223057793</c:v>
                </c:pt>
              </c:numCache>
            </c:numRef>
          </c:xVal>
          <c:yVal>
            <c:numRef>
              <c:f>Sheet3!$L$25:$L$42</c:f>
              <c:numCache>
                <c:formatCode>0.00</c:formatCode>
                <c:ptCount val="18"/>
                <c:pt idx="0">
                  <c:v>0.91086067174726359</c:v>
                </c:pt>
                <c:pt idx="1">
                  <c:v>0.96960928293310866</c:v>
                </c:pt>
                <c:pt idx="2">
                  <c:v>-1.651210547644701</c:v>
                </c:pt>
                <c:pt idx="3">
                  <c:v>3.7936946018671915</c:v>
                </c:pt>
                <c:pt idx="4">
                  <c:v>3.1620019247272837</c:v>
                </c:pt>
                <c:pt idx="5">
                  <c:v>3.1584771014779385</c:v>
                </c:pt>
                <c:pt idx="6">
                  <c:v>1.6049079618249313</c:v>
                </c:pt>
                <c:pt idx="7">
                  <c:v>1.3205076609111566</c:v>
                </c:pt>
                <c:pt idx="8">
                  <c:v>1.173029888398982</c:v>
                </c:pt>
                <c:pt idx="9">
                  <c:v>1.0913444972013409</c:v>
                </c:pt>
                <c:pt idx="10">
                  <c:v>1.1295381301366068</c:v>
                </c:pt>
                <c:pt idx="11">
                  <c:v>1.1548557809716129</c:v>
                </c:pt>
                <c:pt idx="12">
                  <c:v>1.0111755004297314</c:v>
                </c:pt>
                <c:pt idx="13">
                  <c:v>1.1313318552167739</c:v>
                </c:pt>
                <c:pt idx="14">
                  <c:v>1.014369472059746</c:v>
                </c:pt>
                <c:pt idx="15">
                  <c:v>0.93513708579672838</c:v>
                </c:pt>
                <c:pt idx="16">
                  <c:v>0.84839667965142818</c:v>
                </c:pt>
                <c:pt idx="17">
                  <c:v>0.75435708237674093</c:v>
                </c:pt>
              </c:numCache>
            </c:numRef>
          </c:yVal>
          <c:smooth val="0"/>
          <c:extLst>
            <c:ext xmlns:c16="http://schemas.microsoft.com/office/drawing/2014/chart" uri="{C3380CC4-5D6E-409C-BE32-E72D297353CC}">
              <c16:uniqueId val="{00000004-D4AE-4452-9F73-8B024487FB19}"/>
            </c:ext>
          </c:extLst>
        </c:ser>
        <c:ser>
          <c:idx val="5"/>
          <c:order val="5"/>
          <c:tx>
            <c:strRef>
              <c:f>Sheet3!$N$2</c:f>
              <c:strCache>
                <c:ptCount val="1"/>
                <c:pt idx="0">
                  <c:v>Phil</c:v>
                </c:pt>
              </c:strCache>
            </c:strRef>
          </c:tx>
          <c:spPr>
            <a:ln w="25400" cap="flat" cmpd="sng" algn="ctr">
              <a:noFill/>
              <a:prstDash val="sysDot"/>
              <a:round/>
            </a:ln>
            <a:effectLst/>
          </c:spPr>
          <c:marker>
            <c:symbol val="circle"/>
            <c:size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xVal>
            <c:numRef>
              <c:f>Sheet3!$F$25:$F$42</c:f>
              <c:numCache>
                <c:formatCode>0%</c:formatCode>
                <c:ptCount val="18"/>
                <c:pt idx="0">
                  <c:v>0.2171772348397713</c:v>
                </c:pt>
                <c:pt idx="1">
                  <c:v>0.22102343455819035</c:v>
                </c:pt>
                <c:pt idx="2">
                  <c:v>0.22656048134135401</c:v>
                </c:pt>
                <c:pt idx="3">
                  <c:v>0.22609198369043262</c:v>
                </c:pt>
                <c:pt idx="4">
                  <c:v>0.22397940774774641</c:v>
                </c:pt>
                <c:pt idx="5">
                  <c:v>0.23434563210566023</c:v>
                </c:pt>
                <c:pt idx="6">
                  <c:v>0.2305982238125987</c:v>
                </c:pt>
                <c:pt idx="7">
                  <c:v>0.23559653370039116</c:v>
                </c:pt>
                <c:pt idx="8">
                  <c:v>0.23491782417504192</c:v>
                </c:pt>
                <c:pt idx="9">
                  <c:v>0.24077594576510997</c:v>
                </c:pt>
                <c:pt idx="10">
                  <c:v>0.23950838966378851</c:v>
                </c:pt>
                <c:pt idx="11">
                  <c:v>0.24378941619372863</c:v>
                </c:pt>
                <c:pt idx="12">
                  <c:v>0.24799208262957509</c:v>
                </c:pt>
                <c:pt idx="13">
                  <c:v>0.2520492932161284</c:v>
                </c:pt>
                <c:pt idx="14">
                  <c:v>0.26598895757084301</c:v>
                </c:pt>
                <c:pt idx="15">
                  <c:v>0.27122757228469174</c:v>
                </c:pt>
                <c:pt idx="16">
                  <c:v>0.27599356170732509</c:v>
                </c:pt>
                <c:pt idx="17">
                  <c:v>0.28199070379692037</c:v>
                </c:pt>
              </c:numCache>
            </c:numRef>
          </c:xVal>
          <c:yVal>
            <c:numRef>
              <c:f>Sheet3!$N$25:$N$42</c:f>
              <c:numCache>
                <c:formatCode>0.00</c:formatCode>
                <c:ptCount val="18"/>
                <c:pt idx="0">
                  <c:v>2.1605582376098122</c:v>
                </c:pt>
                <c:pt idx="1">
                  <c:v>1.236713667903115</c:v>
                </c:pt>
                <c:pt idx="2">
                  <c:v>1.9502262839127371</c:v>
                </c:pt>
                <c:pt idx="3">
                  <c:v>2.3251245826770557</c:v>
                </c:pt>
                <c:pt idx="4">
                  <c:v>5.2138932493389873</c:v>
                </c:pt>
                <c:pt idx="5">
                  <c:v>6.5333726395891407</c:v>
                </c:pt>
                <c:pt idx="6">
                  <c:v>10.686760924856989</c:v>
                </c:pt>
                <c:pt idx="7">
                  <c:v>11.100794016705244</c:v>
                </c:pt>
                <c:pt idx="8">
                  <c:v>10.271310783208415</c:v>
                </c:pt>
                <c:pt idx="10">
                  <c:v>11.20429897913303</c:v>
                </c:pt>
                <c:pt idx="12">
                  <c:v>17.94954413882899</c:v>
                </c:pt>
                <c:pt idx="14">
                  <c:v>14.258259541713276</c:v>
                </c:pt>
                <c:pt idx="15">
                  <c:v>15.91824510183101</c:v>
                </c:pt>
                <c:pt idx="16">
                  <c:v>9.5574904861307779</c:v>
                </c:pt>
                <c:pt idx="17">
                  <c:v>5.4216675953089455</c:v>
                </c:pt>
              </c:numCache>
            </c:numRef>
          </c:yVal>
          <c:smooth val="0"/>
          <c:extLst>
            <c:ext xmlns:c16="http://schemas.microsoft.com/office/drawing/2014/chart" uri="{C3380CC4-5D6E-409C-BE32-E72D297353CC}">
              <c16:uniqueId val="{00000005-D4AE-4452-9F73-8B024487FB19}"/>
            </c:ext>
          </c:extLst>
        </c:ser>
        <c:ser>
          <c:idx val="6"/>
          <c:order val="6"/>
          <c:tx>
            <c:strRef>
              <c:f>Sheet3!$P$2</c:f>
              <c:strCache>
                <c:ptCount val="1"/>
                <c:pt idx="0">
                  <c:v>Cam</c:v>
                </c:pt>
              </c:strCache>
            </c:strRef>
          </c:tx>
          <c:spPr>
            <a:ln w="25400" cap="flat" cmpd="sng" algn="ctr">
              <a:noFill/>
              <a:prstDash val="sysDot"/>
              <a:round/>
            </a:ln>
            <a:effectLst/>
          </c:spPr>
          <c:marker>
            <c:symbol val="circle"/>
            <c:size val="5"/>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marker>
          <c:xVal>
            <c:numRef>
              <c:f>Sheet3!$H$25:$H$42</c:f>
              <c:numCache>
                <c:formatCode>0%</c:formatCode>
                <c:ptCount val="18"/>
                <c:pt idx="0">
                  <c:v>8.4135943928255685E-2</c:v>
                </c:pt>
                <c:pt idx="1">
                  <c:v>0.11770636385679352</c:v>
                </c:pt>
                <c:pt idx="2">
                  <c:v>0.11065426302795363</c:v>
                </c:pt>
                <c:pt idx="3">
                  <c:v>8.7932025014149512E-2</c:v>
                </c:pt>
                <c:pt idx="4">
                  <c:v>0.12817511695655931</c:v>
                </c:pt>
                <c:pt idx="5">
                  <c:v>0.10990728766782887</c:v>
                </c:pt>
                <c:pt idx="6">
                  <c:v>0.11758516175387067</c:v>
                </c:pt>
                <c:pt idx="7">
                  <c:v>0.12868336762190166</c:v>
                </c:pt>
                <c:pt idx="8">
                  <c:v>0.14379309702683546</c:v>
                </c:pt>
                <c:pt idx="9">
                  <c:v>0.15497037792370771</c:v>
                </c:pt>
                <c:pt idx="10">
                  <c:v>0.15246022491612127</c:v>
                </c:pt>
                <c:pt idx="11">
                  <c:v>0.16671406777546721</c:v>
                </c:pt>
                <c:pt idx="12">
                  <c:v>0.17721292970442434</c:v>
                </c:pt>
                <c:pt idx="13">
                  <c:v>0.18600603908724975</c:v>
                </c:pt>
                <c:pt idx="14">
                  <c:v>0.19120788120244336</c:v>
                </c:pt>
                <c:pt idx="15">
                  <c:v>0.19755405188694045</c:v>
                </c:pt>
                <c:pt idx="16">
                  <c:v>0.20673114329235895</c:v>
                </c:pt>
                <c:pt idx="17">
                  <c:v>0.21191009846780623</c:v>
                </c:pt>
              </c:numCache>
            </c:numRef>
          </c:xVal>
          <c:yVal>
            <c:numRef>
              <c:f>Sheet3!$P$25:$P$42</c:f>
              <c:numCache>
                <c:formatCode>0.00</c:formatCode>
                <c:ptCount val="18"/>
                <c:pt idx="0">
                  <c:v>0.27128087125617123</c:v>
                </c:pt>
                <c:pt idx="1">
                  <c:v>6.8803894222706203</c:v>
                </c:pt>
                <c:pt idx="2">
                  <c:v>1.9762372133210147</c:v>
                </c:pt>
                <c:pt idx="3">
                  <c:v>0.83405658272533778</c:v>
                </c:pt>
                <c:pt idx="4">
                  <c:v>3.6012019117770713</c:v>
                </c:pt>
                <c:pt idx="5">
                  <c:v>2.5806123039704554</c:v>
                </c:pt>
                <c:pt idx="6">
                  <c:v>1.5785050381477428</c:v>
                </c:pt>
                <c:pt idx="7">
                  <c:v>1.7749479392774963</c:v>
                </c:pt>
                <c:pt idx="8">
                  <c:v>6.043597005655891</c:v>
                </c:pt>
                <c:pt idx="9">
                  <c:v>6.7455988796305251</c:v>
                </c:pt>
                <c:pt idx="10">
                  <c:v>7.0013759095252794</c:v>
                </c:pt>
                <c:pt idx="11">
                  <c:v>6.4465501476616742</c:v>
                </c:pt>
                <c:pt idx="12">
                  <c:v>6.7893566892346167</c:v>
                </c:pt>
                <c:pt idx="13">
                  <c:v>1.9940310583578809</c:v>
                </c:pt>
                <c:pt idx="14">
                  <c:v>1.9164651595335942</c:v>
                </c:pt>
                <c:pt idx="15">
                  <c:v>1.8498541431640576</c:v>
                </c:pt>
                <c:pt idx="16">
                  <c:v>1.8057417409796881</c:v>
                </c:pt>
                <c:pt idx="17">
                  <c:v>1.7719805238487192</c:v>
                </c:pt>
              </c:numCache>
            </c:numRef>
          </c:yVal>
          <c:smooth val="0"/>
          <c:extLst>
            <c:ext xmlns:c16="http://schemas.microsoft.com/office/drawing/2014/chart" uri="{C3380CC4-5D6E-409C-BE32-E72D297353CC}">
              <c16:uniqueId val="{00000006-D4AE-4452-9F73-8B024487FB19}"/>
            </c:ext>
          </c:extLst>
        </c:ser>
        <c:dLbls>
          <c:showLegendKey val="0"/>
          <c:showVal val="0"/>
          <c:showCatName val="0"/>
          <c:showSerName val="0"/>
          <c:showPercent val="0"/>
          <c:showBubbleSize val="0"/>
        </c:dLbls>
        <c:axId val="157983872"/>
        <c:axId val="157986176"/>
      </c:scatterChart>
      <c:valAx>
        <c:axId val="15798387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r>
                  <a:rPr lang="en-US"/>
                  <a:t>Rate of urban 2 - %</a:t>
                </a:r>
              </a:p>
            </c:rich>
          </c:tx>
          <c:overlay val="0"/>
          <c:spPr>
            <a:noFill/>
            <a:ln>
              <a:noFill/>
            </a:ln>
            <a:effectLst/>
          </c:spPr>
        </c:title>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crossAx val="157986176"/>
        <c:crosses val="autoZero"/>
        <c:crossBetween val="midCat"/>
      </c:valAx>
      <c:valAx>
        <c:axId val="157986176"/>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r>
                  <a:rPr lang="en-US"/>
                  <a:t>Rate of impact %</a:t>
                </a:r>
              </a:p>
            </c:rich>
          </c:tx>
          <c:overlay val="0"/>
          <c:spPr>
            <a:noFill/>
            <a:ln>
              <a:noFill/>
            </a:ln>
            <a:effectLst/>
          </c:spPr>
        </c:title>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crossAx val="1579838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7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Sheet3!$J$2</c:f>
              <c:strCache>
                <c:ptCount val="1"/>
                <c:pt idx="0">
                  <c:v>Brunei</c:v>
                </c:pt>
              </c:strCache>
            </c:strRef>
          </c:tx>
          <c:spPr>
            <a:ln w="28575" cap="rnd" cmpd="sng" algn="ctr">
              <a:solidFill>
                <a:schemeClr val="accent6">
                  <a:shade val="95000"/>
                  <a:satMod val="105000"/>
                </a:schemeClr>
              </a:solidFill>
              <a:prstDash val="solid"/>
              <a:round/>
            </a:ln>
            <a:effectLst/>
          </c:spPr>
          <c:marker>
            <c:symbol val="none"/>
          </c:marker>
          <c:xVal>
            <c:numRef>
              <c:f>Sheet3!$B$3:$B$20</c:f>
              <c:numCache>
                <c:formatCode>0%</c:formatCode>
                <c:ptCount val="18"/>
                <c:pt idx="0">
                  <c:v>0.69158105994729691</c:v>
                </c:pt>
                <c:pt idx="1">
                  <c:v>0.69666113525275553</c:v>
                </c:pt>
                <c:pt idx="2">
                  <c:v>0.70170068134552332</c:v>
                </c:pt>
                <c:pt idx="3">
                  <c:v>0.70669091942238094</c:v>
                </c:pt>
                <c:pt idx="4">
                  <c:v>0.71163864300537882</c:v>
                </c:pt>
                <c:pt idx="5">
                  <c:v>0.71651922129858725</c:v>
                </c:pt>
                <c:pt idx="6">
                  <c:v>0.72136069636528311</c:v>
                </c:pt>
                <c:pt idx="7">
                  <c:v>0.72605898322734208</c:v>
                </c:pt>
                <c:pt idx="8">
                  <c:v>0.73061006466123135</c:v>
                </c:pt>
                <c:pt idx="9">
                  <c:v>0.73502924930019975</c:v>
                </c:pt>
                <c:pt idx="10">
                  <c:v>0.73931006383267694</c:v>
                </c:pt>
                <c:pt idx="11">
                  <c:v>0.74345121895855082</c:v>
                </c:pt>
                <c:pt idx="12">
                  <c:v>0.74745920280682587</c:v>
                </c:pt>
                <c:pt idx="13">
                  <c:v>0.75134080810168435</c:v>
                </c:pt>
                <c:pt idx="14">
                  <c:v>0.75509913501584025</c:v>
                </c:pt>
                <c:pt idx="15">
                  <c:v>0.75871901623010041</c:v>
                </c:pt>
                <c:pt idx="16">
                  <c:v>0.76222898459231792</c:v>
                </c:pt>
                <c:pt idx="17">
                  <c:v>0.76561060901727584</c:v>
                </c:pt>
              </c:numCache>
            </c:numRef>
          </c:xVal>
          <c:yVal>
            <c:numRef>
              <c:f>Sheet3!$J$3:$J$20</c:f>
              <c:numCache>
                <c:formatCode>0.00</c:formatCode>
                <c:ptCount val="18"/>
                <c:pt idx="0">
                  <c:v>0.33309896756649299</c:v>
                </c:pt>
                <c:pt idx="1">
                  <c:v>0.32707926192360409</c:v>
                </c:pt>
                <c:pt idx="2">
                  <c:v>0.70118864169730111</c:v>
                </c:pt>
                <c:pt idx="3">
                  <c:v>1.2094110059291738</c:v>
                </c:pt>
                <c:pt idx="4">
                  <c:v>1.477122642493456</c:v>
                </c:pt>
                <c:pt idx="5">
                  <c:v>2.5215659041987646</c:v>
                </c:pt>
                <c:pt idx="6">
                  <c:v>1.7956391879182803</c:v>
                </c:pt>
                <c:pt idx="7">
                  <c:v>1.4000834062974037</c:v>
                </c:pt>
                <c:pt idx="8">
                  <c:v>1.2808273378388</c:v>
                </c:pt>
                <c:pt idx="9">
                  <c:v>1.436361513180217</c:v>
                </c:pt>
                <c:pt idx="10">
                  <c:v>1.1424966836177914</c:v>
                </c:pt>
                <c:pt idx="11">
                  <c:v>0.98233005850649324</c:v>
                </c:pt>
                <c:pt idx="12">
                  <c:v>0.96447313812354984</c:v>
                </c:pt>
                <c:pt idx="13">
                  <c:v>0.80585238251712721</c:v>
                </c:pt>
                <c:pt idx="14">
                  <c:v>0.7857692767605039</c:v>
                </c:pt>
                <c:pt idx="15">
                  <c:v>0.7249029416654823</c:v>
                </c:pt>
                <c:pt idx="16">
                  <c:v>0.68053730391199896</c:v>
                </c:pt>
                <c:pt idx="17">
                  <c:v>0.78930519380153008</c:v>
                </c:pt>
              </c:numCache>
            </c:numRef>
          </c:yVal>
          <c:smooth val="1"/>
          <c:extLst>
            <c:ext xmlns:c16="http://schemas.microsoft.com/office/drawing/2014/chart" uri="{C3380CC4-5D6E-409C-BE32-E72D297353CC}">
              <c16:uniqueId val="{00000000-A10E-47EF-8618-DC7063D712C2}"/>
            </c:ext>
          </c:extLst>
        </c:ser>
        <c:ser>
          <c:idx val="1"/>
          <c:order val="1"/>
          <c:tx>
            <c:strRef>
              <c:f>Sheet3!$E$2</c:f>
              <c:strCache>
                <c:ptCount val="1"/>
                <c:pt idx="0">
                  <c:v>Myanmar</c:v>
                </c:pt>
              </c:strCache>
            </c:strRef>
          </c:tx>
          <c:spPr>
            <a:ln w="28575" cap="rnd" cmpd="sng" algn="ctr">
              <a:solidFill>
                <a:schemeClr val="accent5">
                  <a:shade val="95000"/>
                  <a:satMod val="105000"/>
                </a:schemeClr>
              </a:solidFill>
              <a:prstDash val="solid"/>
              <a:round/>
            </a:ln>
            <a:effectLst/>
          </c:spPr>
          <c:marker>
            <c:symbol val="none"/>
          </c:marker>
          <c:xVal>
            <c:numRef>
              <c:f>Sheet3!$E$3:$E$20</c:f>
              <c:numCache>
                <c:formatCode>0%</c:formatCode>
                <c:ptCount val="18"/>
                <c:pt idx="0">
                  <c:v>0.25773000962136139</c:v>
                </c:pt>
                <c:pt idx="1">
                  <c:v>0.26042000051812803</c:v>
                </c:pt>
                <c:pt idx="2">
                  <c:v>0.26330000013330584</c:v>
                </c:pt>
                <c:pt idx="3">
                  <c:v>0.26638999537286695</c:v>
                </c:pt>
                <c:pt idx="4">
                  <c:v>0.26967999503081524</c:v>
                </c:pt>
                <c:pt idx="5">
                  <c:v>0.2731800009312037</c:v>
                </c:pt>
                <c:pt idx="6">
                  <c:v>0.27689000391702995</c:v>
                </c:pt>
                <c:pt idx="7">
                  <c:v>0.28080999336791423</c:v>
                </c:pt>
                <c:pt idx="8">
                  <c:v>0.2849500020682596</c:v>
                </c:pt>
                <c:pt idx="9">
                  <c:v>0.28930000265681277</c:v>
                </c:pt>
                <c:pt idx="10">
                  <c:v>0.29386000858415651</c:v>
                </c:pt>
                <c:pt idx="11">
                  <c:v>0.29865000392316871</c:v>
                </c:pt>
                <c:pt idx="12">
                  <c:v>0.30363000545208635</c:v>
                </c:pt>
                <c:pt idx="13">
                  <c:v>0.30881000433621164</c:v>
                </c:pt>
                <c:pt idx="14">
                  <c:v>0.31405000516787995</c:v>
                </c:pt>
                <c:pt idx="15">
                  <c:v>0.31934999994532415</c:v>
                </c:pt>
                <c:pt idx="16">
                  <c:v>0.32469000505691997</c:v>
                </c:pt>
                <c:pt idx="17">
                  <c:v>0.33006999173276058</c:v>
                </c:pt>
              </c:numCache>
            </c:numRef>
          </c:xVal>
          <c:yVal>
            <c:numRef>
              <c:f>Sheet3!$M$3:$M$20</c:f>
              <c:numCache>
                <c:formatCode>General</c:formatCode>
                <c:ptCount val="18"/>
                <c:pt idx="2" formatCode="0.00">
                  <c:v>1.7508670265221444</c:v>
                </c:pt>
                <c:pt idx="3" formatCode="0.00">
                  <c:v>2.0404519441695945</c:v>
                </c:pt>
                <c:pt idx="4" formatCode="0.00">
                  <c:v>1.4292875151434339</c:v>
                </c:pt>
                <c:pt idx="5" formatCode="0.00">
                  <c:v>1.8593512771498053</c:v>
                </c:pt>
                <c:pt idx="6" formatCode="0.00">
                  <c:v>1.7515571224453996</c:v>
                </c:pt>
                <c:pt idx="7" formatCode="0.00">
                  <c:v>1.1871553011060916</c:v>
                </c:pt>
                <c:pt idx="8" formatCode="0.00">
                  <c:v>1.1999703665772048</c:v>
                </c:pt>
                <c:pt idx="9" formatCode="0.00">
                  <c:v>1.1681856470322494</c:v>
                </c:pt>
                <c:pt idx="10" formatCode="0.00">
                  <c:v>1.3313300008360172</c:v>
                </c:pt>
                <c:pt idx="11" formatCode="0.00">
                  <c:v>1.3230814976622569</c:v>
                </c:pt>
                <c:pt idx="12" formatCode="0.00">
                  <c:v>1.9118838967022111</c:v>
                </c:pt>
                <c:pt idx="13" formatCode="0.00">
                  <c:v>1.9112166822370784</c:v>
                </c:pt>
                <c:pt idx="14" formatCode="0.00">
                  <c:v>1.7717417616750923</c:v>
                </c:pt>
                <c:pt idx="15" formatCode="0.00">
                  <c:v>1.6881051726388949</c:v>
                </c:pt>
                <c:pt idx="16" formatCode="0.00">
                  <c:v>1.4541297221367513</c:v>
                </c:pt>
                <c:pt idx="17" formatCode="0.00">
                  <c:v>1.3582430580600942</c:v>
                </c:pt>
              </c:numCache>
            </c:numRef>
          </c:yVal>
          <c:smooth val="1"/>
          <c:extLst>
            <c:ext xmlns:c16="http://schemas.microsoft.com/office/drawing/2014/chart" uri="{C3380CC4-5D6E-409C-BE32-E72D297353CC}">
              <c16:uniqueId val="{00000001-A10E-47EF-8618-DC7063D712C2}"/>
            </c:ext>
          </c:extLst>
        </c:ser>
        <c:ser>
          <c:idx val="2"/>
          <c:order val="2"/>
          <c:tx>
            <c:strRef>
              <c:f>Sheet3!$G$2</c:f>
              <c:strCache>
                <c:ptCount val="1"/>
                <c:pt idx="0">
                  <c:v>Viet</c:v>
                </c:pt>
              </c:strCache>
            </c:strRef>
          </c:tx>
          <c:spPr>
            <a:ln w="28575" cap="rnd" cmpd="sng" algn="ctr">
              <a:solidFill>
                <a:schemeClr val="accent4">
                  <a:shade val="95000"/>
                  <a:satMod val="105000"/>
                </a:schemeClr>
              </a:solidFill>
              <a:prstDash val="solid"/>
              <a:round/>
            </a:ln>
            <a:effectLst/>
          </c:spPr>
          <c:marker>
            <c:symbol val="none"/>
          </c:marker>
          <c:xVal>
            <c:numRef>
              <c:f>Sheet3!$G$3:$G$20</c:f>
              <c:numCache>
                <c:formatCode>0%</c:formatCode>
                <c:ptCount val="18"/>
                <c:pt idx="0">
                  <c:v>0.22578999599489863</c:v>
                </c:pt>
                <c:pt idx="1">
                  <c:v>0.22973999722771371</c:v>
                </c:pt>
                <c:pt idx="2">
                  <c:v>0.2337600041348436</c:v>
                </c:pt>
                <c:pt idx="3">
                  <c:v>0.2381699994908397</c:v>
                </c:pt>
                <c:pt idx="4">
                  <c:v>0.24374000559055736</c:v>
                </c:pt>
                <c:pt idx="5">
                  <c:v>0.24936999891885703</c:v>
                </c:pt>
                <c:pt idx="6">
                  <c:v>0.25511000443814696</c:v>
                </c:pt>
                <c:pt idx="7">
                  <c:v>0.26091999990058085</c:v>
                </c:pt>
                <c:pt idx="8">
                  <c:v>0.26683000476445423</c:v>
                </c:pt>
                <c:pt idx="9">
                  <c:v>0.27281000241528008</c:v>
                </c:pt>
                <c:pt idx="10">
                  <c:v>0.27887999452654627</c:v>
                </c:pt>
                <c:pt idx="11">
                  <c:v>0.28503999715026984</c:v>
                </c:pt>
                <c:pt idx="12">
                  <c:v>0.2912800007518912</c:v>
                </c:pt>
                <c:pt idx="13">
                  <c:v>0.2975800058122639</c:v>
                </c:pt>
                <c:pt idx="14">
                  <c:v>0.30391999539872888</c:v>
                </c:pt>
                <c:pt idx="15">
                  <c:v>0.31028999445710975</c:v>
                </c:pt>
                <c:pt idx="16">
                  <c:v>0.31667999486539683</c:v>
                </c:pt>
                <c:pt idx="17">
                  <c:v>0.32309000161542789</c:v>
                </c:pt>
              </c:numCache>
            </c:numRef>
          </c:xVal>
          <c:yVal>
            <c:numRef>
              <c:f>Sheet3!$O$3:$O$20</c:f>
              <c:numCache>
                <c:formatCode>0.00</c:formatCode>
                <c:ptCount val="18"/>
                <c:pt idx="0">
                  <c:v>0.72187201876090445</c:v>
                </c:pt>
                <c:pt idx="1">
                  <c:v>0.61298928281819809</c:v>
                </c:pt>
                <c:pt idx="2">
                  <c:v>0.6329028040167517</c:v>
                </c:pt>
                <c:pt idx="3">
                  <c:v>0.70044670214096605</c:v>
                </c:pt>
                <c:pt idx="4">
                  <c:v>0.7182608093909465</c:v>
                </c:pt>
                <c:pt idx="5">
                  <c:v>0.69232083674310785</c:v>
                </c:pt>
                <c:pt idx="6">
                  <c:v>0.648247818264864</c:v>
                </c:pt>
                <c:pt idx="7">
                  <c:v>0.63321412964180734</c:v>
                </c:pt>
                <c:pt idx="8">
                  <c:v>0.58568121912886206</c:v>
                </c:pt>
                <c:pt idx="9">
                  <c:v>0.60566719147740078</c:v>
                </c:pt>
                <c:pt idx="10">
                  <c:v>0.64716937546783859</c:v>
                </c:pt>
                <c:pt idx="11">
                  <c:v>0.62459900748626973</c:v>
                </c:pt>
                <c:pt idx="12">
                  <c:v>0.59646425988694629</c:v>
                </c:pt>
                <c:pt idx="13">
                  <c:v>0.57276234723721087</c:v>
                </c:pt>
                <c:pt idx="14">
                  <c:v>0.57110241542282658</c:v>
                </c:pt>
                <c:pt idx="15">
                  <c:v>0.59197262232778525</c:v>
                </c:pt>
                <c:pt idx="16">
                  <c:v>0.61253653432820976</c:v>
                </c:pt>
                <c:pt idx="17">
                  <c:v>0.62174731660339011</c:v>
                </c:pt>
              </c:numCache>
            </c:numRef>
          </c:yVal>
          <c:smooth val="1"/>
          <c:extLst>
            <c:ext xmlns:c16="http://schemas.microsoft.com/office/drawing/2014/chart" uri="{C3380CC4-5D6E-409C-BE32-E72D297353CC}">
              <c16:uniqueId val="{00000002-A10E-47EF-8618-DC7063D712C2}"/>
            </c:ext>
          </c:extLst>
        </c:ser>
        <c:ser>
          <c:idx val="3"/>
          <c:order val="3"/>
          <c:tx>
            <c:strRef>
              <c:f>Sheet3!$K$2</c:f>
              <c:strCache>
                <c:ptCount val="1"/>
                <c:pt idx="0">
                  <c:v>Malay</c:v>
                </c:pt>
              </c:strCache>
            </c:strRef>
          </c:tx>
          <c:spPr>
            <a:ln w="28575" cap="rnd" cmpd="sng" algn="ctr">
              <a:solidFill>
                <a:schemeClr val="accent6">
                  <a:lumMod val="60000"/>
                  <a:shade val="95000"/>
                  <a:satMod val="105000"/>
                </a:schemeClr>
              </a:solidFill>
              <a:prstDash val="solid"/>
              <a:round/>
            </a:ln>
            <a:effectLst/>
          </c:spPr>
          <c:marker>
            <c:symbol val="none"/>
          </c:marker>
          <c:xVal>
            <c:numRef>
              <c:f>Sheet3!$C$3:$C$20</c:f>
              <c:numCache>
                <c:formatCode>0%</c:formatCode>
                <c:ptCount val="18"/>
                <c:pt idx="0">
                  <c:v>0.56968998603585619</c:v>
                </c:pt>
                <c:pt idx="1">
                  <c:v>0.58237001117702691</c:v>
                </c:pt>
                <c:pt idx="2">
                  <c:v>0.59496000738523369</c:v>
                </c:pt>
                <c:pt idx="3">
                  <c:v>0.60742000628073911</c:v>
                </c:pt>
                <c:pt idx="4">
                  <c:v>0.61977000652114012</c:v>
                </c:pt>
                <c:pt idx="5">
                  <c:v>0.62921998583418237</c:v>
                </c:pt>
                <c:pt idx="6">
                  <c:v>0.6385599822506185</c:v>
                </c:pt>
                <c:pt idx="7">
                  <c:v>0.64779999117792153</c:v>
                </c:pt>
                <c:pt idx="8">
                  <c:v>0.65693999366651523</c:v>
                </c:pt>
                <c:pt idx="9">
                  <c:v>0.66594000711114587</c:v>
                </c:pt>
                <c:pt idx="10">
                  <c:v>0.67483001211435933</c:v>
                </c:pt>
                <c:pt idx="11">
                  <c:v>0.68360000205008442</c:v>
                </c:pt>
                <c:pt idx="12">
                  <c:v>0.69224998886842903</c:v>
                </c:pt>
                <c:pt idx="13">
                  <c:v>0.70075001219224875</c:v>
                </c:pt>
                <c:pt idx="14">
                  <c:v>0.70912000569000155</c:v>
                </c:pt>
                <c:pt idx="15">
                  <c:v>0.71734999896755569</c:v>
                </c:pt>
                <c:pt idx="16">
                  <c:v>0.72525999295705246</c:v>
                </c:pt>
                <c:pt idx="17">
                  <c:v>0.73283999265307087</c:v>
                </c:pt>
              </c:numCache>
            </c:numRef>
          </c:xVal>
          <c:yVal>
            <c:numRef>
              <c:f>Sheet3!$K$3:$K$20</c:f>
              <c:numCache>
                <c:formatCode>0.00</c:formatCode>
                <c:ptCount val="18"/>
                <c:pt idx="0">
                  <c:v>0.320741862136455</c:v>
                </c:pt>
                <c:pt idx="1">
                  <c:v>0.45626089967985084</c:v>
                </c:pt>
                <c:pt idx="2">
                  <c:v>0.73016083683326438</c:v>
                </c:pt>
                <c:pt idx="3">
                  <c:v>0.64414860617289815</c:v>
                </c:pt>
                <c:pt idx="4">
                  <c:v>0.63414963950533554</c:v>
                </c:pt>
                <c:pt idx="5">
                  <c:v>0.55582108742247971</c:v>
                </c:pt>
                <c:pt idx="6">
                  <c:v>0.64995331753340801</c:v>
                </c:pt>
                <c:pt idx="7">
                  <c:v>0.64570569191337557</c:v>
                </c:pt>
                <c:pt idx="8">
                  <c:v>0.61104378076808807</c:v>
                </c:pt>
                <c:pt idx="9">
                  <c:v>0.56695177058370383</c:v>
                </c:pt>
                <c:pt idx="10">
                  <c:v>0.65077795533934946</c:v>
                </c:pt>
                <c:pt idx="11">
                  <c:v>0.60487819960118527</c:v>
                </c:pt>
                <c:pt idx="12">
                  <c:v>0.6289323690337022</c:v>
                </c:pt>
                <c:pt idx="13">
                  <c:v>0.80129281393338725</c:v>
                </c:pt>
                <c:pt idx="14">
                  <c:v>0.79511924191973538</c:v>
                </c:pt>
                <c:pt idx="15">
                  <c:v>0.85491809268290075</c:v>
                </c:pt>
                <c:pt idx="16">
                  <c:v>0.8343912944085029</c:v>
                </c:pt>
                <c:pt idx="17">
                  <c:v>0.75035508983181665</c:v>
                </c:pt>
              </c:numCache>
            </c:numRef>
          </c:yVal>
          <c:smooth val="1"/>
          <c:extLst>
            <c:ext xmlns:c16="http://schemas.microsoft.com/office/drawing/2014/chart" uri="{C3380CC4-5D6E-409C-BE32-E72D297353CC}">
              <c16:uniqueId val="{00000003-A10E-47EF-8618-DC7063D712C2}"/>
            </c:ext>
          </c:extLst>
        </c:ser>
        <c:ser>
          <c:idx val="4"/>
          <c:order val="4"/>
          <c:tx>
            <c:strRef>
              <c:f>Sheet3!$L$2</c:f>
              <c:strCache>
                <c:ptCount val="1"/>
                <c:pt idx="0">
                  <c:v>Thai</c:v>
                </c:pt>
              </c:strCache>
            </c:strRef>
          </c:tx>
          <c:spPr>
            <a:ln w="28575" cap="rnd" cmpd="sng" algn="ctr">
              <a:solidFill>
                <a:schemeClr val="accent5">
                  <a:lumMod val="60000"/>
                  <a:shade val="95000"/>
                  <a:satMod val="105000"/>
                </a:schemeClr>
              </a:solidFill>
              <a:prstDash val="solid"/>
              <a:round/>
            </a:ln>
            <a:effectLst/>
          </c:spPr>
          <c:marker>
            <c:symbol val="none"/>
          </c:marker>
          <c:xVal>
            <c:numRef>
              <c:f>Sheet3!$D$3:$D$20</c:f>
              <c:numCache>
                <c:formatCode>0%</c:formatCode>
                <c:ptCount val="18"/>
                <c:pt idx="0">
                  <c:v>0.30448999986723213</c:v>
                </c:pt>
                <c:pt idx="1">
                  <c:v>0.30622000647221748</c:v>
                </c:pt>
                <c:pt idx="2">
                  <c:v>0.30794999276256407</c:v>
                </c:pt>
                <c:pt idx="3">
                  <c:v>0.30969000414157838</c:v>
                </c:pt>
                <c:pt idx="4">
                  <c:v>0.31391000464132368</c:v>
                </c:pt>
                <c:pt idx="5">
                  <c:v>0.32571999250526379</c:v>
                </c:pt>
                <c:pt idx="6">
                  <c:v>0.33778999342794058</c:v>
                </c:pt>
                <c:pt idx="7">
                  <c:v>0.35006000099911666</c:v>
                </c:pt>
                <c:pt idx="8">
                  <c:v>0.36255999241153386</c:v>
                </c:pt>
                <c:pt idx="9">
                  <c:v>0.3752000050163995</c:v>
                </c:pt>
                <c:pt idx="10">
                  <c:v>0.38804000683888956</c:v>
                </c:pt>
                <c:pt idx="11">
                  <c:v>0.40104000731113615</c:v>
                </c:pt>
                <c:pt idx="12">
                  <c:v>0.41419000468825795</c:v>
                </c:pt>
                <c:pt idx="13">
                  <c:v>0.42743999510610331</c:v>
                </c:pt>
                <c:pt idx="14">
                  <c:v>0.440799997313022</c:v>
                </c:pt>
                <c:pt idx="15">
                  <c:v>0.45394000366919501</c:v>
                </c:pt>
                <c:pt idx="16">
                  <c:v>0.46681999751950931</c:v>
                </c:pt>
                <c:pt idx="17">
                  <c:v>0.47942999630163469</c:v>
                </c:pt>
              </c:numCache>
            </c:numRef>
          </c:xVal>
          <c:yVal>
            <c:numRef>
              <c:f>Sheet3!$L$3:$L$20</c:f>
              <c:numCache>
                <c:formatCode>0.00</c:formatCode>
                <c:ptCount val="18"/>
                <c:pt idx="0">
                  <c:v>0.23822293921175611</c:v>
                </c:pt>
                <c:pt idx="1">
                  <c:v>0.39731953758061089</c:v>
                </c:pt>
                <c:pt idx="3">
                  <c:v>2.4393654661153485</c:v>
                </c:pt>
                <c:pt idx="4">
                  <c:v>2.2080313982907871</c:v>
                </c:pt>
                <c:pt idx="5">
                  <c:v>2.220112895682905</c:v>
                </c:pt>
                <c:pt idx="6">
                  <c:v>1.3651764051355297</c:v>
                </c:pt>
                <c:pt idx="7">
                  <c:v>1.1971982374833277</c:v>
                </c:pt>
                <c:pt idx="8">
                  <c:v>1.0105272097594904</c:v>
                </c:pt>
                <c:pt idx="9">
                  <c:v>1.0485609471045045</c:v>
                </c:pt>
                <c:pt idx="10">
                  <c:v>1.1680614531467919</c:v>
                </c:pt>
                <c:pt idx="11">
                  <c:v>1.2133459244797156</c:v>
                </c:pt>
                <c:pt idx="12">
                  <c:v>1.1727809667887406</c:v>
                </c:pt>
                <c:pt idx="13">
                  <c:v>1.2261086632844491</c:v>
                </c:pt>
                <c:pt idx="14">
                  <c:v>1.1224304264131315</c:v>
                </c:pt>
                <c:pt idx="15">
                  <c:v>1.1993420424456063</c:v>
                </c:pt>
                <c:pt idx="16">
                  <c:v>1.0722762173055571</c:v>
                </c:pt>
                <c:pt idx="17">
                  <c:v>1.0859151321759397</c:v>
                </c:pt>
              </c:numCache>
            </c:numRef>
          </c:yVal>
          <c:smooth val="1"/>
          <c:extLst>
            <c:ext xmlns:c16="http://schemas.microsoft.com/office/drawing/2014/chart" uri="{C3380CC4-5D6E-409C-BE32-E72D297353CC}">
              <c16:uniqueId val="{00000004-A10E-47EF-8618-DC7063D712C2}"/>
            </c:ext>
          </c:extLst>
        </c:ser>
        <c:ser>
          <c:idx val="5"/>
          <c:order val="5"/>
          <c:tx>
            <c:strRef>
              <c:f>Sheet3!$N$2</c:f>
              <c:strCache>
                <c:ptCount val="1"/>
                <c:pt idx="0">
                  <c:v>Phil</c:v>
                </c:pt>
              </c:strCache>
            </c:strRef>
          </c:tx>
          <c:spPr>
            <a:ln w="28575" cap="rnd" cmpd="sng" algn="ctr">
              <a:solidFill>
                <a:schemeClr val="accent4">
                  <a:lumMod val="60000"/>
                  <a:shade val="95000"/>
                  <a:satMod val="105000"/>
                </a:schemeClr>
              </a:solidFill>
              <a:prstDash val="solid"/>
              <a:round/>
            </a:ln>
            <a:effectLst/>
          </c:spPr>
          <c:marker>
            <c:symbol val="none"/>
          </c:marker>
          <c:xVal>
            <c:numRef>
              <c:f>Sheet3!$F$3:$F$20</c:f>
              <c:numCache>
                <c:formatCode>0%</c:formatCode>
                <c:ptCount val="18"/>
                <c:pt idx="0">
                  <c:v>0.48230000201155193</c:v>
                </c:pt>
                <c:pt idx="1">
                  <c:v>0.48170000234794474</c:v>
                </c:pt>
                <c:pt idx="2">
                  <c:v>0.48109999610481258</c:v>
                </c:pt>
                <c:pt idx="3">
                  <c:v>0.4805000050796206</c:v>
                </c:pt>
                <c:pt idx="4">
                  <c:v>0.4795499993731735</c:v>
                </c:pt>
                <c:pt idx="5">
                  <c:v>0.47683999584898051</c:v>
                </c:pt>
                <c:pt idx="6">
                  <c:v>0.47413999526510925</c:v>
                </c:pt>
                <c:pt idx="7">
                  <c:v>0.47143000530759066</c:v>
                </c:pt>
                <c:pt idx="8">
                  <c:v>0.46872000199441466</c:v>
                </c:pt>
                <c:pt idx="9">
                  <c:v>0.46602999931287376</c:v>
                </c:pt>
                <c:pt idx="10">
                  <c:v>0.46333000121391121</c:v>
                </c:pt>
                <c:pt idx="11">
                  <c:v>0.46063000056156594</c:v>
                </c:pt>
                <c:pt idx="12">
                  <c:v>0.45793000141809626</c:v>
                </c:pt>
                <c:pt idx="13">
                  <c:v>0.4552400010209306</c:v>
                </c:pt>
                <c:pt idx="14">
                  <c:v>0.45254999892410597</c:v>
                </c:pt>
                <c:pt idx="15">
                  <c:v>0.45016999936921459</c:v>
                </c:pt>
                <c:pt idx="16">
                  <c:v>0.44810000012289447</c:v>
                </c:pt>
                <c:pt idx="17">
                  <c:v>0.44632999847209759</c:v>
                </c:pt>
              </c:numCache>
            </c:numRef>
          </c:xVal>
          <c:yVal>
            <c:numRef>
              <c:f>Sheet3!$N$3:$N$20</c:f>
              <c:numCache>
                <c:formatCode>0.00</c:formatCode>
                <c:ptCount val="18"/>
                <c:pt idx="0">
                  <c:v>0.59114041850108845</c:v>
                </c:pt>
                <c:pt idx="1">
                  <c:v>0.44406141619799522</c:v>
                </c:pt>
                <c:pt idx="2">
                  <c:v>0.74613369626860693</c:v>
                </c:pt>
                <c:pt idx="3">
                  <c:v>1.0520175948782682</c:v>
                </c:pt>
                <c:pt idx="4">
                  <c:v>2.7301671856958136</c:v>
                </c:pt>
                <c:pt idx="5">
                  <c:v>2.9424299903445457</c:v>
                </c:pt>
                <c:pt idx="6">
                  <c:v>5.3373183749966966</c:v>
                </c:pt>
                <c:pt idx="7">
                  <c:v>5.3210005932990407</c:v>
                </c:pt>
                <c:pt idx="8">
                  <c:v>5.1034566040971923</c:v>
                </c:pt>
                <c:pt idx="10">
                  <c:v>5.4589121044400217</c:v>
                </c:pt>
                <c:pt idx="12">
                  <c:v>8.2176238636207088</c:v>
                </c:pt>
                <c:pt idx="14">
                  <c:v>5.8040408581165357</c:v>
                </c:pt>
                <c:pt idx="15">
                  <c:v>6.3710063985533063</c:v>
                </c:pt>
                <c:pt idx="16">
                  <c:v>3.7935320197147409</c:v>
                </c:pt>
                <c:pt idx="17">
                  <c:v>1.936002237518978</c:v>
                </c:pt>
              </c:numCache>
            </c:numRef>
          </c:yVal>
          <c:smooth val="1"/>
          <c:extLst>
            <c:ext xmlns:c16="http://schemas.microsoft.com/office/drawing/2014/chart" uri="{C3380CC4-5D6E-409C-BE32-E72D297353CC}">
              <c16:uniqueId val="{00000005-A10E-47EF-8618-DC7063D712C2}"/>
            </c:ext>
          </c:extLst>
        </c:ser>
        <c:ser>
          <c:idx val="6"/>
          <c:order val="6"/>
          <c:tx>
            <c:strRef>
              <c:f>Sheet3!$P$2</c:f>
              <c:strCache>
                <c:ptCount val="1"/>
                <c:pt idx="0">
                  <c:v>Cam</c:v>
                </c:pt>
              </c:strCache>
            </c:strRef>
          </c:tx>
          <c:spPr>
            <a:ln w="28575" cap="rnd" cmpd="sng" algn="ctr">
              <a:solidFill>
                <a:schemeClr val="accent6">
                  <a:lumMod val="80000"/>
                  <a:lumOff val="20000"/>
                  <a:shade val="95000"/>
                  <a:satMod val="105000"/>
                </a:schemeClr>
              </a:solidFill>
              <a:prstDash val="solid"/>
              <a:round/>
            </a:ln>
            <a:effectLst/>
          </c:spPr>
          <c:marker>
            <c:symbol val="none"/>
          </c:marker>
          <c:xVal>
            <c:numRef>
              <c:f>Sheet3!$H$3:$H$20</c:f>
              <c:numCache>
                <c:formatCode>0%</c:formatCode>
                <c:ptCount val="18"/>
                <c:pt idx="0">
                  <c:v>0.17683000848653829</c:v>
                </c:pt>
                <c:pt idx="1">
                  <c:v>0.18059998414284911</c:v>
                </c:pt>
                <c:pt idx="2">
                  <c:v>0.18355000197998386</c:v>
                </c:pt>
                <c:pt idx="3">
                  <c:v>0.18469999009079746</c:v>
                </c:pt>
                <c:pt idx="4">
                  <c:v>0.18586003088235234</c:v>
                </c:pt>
                <c:pt idx="5">
                  <c:v>0.18702998285548716</c:v>
                </c:pt>
                <c:pt idx="6">
                  <c:v>0.18819996934233635</c:v>
                </c:pt>
                <c:pt idx="7">
                  <c:v>0.18936996408943435</c:v>
                </c:pt>
                <c:pt idx="8">
                  <c:v>0.19054998141444537</c:v>
                </c:pt>
                <c:pt idx="9">
                  <c:v>0.1917400059369111</c:v>
                </c:pt>
                <c:pt idx="10">
                  <c:v>0.19293002182566674</c:v>
                </c:pt>
                <c:pt idx="11">
                  <c:v>0.19413003416201097</c:v>
                </c:pt>
                <c:pt idx="12">
                  <c:v>0.19533001379393497</c:v>
                </c:pt>
                <c:pt idx="13">
                  <c:v>0.19665997777060884</c:v>
                </c:pt>
                <c:pt idx="14">
                  <c:v>0.19809997308471575</c:v>
                </c:pt>
                <c:pt idx="15">
                  <c:v>0.19966999470091992</c:v>
                </c:pt>
                <c:pt idx="16">
                  <c:v>0.2013699872339034</c:v>
                </c:pt>
                <c:pt idx="17">
                  <c:v>0.2031899722015969</c:v>
                </c:pt>
              </c:numCache>
            </c:numRef>
          </c:xVal>
          <c:yVal>
            <c:numRef>
              <c:f>Sheet3!$P$3:$P$20</c:f>
              <c:numCache>
                <c:formatCode>0.00</c:formatCode>
                <c:ptCount val="18"/>
                <c:pt idx="0">
                  <c:v>1.26620034568498</c:v>
                </c:pt>
                <c:pt idx="1">
                  <c:v>1.849995421425261</c:v>
                </c:pt>
                <c:pt idx="2">
                  <c:v>0.83438749072945362</c:v>
                </c:pt>
                <c:pt idx="3">
                  <c:v>1.0817142567766673</c:v>
                </c:pt>
                <c:pt idx="4">
                  <c:v>1.3680192511211082</c:v>
                </c:pt>
                <c:pt idx="5">
                  <c:v>1.4791844696929395</c:v>
                </c:pt>
                <c:pt idx="6">
                  <c:v>0.82504897360686735</c:v>
                </c:pt>
                <c:pt idx="7">
                  <c:v>0.82971942056535652</c:v>
                </c:pt>
                <c:pt idx="8">
                  <c:v>2.5144848884230484</c:v>
                </c:pt>
                <c:pt idx="9">
                  <c:v>2.6756564119921569</c:v>
                </c:pt>
                <c:pt idx="10">
                  <c:v>2.9663127873836461</c:v>
                </c:pt>
                <c:pt idx="11">
                  <c:v>2.5686392656615635</c:v>
                </c:pt>
                <c:pt idx="12">
                  <c:v>2.6417651199383068</c:v>
                </c:pt>
                <c:pt idx="13">
                  <c:v>0.77041686892590422</c:v>
                </c:pt>
                <c:pt idx="14">
                  <c:v>0.75106900132361154</c:v>
                </c:pt>
                <c:pt idx="15">
                  <c:v>0.73261694710939795</c:v>
                </c:pt>
                <c:pt idx="16">
                  <c:v>0.71561442669282116</c:v>
                </c:pt>
                <c:pt idx="17">
                  <c:v>0.71520361208788286</c:v>
                </c:pt>
              </c:numCache>
            </c:numRef>
          </c:yVal>
          <c:smooth val="1"/>
          <c:extLst>
            <c:ext xmlns:c16="http://schemas.microsoft.com/office/drawing/2014/chart" uri="{C3380CC4-5D6E-409C-BE32-E72D297353CC}">
              <c16:uniqueId val="{00000006-A10E-47EF-8618-DC7063D712C2}"/>
            </c:ext>
          </c:extLst>
        </c:ser>
        <c:dLbls>
          <c:showLegendKey val="0"/>
          <c:showVal val="0"/>
          <c:showCatName val="0"/>
          <c:showSerName val="0"/>
          <c:showPercent val="0"/>
          <c:showBubbleSize val="0"/>
        </c:dLbls>
        <c:axId val="155931776"/>
        <c:axId val="155933696"/>
      </c:scatterChart>
      <c:valAx>
        <c:axId val="155931776"/>
        <c:scaling>
          <c:orientation val="minMax"/>
          <c:min val="0.1"/>
        </c:scaling>
        <c:delete val="0"/>
        <c:axPos val="b"/>
        <c:majorGridlines>
          <c:spPr>
            <a:ln w="9525" cap="flat" cmpd="sng" algn="ctr">
              <a:solidFill>
                <a:schemeClr val="dk1">
                  <a:lumMod val="15000"/>
                  <a:lumOff val="85000"/>
                </a:schemeClr>
              </a:solidFill>
              <a:prstDash val="solid"/>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Rate of urban 1 - %</a:t>
                </a: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rnd" cmpd="sng" algn="ctr">
            <a:solidFill>
              <a:schemeClr val="dk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5933696"/>
        <c:crosses val="autoZero"/>
        <c:crossBetween val="midCat"/>
      </c:valAx>
      <c:valAx>
        <c:axId val="155933696"/>
        <c:scaling>
          <c:orientation val="minMax"/>
          <c:max val="7"/>
        </c:scaling>
        <c:delete val="0"/>
        <c:axPos val="l"/>
        <c:majorGridlines>
          <c:spPr>
            <a:ln w="9525" cap="flat" cmpd="sng" algn="ctr">
              <a:solidFill>
                <a:schemeClr val="dk1">
                  <a:lumMod val="15000"/>
                  <a:lumOff val="8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Rate of urban 1 impact on energy consumption %</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rnd" cmpd="sng" algn="ctr">
            <a:solidFill>
              <a:schemeClr val="dk1">
                <a:lumMod val="25000"/>
                <a:lumOff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593177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round/>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cap="none" spc="20" baseline="0">
                <a:solidFill>
                  <a:schemeClr val="dk1">
                    <a:lumMod val="50000"/>
                    <a:lumOff val="50000"/>
                  </a:schemeClr>
                </a:solidFill>
                <a:latin typeface="+mn-lt"/>
                <a:ea typeface="+mn-ea"/>
                <a:cs typeface="+mn-cs"/>
              </a:defRPr>
            </a:pPr>
            <a:r>
              <a:rPr lang="en-US"/>
              <a:t>Demographic change</a:t>
            </a:r>
          </a:p>
        </c:rich>
      </c:tx>
      <c:layout>
        <c:manualLayout>
          <c:xMode val="edge"/>
          <c:yMode val="edge"/>
          <c:x val="0.56435185185185188"/>
          <c:y val="0"/>
        </c:manualLayout>
      </c:layout>
      <c:overlay val="1"/>
      <c:spPr>
        <a:noFill/>
        <a:ln>
          <a:noFill/>
        </a:ln>
        <a:effectLst/>
      </c:spPr>
      <c:txPr>
        <a:bodyPr rot="0" spcFirstLastPara="1" vertOverflow="ellipsis" vert="horz" wrap="square" anchor="ctr" anchorCtr="1"/>
        <a:lstStyle/>
        <a:p>
          <a:pPr>
            <a:defRPr sz="96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8.8611111111111113E-2"/>
          <c:y val="0.117096018735363"/>
          <c:w val="0.82844925634295719"/>
          <c:h val="0.62788975148598236"/>
        </c:manualLayout>
      </c:layout>
      <c:scatterChart>
        <c:scatterStyle val="lineMarker"/>
        <c:varyColors val="0"/>
        <c:ser>
          <c:idx val="0"/>
          <c:order val="0"/>
          <c:tx>
            <c:strRef>
              <c:f>'LMDI add - sensitive'!$AS$6</c:f>
              <c:strCache>
                <c:ptCount val="1"/>
                <c:pt idx="0">
                  <c:v>Eint change</c:v>
                </c:pt>
              </c:strCache>
            </c:strRef>
          </c:tx>
          <c:spPr>
            <a:ln w="25400" cap="flat" cmpd="sng" algn="ctr">
              <a:noFill/>
              <a:prstDash val="sysDot"/>
              <a:round/>
            </a:ln>
            <a:effectLst/>
          </c:spPr>
          <c:marker>
            <c:symbol val="circle"/>
            <c:size val="5"/>
            <c:spPr>
              <a:solidFill>
                <a:schemeClr val="accent6"/>
              </a:solidFill>
              <a:ln w="9525" cap="flat" cmpd="sng" algn="ctr">
                <a:solidFill>
                  <a:schemeClr val="accent6">
                    <a:shade val="95000"/>
                    <a:satMod val="105000"/>
                  </a:schemeClr>
                </a:solidFill>
                <a:prstDash val="solid"/>
                <a:round/>
              </a:ln>
              <a:effectLst/>
            </c:spPr>
          </c:marker>
          <c:xVal>
            <c:numRef>
              <c:f>'LMDI add - sensitive'!$AR$10:$AR$26</c:f>
              <c:numCache>
                <c:formatCode>0%</c:formatCode>
                <c:ptCount val="17"/>
                <c:pt idx="0">
                  <c:v>-0.4</c:v>
                </c:pt>
                <c:pt idx="1">
                  <c:v>-0.35</c:v>
                </c:pt>
                <c:pt idx="2">
                  <c:v>-0.30000000000000004</c:v>
                </c:pt>
                <c:pt idx="3">
                  <c:v>-0.25</c:v>
                </c:pt>
                <c:pt idx="4">
                  <c:v>-0.19999999999999996</c:v>
                </c:pt>
                <c:pt idx="5">
                  <c:v>-0.15000000000000002</c:v>
                </c:pt>
                <c:pt idx="6">
                  <c:v>-9.9999999999999978E-2</c:v>
                </c:pt>
                <c:pt idx="7">
                  <c:v>-5.0000000000000044E-2</c:v>
                </c:pt>
                <c:pt idx="8">
                  <c:v>0</c:v>
                </c:pt>
                <c:pt idx="9">
                  <c:v>5.0000000000000044E-2</c:v>
                </c:pt>
                <c:pt idx="10">
                  <c:v>0.10000000000000009</c:v>
                </c:pt>
                <c:pt idx="11">
                  <c:v>0.14999999999999991</c:v>
                </c:pt>
                <c:pt idx="12">
                  <c:v>0.19999999999999996</c:v>
                </c:pt>
                <c:pt idx="13">
                  <c:v>0.25</c:v>
                </c:pt>
                <c:pt idx="14">
                  <c:v>0.30000000000000004</c:v>
                </c:pt>
                <c:pt idx="15">
                  <c:v>0.35000000000000009</c:v>
                </c:pt>
                <c:pt idx="16">
                  <c:v>0.39999999999999991</c:v>
                </c:pt>
              </c:numCache>
            </c:numRef>
          </c:xVal>
          <c:yVal>
            <c:numRef>
              <c:f>'LMDI add - sensitive'!$AS$10:$AS$26</c:f>
              <c:numCache>
                <c:formatCode>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yVal>
          <c:smooth val="0"/>
          <c:extLst>
            <c:ext xmlns:c16="http://schemas.microsoft.com/office/drawing/2014/chart" uri="{C3380CC4-5D6E-409C-BE32-E72D297353CC}">
              <c16:uniqueId val="{00000000-B160-4113-80E8-97E4A2ED8437}"/>
            </c:ext>
          </c:extLst>
        </c:ser>
        <c:ser>
          <c:idx val="1"/>
          <c:order val="1"/>
          <c:tx>
            <c:strRef>
              <c:f>'LMDI add - sensitive'!$AT$6</c:f>
              <c:strCache>
                <c:ptCount val="1"/>
                <c:pt idx="0">
                  <c:v>E act change</c:v>
                </c:pt>
              </c:strCache>
            </c:strRef>
          </c:tx>
          <c:spPr>
            <a:ln w="25400" cap="flat" cmpd="sng" algn="ctr">
              <a:noFill/>
              <a:prstDash val="sysDot"/>
              <a:round/>
            </a:ln>
            <a:effectLst/>
          </c:spPr>
          <c:marker>
            <c:symbol val="circle"/>
            <c:size val="5"/>
            <c:spPr>
              <a:solidFill>
                <a:schemeClr val="accent5"/>
              </a:solidFill>
              <a:ln w="9525" cap="flat" cmpd="sng" algn="ctr">
                <a:solidFill>
                  <a:schemeClr val="accent5">
                    <a:shade val="95000"/>
                    <a:satMod val="105000"/>
                  </a:schemeClr>
                </a:solidFill>
                <a:prstDash val="solid"/>
                <a:round/>
              </a:ln>
              <a:effectLst/>
            </c:spPr>
          </c:marker>
          <c:xVal>
            <c:numRef>
              <c:f>'LMDI add - sensitive'!$AR$10:$AR$26</c:f>
              <c:numCache>
                <c:formatCode>0%</c:formatCode>
                <c:ptCount val="17"/>
                <c:pt idx="0">
                  <c:v>-0.4</c:v>
                </c:pt>
                <c:pt idx="1">
                  <c:v>-0.35</c:v>
                </c:pt>
                <c:pt idx="2">
                  <c:v>-0.30000000000000004</c:v>
                </c:pt>
                <c:pt idx="3">
                  <c:v>-0.25</c:v>
                </c:pt>
                <c:pt idx="4">
                  <c:v>-0.19999999999999996</c:v>
                </c:pt>
                <c:pt idx="5">
                  <c:v>-0.15000000000000002</c:v>
                </c:pt>
                <c:pt idx="6">
                  <c:v>-9.9999999999999978E-2</c:v>
                </c:pt>
                <c:pt idx="7">
                  <c:v>-5.0000000000000044E-2</c:v>
                </c:pt>
                <c:pt idx="8">
                  <c:v>0</c:v>
                </c:pt>
                <c:pt idx="9">
                  <c:v>5.0000000000000044E-2</c:v>
                </c:pt>
                <c:pt idx="10">
                  <c:v>0.10000000000000009</c:v>
                </c:pt>
                <c:pt idx="11">
                  <c:v>0.14999999999999991</c:v>
                </c:pt>
                <c:pt idx="12">
                  <c:v>0.19999999999999996</c:v>
                </c:pt>
                <c:pt idx="13">
                  <c:v>0.25</c:v>
                </c:pt>
                <c:pt idx="14">
                  <c:v>0.30000000000000004</c:v>
                </c:pt>
                <c:pt idx="15">
                  <c:v>0.35000000000000009</c:v>
                </c:pt>
                <c:pt idx="16">
                  <c:v>0.39999999999999991</c:v>
                </c:pt>
              </c:numCache>
            </c:numRef>
          </c:xVal>
          <c:yVal>
            <c:numRef>
              <c:f>'LMDI add - sensitive'!$AT$10:$AT$26</c:f>
              <c:numCache>
                <c:formatCode>0%</c:formatCode>
                <c:ptCount val="17"/>
                <c:pt idx="0">
                  <c:v>2.4430686856092749</c:v>
                </c:pt>
                <c:pt idx="1">
                  <c:v>2.0602573630547596</c:v>
                </c:pt>
                <c:pt idx="2">
                  <c:v>1.7058294375564456</c:v>
                </c:pt>
                <c:pt idx="3">
                  <c:v>1.3758649330012647</c:v>
                </c:pt>
                <c:pt idx="4">
                  <c:v>1.0672037526080083</c:v>
                </c:pt>
                <c:pt idx="5">
                  <c:v>0.7772611415762527</c:v>
                </c:pt>
                <c:pt idx="6">
                  <c:v>0.50389597648922435</c:v>
                </c:pt>
                <c:pt idx="7">
                  <c:v>0.24531471302498431</c:v>
                </c:pt>
                <c:pt idx="8">
                  <c:v>0</c:v>
                </c:pt>
                <c:pt idx="9">
                  <c:v>-0.2333432715636044</c:v>
                </c:pt>
                <c:pt idx="10">
                  <c:v>-0.45582935715535672</c:v>
                </c:pt>
                <c:pt idx="11">
                  <c:v>-0.6684238397036546</c:v>
                </c:pt>
                <c:pt idx="12">
                  <c:v>-0.87196895651204143</c:v>
                </c:pt>
                <c:pt idx="13">
                  <c:v>-1.0672037526080083</c:v>
                </c:pt>
                <c:pt idx="14">
                  <c:v>-1.2547802790665563</c:v>
                </c:pt>
                <c:pt idx="15">
                  <c:v>-1.4352767326308256</c:v>
                </c:pt>
                <c:pt idx="16">
                  <c:v>-1.6092082045648692</c:v>
                </c:pt>
              </c:numCache>
            </c:numRef>
          </c:yVal>
          <c:smooth val="0"/>
          <c:extLst>
            <c:ext xmlns:c16="http://schemas.microsoft.com/office/drawing/2014/chart" uri="{C3380CC4-5D6E-409C-BE32-E72D297353CC}">
              <c16:uniqueId val="{00000001-B160-4113-80E8-97E4A2ED8437}"/>
            </c:ext>
          </c:extLst>
        </c:ser>
        <c:ser>
          <c:idx val="2"/>
          <c:order val="2"/>
          <c:tx>
            <c:strRef>
              <c:f>'LMDI add - sensitive'!$AU$6</c:f>
              <c:strCache>
                <c:ptCount val="1"/>
                <c:pt idx="0">
                  <c:v>E de change</c:v>
                </c:pt>
              </c:strCache>
            </c:strRef>
          </c:tx>
          <c:spPr>
            <a:ln w="25400" cap="flat" cmpd="sng" algn="ctr">
              <a:noFill/>
              <a:prstDash val="sysDot"/>
              <a:round/>
            </a:ln>
            <a:effectLst/>
          </c:spPr>
          <c:marker>
            <c:symbol val="circle"/>
            <c:size val="5"/>
            <c:spPr>
              <a:solidFill>
                <a:schemeClr val="accent4"/>
              </a:solidFill>
              <a:ln w="9525" cap="flat" cmpd="sng" algn="ctr">
                <a:solidFill>
                  <a:schemeClr val="accent4">
                    <a:shade val="95000"/>
                    <a:satMod val="105000"/>
                  </a:schemeClr>
                </a:solidFill>
                <a:prstDash val="solid"/>
                <a:round/>
              </a:ln>
              <a:effectLst/>
            </c:spPr>
          </c:marker>
          <c:xVal>
            <c:numRef>
              <c:f>'LMDI add - sensitive'!$AR$10:$AR$26</c:f>
              <c:numCache>
                <c:formatCode>0%</c:formatCode>
                <c:ptCount val="17"/>
                <c:pt idx="0">
                  <c:v>-0.4</c:v>
                </c:pt>
                <c:pt idx="1">
                  <c:v>-0.35</c:v>
                </c:pt>
                <c:pt idx="2">
                  <c:v>-0.30000000000000004</c:v>
                </c:pt>
                <c:pt idx="3">
                  <c:v>-0.25</c:v>
                </c:pt>
                <c:pt idx="4">
                  <c:v>-0.19999999999999996</c:v>
                </c:pt>
                <c:pt idx="5">
                  <c:v>-0.15000000000000002</c:v>
                </c:pt>
                <c:pt idx="6">
                  <c:v>-9.9999999999999978E-2</c:v>
                </c:pt>
                <c:pt idx="7">
                  <c:v>-5.0000000000000044E-2</c:v>
                </c:pt>
                <c:pt idx="8">
                  <c:v>0</c:v>
                </c:pt>
                <c:pt idx="9">
                  <c:v>5.0000000000000044E-2</c:v>
                </c:pt>
                <c:pt idx="10">
                  <c:v>0.10000000000000009</c:v>
                </c:pt>
                <c:pt idx="11">
                  <c:v>0.14999999999999991</c:v>
                </c:pt>
                <c:pt idx="12">
                  <c:v>0.19999999999999996</c:v>
                </c:pt>
                <c:pt idx="13">
                  <c:v>0.25</c:v>
                </c:pt>
                <c:pt idx="14">
                  <c:v>0.30000000000000004</c:v>
                </c:pt>
                <c:pt idx="15">
                  <c:v>0.35000000000000009</c:v>
                </c:pt>
                <c:pt idx="16">
                  <c:v>0.39999999999999991</c:v>
                </c:pt>
              </c:numCache>
            </c:numRef>
          </c:xVal>
          <c:yVal>
            <c:numRef>
              <c:f>'LMDI add - sensitive'!$AU$10:$AU$26</c:f>
              <c:numCache>
                <c:formatCode>0%</c:formatCode>
                <c:ptCount val="17"/>
                <c:pt idx="0">
                  <c:v>-2.4430686856092754</c:v>
                </c:pt>
                <c:pt idx="1">
                  <c:v>-2.0602573630547605</c:v>
                </c:pt>
                <c:pt idx="2">
                  <c:v>-1.7058294375564451</c:v>
                </c:pt>
                <c:pt idx="3">
                  <c:v>-1.3758649330012642</c:v>
                </c:pt>
                <c:pt idx="4">
                  <c:v>-1.0672037526080078</c:v>
                </c:pt>
                <c:pt idx="5">
                  <c:v>-0.77726114157625237</c:v>
                </c:pt>
                <c:pt idx="6">
                  <c:v>-0.50389597648922391</c:v>
                </c:pt>
                <c:pt idx="7">
                  <c:v>-0.24531471302498389</c:v>
                </c:pt>
                <c:pt idx="8">
                  <c:v>0</c:v>
                </c:pt>
                <c:pt idx="9">
                  <c:v>0.23334327156360418</c:v>
                </c:pt>
                <c:pt idx="10">
                  <c:v>0.45582935715535677</c:v>
                </c:pt>
                <c:pt idx="11">
                  <c:v>0.66842383970365449</c:v>
                </c:pt>
                <c:pt idx="12">
                  <c:v>0.87196895651204109</c:v>
                </c:pt>
                <c:pt idx="13">
                  <c:v>1.0672037526080083</c:v>
                </c:pt>
                <c:pt idx="14">
                  <c:v>1.2547802790665563</c:v>
                </c:pt>
                <c:pt idx="15">
                  <c:v>1.4352767326308256</c:v>
                </c:pt>
                <c:pt idx="16">
                  <c:v>1.6092082045648692</c:v>
                </c:pt>
              </c:numCache>
            </c:numRef>
          </c:yVal>
          <c:smooth val="0"/>
          <c:extLst>
            <c:ext xmlns:c16="http://schemas.microsoft.com/office/drawing/2014/chart" uri="{C3380CC4-5D6E-409C-BE32-E72D297353CC}">
              <c16:uniqueId val="{00000002-B160-4113-80E8-97E4A2ED8437}"/>
            </c:ext>
          </c:extLst>
        </c:ser>
        <c:dLbls>
          <c:showLegendKey val="0"/>
          <c:showVal val="0"/>
          <c:showCatName val="0"/>
          <c:showSerName val="0"/>
          <c:showPercent val="0"/>
          <c:showBubbleSize val="0"/>
        </c:dLbls>
        <c:axId val="155966848"/>
        <c:axId val="155973120"/>
      </c:scatterChart>
      <c:valAx>
        <c:axId val="155966848"/>
        <c:scaling>
          <c:orientation val="minMax"/>
          <c:min val="-0.5"/>
        </c:scaling>
        <c:delete val="0"/>
        <c:axPos val="b"/>
        <c:majorGridlines>
          <c:spPr>
            <a:ln w="9525" cap="flat" cmpd="sng" algn="ctr">
              <a:solidFill>
                <a:schemeClr val="dk1">
                  <a:lumMod val="15000"/>
                  <a:lumOff val="85000"/>
                </a:schemeClr>
              </a:solidFill>
              <a:prstDash val="solid"/>
              <a:round/>
            </a:ln>
            <a:effectLst/>
          </c:spPr>
        </c:majorGridlines>
        <c:numFmt formatCode="0%" sourceLinked="1"/>
        <c:majorTickMark val="none"/>
        <c:minorTickMark val="none"/>
        <c:tickLblPos val="nextTo"/>
        <c:spPr>
          <a:noFill/>
          <a:ln w="9525" cap="rnd" cmpd="sng" algn="ctr">
            <a:solidFill>
              <a:schemeClr val="dk1">
                <a:lumMod val="25000"/>
                <a:lumOff val="75000"/>
              </a:schemeClr>
            </a:solidFill>
            <a:prstDash val="solid"/>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n-US"/>
          </a:p>
        </c:txPr>
        <c:crossAx val="155973120"/>
        <c:crosses val="autoZero"/>
        <c:crossBetween val="midCat"/>
      </c:valAx>
      <c:valAx>
        <c:axId val="155973120"/>
        <c:scaling>
          <c:orientation val="minMax"/>
        </c:scaling>
        <c:delete val="0"/>
        <c:axPos val="l"/>
        <c:majorGridlines>
          <c:spPr>
            <a:ln w="9525" cap="flat" cmpd="sng" algn="ctr">
              <a:solidFill>
                <a:schemeClr val="dk1">
                  <a:lumMod val="15000"/>
                  <a:lumOff val="85000"/>
                </a:schemeClr>
              </a:solidFill>
              <a:prstDash val="solid"/>
              <a:round/>
            </a:ln>
            <a:effectLst/>
          </c:spPr>
        </c:majorGridlines>
        <c:numFmt formatCode="0%" sourceLinked="1"/>
        <c:majorTickMark val="none"/>
        <c:minorTickMark val="none"/>
        <c:tickLblPos val="nextTo"/>
        <c:spPr>
          <a:noFill/>
          <a:ln w="9525" cap="rnd" cmpd="sng" algn="ctr">
            <a:solidFill>
              <a:schemeClr val="dk1">
                <a:lumMod val="25000"/>
                <a:lumOff val="75000"/>
              </a:schemeClr>
            </a:solidFill>
            <a:prstDash val="solid"/>
            <a:round/>
          </a:ln>
          <a:effectLst/>
        </c:spPr>
        <c:txPr>
          <a:bodyPr rot="-6000000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n-US"/>
          </a:p>
        </c:txPr>
        <c:crossAx val="155966848"/>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prstDash val="solid"/>
      <a:round/>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Energy &amp; Urban 1 relationship</c:v>
          </c:tx>
          <c:spPr>
            <a:ln w="19050">
              <a:noFill/>
            </a:ln>
          </c:spPr>
          <c:trendline>
            <c:trendlineType val="linear"/>
            <c:dispRSqr val="1"/>
            <c:dispEq val="1"/>
            <c:trendlineLbl>
              <c:layout>
                <c:manualLayout>
                  <c:x val="0.2289149253592824"/>
                  <c:y val="-0.12157062936227886"/>
                </c:manualLayout>
              </c:layout>
              <c:numFmt formatCode="General" sourceLinked="0"/>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trendlineLbl>
          </c:trendline>
          <c:xVal>
            <c:numRef>
              <c:f>'0.4 EC com'!$H$8:$H$27</c:f>
              <c:numCache>
                <c:formatCode>_(* #,##0.00_);_(* \(#,##0.00\);_(* "-"??_);_(@_)</c:formatCode>
                <c:ptCount val="20"/>
                <c:pt idx="0">
                  <c:v>0.20250699999999999</c:v>
                </c:pt>
                <c:pt idx="1">
                  <c:v>0.20916799999999999</c:v>
                </c:pt>
                <c:pt idx="2">
                  <c:v>0.21578800000000001</c:v>
                </c:pt>
                <c:pt idx="3">
                  <c:v>0.22234999999999999</c:v>
                </c:pt>
                <c:pt idx="4">
                  <c:v>0.22883500000000001</c:v>
                </c:pt>
                <c:pt idx="5">
                  <c:v>0.235235</c:v>
                </c:pt>
                <c:pt idx="6">
                  <c:v>0.24152000000000001</c:v>
                </c:pt>
                <c:pt idx="7">
                  <c:v>0.24770300000000001</c:v>
                </c:pt>
                <c:pt idx="8">
                  <c:v>0.253799</c:v>
                </c:pt>
                <c:pt idx="9">
                  <c:v>0.259878</c:v>
                </c:pt>
                <c:pt idx="10">
                  <c:v>0.26599899999999999</c:v>
                </c:pt>
                <c:pt idx="11">
                  <c:v>0.272177</c:v>
                </c:pt>
                <c:pt idx="12">
                  <c:v>0.27839199999999997</c:v>
                </c:pt>
                <c:pt idx="13">
                  <c:v>0.28462199999999999</c:v>
                </c:pt>
                <c:pt idx="14">
                  <c:v>0.290829</c:v>
                </c:pt>
                <c:pt idx="15">
                  <c:v>0.29698200000000002</c:v>
                </c:pt>
                <c:pt idx="16">
                  <c:v>0.30306499999999997</c:v>
                </c:pt>
                <c:pt idx="17">
                  <c:v>0.30909300000000001</c:v>
                </c:pt>
                <c:pt idx="18">
                  <c:v>0.31504799999999999</c:v>
                </c:pt>
                <c:pt idx="19">
                  <c:v>0.32092199999999999</c:v>
                </c:pt>
              </c:numCache>
            </c:numRef>
          </c:xVal>
          <c:yVal>
            <c:numRef>
              <c:f>'0.4 EC com'!$C$8:$C$27</c:f>
              <c:numCache>
                <c:formatCode>General</c:formatCode>
                <c:ptCount val="20"/>
                <c:pt idx="0">
                  <c:v>86</c:v>
                </c:pt>
                <c:pt idx="1">
                  <c:v>106</c:v>
                </c:pt>
                <c:pt idx="2">
                  <c:v>131</c:v>
                </c:pt>
                <c:pt idx="3">
                  <c:v>139</c:v>
                </c:pt>
                <c:pt idx="4">
                  <c:v>135</c:v>
                </c:pt>
                <c:pt idx="5">
                  <c:v>141</c:v>
                </c:pt>
                <c:pt idx="6">
                  <c:v>126</c:v>
                </c:pt>
                <c:pt idx="7">
                  <c:v>139</c:v>
                </c:pt>
                <c:pt idx="8">
                  <c:v>143</c:v>
                </c:pt>
                <c:pt idx="9">
                  <c:v>172</c:v>
                </c:pt>
                <c:pt idx="10">
                  <c:v>181</c:v>
                </c:pt>
                <c:pt idx="11">
                  <c:v>183</c:v>
                </c:pt>
                <c:pt idx="12">
                  <c:v>191</c:v>
                </c:pt>
                <c:pt idx="13">
                  <c:v>120</c:v>
                </c:pt>
                <c:pt idx="14">
                  <c:v>125</c:v>
                </c:pt>
                <c:pt idx="15">
                  <c:v>134</c:v>
                </c:pt>
                <c:pt idx="16">
                  <c:v>141</c:v>
                </c:pt>
                <c:pt idx="17">
                  <c:v>143</c:v>
                </c:pt>
                <c:pt idx="18">
                  <c:v>140</c:v>
                </c:pt>
                <c:pt idx="19">
                  <c:v>156</c:v>
                </c:pt>
              </c:numCache>
            </c:numRef>
          </c:yVal>
          <c:smooth val="0"/>
          <c:extLst>
            <c:ext xmlns:c16="http://schemas.microsoft.com/office/drawing/2014/chart" uri="{C3380CC4-5D6E-409C-BE32-E72D297353CC}">
              <c16:uniqueId val="{00000000-E8A9-4EC8-B85A-C1DF29114D61}"/>
            </c:ext>
          </c:extLst>
        </c:ser>
        <c:dLbls>
          <c:showLegendKey val="0"/>
          <c:showVal val="0"/>
          <c:showCatName val="0"/>
          <c:showSerName val="0"/>
          <c:showPercent val="0"/>
          <c:showBubbleSize val="0"/>
        </c:dLbls>
        <c:axId val="156002944"/>
        <c:axId val="156013312"/>
      </c:scatterChart>
      <c:valAx>
        <c:axId val="156002944"/>
        <c:scaling>
          <c:orientation val="minMax"/>
          <c:min val="0.17"/>
        </c:scaling>
        <c:delete val="0"/>
        <c:axPos val="b"/>
        <c:title>
          <c:tx>
            <c:rich>
              <a:bodyPr/>
              <a:lstStyle/>
              <a:p>
                <a:pPr>
                  <a:defRPr/>
                </a:pPr>
                <a:r>
                  <a:rPr lang="en-US"/>
                  <a:t>Energy consumption</a:t>
                </a:r>
              </a:p>
            </c:rich>
          </c:tx>
          <c:layout/>
          <c:overlay val="0"/>
        </c:title>
        <c:numFmt formatCode="_(* #,##0.00_);_(* \(#,##0.00\);_(* &quot;-&quot;??_);_(@_)" sourceLinked="1"/>
        <c:majorTickMark val="out"/>
        <c:minorTickMark val="none"/>
        <c:tickLblPos val="nextTo"/>
        <c:crossAx val="156013312"/>
        <c:crosses val="autoZero"/>
        <c:crossBetween val="midCat"/>
      </c:valAx>
      <c:valAx>
        <c:axId val="156013312"/>
        <c:scaling>
          <c:orientation val="minMax"/>
        </c:scaling>
        <c:delete val="0"/>
        <c:axPos val="l"/>
        <c:majorGridlines/>
        <c:title>
          <c:tx>
            <c:rich>
              <a:bodyPr/>
              <a:lstStyle/>
              <a:p>
                <a:pPr>
                  <a:defRPr/>
                </a:pPr>
                <a:r>
                  <a:rPr lang="en-US"/>
                  <a:t>Urban 1</a:t>
                </a:r>
              </a:p>
            </c:rich>
          </c:tx>
          <c:layout/>
          <c:overlay val="0"/>
        </c:title>
        <c:numFmt formatCode="General" sourceLinked="1"/>
        <c:majorTickMark val="out"/>
        <c:minorTickMark val="none"/>
        <c:tickLblPos val="nextTo"/>
        <c:crossAx val="156002944"/>
        <c:crosses val="autoZero"/>
        <c:crossBetween val="midCat"/>
      </c:valAx>
    </c:plotArea>
    <c:legend>
      <c:legendPos val="b"/>
      <c:layout/>
      <c:overlay val="0"/>
    </c:legend>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Vietnam</a:t>
            </a:r>
            <a:endParaRPr lang="en-US" dirty="0"/>
          </a:p>
        </c:rich>
      </c:tx>
      <c:layout/>
      <c:overlay val="0"/>
    </c:title>
    <c:autoTitleDeleted val="0"/>
    <c:plotArea>
      <c:layout/>
      <c:lineChart>
        <c:grouping val="standard"/>
        <c:varyColors val="0"/>
        <c:ser>
          <c:idx val="1"/>
          <c:order val="1"/>
          <c:tx>
            <c:strRef>
              <c:f>Sheet1!$C$2</c:f>
              <c:strCache>
                <c:ptCount val="1"/>
                <c:pt idx="0">
                  <c:v>CO2</c:v>
                </c:pt>
              </c:strCache>
            </c:strRef>
          </c:tx>
          <c:marker>
            <c:symbol val="none"/>
          </c:marker>
          <c:cat>
            <c:numRef>
              <c:f>Sheet1!$A$4:$A$22</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Sheet1!$C$4:$C$22</c:f>
              <c:numCache>
                <c:formatCode>General</c:formatCode>
                <c:ptCount val="19"/>
                <c:pt idx="0">
                  <c:v>25690.367893221199</c:v>
                </c:pt>
                <c:pt idx="1">
                  <c:v>28153.787507296973</c:v>
                </c:pt>
                <c:pt idx="2">
                  <c:v>34366.624414879203</c:v>
                </c:pt>
                <c:pt idx="3">
                  <c:v>37954.003672002218</c:v>
                </c:pt>
                <c:pt idx="4">
                  <c:v>37921.926515255254</c:v>
                </c:pt>
                <c:pt idx="5">
                  <c:v>42106.770582443874</c:v>
                </c:pt>
                <c:pt idx="6">
                  <c:v>46198.537420123292</c:v>
                </c:pt>
                <c:pt idx="7">
                  <c:v>54190.061936533071</c:v>
                </c:pt>
                <c:pt idx="8">
                  <c:v>56735.920080368254</c:v>
                </c:pt>
                <c:pt idx="9">
                  <c:v>69598.274552434683</c:v>
                </c:pt>
                <c:pt idx="10">
                  <c:v>73936.036902287538</c:v>
                </c:pt>
                <c:pt idx="11">
                  <c:v>76225.440201782229</c:v>
                </c:pt>
                <c:pt idx="12">
                  <c:v>84377.08882409209</c:v>
                </c:pt>
                <c:pt idx="13">
                  <c:v>96377.468837038541</c:v>
                </c:pt>
                <c:pt idx="14">
                  <c:v>105231.5952776684</c:v>
                </c:pt>
                <c:pt idx="15">
                  <c:v>114720.38439694564</c:v>
                </c:pt>
                <c:pt idx="16">
                  <c:v>115760.9618917098</c:v>
                </c:pt>
                <c:pt idx="17">
                  <c:v>114716.89201334387</c:v>
                </c:pt>
                <c:pt idx="18">
                  <c:v>119528.36187360057</c:v>
                </c:pt>
              </c:numCache>
            </c:numRef>
          </c:val>
          <c:smooth val="0"/>
          <c:extLst>
            <c:ext xmlns:c16="http://schemas.microsoft.com/office/drawing/2014/chart" uri="{C3380CC4-5D6E-409C-BE32-E72D297353CC}">
              <c16:uniqueId val="{00000000-0683-4DAB-940C-002F3FBFA515}"/>
            </c:ext>
          </c:extLst>
        </c:ser>
        <c:dLbls>
          <c:showLegendKey val="0"/>
          <c:showVal val="0"/>
          <c:showCatName val="0"/>
          <c:showSerName val="0"/>
          <c:showPercent val="0"/>
          <c:showBubbleSize val="0"/>
        </c:dLbls>
        <c:marker val="1"/>
        <c:smooth val="0"/>
        <c:axId val="156080768"/>
        <c:axId val="156086656"/>
      </c:lineChart>
      <c:lineChart>
        <c:grouping val="standard"/>
        <c:varyColors val="0"/>
        <c:ser>
          <c:idx val="0"/>
          <c:order val="0"/>
          <c:tx>
            <c:strRef>
              <c:f>Sheet1!$B$2</c:f>
              <c:strCache>
                <c:ptCount val="1"/>
                <c:pt idx="0">
                  <c:v>EC</c:v>
                </c:pt>
              </c:strCache>
            </c:strRef>
          </c:tx>
          <c:marker>
            <c:symbol val="none"/>
          </c:marker>
          <c:cat>
            <c:numRef>
              <c:f>Sheet1!$A$4:$A$22</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Sheet1!$B$4:$B$22</c:f>
              <c:numCache>
                <c:formatCode>General</c:formatCode>
                <c:ptCount val="19"/>
                <c:pt idx="0">
                  <c:v>19972</c:v>
                </c:pt>
                <c:pt idx="1">
                  <c:v>20687</c:v>
                </c:pt>
                <c:pt idx="2">
                  <c:v>22126</c:v>
                </c:pt>
                <c:pt idx="3">
                  <c:v>23191</c:v>
                </c:pt>
                <c:pt idx="4">
                  <c:v>24080</c:v>
                </c:pt>
                <c:pt idx="5">
                  <c:v>25088</c:v>
                </c:pt>
                <c:pt idx="6">
                  <c:v>26722</c:v>
                </c:pt>
                <c:pt idx="7">
                  <c:v>28529</c:v>
                </c:pt>
                <c:pt idx="8">
                  <c:v>30693</c:v>
                </c:pt>
                <c:pt idx="9">
                  <c:v>33450</c:v>
                </c:pt>
                <c:pt idx="10">
                  <c:v>35144</c:v>
                </c:pt>
                <c:pt idx="11">
                  <c:v>35646</c:v>
                </c:pt>
                <c:pt idx="12">
                  <c:v>38377</c:v>
                </c:pt>
                <c:pt idx="13">
                  <c:v>41181</c:v>
                </c:pt>
                <c:pt idx="14">
                  <c:v>44667</c:v>
                </c:pt>
                <c:pt idx="15">
                  <c:v>48300</c:v>
                </c:pt>
                <c:pt idx="16">
                  <c:v>48736</c:v>
                </c:pt>
                <c:pt idx="17">
                  <c:v>49377</c:v>
                </c:pt>
                <c:pt idx="18">
                  <c:v>51688</c:v>
                </c:pt>
              </c:numCache>
            </c:numRef>
          </c:val>
          <c:smooth val="0"/>
          <c:extLst>
            <c:ext xmlns:c16="http://schemas.microsoft.com/office/drawing/2014/chart" uri="{C3380CC4-5D6E-409C-BE32-E72D297353CC}">
              <c16:uniqueId val="{00000001-0683-4DAB-940C-002F3FBFA515}"/>
            </c:ext>
          </c:extLst>
        </c:ser>
        <c:dLbls>
          <c:showLegendKey val="0"/>
          <c:showVal val="0"/>
          <c:showCatName val="0"/>
          <c:showSerName val="0"/>
          <c:showPercent val="0"/>
          <c:showBubbleSize val="0"/>
        </c:dLbls>
        <c:marker val="1"/>
        <c:smooth val="0"/>
        <c:axId val="156090752"/>
        <c:axId val="156088576"/>
      </c:lineChart>
      <c:catAx>
        <c:axId val="156080768"/>
        <c:scaling>
          <c:orientation val="minMax"/>
        </c:scaling>
        <c:delete val="0"/>
        <c:axPos val="b"/>
        <c:numFmt formatCode="General" sourceLinked="1"/>
        <c:majorTickMark val="out"/>
        <c:minorTickMark val="none"/>
        <c:tickLblPos val="nextTo"/>
        <c:crossAx val="156086656"/>
        <c:crosses val="autoZero"/>
        <c:auto val="1"/>
        <c:lblAlgn val="ctr"/>
        <c:lblOffset val="100"/>
        <c:noMultiLvlLbl val="0"/>
      </c:catAx>
      <c:valAx>
        <c:axId val="156086656"/>
        <c:scaling>
          <c:orientation val="minMax"/>
        </c:scaling>
        <c:delete val="0"/>
        <c:axPos val="l"/>
        <c:majorGridlines/>
        <c:numFmt formatCode="General" sourceLinked="1"/>
        <c:majorTickMark val="out"/>
        <c:minorTickMark val="none"/>
        <c:tickLblPos val="nextTo"/>
        <c:crossAx val="156080768"/>
        <c:crosses val="autoZero"/>
        <c:crossBetween val="between"/>
        <c:dispUnits>
          <c:builtInUnit val="thousands"/>
          <c:dispUnitsLbl>
            <c:layout/>
            <c:tx>
              <c:rich>
                <a:bodyPr/>
                <a:lstStyle/>
                <a:p>
                  <a:pPr>
                    <a:defRPr/>
                  </a:pPr>
                  <a:r>
                    <a:rPr lang="en-US"/>
                    <a:t>million TOE</a:t>
                  </a:r>
                </a:p>
              </c:rich>
            </c:tx>
          </c:dispUnitsLbl>
        </c:dispUnits>
      </c:valAx>
      <c:valAx>
        <c:axId val="156088576"/>
        <c:scaling>
          <c:orientation val="minMax"/>
        </c:scaling>
        <c:delete val="0"/>
        <c:axPos val="r"/>
        <c:numFmt formatCode="General" sourceLinked="1"/>
        <c:majorTickMark val="out"/>
        <c:minorTickMark val="none"/>
        <c:tickLblPos val="nextTo"/>
        <c:crossAx val="156090752"/>
        <c:crosses val="max"/>
        <c:crossBetween val="between"/>
        <c:dispUnits>
          <c:builtInUnit val="thousands"/>
          <c:dispUnitsLbl>
            <c:layout/>
            <c:tx>
              <c:rich>
                <a:bodyPr/>
                <a:lstStyle/>
                <a:p>
                  <a:pPr>
                    <a:defRPr/>
                  </a:pPr>
                  <a:r>
                    <a:rPr lang="en-US"/>
                    <a:t>million ton CO2</a:t>
                  </a:r>
                </a:p>
              </c:rich>
            </c:tx>
          </c:dispUnitsLbl>
        </c:dispUnits>
      </c:valAx>
      <c:catAx>
        <c:axId val="156090752"/>
        <c:scaling>
          <c:orientation val="minMax"/>
        </c:scaling>
        <c:delete val="1"/>
        <c:axPos val="b"/>
        <c:numFmt formatCode="General" sourceLinked="1"/>
        <c:majorTickMark val="out"/>
        <c:minorTickMark val="none"/>
        <c:tickLblPos val="nextTo"/>
        <c:crossAx val="156088576"/>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Philippines</a:t>
            </a:r>
          </a:p>
        </c:rich>
      </c:tx>
      <c:layout/>
      <c:overlay val="0"/>
    </c:title>
    <c:autoTitleDeleted val="0"/>
    <c:plotArea>
      <c:layout/>
      <c:lineChart>
        <c:grouping val="standard"/>
        <c:varyColors val="0"/>
        <c:ser>
          <c:idx val="1"/>
          <c:order val="1"/>
          <c:tx>
            <c:strRef>
              <c:f>Sheet1!$C$2</c:f>
              <c:strCache>
                <c:ptCount val="1"/>
                <c:pt idx="0">
                  <c:v>CO2</c:v>
                </c:pt>
              </c:strCache>
            </c:strRef>
          </c:tx>
          <c:marker>
            <c:symbol val="none"/>
          </c:marker>
          <c:cat>
            <c:numRef>
              <c:f>Sheet1!$A$4:$A$22</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Sheet1!$C$4:$C$22</c:f>
              <c:numCache>
                <c:formatCode>General</c:formatCode>
                <c:ptCount val="19"/>
                <c:pt idx="0">
                  <c:v>161599.3584047099</c:v>
                </c:pt>
                <c:pt idx="1">
                  <c:v>156572.43242231931</c:v>
                </c:pt>
                <c:pt idx="2">
                  <c:v>179235.41029050658</c:v>
                </c:pt>
                <c:pt idx="3">
                  <c:v>152861.74659198395</c:v>
                </c:pt>
                <c:pt idx="4">
                  <c:v>121386.47748711999</c:v>
                </c:pt>
                <c:pt idx="5">
                  <c:v>106073.50164084688</c:v>
                </c:pt>
                <c:pt idx="6">
                  <c:v>96834.866978406775</c:v>
                </c:pt>
                <c:pt idx="7">
                  <c:v>77531.220704162915</c:v>
                </c:pt>
                <c:pt idx="8">
                  <c:v>75151.089110068977</c:v>
                </c:pt>
                <c:pt idx="9">
                  <c:v>67139.634689457918</c:v>
                </c:pt>
                <c:pt idx="10">
                  <c:v>60240.479069902649</c:v>
                </c:pt>
                <c:pt idx="11">
                  <c:v>51039.228455993863</c:v>
                </c:pt>
                <c:pt idx="12">
                  <c:v>48586.168194465194</c:v>
                </c:pt>
                <c:pt idx="13">
                  <c:v>47143.140827555217</c:v>
                </c:pt>
                <c:pt idx="14">
                  <c:v>43684.112034049489</c:v>
                </c:pt>
                <c:pt idx="15">
                  <c:v>41931.479774063599</c:v>
                </c:pt>
                <c:pt idx="16">
                  <c:v>42921.67054860825</c:v>
                </c:pt>
                <c:pt idx="17">
                  <c:v>47471.860835985302</c:v>
                </c:pt>
                <c:pt idx="18">
                  <c:v>56497.364926536226</c:v>
                </c:pt>
              </c:numCache>
            </c:numRef>
          </c:val>
          <c:smooth val="0"/>
          <c:extLst>
            <c:ext xmlns:c16="http://schemas.microsoft.com/office/drawing/2014/chart" uri="{C3380CC4-5D6E-409C-BE32-E72D297353CC}">
              <c16:uniqueId val="{00000000-A544-42B7-A756-3E3D569251AB}"/>
            </c:ext>
          </c:extLst>
        </c:ser>
        <c:dLbls>
          <c:showLegendKey val="0"/>
          <c:showVal val="0"/>
          <c:showCatName val="0"/>
          <c:showSerName val="0"/>
          <c:showPercent val="0"/>
          <c:showBubbleSize val="0"/>
        </c:dLbls>
        <c:marker val="1"/>
        <c:smooth val="0"/>
        <c:axId val="155806720"/>
        <c:axId val="155812608"/>
      </c:lineChart>
      <c:lineChart>
        <c:grouping val="standard"/>
        <c:varyColors val="0"/>
        <c:ser>
          <c:idx val="0"/>
          <c:order val="0"/>
          <c:tx>
            <c:strRef>
              <c:f>Sheet1!$B$2</c:f>
              <c:strCache>
                <c:ptCount val="1"/>
                <c:pt idx="0">
                  <c:v>EC</c:v>
                </c:pt>
              </c:strCache>
            </c:strRef>
          </c:tx>
          <c:marker>
            <c:symbol val="none"/>
          </c:marker>
          <c:cat>
            <c:numRef>
              <c:f>Sheet1!$A$4:$A$22</c:f>
              <c:numCache>
                <c:formatCode>General</c:formatCod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numCache>
            </c:numRef>
          </c:cat>
          <c:val>
            <c:numRef>
              <c:f>Sheet1!$B$4:$B$22</c:f>
              <c:numCache>
                <c:formatCode>General</c:formatCode>
                <c:ptCount val="19"/>
                <c:pt idx="0">
                  <c:v>23052</c:v>
                </c:pt>
                <c:pt idx="1">
                  <c:v>23719</c:v>
                </c:pt>
                <c:pt idx="2">
                  <c:v>25209</c:v>
                </c:pt>
                <c:pt idx="3">
                  <c:v>24924</c:v>
                </c:pt>
                <c:pt idx="4">
                  <c:v>23990</c:v>
                </c:pt>
                <c:pt idx="5">
                  <c:v>23920</c:v>
                </c:pt>
                <c:pt idx="6">
                  <c:v>23775</c:v>
                </c:pt>
                <c:pt idx="7">
                  <c:v>23514</c:v>
                </c:pt>
                <c:pt idx="8">
                  <c:v>23575</c:v>
                </c:pt>
                <c:pt idx="9">
                  <c:v>23603</c:v>
                </c:pt>
                <c:pt idx="10">
                  <c:v>22790</c:v>
                </c:pt>
                <c:pt idx="11">
                  <c:v>22093</c:v>
                </c:pt>
                <c:pt idx="12">
                  <c:v>22521</c:v>
                </c:pt>
                <c:pt idx="13">
                  <c:v>22297</c:v>
                </c:pt>
                <c:pt idx="14">
                  <c:v>23142</c:v>
                </c:pt>
                <c:pt idx="15">
                  <c:v>23796</c:v>
                </c:pt>
                <c:pt idx="16">
                  <c:v>23638</c:v>
                </c:pt>
                <c:pt idx="17">
                  <c:v>24328</c:v>
                </c:pt>
                <c:pt idx="18">
                  <c:v>25478</c:v>
                </c:pt>
              </c:numCache>
            </c:numRef>
          </c:val>
          <c:smooth val="0"/>
          <c:extLst>
            <c:ext xmlns:c16="http://schemas.microsoft.com/office/drawing/2014/chart" uri="{C3380CC4-5D6E-409C-BE32-E72D297353CC}">
              <c16:uniqueId val="{00000001-A544-42B7-A756-3E3D569251AB}"/>
            </c:ext>
          </c:extLst>
        </c:ser>
        <c:dLbls>
          <c:showLegendKey val="0"/>
          <c:showVal val="0"/>
          <c:showCatName val="0"/>
          <c:showSerName val="0"/>
          <c:showPercent val="0"/>
          <c:showBubbleSize val="0"/>
        </c:dLbls>
        <c:marker val="1"/>
        <c:smooth val="0"/>
        <c:axId val="155816704"/>
        <c:axId val="155814528"/>
      </c:lineChart>
      <c:catAx>
        <c:axId val="155806720"/>
        <c:scaling>
          <c:orientation val="minMax"/>
        </c:scaling>
        <c:delete val="0"/>
        <c:axPos val="b"/>
        <c:numFmt formatCode="General" sourceLinked="1"/>
        <c:majorTickMark val="out"/>
        <c:minorTickMark val="none"/>
        <c:tickLblPos val="nextTo"/>
        <c:crossAx val="155812608"/>
        <c:crosses val="autoZero"/>
        <c:auto val="1"/>
        <c:lblAlgn val="ctr"/>
        <c:lblOffset val="100"/>
        <c:noMultiLvlLbl val="0"/>
      </c:catAx>
      <c:valAx>
        <c:axId val="155812608"/>
        <c:scaling>
          <c:orientation val="minMax"/>
        </c:scaling>
        <c:delete val="0"/>
        <c:axPos val="l"/>
        <c:majorGridlines/>
        <c:numFmt formatCode="General" sourceLinked="1"/>
        <c:majorTickMark val="out"/>
        <c:minorTickMark val="none"/>
        <c:tickLblPos val="nextTo"/>
        <c:crossAx val="155806720"/>
        <c:crosses val="autoZero"/>
        <c:crossBetween val="between"/>
        <c:dispUnits>
          <c:builtInUnit val="thousands"/>
          <c:dispUnitsLbl>
            <c:layout/>
            <c:tx>
              <c:rich>
                <a:bodyPr/>
                <a:lstStyle/>
                <a:p>
                  <a:pPr>
                    <a:defRPr/>
                  </a:pPr>
                  <a:r>
                    <a:rPr lang="en-US"/>
                    <a:t>million TOE</a:t>
                  </a:r>
                </a:p>
              </c:rich>
            </c:tx>
          </c:dispUnitsLbl>
        </c:dispUnits>
      </c:valAx>
      <c:valAx>
        <c:axId val="155814528"/>
        <c:scaling>
          <c:orientation val="minMax"/>
        </c:scaling>
        <c:delete val="0"/>
        <c:axPos val="r"/>
        <c:numFmt formatCode="General" sourceLinked="1"/>
        <c:majorTickMark val="out"/>
        <c:minorTickMark val="none"/>
        <c:tickLblPos val="nextTo"/>
        <c:crossAx val="155816704"/>
        <c:crosses val="max"/>
        <c:crossBetween val="between"/>
        <c:dispUnits>
          <c:builtInUnit val="thousands"/>
          <c:dispUnitsLbl>
            <c:layout/>
            <c:tx>
              <c:rich>
                <a:bodyPr/>
                <a:lstStyle/>
                <a:p>
                  <a:pPr>
                    <a:defRPr/>
                  </a:pPr>
                  <a:r>
                    <a:rPr lang="en-US"/>
                    <a:t>million</a:t>
                  </a:r>
                  <a:r>
                    <a:rPr lang="en-US" baseline="0"/>
                    <a:t> ton CO2</a:t>
                  </a:r>
                  <a:endParaRPr lang="en-US"/>
                </a:p>
              </c:rich>
            </c:tx>
          </c:dispUnitsLbl>
        </c:dispUnits>
      </c:valAx>
      <c:catAx>
        <c:axId val="155816704"/>
        <c:scaling>
          <c:orientation val="minMax"/>
        </c:scaling>
        <c:delete val="1"/>
        <c:axPos val="b"/>
        <c:numFmt formatCode="General" sourceLinked="1"/>
        <c:majorTickMark val="out"/>
        <c:minorTickMark val="none"/>
        <c:tickLblPos val="nextTo"/>
        <c:crossAx val="155814528"/>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Average GDP growth rate in ASEANs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Data!$E$4</c:f>
              <c:strCache>
                <c:ptCount val="1"/>
                <c:pt idx="0">
                  <c:v>Indicator Name</c:v>
                </c:pt>
              </c:strCache>
            </c:strRef>
          </c:tx>
          <c:spPr>
            <a:solidFill>
              <a:schemeClr val="accent1"/>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Data!$E$5:$E$259</c:f>
            </c:numRef>
          </c:val>
          <c:extLst>
            <c:ext xmlns:c16="http://schemas.microsoft.com/office/drawing/2014/chart" uri="{C3380CC4-5D6E-409C-BE32-E72D297353CC}">
              <c16:uniqueId val="{00000000-E7CA-40B3-AA2F-9EC6980E890E}"/>
            </c:ext>
          </c:extLst>
        </c:ser>
        <c:ser>
          <c:idx val="1"/>
          <c:order val="1"/>
          <c:tx>
            <c:strRef>
              <c:f>Data!$F$4</c:f>
              <c:strCache>
                <c:ptCount val="1"/>
                <c:pt idx="0">
                  <c:v>Indicator Code</c:v>
                </c:pt>
              </c:strCache>
            </c:strRef>
          </c:tx>
          <c:spPr>
            <a:solidFill>
              <a:schemeClr val="accent2"/>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Data!$F$5:$F$259</c:f>
            </c:numRef>
          </c:val>
          <c:extLst>
            <c:ext xmlns:c16="http://schemas.microsoft.com/office/drawing/2014/chart" uri="{C3380CC4-5D6E-409C-BE32-E72D297353CC}">
              <c16:uniqueId val="{00000001-E7CA-40B3-AA2F-9EC6980E890E}"/>
            </c:ext>
          </c:extLst>
        </c:ser>
        <c:ser>
          <c:idx val="2"/>
          <c:order val="2"/>
          <c:tx>
            <c:strRef>
              <c:f>Data!$G$4</c:f>
              <c:strCache>
                <c:ptCount val="1"/>
                <c:pt idx="0">
                  <c:v>1960</c:v>
                </c:pt>
              </c:strCache>
            </c:strRef>
          </c:tx>
          <c:spPr>
            <a:solidFill>
              <a:schemeClr val="accent3"/>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Data!$G$5:$G$259</c:f>
            </c:numRef>
          </c:val>
          <c:extLst>
            <c:ext xmlns:c16="http://schemas.microsoft.com/office/drawing/2014/chart" uri="{C3380CC4-5D6E-409C-BE32-E72D297353CC}">
              <c16:uniqueId val="{00000002-E7CA-40B3-AA2F-9EC6980E890E}"/>
            </c:ext>
          </c:extLst>
        </c:ser>
        <c:ser>
          <c:idx val="3"/>
          <c:order val="3"/>
          <c:tx>
            <c:strRef>
              <c:f>Data!$H$4</c:f>
              <c:strCache>
                <c:ptCount val="1"/>
                <c:pt idx="0">
                  <c:v>1961</c:v>
                </c:pt>
              </c:strCache>
            </c:strRef>
          </c:tx>
          <c:spPr>
            <a:solidFill>
              <a:schemeClr val="accent4"/>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Data!$H$5:$H$259</c:f>
            </c:numRef>
          </c:val>
          <c:extLst>
            <c:ext xmlns:c16="http://schemas.microsoft.com/office/drawing/2014/chart" uri="{C3380CC4-5D6E-409C-BE32-E72D297353CC}">
              <c16:uniqueId val="{00000003-E7CA-40B3-AA2F-9EC6980E890E}"/>
            </c:ext>
          </c:extLst>
        </c:ser>
        <c:ser>
          <c:idx val="4"/>
          <c:order val="4"/>
          <c:tx>
            <c:strRef>
              <c:f>Data!$I$4</c:f>
              <c:strCache>
                <c:ptCount val="1"/>
                <c:pt idx="0">
                  <c:v>1962</c:v>
                </c:pt>
              </c:strCache>
            </c:strRef>
          </c:tx>
          <c:spPr>
            <a:solidFill>
              <a:schemeClr val="accent5"/>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Data!$I$5:$I$259</c:f>
            </c:numRef>
          </c:val>
          <c:extLst>
            <c:ext xmlns:c16="http://schemas.microsoft.com/office/drawing/2014/chart" uri="{C3380CC4-5D6E-409C-BE32-E72D297353CC}">
              <c16:uniqueId val="{00000004-E7CA-40B3-AA2F-9EC6980E890E}"/>
            </c:ext>
          </c:extLst>
        </c:ser>
        <c:ser>
          <c:idx val="5"/>
          <c:order val="5"/>
          <c:tx>
            <c:strRef>
              <c:f>Data!$J$4</c:f>
              <c:strCache>
                <c:ptCount val="1"/>
                <c:pt idx="0">
                  <c:v>1963</c:v>
                </c:pt>
              </c:strCache>
            </c:strRef>
          </c:tx>
          <c:spPr>
            <a:solidFill>
              <a:schemeClr val="accent6"/>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Data!$J$5:$J$259</c:f>
            </c:numRef>
          </c:val>
          <c:extLst>
            <c:ext xmlns:c16="http://schemas.microsoft.com/office/drawing/2014/chart" uri="{C3380CC4-5D6E-409C-BE32-E72D297353CC}">
              <c16:uniqueId val="{00000005-E7CA-40B3-AA2F-9EC6980E890E}"/>
            </c:ext>
          </c:extLst>
        </c:ser>
        <c:ser>
          <c:idx val="6"/>
          <c:order val="6"/>
          <c:tx>
            <c:strRef>
              <c:f>Data!$K$4</c:f>
              <c:strCache>
                <c:ptCount val="1"/>
                <c:pt idx="0">
                  <c:v>1964</c:v>
                </c:pt>
              </c:strCache>
            </c:strRef>
          </c:tx>
          <c:spPr>
            <a:solidFill>
              <a:schemeClr val="accent1">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Data!$K$5:$K$259</c:f>
            </c:numRef>
          </c:val>
          <c:extLst>
            <c:ext xmlns:c16="http://schemas.microsoft.com/office/drawing/2014/chart" uri="{C3380CC4-5D6E-409C-BE32-E72D297353CC}">
              <c16:uniqueId val="{00000006-E7CA-40B3-AA2F-9EC6980E890E}"/>
            </c:ext>
          </c:extLst>
        </c:ser>
        <c:ser>
          <c:idx val="7"/>
          <c:order val="7"/>
          <c:tx>
            <c:strRef>
              <c:f>Data!$L$4</c:f>
              <c:strCache>
                <c:ptCount val="1"/>
                <c:pt idx="0">
                  <c:v>1965</c:v>
                </c:pt>
              </c:strCache>
            </c:strRef>
          </c:tx>
          <c:spPr>
            <a:solidFill>
              <a:schemeClr val="accent2">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Data!$L$5:$L$259</c:f>
            </c:numRef>
          </c:val>
          <c:extLst>
            <c:ext xmlns:c16="http://schemas.microsoft.com/office/drawing/2014/chart" uri="{C3380CC4-5D6E-409C-BE32-E72D297353CC}">
              <c16:uniqueId val="{00000007-E7CA-40B3-AA2F-9EC6980E890E}"/>
            </c:ext>
          </c:extLst>
        </c:ser>
        <c:ser>
          <c:idx val="8"/>
          <c:order val="8"/>
          <c:tx>
            <c:strRef>
              <c:f>Data!$M$4</c:f>
              <c:strCache>
                <c:ptCount val="1"/>
                <c:pt idx="0">
                  <c:v>1966</c:v>
                </c:pt>
              </c:strCache>
            </c:strRef>
          </c:tx>
          <c:spPr>
            <a:solidFill>
              <a:schemeClr val="accent3">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Data!$M$5:$M$259</c:f>
            </c:numRef>
          </c:val>
          <c:extLst>
            <c:ext xmlns:c16="http://schemas.microsoft.com/office/drawing/2014/chart" uri="{C3380CC4-5D6E-409C-BE32-E72D297353CC}">
              <c16:uniqueId val="{00000008-E7CA-40B3-AA2F-9EC6980E890E}"/>
            </c:ext>
          </c:extLst>
        </c:ser>
        <c:ser>
          <c:idx val="9"/>
          <c:order val="9"/>
          <c:tx>
            <c:strRef>
              <c:f>Data!$N$4</c:f>
              <c:strCache>
                <c:ptCount val="1"/>
                <c:pt idx="0">
                  <c:v>1967</c:v>
                </c:pt>
              </c:strCache>
            </c:strRef>
          </c:tx>
          <c:spPr>
            <a:solidFill>
              <a:schemeClr val="accent4">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Data!$N$5:$N$259</c:f>
            </c:numRef>
          </c:val>
          <c:extLst>
            <c:ext xmlns:c16="http://schemas.microsoft.com/office/drawing/2014/chart" uri="{C3380CC4-5D6E-409C-BE32-E72D297353CC}">
              <c16:uniqueId val="{00000009-E7CA-40B3-AA2F-9EC6980E890E}"/>
            </c:ext>
          </c:extLst>
        </c:ser>
        <c:ser>
          <c:idx val="10"/>
          <c:order val="10"/>
          <c:tx>
            <c:strRef>
              <c:f>Data!$O$4</c:f>
              <c:strCache>
                <c:ptCount val="1"/>
                <c:pt idx="0">
                  <c:v>1968</c:v>
                </c:pt>
              </c:strCache>
            </c:strRef>
          </c:tx>
          <c:spPr>
            <a:solidFill>
              <a:schemeClr val="accent5">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Data!$O$5:$O$259</c:f>
            </c:numRef>
          </c:val>
          <c:extLst>
            <c:ext xmlns:c16="http://schemas.microsoft.com/office/drawing/2014/chart" uri="{C3380CC4-5D6E-409C-BE32-E72D297353CC}">
              <c16:uniqueId val="{0000000A-E7CA-40B3-AA2F-9EC6980E890E}"/>
            </c:ext>
          </c:extLst>
        </c:ser>
        <c:ser>
          <c:idx val="11"/>
          <c:order val="11"/>
          <c:tx>
            <c:strRef>
              <c:f>Data!$P$4</c:f>
              <c:strCache>
                <c:ptCount val="1"/>
                <c:pt idx="0">
                  <c:v>1969</c:v>
                </c:pt>
              </c:strCache>
            </c:strRef>
          </c:tx>
          <c:spPr>
            <a:solidFill>
              <a:schemeClr val="accent6">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Data!$P$5:$P$259</c:f>
            </c:numRef>
          </c:val>
          <c:extLst>
            <c:ext xmlns:c16="http://schemas.microsoft.com/office/drawing/2014/chart" uri="{C3380CC4-5D6E-409C-BE32-E72D297353CC}">
              <c16:uniqueId val="{0000000B-E7CA-40B3-AA2F-9EC6980E890E}"/>
            </c:ext>
          </c:extLst>
        </c:ser>
        <c:ser>
          <c:idx val="12"/>
          <c:order val="12"/>
          <c:tx>
            <c:strRef>
              <c:f>Data!$Q$4</c:f>
              <c:strCache>
                <c:ptCount val="1"/>
                <c:pt idx="0">
                  <c:v>1970</c:v>
                </c:pt>
              </c:strCache>
            </c:strRef>
          </c:tx>
          <c:spPr>
            <a:solidFill>
              <a:schemeClr val="accent1">
                <a:lumMod val="80000"/>
                <a:lumOff val="2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Data!$Q$5:$Q$259</c:f>
            </c:numRef>
          </c:val>
          <c:extLst>
            <c:ext xmlns:c16="http://schemas.microsoft.com/office/drawing/2014/chart" uri="{C3380CC4-5D6E-409C-BE32-E72D297353CC}">
              <c16:uniqueId val="{0000000C-E7CA-40B3-AA2F-9EC6980E890E}"/>
            </c:ext>
          </c:extLst>
        </c:ser>
        <c:ser>
          <c:idx val="13"/>
          <c:order val="13"/>
          <c:tx>
            <c:strRef>
              <c:f>Data!$R$4</c:f>
              <c:strCache>
                <c:ptCount val="1"/>
                <c:pt idx="0">
                  <c:v>1971</c:v>
                </c:pt>
              </c:strCache>
            </c:strRef>
          </c:tx>
          <c:spPr>
            <a:solidFill>
              <a:schemeClr val="accent2">
                <a:lumMod val="80000"/>
                <a:lumOff val="2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Data!$R$5:$R$259</c:f>
            </c:numRef>
          </c:val>
          <c:extLst>
            <c:ext xmlns:c16="http://schemas.microsoft.com/office/drawing/2014/chart" uri="{C3380CC4-5D6E-409C-BE32-E72D297353CC}">
              <c16:uniqueId val="{0000000D-E7CA-40B3-AA2F-9EC6980E890E}"/>
            </c:ext>
          </c:extLst>
        </c:ser>
        <c:ser>
          <c:idx val="14"/>
          <c:order val="14"/>
          <c:tx>
            <c:strRef>
              <c:f>Data!$S$4</c:f>
              <c:strCache>
                <c:ptCount val="1"/>
                <c:pt idx="0">
                  <c:v>1972</c:v>
                </c:pt>
              </c:strCache>
            </c:strRef>
          </c:tx>
          <c:spPr>
            <a:solidFill>
              <a:schemeClr val="accent3">
                <a:lumMod val="80000"/>
                <a:lumOff val="2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Data!$S$5:$S$259</c:f>
            </c:numRef>
          </c:val>
          <c:extLst>
            <c:ext xmlns:c16="http://schemas.microsoft.com/office/drawing/2014/chart" uri="{C3380CC4-5D6E-409C-BE32-E72D297353CC}">
              <c16:uniqueId val="{0000000E-E7CA-40B3-AA2F-9EC6980E890E}"/>
            </c:ext>
          </c:extLst>
        </c:ser>
        <c:ser>
          <c:idx val="15"/>
          <c:order val="15"/>
          <c:tx>
            <c:strRef>
              <c:f>Data!$T$4</c:f>
              <c:strCache>
                <c:ptCount val="1"/>
                <c:pt idx="0">
                  <c:v>1973</c:v>
                </c:pt>
              </c:strCache>
            </c:strRef>
          </c:tx>
          <c:spPr>
            <a:solidFill>
              <a:schemeClr val="accent4">
                <a:lumMod val="80000"/>
                <a:lumOff val="2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Data!$T$5:$T$259</c:f>
            </c:numRef>
          </c:val>
          <c:extLst>
            <c:ext xmlns:c16="http://schemas.microsoft.com/office/drawing/2014/chart" uri="{C3380CC4-5D6E-409C-BE32-E72D297353CC}">
              <c16:uniqueId val="{0000000F-E7CA-40B3-AA2F-9EC6980E890E}"/>
            </c:ext>
          </c:extLst>
        </c:ser>
        <c:ser>
          <c:idx val="16"/>
          <c:order val="16"/>
          <c:tx>
            <c:strRef>
              <c:f>Data!$U$4</c:f>
              <c:strCache>
                <c:ptCount val="1"/>
                <c:pt idx="0">
                  <c:v>1974</c:v>
                </c:pt>
              </c:strCache>
            </c:strRef>
          </c:tx>
          <c:spPr>
            <a:solidFill>
              <a:schemeClr val="accent5">
                <a:lumMod val="80000"/>
                <a:lumOff val="2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Data!$U$5:$U$259</c:f>
            </c:numRef>
          </c:val>
          <c:extLst>
            <c:ext xmlns:c16="http://schemas.microsoft.com/office/drawing/2014/chart" uri="{C3380CC4-5D6E-409C-BE32-E72D297353CC}">
              <c16:uniqueId val="{00000010-E7CA-40B3-AA2F-9EC6980E890E}"/>
            </c:ext>
          </c:extLst>
        </c:ser>
        <c:ser>
          <c:idx val="17"/>
          <c:order val="17"/>
          <c:tx>
            <c:strRef>
              <c:f>Data!$V$4</c:f>
              <c:strCache>
                <c:ptCount val="1"/>
                <c:pt idx="0">
                  <c:v>1975</c:v>
                </c:pt>
              </c:strCache>
            </c:strRef>
          </c:tx>
          <c:spPr>
            <a:solidFill>
              <a:schemeClr val="accent6">
                <a:lumMod val="80000"/>
                <a:lumOff val="2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Data!$V$5:$V$259</c:f>
            </c:numRef>
          </c:val>
          <c:extLst>
            <c:ext xmlns:c16="http://schemas.microsoft.com/office/drawing/2014/chart" uri="{C3380CC4-5D6E-409C-BE32-E72D297353CC}">
              <c16:uniqueId val="{00000011-E7CA-40B3-AA2F-9EC6980E890E}"/>
            </c:ext>
          </c:extLst>
        </c:ser>
        <c:ser>
          <c:idx val="18"/>
          <c:order val="18"/>
          <c:tx>
            <c:strRef>
              <c:f>Data!$W$4</c:f>
              <c:strCache>
                <c:ptCount val="1"/>
                <c:pt idx="0">
                  <c:v>1976</c:v>
                </c:pt>
              </c:strCache>
            </c:strRef>
          </c:tx>
          <c:spPr>
            <a:solidFill>
              <a:schemeClr val="accent1">
                <a:lumMod val="8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Data!$W$5:$W$259</c:f>
            </c:numRef>
          </c:val>
          <c:extLst>
            <c:ext xmlns:c16="http://schemas.microsoft.com/office/drawing/2014/chart" uri="{C3380CC4-5D6E-409C-BE32-E72D297353CC}">
              <c16:uniqueId val="{00000012-E7CA-40B3-AA2F-9EC6980E890E}"/>
            </c:ext>
          </c:extLst>
        </c:ser>
        <c:ser>
          <c:idx val="19"/>
          <c:order val="19"/>
          <c:tx>
            <c:strRef>
              <c:f>Data!$X$4</c:f>
              <c:strCache>
                <c:ptCount val="1"/>
                <c:pt idx="0">
                  <c:v>1977</c:v>
                </c:pt>
              </c:strCache>
            </c:strRef>
          </c:tx>
          <c:spPr>
            <a:solidFill>
              <a:schemeClr val="accent2">
                <a:lumMod val="8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Data!$X$5:$X$259</c:f>
            </c:numRef>
          </c:val>
          <c:extLst>
            <c:ext xmlns:c16="http://schemas.microsoft.com/office/drawing/2014/chart" uri="{C3380CC4-5D6E-409C-BE32-E72D297353CC}">
              <c16:uniqueId val="{00000013-E7CA-40B3-AA2F-9EC6980E890E}"/>
            </c:ext>
          </c:extLst>
        </c:ser>
        <c:ser>
          <c:idx val="20"/>
          <c:order val="20"/>
          <c:tx>
            <c:strRef>
              <c:f>Data!$Y$4</c:f>
              <c:strCache>
                <c:ptCount val="1"/>
                <c:pt idx="0">
                  <c:v>1978</c:v>
                </c:pt>
              </c:strCache>
            </c:strRef>
          </c:tx>
          <c:spPr>
            <a:solidFill>
              <a:schemeClr val="accent3">
                <a:lumMod val="8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Data!$Y$5:$Y$259</c:f>
            </c:numRef>
          </c:val>
          <c:extLst>
            <c:ext xmlns:c16="http://schemas.microsoft.com/office/drawing/2014/chart" uri="{C3380CC4-5D6E-409C-BE32-E72D297353CC}">
              <c16:uniqueId val="{00000014-E7CA-40B3-AA2F-9EC6980E890E}"/>
            </c:ext>
          </c:extLst>
        </c:ser>
        <c:ser>
          <c:idx val="21"/>
          <c:order val="21"/>
          <c:tx>
            <c:strRef>
              <c:f>Data!$Z$4</c:f>
              <c:strCache>
                <c:ptCount val="1"/>
                <c:pt idx="0">
                  <c:v>1979</c:v>
                </c:pt>
              </c:strCache>
            </c:strRef>
          </c:tx>
          <c:spPr>
            <a:solidFill>
              <a:schemeClr val="accent4">
                <a:lumMod val="8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Data!$Z$5:$Z$259</c:f>
            </c:numRef>
          </c:val>
          <c:extLst>
            <c:ext xmlns:c16="http://schemas.microsoft.com/office/drawing/2014/chart" uri="{C3380CC4-5D6E-409C-BE32-E72D297353CC}">
              <c16:uniqueId val="{00000015-E7CA-40B3-AA2F-9EC6980E890E}"/>
            </c:ext>
          </c:extLst>
        </c:ser>
        <c:ser>
          <c:idx val="22"/>
          <c:order val="22"/>
          <c:tx>
            <c:strRef>
              <c:f>Data!$AA$4</c:f>
              <c:strCache>
                <c:ptCount val="1"/>
                <c:pt idx="0">
                  <c:v>1980</c:v>
                </c:pt>
              </c:strCache>
            </c:strRef>
          </c:tx>
          <c:spPr>
            <a:solidFill>
              <a:schemeClr val="accent5">
                <a:lumMod val="8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Data!$AA$5:$AA$259</c:f>
            </c:numRef>
          </c:val>
          <c:extLst>
            <c:ext xmlns:c16="http://schemas.microsoft.com/office/drawing/2014/chart" uri="{C3380CC4-5D6E-409C-BE32-E72D297353CC}">
              <c16:uniqueId val="{00000016-E7CA-40B3-AA2F-9EC6980E890E}"/>
            </c:ext>
          </c:extLst>
        </c:ser>
        <c:ser>
          <c:idx val="23"/>
          <c:order val="23"/>
          <c:tx>
            <c:strRef>
              <c:f>Data!$AB$4</c:f>
              <c:strCache>
                <c:ptCount val="1"/>
                <c:pt idx="0">
                  <c:v>1981</c:v>
                </c:pt>
              </c:strCache>
            </c:strRef>
          </c:tx>
          <c:spPr>
            <a:solidFill>
              <a:schemeClr val="accent6">
                <a:lumMod val="8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Data!$AB$5:$AB$259</c:f>
            </c:numRef>
          </c:val>
          <c:extLst>
            <c:ext xmlns:c16="http://schemas.microsoft.com/office/drawing/2014/chart" uri="{C3380CC4-5D6E-409C-BE32-E72D297353CC}">
              <c16:uniqueId val="{00000017-E7CA-40B3-AA2F-9EC6980E890E}"/>
            </c:ext>
          </c:extLst>
        </c:ser>
        <c:ser>
          <c:idx val="24"/>
          <c:order val="24"/>
          <c:tx>
            <c:strRef>
              <c:f>Data!$AC$4</c:f>
              <c:strCache>
                <c:ptCount val="1"/>
                <c:pt idx="0">
                  <c:v>1982</c:v>
                </c:pt>
              </c:strCache>
            </c:strRef>
          </c:tx>
          <c:spPr>
            <a:solidFill>
              <a:schemeClr val="accent1">
                <a:lumMod val="60000"/>
                <a:lumOff val="4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Data!$AC$5:$AC$259</c:f>
            </c:numRef>
          </c:val>
          <c:extLst>
            <c:ext xmlns:c16="http://schemas.microsoft.com/office/drawing/2014/chart" uri="{C3380CC4-5D6E-409C-BE32-E72D297353CC}">
              <c16:uniqueId val="{00000018-E7CA-40B3-AA2F-9EC6980E890E}"/>
            </c:ext>
          </c:extLst>
        </c:ser>
        <c:ser>
          <c:idx val="25"/>
          <c:order val="25"/>
          <c:tx>
            <c:strRef>
              <c:f>Data!$AD$4</c:f>
              <c:strCache>
                <c:ptCount val="1"/>
                <c:pt idx="0">
                  <c:v>1983</c:v>
                </c:pt>
              </c:strCache>
            </c:strRef>
          </c:tx>
          <c:spPr>
            <a:solidFill>
              <a:schemeClr val="accent2">
                <a:lumMod val="60000"/>
                <a:lumOff val="4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Data!$AD$5:$AD$259</c:f>
            </c:numRef>
          </c:val>
          <c:extLst>
            <c:ext xmlns:c16="http://schemas.microsoft.com/office/drawing/2014/chart" uri="{C3380CC4-5D6E-409C-BE32-E72D297353CC}">
              <c16:uniqueId val="{00000019-E7CA-40B3-AA2F-9EC6980E890E}"/>
            </c:ext>
          </c:extLst>
        </c:ser>
        <c:ser>
          <c:idx val="26"/>
          <c:order val="26"/>
          <c:tx>
            <c:strRef>
              <c:f>Data!$AE$4</c:f>
              <c:strCache>
                <c:ptCount val="1"/>
                <c:pt idx="0">
                  <c:v>1984</c:v>
                </c:pt>
              </c:strCache>
            </c:strRef>
          </c:tx>
          <c:spPr>
            <a:solidFill>
              <a:schemeClr val="accent3">
                <a:lumMod val="60000"/>
                <a:lumOff val="4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Data!$AE$5:$AE$259</c:f>
            </c:numRef>
          </c:val>
          <c:extLst>
            <c:ext xmlns:c16="http://schemas.microsoft.com/office/drawing/2014/chart" uri="{C3380CC4-5D6E-409C-BE32-E72D297353CC}">
              <c16:uniqueId val="{0000001A-E7CA-40B3-AA2F-9EC6980E890E}"/>
            </c:ext>
          </c:extLst>
        </c:ser>
        <c:ser>
          <c:idx val="27"/>
          <c:order val="27"/>
          <c:tx>
            <c:strRef>
              <c:f>Data!$AF$4</c:f>
              <c:strCache>
                <c:ptCount val="1"/>
                <c:pt idx="0">
                  <c:v>1985</c:v>
                </c:pt>
              </c:strCache>
            </c:strRef>
          </c:tx>
          <c:spPr>
            <a:solidFill>
              <a:schemeClr val="accent4">
                <a:lumMod val="60000"/>
                <a:lumOff val="4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Data!$AF$5:$AF$259</c:f>
            </c:numRef>
          </c:val>
          <c:extLst>
            <c:ext xmlns:c16="http://schemas.microsoft.com/office/drawing/2014/chart" uri="{C3380CC4-5D6E-409C-BE32-E72D297353CC}">
              <c16:uniqueId val="{0000001B-E7CA-40B3-AA2F-9EC6980E890E}"/>
            </c:ext>
          </c:extLst>
        </c:ser>
        <c:ser>
          <c:idx val="28"/>
          <c:order val="28"/>
          <c:tx>
            <c:strRef>
              <c:f>Data!$AG$4</c:f>
              <c:strCache>
                <c:ptCount val="1"/>
                <c:pt idx="0">
                  <c:v>1986</c:v>
                </c:pt>
              </c:strCache>
            </c:strRef>
          </c:tx>
          <c:spPr>
            <a:solidFill>
              <a:schemeClr val="accent5">
                <a:lumMod val="60000"/>
                <a:lumOff val="4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Data!$AG$5:$AG$259</c:f>
            </c:numRef>
          </c:val>
          <c:extLst>
            <c:ext xmlns:c16="http://schemas.microsoft.com/office/drawing/2014/chart" uri="{C3380CC4-5D6E-409C-BE32-E72D297353CC}">
              <c16:uniqueId val="{0000001C-E7CA-40B3-AA2F-9EC6980E890E}"/>
            </c:ext>
          </c:extLst>
        </c:ser>
        <c:ser>
          <c:idx val="29"/>
          <c:order val="29"/>
          <c:tx>
            <c:strRef>
              <c:f>Data!$AH$4</c:f>
              <c:strCache>
                <c:ptCount val="1"/>
                <c:pt idx="0">
                  <c:v>1987</c:v>
                </c:pt>
              </c:strCache>
            </c:strRef>
          </c:tx>
          <c:spPr>
            <a:solidFill>
              <a:schemeClr val="accent6">
                <a:lumMod val="60000"/>
                <a:lumOff val="4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Data!$AH$5:$AH$259</c:f>
            </c:numRef>
          </c:val>
          <c:extLst>
            <c:ext xmlns:c16="http://schemas.microsoft.com/office/drawing/2014/chart" uri="{C3380CC4-5D6E-409C-BE32-E72D297353CC}">
              <c16:uniqueId val="{0000001D-E7CA-40B3-AA2F-9EC6980E890E}"/>
            </c:ext>
          </c:extLst>
        </c:ser>
        <c:ser>
          <c:idx val="30"/>
          <c:order val="30"/>
          <c:tx>
            <c:strRef>
              <c:f>Data!$AI$4</c:f>
              <c:strCache>
                <c:ptCount val="1"/>
                <c:pt idx="0">
                  <c:v>1988</c:v>
                </c:pt>
              </c:strCache>
            </c:strRef>
          </c:tx>
          <c:spPr>
            <a:solidFill>
              <a:schemeClr val="accent1">
                <a:lumMod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Data!$AI$5:$AI$259</c:f>
            </c:numRef>
          </c:val>
          <c:extLst>
            <c:ext xmlns:c16="http://schemas.microsoft.com/office/drawing/2014/chart" uri="{C3380CC4-5D6E-409C-BE32-E72D297353CC}">
              <c16:uniqueId val="{0000001E-E7CA-40B3-AA2F-9EC6980E890E}"/>
            </c:ext>
          </c:extLst>
        </c:ser>
        <c:ser>
          <c:idx val="31"/>
          <c:order val="31"/>
          <c:tx>
            <c:strRef>
              <c:f>Data!$AJ$4</c:f>
              <c:strCache>
                <c:ptCount val="1"/>
                <c:pt idx="0">
                  <c:v>1989</c:v>
                </c:pt>
              </c:strCache>
            </c:strRef>
          </c:tx>
          <c:spPr>
            <a:solidFill>
              <a:schemeClr val="accent2">
                <a:lumMod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Data!$AJ$5:$AJ$259</c:f>
            </c:numRef>
          </c:val>
          <c:extLst>
            <c:ext xmlns:c16="http://schemas.microsoft.com/office/drawing/2014/chart" uri="{C3380CC4-5D6E-409C-BE32-E72D297353CC}">
              <c16:uniqueId val="{0000001F-E7CA-40B3-AA2F-9EC6980E890E}"/>
            </c:ext>
          </c:extLst>
        </c:ser>
        <c:ser>
          <c:idx val="32"/>
          <c:order val="32"/>
          <c:tx>
            <c:strRef>
              <c:f>Data!$AK$4</c:f>
              <c:strCache>
                <c:ptCount val="1"/>
                <c:pt idx="0">
                  <c:v>1990</c:v>
                </c:pt>
              </c:strCache>
            </c:strRef>
          </c:tx>
          <c:spPr>
            <a:solidFill>
              <a:schemeClr val="accent3">
                <a:lumMod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Data!$AK$5:$AK$259</c:f>
            </c:numRef>
          </c:val>
          <c:extLst>
            <c:ext xmlns:c16="http://schemas.microsoft.com/office/drawing/2014/chart" uri="{C3380CC4-5D6E-409C-BE32-E72D297353CC}">
              <c16:uniqueId val="{00000020-E7CA-40B3-AA2F-9EC6980E890E}"/>
            </c:ext>
          </c:extLst>
        </c:ser>
        <c:ser>
          <c:idx val="33"/>
          <c:order val="33"/>
          <c:tx>
            <c:strRef>
              <c:f>Data!$AL$4</c:f>
              <c:strCache>
                <c:ptCount val="1"/>
                <c:pt idx="0">
                  <c:v>1991</c:v>
                </c:pt>
              </c:strCache>
            </c:strRef>
          </c:tx>
          <c:spPr>
            <a:solidFill>
              <a:schemeClr val="accent4">
                <a:lumMod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Data!$AL$5:$AL$259</c:f>
            </c:numRef>
          </c:val>
          <c:extLst>
            <c:ext xmlns:c16="http://schemas.microsoft.com/office/drawing/2014/chart" uri="{C3380CC4-5D6E-409C-BE32-E72D297353CC}">
              <c16:uniqueId val="{00000021-E7CA-40B3-AA2F-9EC6980E890E}"/>
            </c:ext>
          </c:extLst>
        </c:ser>
        <c:ser>
          <c:idx val="34"/>
          <c:order val="34"/>
          <c:tx>
            <c:strRef>
              <c:f>Data!$AM$4</c:f>
              <c:strCache>
                <c:ptCount val="1"/>
                <c:pt idx="0">
                  <c:v>1992</c:v>
                </c:pt>
              </c:strCache>
            </c:strRef>
          </c:tx>
          <c:spPr>
            <a:solidFill>
              <a:schemeClr val="accent5">
                <a:lumMod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Data!$AM$5:$AM$259</c:f>
            </c:numRef>
          </c:val>
          <c:extLst>
            <c:ext xmlns:c16="http://schemas.microsoft.com/office/drawing/2014/chart" uri="{C3380CC4-5D6E-409C-BE32-E72D297353CC}">
              <c16:uniqueId val="{00000022-E7CA-40B3-AA2F-9EC6980E890E}"/>
            </c:ext>
          </c:extLst>
        </c:ser>
        <c:ser>
          <c:idx val="35"/>
          <c:order val="35"/>
          <c:tx>
            <c:strRef>
              <c:f>Data!$AN$4</c:f>
              <c:strCache>
                <c:ptCount val="1"/>
                <c:pt idx="0">
                  <c:v>1993</c:v>
                </c:pt>
              </c:strCache>
            </c:strRef>
          </c:tx>
          <c:spPr>
            <a:solidFill>
              <a:schemeClr val="accent6">
                <a:lumMod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Data!$AN$5:$AN$259</c:f>
            </c:numRef>
          </c:val>
          <c:extLst>
            <c:ext xmlns:c16="http://schemas.microsoft.com/office/drawing/2014/chart" uri="{C3380CC4-5D6E-409C-BE32-E72D297353CC}">
              <c16:uniqueId val="{00000023-E7CA-40B3-AA2F-9EC6980E890E}"/>
            </c:ext>
          </c:extLst>
        </c:ser>
        <c:ser>
          <c:idx val="36"/>
          <c:order val="36"/>
          <c:tx>
            <c:strRef>
              <c:f>Data!$AO$4</c:f>
              <c:strCache>
                <c:ptCount val="1"/>
                <c:pt idx="0">
                  <c:v>1994</c:v>
                </c:pt>
              </c:strCache>
            </c:strRef>
          </c:tx>
          <c:spPr>
            <a:solidFill>
              <a:schemeClr val="accent1">
                <a:lumMod val="70000"/>
                <a:lumOff val="3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Data!$AO$5:$AO$259</c:f>
            </c:numRef>
          </c:val>
          <c:extLst>
            <c:ext xmlns:c16="http://schemas.microsoft.com/office/drawing/2014/chart" uri="{C3380CC4-5D6E-409C-BE32-E72D297353CC}">
              <c16:uniqueId val="{00000024-E7CA-40B3-AA2F-9EC6980E890E}"/>
            </c:ext>
          </c:extLst>
        </c:ser>
        <c:ser>
          <c:idx val="37"/>
          <c:order val="37"/>
          <c:tx>
            <c:strRef>
              <c:f>Data!$AP$4</c:f>
              <c:strCache>
                <c:ptCount val="1"/>
                <c:pt idx="0">
                  <c:v>1995</c:v>
                </c:pt>
              </c:strCache>
            </c:strRef>
          </c:tx>
          <c:spPr>
            <a:solidFill>
              <a:schemeClr val="accent2">
                <a:lumMod val="70000"/>
                <a:lumOff val="3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Data!$AP$5:$AP$259</c:f>
            </c:numRef>
          </c:val>
          <c:extLst>
            <c:ext xmlns:c16="http://schemas.microsoft.com/office/drawing/2014/chart" uri="{C3380CC4-5D6E-409C-BE32-E72D297353CC}">
              <c16:uniqueId val="{00000025-E7CA-40B3-AA2F-9EC6980E890E}"/>
            </c:ext>
          </c:extLst>
        </c:ser>
        <c:ser>
          <c:idx val="38"/>
          <c:order val="38"/>
          <c:tx>
            <c:strRef>
              <c:f>Data!$AQ$4</c:f>
              <c:strCache>
                <c:ptCount val="1"/>
                <c:pt idx="0">
                  <c:v>1996</c:v>
                </c:pt>
              </c:strCache>
            </c:strRef>
          </c:tx>
          <c:spPr>
            <a:solidFill>
              <a:schemeClr val="accent3">
                <a:lumMod val="70000"/>
                <a:lumOff val="3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Data!$AQ$5:$AQ$259</c:f>
            </c:numRef>
          </c:val>
          <c:extLst>
            <c:ext xmlns:c16="http://schemas.microsoft.com/office/drawing/2014/chart" uri="{C3380CC4-5D6E-409C-BE32-E72D297353CC}">
              <c16:uniqueId val="{00000026-E7CA-40B3-AA2F-9EC6980E890E}"/>
            </c:ext>
          </c:extLst>
        </c:ser>
        <c:ser>
          <c:idx val="39"/>
          <c:order val="39"/>
          <c:tx>
            <c:strRef>
              <c:f>Data!$AR$4</c:f>
              <c:strCache>
                <c:ptCount val="1"/>
                <c:pt idx="0">
                  <c:v>1997</c:v>
                </c:pt>
              </c:strCache>
            </c:strRef>
          </c:tx>
          <c:spPr>
            <a:solidFill>
              <a:schemeClr val="accent4">
                <a:lumMod val="70000"/>
                <a:lumOff val="3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Data!$AR$5:$AR$259</c:f>
            </c:numRef>
          </c:val>
          <c:extLst>
            <c:ext xmlns:c16="http://schemas.microsoft.com/office/drawing/2014/chart" uri="{C3380CC4-5D6E-409C-BE32-E72D297353CC}">
              <c16:uniqueId val="{00000027-E7CA-40B3-AA2F-9EC6980E890E}"/>
            </c:ext>
          </c:extLst>
        </c:ser>
        <c:ser>
          <c:idx val="40"/>
          <c:order val="40"/>
          <c:tx>
            <c:strRef>
              <c:f>Data!$AS$4</c:f>
              <c:strCache>
                <c:ptCount val="1"/>
                <c:pt idx="0">
                  <c:v>1998</c:v>
                </c:pt>
              </c:strCache>
            </c:strRef>
          </c:tx>
          <c:spPr>
            <a:solidFill>
              <a:schemeClr val="accent5">
                <a:lumMod val="70000"/>
                <a:lumOff val="3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Data!$AS$5:$AS$259</c:f>
            </c:numRef>
          </c:val>
          <c:extLst>
            <c:ext xmlns:c16="http://schemas.microsoft.com/office/drawing/2014/chart" uri="{C3380CC4-5D6E-409C-BE32-E72D297353CC}">
              <c16:uniqueId val="{00000028-E7CA-40B3-AA2F-9EC6980E890E}"/>
            </c:ext>
          </c:extLst>
        </c:ser>
        <c:ser>
          <c:idx val="41"/>
          <c:order val="41"/>
          <c:tx>
            <c:strRef>
              <c:f>Data!$AT$4</c:f>
              <c:strCache>
                <c:ptCount val="1"/>
                <c:pt idx="0">
                  <c:v>1999</c:v>
                </c:pt>
              </c:strCache>
            </c:strRef>
          </c:tx>
          <c:spPr>
            <a:solidFill>
              <a:schemeClr val="accent6">
                <a:lumMod val="70000"/>
                <a:lumOff val="3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Data!$AT$5:$AT$259</c:f>
            </c:numRef>
          </c:val>
          <c:extLst>
            <c:ext xmlns:c16="http://schemas.microsoft.com/office/drawing/2014/chart" uri="{C3380CC4-5D6E-409C-BE32-E72D297353CC}">
              <c16:uniqueId val="{00000029-E7CA-40B3-AA2F-9EC6980E890E}"/>
            </c:ext>
          </c:extLst>
        </c:ser>
        <c:ser>
          <c:idx val="42"/>
          <c:order val="42"/>
          <c:tx>
            <c:strRef>
              <c:f>Data!$AU$4</c:f>
              <c:strCache>
                <c:ptCount val="1"/>
                <c:pt idx="0">
                  <c:v>2000</c:v>
                </c:pt>
              </c:strCache>
            </c:strRef>
          </c:tx>
          <c:spPr>
            <a:solidFill>
              <a:schemeClr val="accent1">
                <a:lumMod val="7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Data!$AU$5:$AU$259</c:f>
            </c:numRef>
          </c:val>
          <c:extLst>
            <c:ext xmlns:c16="http://schemas.microsoft.com/office/drawing/2014/chart" uri="{C3380CC4-5D6E-409C-BE32-E72D297353CC}">
              <c16:uniqueId val="{0000002A-E7CA-40B3-AA2F-9EC6980E890E}"/>
            </c:ext>
          </c:extLst>
        </c:ser>
        <c:ser>
          <c:idx val="43"/>
          <c:order val="43"/>
          <c:tx>
            <c:strRef>
              <c:f>Data!$AV$4</c:f>
              <c:strCache>
                <c:ptCount val="1"/>
                <c:pt idx="0">
                  <c:v>2001</c:v>
                </c:pt>
              </c:strCache>
            </c:strRef>
          </c:tx>
          <c:spPr>
            <a:solidFill>
              <a:schemeClr val="accent2">
                <a:lumMod val="7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Data!$AV$5:$AV$259</c:f>
            </c:numRef>
          </c:val>
          <c:extLst>
            <c:ext xmlns:c16="http://schemas.microsoft.com/office/drawing/2014/chart" uri="{C3380CC4-5D6E-409C-BE32-E72D297353CC}">
              <c16:uniqueId val="{0000002B-E7CA-40B3-AA2F-9EC6980E890E}"/>
            </c:ext>
          </c:extLst>
        </c:ser>
        <c:ser>
          <c:idx val="44"/>
          <c:order val="44"/>
          <c:tx>
            <c:strRef>
              <c:f>Data!$AW$4</c:f>
              <c:strCache>
                <c:ptCount val="1"/>
                <c:pt idx="0">
                  <c:v>2002</c:v>
                </c:pt>
              </c:strCache>
            </c:strRef>
          </c:tx>
          <c:spPr>
            <a:solidFill>
              <a:schemeClr val="accent3">
                <a:lumMod val="7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Data!$AW$5:$AW$259</c:f>
            </c:numRef>
          </c:val>
          <c:extLst>
            <c:ext xmlns:c16="http://schemas.microsoft.com/office/drawing/2014/chart" uri="{C3380CC4-5D6E-409C-BE32-E72D297353CC}">
              <c16:uniqueId val="{0000002C-E7CA-40B3-AA2F-9EC6980E890E}"/>
            </c:ext>
          </c:extLst>
        </c:ser>
        <c:ser>
          <c:idx val="45"/>
          <c:order val="45"/>
          <c:tx>
            <c:strRef>
              <c:f>Data!$AX$4</c:f>
              <c:strCache>
                <c:ptCount val="1"/>
                <c:pt idx="0">
                  <c:v>2003</c:v>
                </c:pt>
              </c:strCache>
            </c:strRef>
          </c:tx>
          <c:spPr>
            <a:solidFill>
              <a:schemeClr val="accent4">
                <a:lumMod val="7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Data!$AX$5:$AX$259</c:f>
            </c:numRef>
          </c:val>
          <c:extLst>
            <c:ext xmlns:c16="http://schemas.microsoft.com/office/drawing/2014/chart" uri="{C3380CC4-5D6E-409C-BE32-E72D297353CC}">
              <c16:uniqueId val="{0000002D-E7CA-40B3-AA2F-9EC6980E890E}"/>
            </c:ext>
          </c:extLst>
        </c:ser>
        <c:ser>
          <c:idx val="46"/>
          <c:order val="46"/>
          <c:tx>
            <c:strRef>
              <c:f>Data!$AY$4</c:f>
              <c:strCache>
                <c:ptCount val="1"/>
                <c:pt idx="0">
                  <c:v>2004</c:v>
                </c:pt>
              </c:strCache>
            </c:strRef>
          </c:tx>
          <c:spPr>
            <a:solidFill>
              <a:schemeClr val="accent5">
                <a:lumMod val="7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Data!$AY$5:$AY$259</c:f>
            </c:numRef>
          </c:val>
          <c:extLst>
            <c:ext xmlns:c16="http://schemas.microsoft.com/office/drawing/2014/chart" uri="{C3380CC4-5D6E-409C-BE32-E72D297353CC}">
              <c16:uniqueId val="{0000002E-E7CA-40B3-AA2F-9EC6980E890E}"/>
            </c:ext>
          </c:extLst>
        </c:ser>
        <c:ser>
          <c:idx val="47"/>
          <c:order val="47"/>
          <c:tx>
            <c:strRef>
              <c:f>Data!$AZ$4</c:f>
              <c:strCache>
                <c:ptCount val="1"/>
                <c:pt idx="0">
                  <c:v>2005</c:v>
                </c:pt>
              </c:strCache>
            </c:strRef>
          </c:tx>
          <c:spPr>
            <a:solidFill>
              <a:schemeClr val="accent6">
                <a:lumMod val="7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Data!$AZ$5:$AZ$259</c:f>
            </c:numRef>
          </c:val>
          <c:extLst>
            <c:ext xmlns:c16="http://schemas.microsoft.com/office/drawing/2014/chart" uri="{C3380CC4-5D6E-409C-BE32-E72D297353CC}">
              <c16:uniqueId val="{0000002F-E7CA-40B3-AA2F-9EC6980E890E}"/>
            </c:ext>
          </c:extLst>
        </c:ser>
        <c:ser>
          <c:idx val="48"/>
          <c:order val="48"/>
          <c:tx>
            <c:strRef>
              <c:f>Data!$BA$4</c:f>
              <c:strCache>
                <c:ptCount val="1"/>
                <c:pt idx="0">
                  <c:v>2006</c:v>
                </c:pt>
              </c:strCache>
            </c:strRef>
          </c:tx>
          <c:spPr>
            <a:solidFill>
              <a:schemeClr val="accent1">
                <a:lumMod val="50000"/>
                <a:lumOff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Data!$BA$5:$BA$259</c:f>
            </c:numRef>
          </c:val>
          <c:extLst>
            <c:ext xmlns:c16="http://schemas.microsoft.com/office/drawing/2014/chart" uri="{C3380CC4-5D6E-409C-BE32-E72D297353CC}">
              <c16:uniqueId val="{00000030-E7CA-40B3-AA2F-9EC6980E890E}"/>
            </c:ext>
          </c:extLst>
        </c:ser>
        <c:ser>
          <c:idx val="49"/>
          <c:order val="49"/>
          <c:tx>
            <c:strRef>
              <c:f>Data!$BB$4</c:f>
              <c:strCache>
                <c:ptCount val="1"/>
                <c:pt idx="0">
                  <c:v>2007</c:v>
                </c:pt>
              </c:strCache>
            </c:strRef>
          </c:tx>
          <c:spPr>
            <a:solidFill>
              <a:schemeClr val="accent2">
                <a:lumMod val="50000"/>
                <a:lumOff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Data!$BB$5:$BB$259</c:f>
            </c:numRef>
          </c:val>
          <c:extLst>
            <c:ext xmlns:c16="http://schemas.microsoft.com/office/drawing/2014/chart" uri="{C3380CC4-5D6E-409C-BE32-E72D297353CC}">
              <c16:uniqueId val="{00000031-E7CA-40B3-AA2F-9EC6980E890E}"/>
            </c:ext>
          </c:extLst>
        </c:ser>
        <c:ser>
          <c:idx val="50"/>
          <c:order val="50"/>
          <c:tx>
            <c:strRef>
              <c:f>Data!$BC$4</c:f>
              <c:strCache>
                <c:ptCount val="1"/>
                <c:pt idx="0">
                  <c:v>2008</c:v>
                </c:pt>
              </c:strCache>
            </c:strRef>
          </c:tx>
          <c:spPr>
            <a:solidFill>
              <a:schemeClr val="accent3">
                <a:lumMod val="50000"/>
                <a:lumOff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Data!$BC$5:$BC$259</c:f>
            </c:numRef>
          </c:val>
          <c:extLst>
            <c:ext xmlns:c16="http://schemas.microsoft.com/office/drawing/2014/chart" uri="{C3380CC4-5D6E-409C-BE32-E72D297353CC}">
              <c16:uniqueId val="{00000032-E7CA-40B3-AA2F-9EC6980E890E}"/>
            </c:ext>
          </c:extLst>
        </c:ser>
        <c:ser>
          <c:idx val="51"/>
          <c:order val="51"/>
          <c:tx>
            <c:strRef>
              <c:f>Data!$BD$4</c:f>
              <c:strCache>
                <c:ptCount val="1"/>
                <c:pt idx="0">
                  <c:v>2009</c:v>
                </c:pt>
              </c:strCache>
            </c:strRef>
          </c:tx>
          <c:spPr>
            <a:solidFill>
              <a:schemeClr val="accent4">
                <a:lumMod val="50000"/>
                <a:lumOff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Data!$BD$5:$BD$259</c:f>
            </c:numRef>
          </c:val>
          <c:extLst>
            <c:ext xmlns:c16="http://schemas.microsoft.com/office/drawing/2014/chart" uri="{C3380CC4-5D6E-409C-BE32-E72D297353CC}">
              <c16:uniqueId val="{00000033-E7CA-40B3-AA2F-9EC6980E890E}"/>
            </c:ext>
          </c:extLst>
        </c:ser>
        <c:ser>
          <c:idx val="52"/>
          <c:order val="52"/>
          <c:tx>
            <c:strRef>
              <c:f>Data!$BE$4</c:f>
              <c:strCache>
                <c:ptCount val="1"/>
                <c:pt idx="0">
                  <c:v>2010</c:v>
                </c:pt>
              </c:strCache>
            </c:strRef>
          </c:tx>
          <c:spPr>
            <a:solidFill>
              <a:schemeClr val="accent5">
                <a:lumMod val="50000"/>
                <a:lumOff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Data!$BE$5:$BE$259</c:f>
            </c:numRef>
          </c:val>
          <c:extLst>
            <c:ext xmlns:c16="http://schemas.microsoft.com/office/drawing/2014/chart" uri="{C3380CC4-5D6E-409C-BE32-E72D297353CC}">
              <c16:uniqueId val="{00000034-E7CA-40B3-AA2F-9EC6980E890E}"/>
            </c:ext>
          </c:extLst>
        </c:ser>
        <c:ser>
          <c:idx val="53"/>
          <c:order val="53"/>
          <c:tx>
            <c:strRef>
              <c:f>Data!$BF$4</c:f>
              <c:strCache>
                <c:ptCount val="1"/>
                <c:pt idx="0">
                  <c:v>2011</c:v>
                </c:pt>
              </c:strCache>
            </c:strRef>
          </c:tx>
          <c:spPr>
            <a:solidFill>
              <a:schemeClr val="accent6">
                <a:lumMod val="50000"/>
                <a:lumOff val="5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Data!$BF$5:$BF$259</c:f>
            </c:numRef>
          </c:val>
          <c:extLst>
            <c:ext xmlns:c16="http://schemas.microsoft.com/office/drawing/2014/chart" uri="{C3380CC4-5D6E-409C-BE32-E72D297353CC}">
              <c16:uniqueId val="{00000035-E7CA-40B3-AA2F-9EC6980E890E}"/>
            </c:ext>
          </c:extLst>
        </c:ser>
        <c:ser>
          <c:idx val="54"/>
          <c:order val="54"/>
          <c:tx>
            <c:strRef>
              <c:f>Data!$BG$4</c:f>
              <c:strCache>
                <c:ptCount val="1"/>
                <c:pt idx="0">
                  <c:v>2012</c:v>
                </c:pt>
              </c:strCache>
            </c:strRef>
          </c:tx>
          <c:spPr>
            <a:solidFill>
              <a:schemeClr val="accent1"/>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Data!$BG$5:$BG$259</c:f>
            </c:numRef>
          </c:val>
          <c:extLst>
            <c:ext xmlns:c16="http://schemas.microsoft.com/office/drawing/2014/chart" uri="{C3380CC4-5D6E-409C-BE32-E72D297353CC}">
              <c16:uniqueId val="{00000036-E7CA-40B3-AA2F-9EC6980E890E}"/>
            </c:ext>
          </c:extLst>
        </c:ser>
        <c:ser>
          <c:idx val="55"/>
          <c:order val="55"/>
          <c:tx>
            <c:strRef>
              <c:f>Data!$BH$4</c:f>
              <c:strCache>
                <c:ptCount val="1"/>
                <c:pt idx="0">
                  <c:v>2013</c:v>
                </c:pt>
              </c:strCache>
            </c:strRef>
          </c:tx>
          <c:spPr>
            <a:solidFill>
              <a:schemeClr val="accent2"/>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Data!$BH$5:$BH$259</c:f>
            </c:numRef>
          </c:val>
          <c:extLst>
            <c:ext xmlns:c16="http://schemas.microsoft.com/office/drawing/2014/chart" uri="{C3380CC4-5D6E-409C-BE32-E72D297353CC}">
              <c16:uniqueId val="{00000037-E7CA-40B3-AA2F-9EC6980E890E}"/>
            </c:ext>
          </c:extLst>
        </c:ser>
        <c:ser>
          <c:idx val="56"/>
          <c:order val="56"/>
          <c:tx>
            <c:strRef>
              <c:f>Data!$BI$4</c:f>
              <c:strCache>
                <c:ptCount val="1"/>
                <c:pt idx="0">
                  <c:v>2014</c:v>
                </c:pt>
              </c:strCache>
            </c:strRef>
          </c:tx>
          <c:spPr>
            <a:solidFill>
              <a:schemeClr val="accent3"/>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Data!$BI$5:$BI$259</c:f>
            </c:numRef>
          </c:val>
          <c:extLst>
            <c:ext xmlns:c16="http://schemas.microsoft.com/office/drawing/2014/chart" uri="{C3380CC4-5D6E-409C-BE32-E72D297353CC}">
              <c16:uniqueId val="{00000038-E7CA-40B3-AA2F-9EC6980E890E}"/>
            </c:ext>
          </c:extLst>
        </c:ser>
        <c:ser>
          <c:idx val="57"/>
          <c:order val="57"/>
          <c:tx>
            <c:strRef>
              <c:f>Data!$BJ$4</c:f>
              <c:strCache>
                <c:ptCount val="1"/>
                <c:pt idx="0">
                  <c:v>2015</c:v>
                </c:pt>
              </c:strCache>
            </c:strRef>
          </c:tx>
          <c:spPr>
            <a:solidFill>
              <a:schemeClr val="accent4"/>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Data!$BJ$5:$BJ$259</c:f>
            </c:numRef>
          </c:val>
          <c:extLst>
            <c:ext xmlns:c16="http://schemas.microsoft.com/office/drawing/2014/chart" uri="{C3380CC4-5D6E-409C-BE32-E72D297353CC}">
              <c16:uniqueId val="{00000039-E7CA-40B3-AA2F-9EC6980E890E}"/>
            </c:ext>
          </c:extLst>
        </c:ser>
        <c:ser>
          <c:idx val="58"/>
          <c:order val="58"/>
          <c:tx>
            <c:strRef>
              <c:f>Data!$BK$4</c:f>
              <c:strCache>
                <c:ptCount val="1"/>
                <c:pt idx="0">
                  <c:v>95-00</c:v>
                </c:pt>
              </c:strCache>
            </c:strRef>
          </c:tx>
          <c:spPr>
            <a:solidFill>
              <a:schemeClr val="accent5"/>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Data!$BK$5:$BK$259</c:f>
              <c:numCache>
                <c:formatCode>0.0</c:formatCode>
                <c:ptCount val="11"/>
                <c:pt idx="0">
                  <c:v>1.6759002848651676</c:v>
                </c:pt>
                <c:pt idx="1">
                  <c:v>1.6806845544482143</c:v>
                </c:pt>
                <c:pt idx="2">
                  <c:v>6.8787651550402416</c:v>
                </c:pt>
                <c:pt idx="3">
                  <c:v>6.4211306980803329</c:v>
                </c:pt>
                <c:pt idx="4">
                  <c:v>7.1707385763778149</c:v>
                </c:pt>
                <c:pt idx="5">
                  <c:v>5.1865441286713061</c:v>
                </c:pt>
                <c:pt idx="6">
                  <c:v>3.6430265082197595</c:v>
                </c:pt>
                <c:pt idx="7">
                  <c:v>5.3442144438304862</c:v>
                </c:pt>
                <c:pt idx="8">
                  <c:v>1.5915219890432326</c:v>
                </c:pt>
                <c:pt idx="9">
                  <c:v>0</c:v>
                </c:pt>
                <c:pt idx="10">
                  <c:v>7.514124831742004</c:v>
                </c:pt>
              </c:numCache>
            </c:numRef>
          </c:val>
          <c:extLst>
            <c:ext xmlns:c16="http://schemas.microsoft.com/office/drawing/2014/chart" uri="{C3380CC4-5D6E-409C-BE32-E72D297353CC}">
              <c16:uniqueId val="{0000003A-E7CA-40B3-AA2F-9EC6980E890E}"/>
            </c:ext>
          </c:extLst>
        </c:ser>
        <c:ser>
          <c:idx val="59"/>
          <c:order val="59"/>
          <c:tx>
            <c:strRef>
              <c:f>Data!$BL$4</c:f>
              <c:strCache>
                <c:ptCount val="1"/>
                <c:pt idx="0">
                  <c:v>00-05</c:v>
                </c:pt>
              </c:strCache>
            </c:strRef>
          </c:tx>
          <c:spPr>
            <a:solidFill>
              <a:schemeClr val="accent6"/>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Data!$BL$5:$BL$259</c:f>
              <c:numCache>
                <c:formatCode>0.0</c:formatCode>
                <c:ptCount val="11"/>
                <c:pt idx="0">
                  <c:v>2.5747666684582384</c:v>
                </c:pt>
                <c:pt idx="1">
                  <c:v>4.5748499004175951</c:v>
                </c:pt>
                <c:pt idx="2">
                  <c:v>8.4679450863747636</c:v>
                </c:pt>
                <c:pt idx="3">
                  <c:v>5.978727333269708</c:v>
                </c:pt>
                <c:pt idx="4">
                  <c:v>12.920276964536978</c:v>
                </c:pt>
                <c:pt idx="5">
                  <c:v>5.4678937493575344</c:v>
                </c:pt>
                <c:pt idx="6">
                  <c:v>4.5238206429318861</c:v>
                </c:pt>
                <c:pt idx="7">
                  <c:v>5.2282889054589985</c:v>
                </c:pt>
                <c:pt idx="8">
                  <c:v>5.5054836255065283</c:v>
                </c:pt>
                <c:pt idx="9">
                  <c:v>5.0834151753352588</c:v>
                </c:pt>
                <c:pt idx="10">
                  <c:v>6.747300962261531</c:v>
                </c:pt>
              </c:numCache>
            </c:numRef>
          </c:val>
          <c:extLst>
            <c:ext xmlns:c16="http://schemas.microsoft.com/office/drawing/2014/chart" uri="{C3380CC4-5D6E-409C-BE32-E72D297353CC}">
              <c16:uniqueId val="{0000003B-E7CA-40B3-AA2F-9EC6980E890E}"/>
            </c:ext>
          </c:extLst>
        </c:ser>
        <c:ser>
          <c:idx val="60"/>
          <c:order val="60"/>
          <c:tx>
            <c:strRef>
              <c:f>Data!$BM$4</c:f>
              <c:strCache>
                <c:ptCount val="1"/>
                <c:pt idx="0">
                  <c:v>05-10</c:v>
                </c:pt>
              </c:strCache>
            </c:strRef>
          </c:tx>
          <c:spPr>
            <a:solidFill>
              <a:schemeClr val="accent1">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Data!$BM$5:$BM$259</c:f>
              <c:numCache>
                <c:formatCode>0.0</c:formatCode>
                <c:ptCount val="11"/>
                <c:pt idx="0">
                  <c:v>0.24711165928812875</c:v>
                </c:pt>
                <c:pt idx="1">
                  <c:v>5.6362240196728184</c:v>
                </c:pt>
                <c:pt idx="2">
                  <c:v>8.202403792312694</c:v>
                </c:pt>
                <c:pt idx="3">
                  <c:v>7.7300682107024157</c:v>
                </c:pt>
                <c:pt idx="4">
                  <c:v>11.893143999999999</c:v>
                </c:pt>
                <c:pt idx="5">
                  <c:v>4.1067713914006845</c:v>
                </c:pt>
                <c:pt idx="6">
                  <c:v>4.3876745121244456</c:v>
                </c:pt>
                <c:pt idx="7">
                  <c:v>5.3290225300659984</c:v>
                </c:pt>
                <c:pt idx="8">
                  <c:v>3.1156464874007441</c:v>
                </c:pt>
                <c:pt idx="9">
                  <c:v>7.8270689675752747</c:v>
                </c:pt>
                <c:pt idx="10">
                  <c:v>6.5428751547631752</c:v>
                </c:pt>
              </c:numCache>
            </c:numRef>
          </c:val>
          <c:extLst>
            <c:ext xmlns:c16="http://schemas.microsoft.com/office/drawing/2014/chart" uri="{C3380CC4-5D6E-409C-BE32-E72D297353CC}">
              <c16:uniqueId val="{0000003C-E7CA-40B3-AA2F-9EC6980E890E}"/>
            </c:ext>
          </c:extLst>
        </c:ser>
        <c:ser>
          <c:idx val="61"/>
          <c:order val="61"/>
          <c:tx>
            <c:strRef>
              <c:f>Data!$BN$4</c:f>
              <c:strCache>
                <c:ptCount val="1"/>
                <c:pt idx="0">
                  <c:v>10-14</c:v>
                </c:pt>
              </c:strCache>
            </c:strRef>
          </c:tx>
          <c:spPr>
            <a:solidFill>
              <a:schemeClr val="accent2">
                <a:lumMod val="60000"/>
              </a:schemeClr>
            </a:solidFill>
            <a:ln>
              <a:noFill/>
            </a:ln>
            <a:effectLst/>
          </c:spPr>
          <c:invertIfNegative val="0"/>
          <c:cat>
            <c:strRef>
              <c:f>Data!$C$5:$D$259</c:f>
              <c:strCache>
                <c:ptCount val="11"/>
                <c:pt idx="0">
                  <c:v>BRN</c:v>
                </c:pt>
                <c:pt idx="1">
                  <c:v>IDN</c:v>
                </c:pt>
                <c:pt idx="2">
                  <c:v>KHM</c:v>
                </c:pt>
                <c:pt idx="3">
                  <c:v>LAO</c:v>
                </c:pt>
                <c:pt idx="4">
                  <c:v>MMR</c:v>
                </c:pt>
                <c:pt idx="5">
                  <c:v>MYS</c:v>
                </c:pt>
                <c:pt idx="6">
                  <c:v>PHL</c:v>
                </c:pt>
                <c:pt idx="7">
                  <c:v>SGP</c:v>
                </c:pt>
                <c:pt idx="8">
                  <c:v>THA</c:v>
                </c:pt>
                <c:pt idx="9">
                  <c:v>TMN</c:v>
                </c:pt>
                <c:pt idx="10">
                  <c:v>VNM</c:v>
                </c:pt>
              </c:strCache>
            </c:strRef>
          </c:cat>
          <c:val>
            <c:numRef>
              <c:f>Data!$BN$5:$BN$259</c:f>
              <c:numCache>
                <c:formatCode>0.0</c:formatCode>
                <c:ptCount val="11"/>
                <c:pt idx="0">
                  <c:v>0.57703573365659222</c:v>
                </c:pt>
                <c:pt idx="1">
                  <c:v>5.8009683564577044</c:v>
                </c:pt>
                <c:pt idx="2">
                  <c:v>6.9691000536318031</c:v>
                </c:pt>
                <c:pt idx="3">
                  <c:v>8.1152274050153608</c:v>
                </c:pt>
                <c:pt idx="4">
                  <c:v>7.9100993935374051</c:v>
                </c:pt>
                <c:pt idx="5">
                  <c:v>5.7798544796154063</c:v>
                </c:pt>
                <c:pt idx="6">
                  <c:v>6.2326889127493903</c:v>
                </c:pt>
                <c:pt idx="7">
                  <c:v>6.6106909532699234</c:v>
                </c:pt>
                <c:pt idx="8">
                  <c:v>3.8182205487522367</c:v>
                </c:pt>
                <c:pt idx="9">
                  <c:v>6.7015607110977218</c:v>
                </c:pt>
                <c:pt idx="10">
                  <c:v>5.8632891500769091</c:v>
                </c:pt>
              </c:numCache>
            </c:numRef>
          </c:val>
          <c:extLst>
            <c:ext xmlns:c16="http://schemas.microsoft.com/office/drawing/2014/chart" uri="{C3380CC4-5D6E-409C-BE32-E72D297353CC}">
              <c16:uniqueId val="{0000003D-E7CA-40B3-AA2F-9EC6980E890E}"/>
            </c:ext>
          </c:extLst>
        </c:ser>
        <c:dLbls>
          <c:showLegendKey val="0"/>
          <c:showVal val="0"/>
          <c:showCatName val="0"/>
          <c:showSerName val="0"/>
          <c:showPercent val="0"/>
          <c:showBubbleSize val="0"/>
        </c:dLbls>
        <c:gapWidth val="219"/>
        <c:overlap val="-27"/>
        <c:axId val="156235264"/>
        <c:axId val="156236800"/>
      </c:barChart>
      <c:catAx>
        <c:axId val="15623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6236800"/>
        <c:crosses val="autoZero"/>
        <c:auto val="1"/>
        <c:lblAlgn val="ctr"/>
        <c:lblOffset val="100"/>
        <c:noMultiLvlLbl val="0"/>
      </c:catAx>
      <c:valAx>
        <c:axId val="15623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623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a:t>Average GDP growth rate  over the World &amp; ASEAN from 1995-2014</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report!$M$5</c:f>
              <c:strCache>
                <c:ptCount val="1"/>
                <c:pt idx="0">
                  <c:v>World</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report!$N$4:$R$4</c:f>
              <c:strCache>
                <c:ptCount val="5"/>
                <c:pt idx="0">
                  <c:v>95-99</c:v>
                </c:pt>
                <c:pt idx="1">
                  <c:v>00-04</c:v>
                </c:pt>
                <c:pt idx="2">
                  <c:v>05-09</c:v>
                </c:pt>
                <c:pt idx="3">
                  <c:v>10-14</c:v>
                </c:pt>
                <c:pt idx="4">
                  <c:v>average</c:v>
                </c:pt>
              </c:strCache>
            </c:strRef>
          </c:cat>
          <c:val>
            <c:numRef>
              <c:f>report!$N$5:$R$5</c:f>
              <c:numCache>
                <c:formatCode>0.00</c:formatCode>
                <c:ptCount val="5"/>
                <c:pt idx="0">
                  <c:v>3.7681862223193714</c:v>
                </c:pt>
                <c:pt idx="1">
                  <c:v>3.8862451452122095</c:v>
                </c:pt>
                <c:pt idx="2">
                  <c:v>3.9915704626554187</c:v>
                </c:pt>
                <c:pt idx="3">
                  <c:v>3.3214404505901478</c:v>
                </c:pt>
                <c:pt idx="4">
                  <c:v>3.7418605701942882</c:v>
                </c:pt>
              </c:numCache>
            </c:numRef>
          </c:val>
          <c:extLst>
            <c:ext xmlns:c16="http://schemas.microsoft.com/office/drawing/2014/chart" uri="{C3380CC4-5D6E-409C-BE32-E72D297353CC}">
              <c16:uniqueId val="{00000000-5EF5-4696-BC73-E7E615131B1E}"/>
            </c:ext>
          </c:extLst>
        </c:ser>
        <c:ser>
          <c:idx val="1"/>
          <c:order val="1"/>
          <c:tx>
            <c:strRef>
              <c:f>report!$M$6</c:f>
              <c:strCache>
                <c:ptCount val="1"/>
                <c:pt idx="0">
                  <c:v>ASEAN</c:v>
                </c:pt>
              </c:strCache>
            </c:strRef>
          </c:tx>
          <c:spPr>
            <a:solidFill>
              <a:srgbClr val="FFC000">
                <a:alpha val="85000"/>
              </a:srgb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report!$N$4:$R$4</c:f>
              <c:strCache>
                <c:ptCount val="5"/>
                <c:pt idx="0">
                  <c:v>95-99</c:v>
                </c:pt>
                <c:pt idx="1">
                  <c:v>00-04</c:v>
                </c:pt>
                <c:pt idx="2">
                  <c:v>05-09</c:v>
                </c:pt>
                <c:pt idx="3">
                  <c:v>10-14</c:v>
                </c:pt>
                <c:pt idx="4">
                  <c:v>average</c:v>
                </c:pt>
              </c:strCache>
            </c:strRef>
          </c:cat>
          <c:val>
            <c:numRef>
              <c:f>report!$N$6:$R$6</c:f>
              <c:numCache>
                <c:formatCode>0.00</c:formatCode>
                <c:ptCount val="5"/>
                <c:pt idx="0">
                  <c:v>4.7106651170318568</c:v>
                </c:pt>
                <c:pt idx="1">
                  <c:v>6.0975244558099115</c:v>
                </c:pt>
                <c:pt idx="2">
                  <c:v>5.9107282477551255</c:v>
                </c:pt>
                <c:pt idx="3">
                  <c:v>5.8526123361691331</c:v>
                </c:pt>
                <c:pt idx="4">
                  <c:v>5.5358219683498726</c:v>
                </c:pt>
              </c:numCache>
            </c:numRef>
          </c:val>
          <c:extLst>
            <c:ext xmlns:c16="http://schemas.microsoft.com/office/drawing/2014/chart" uri="{C3380CC4-5D6E-409C-BE32-E72D297353CC}">
              <c16:uniqueId val="{00000001-5EF5-4696-BC73-E7E615131B1E}"/>
            </c:ext>
          </c:extLst>
        </c:ser>
        <c:dLbls>
          <c:showLegendKey val="0"/>
          <c:showVal val="1"/>
          <c:showCatName val="0"/>
          <c:showSerName val="0"/>
          <c:showPercent val="0"/>
          <c:showBubbleSize val="0"/>
        </c:dLbls>
        <c:gapWidth val="65"/>
        <c:shape val="box"/>
        <c:axId val="156268800"/>
        <c:axId val="156282880"/>
        <c:axId val="0"/>
      </c:bar3DChart>
      <c:catAx>
        <c:axId val="156268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schemeClr>
                </a:solidFill>
                <a:latin typeface="+mn-lt"/>
                <a:ea typeface="+mn-ea"/>
                <a:cs typeface="+mn-cs"/>
              </a:defRPr>
            </a:pPr>
            <a:endParaRPr lang="en-US"/>
          </a:p>
        </c:txPr>
        <c:crossAx val="156282880"/>
        <c:crosses val="autoZero"/>
        <c:auto val="1"/>
        <c:lblAlgn val="ctr"/>
        <c:lblOffset val="100"/>
        <c:noMultiLvlLbl val="0"/>
      </c:catAx>
      <c:valAx>
        <c:axId val="1562828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crossAx val="1562688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B6B4D-4587-4E3E-AA54-D4D3C7D499A7}" type="doc">
      <dgm:prSet loTypeId="urn:microsoft.com/office/officeart/2005/8/layout/hChevron3" loCatId="process" qsTypeId="urn:microsoft.com/office/officeart/2005/8/quickstyle/simple3" qsCatId="simple" csTypeId="urn:microsoft.com/office/officeart/2005/8/colors/accent2_1" csCatId="accent2" phldr="1"/>
      <dgm:spPr/>
    </dgm:pt>
    <dgm:pt modelId="{DE615C04-0806-40F7-B156-E1AD03DF87C8}">
      <dgm:prSet phldrT="[Text]" custT="1"/>
      <dgm:spPr/>
      <dgm:t>
        <a:bodyPr/>
        <a:lstStyle/>
        <a:p>
          <a:r>
            <a:rPr lang="en-US" sz="1000" b="1" dirty="0" smtClean="0">
              <a:solidFill>
                <a:schemeClr val="tx1">
                  <a:lumMod val="85000"/>
                  <a:lumOff val="15000"/>
                </a:schemeClr>
              </a:solidFill>
            </a:rPr>
            <a:t>1. Introduction</a:t>
          </a:r>
          <a:endParaRPr lang="en-US" sz="1000" b="1" dirty="0">
            <a:solidFill>
              <a:schemeClr val="tx1">
                <a:lumMod val="85000"/>
                <a:lumOff val="15000"/>
              </a:schemeClr>
            </a:solidFill>
          </a:endParaRPr>
        </a:p>
      </dgm:t>
    </dgm:pt>
    <dgm:pt modelId="{E7DDB225-1343-4DBF-8AD5-69B1211E728F}" type="parTrans" cxnId="{56A29D0D-76C8-41CD-B075-0419B5E9315F}">
      <dgm:prSet/>
      <dgm:spPr/>
      <dgm:t>
        <a:bodyPr/>
        <a:lstStyle/>
        <a:p>
          <a:endParaRPr lang="en-US" sz="1000"/>
        </a:p>
      </dgm:t>
    </dgm:pt>
    <dgm:pt modelId="{F00DDE9E-3ED9-4DC5-BC0D-8445200CA9EB}" type="sibTrans" cxnId="{56A29D0D-76C8-41CD-B075-0419B5E9315F}">
      <dgm:prSet/>
      <dgm:spPr/>
      <dgm:t>
        <a:bodyPr/>
        <a:lstStyle/>
        <a:p>
          <a:endParaRPr lang="en-US" sz="1000"/>
        </a:p>
      </dgm:t>
    </dgm:pt>
    <dgm:pt modelId="{6D34668A-270C-47A8-A39F-B99DC94BF26C}">
      <dgm:prSet phldrT="[Text]" custT="1"/>
      <dgm:spPr/>
      <dgm:t>
        <a:bodyPr/>
        <a:lstStyle/>
        <a:p>
          <a:r>
            <a:rPr lang="en-US" sz="1000" dirty="0" smtClean="0">
              <a:solidFill>
                <a:schemeClr val="bg1">
                  <a:lumMod val="65000"/>
                </a:schemeClr>
              </a:solidFill>
            </a:rPr>
            <a:t>2. Motivation  + Objectives</a:t>
          </a:r>
          <a:endParaRPr lang="en-US" sz="1000" dirty="0">
            <a:solidFill>
              <a:schemeClr val="bg1">
                <a:lumMod val="65000"/>
              </a:schemeClr>
            </a:solidFill>
          </a:endParaRPr>
        </a:p>
      </dgm:t>
    </dgm:pt>
    <dgm:pt modelId="{87F99F48-9BF5-4570-BBA1-D6189105C172}" type="parTrans" cxnId="{3C130175-40D6-4F94-8863-8F59C35431C9}">
      <dgm:prSet/>
      <dgm:spPr/>
      <dgm:t>
        <a:bodyPr/>
        <a:lstStyle/>
        <a:p>
          <a:endParaRPr lang="en-US" sz="1000"/>
        </a:p>
      </dgm:t>
    </dgm:pt>
    <dgm:pt modelId="{5A66A643-231E-4547-84C5-2C5DF06E68EC}" type="sibTrans" cxnId="{3C130175-40D6-4F94-8863-8F59C35431C9}">
      <dgm:prSet/>
      <dgm:spPr/>
      <dgm:t>
        <a:bodyPr/>
        <a:lstStyle/>
        <a:p>
          <a:endParaRPr lang="en-US" sz="1000"/>
        </a:p>
      </dgm:t>
    </dgm:pt>
    <dgm:pt modelId="{83917D0C-CE68-4220-8E4B-2E734A2BF430}">
      <dgm:prSet phldrT="[Text]" custT="1"/>
      <dgm:spPr/>
      <dgm:t>
        <a:bodyPr/>
        <a:lstStyle/>
        <a:p>
          <a:r>
            <a:rPr lang="en-US" sz="1000" dirty="0" smtClean="0">
              <a:solidFill>
                <a:schemeClr val="bg1">
                  <a:lumMod val="65000"/>
                </a:schemeClr>
              </a:solidFill>
            </a:rPr>
            <a:t>5. Conclusion + Outlook</a:t>
          </a:r>
          <a:endParaRPr lang="en-US" sz="1000" dirty="0">
            <a:solidFill>
              <a:schemeClr val="bg1">
                <a:lumMod val="65000"/>
              </a:schemeClr>
            </a:solidFill>
          </a:endParaRPr>
        </a:p>
      </dgm:t>
    </dgm:pt>
    <dgm:pt modelId="{27A5A5DD-4877-4EE7-BE52-C6EAC17259E9}" type="parTrans" cxnId="{55698DD3-FFD2-425D-AB3D-78D945DEC38A}">
      <dgm:prSet/>
      <dgm:spPr/>
      <dgm:t>
        <a:bodyPr/>
        <a:lstStyle/>
        <a:p>
          <a:endParaRPr lang="en-US" sz="1000"/>
        </a:p>
      </dgm:t>
    </dgm:pt>
    <dgm:pt modelId="{CA7291A3-D718-4670-97DA-20D139872756}" type="sibTrans" cxnId="{55698DD3-FFD2-425D-AB3D-78D945DEC38A}">
      <dgm:prSet/>
      <dgm:spPr/>
      <dgm:t>
        <a:bodyPr/>
        <a:lstStyle/>
        <a:p>
          <a:endParaRPr lang="en-US" sz="1000"/>
        </a:p>
      </dgm:t>
    </dgm:pt>
    <dgm:pt modelId="{CBA8783D-A5C2-4352-87AF-FB46FF6AD875}">
      <dgm:prSet custT="1"/>
      <dgm:spPr/>
      <dgm:t>
        <a:bodyPr/>
        <a:lstStyle/>
        <a:p>
          <a:r>
            <a:rPr lang="en-US" sz="1000" dirty="0" smtClean="0">
              <a:solidFill>
                <a:schemeClr val="bg1">
                  <a:lumMod val="65000"/>
                </a:schemeClr>
              </a:solidFill>
            </a:rPr>
            <a:t>4. Results</a:t>
          </a:r>
          <a:endParaRPr lang="en-US" sz="1000" dirty="0">
            <a:solidFill>
              <a:schemeClr val="bg1">
                <a:lumMod val="65000"/>
              </a:schemeClr>
            </a:solidFill>
          </a:endParaRPr>
        </a:p>
      </dgm:t>
    </dgm:pt>
    <dgm:pt modelId="{1B13FB23-0D3B-4FC6-BC3A-33842F429974}" type="parTrans" cxnId="{CB7CB8E3-669E-4BE7-81FC-0B92ABCE7E4B}">
      <dgm:prSet/>
      <dgm:spPr/>
      <dgm:t>
        <a:bodyPr/>
        <a:lstStyle/>
        <a:p>
          <a:endParaRPr lang="en-US" sz="1000"/>
        </a:p>
      </dgm:t>
    </dgm:pt>
    <dgm:pt modelId="{A8E51EE0-372E-4EA6-9FAF-0A8600E684EC}" type="sibTrans" cxnId="{CB7CB8E3-669E-4BE7-81FC-0B92ABCE7E4B}">
      <dgm:prSet/>
      <dgm:spPr/>
      <dgm:t>
        <a:bodyPr/>
        <a:lstStyle/>
        <a:p>
          <a:endParaRPr lang="en-US" sz="1000"/>
        </a:p>
      </dgm:t>
    </dgm:pt>
    <dgm:pt modelId="{5573523F-3CCB-466D-9B38-A9976311F8D0}">
      <dgm:prSet custT="1"/>
      <dgm:spPr/>
      <dgm:t>
        <a:bodyPr/>
        <a:lstStyle/>
        <a:p>
          <a:r>
            <a:rPr lang="en-US" sz="1000" dirty="0" smtClean="0">
              <a:solidFill>
                <a:schemeClr val="bg1">
                  <a:lumMod val="65000"/>
                </a:schemeClr>
              </a:solidFill>
            </a:rPr>
            <a:t>3. Methodology</a:t>
          </a:r>
          <a:endParaRPr lang="en-US" sz="1000" dirty="0">
            <a:solidFill>
              <a:schemeClr val="bg1">
                <a:lumMod val="65000"/>
              </a:schemeClr>
            </a:solidFill>
          </a:endParaRPr>
        </a:p>
      </dgm:t>
    </dgm:pt>
    <dgm:pt modelId="{6047D3EC-7432-41D7-BB89-FFE7686AB645}" type="parTrans" cxnId="{C06E2B8B-45DE-49B5-9238-63A0DD14EE71}">
      <dgm:prSet/>
      <dgm:spPr/>
      <dgm:t>
        <a:bodyPr/>
        <a:lstStyle/>
        <a:p>
          <a:endParaRPr lang="en-US" sz="1000"/>
        </a:p>
      </dgm:t>
    </dgm:pt>
    <dgm:pt modelId="{14BF267A-92E9-49F1-B17A-4AF94BB7C8FE}" type="sibTrans" cxnId="{C06E2B8B-45DE-49B5-9238-63A0DD14EE71}">
      <dgm:prSet/>
      <dgm:spPr/>
      <dgm:t>
        <a:bodyPr/>
        <a:lstStyle/>
        <a:p>
          <a:endParaRPr lang="en-US" sz="1000"/>
        </a:p>
      </dgm:t>
    </dgm:pt>
    <dgm:pt modelId="{94A58C07-BD85-491A-A95F-AAF52DF03D44}" type="pres">
      <dgm:prSet presAssocID="{4F8B6B4D-4587-4E3E-AA54-D4D3C7D499A7}" presName="Name0" presStyleCnt="0">
        <dgm:presLayoutVars>
          <dgm:dir/>
          <dgm:resizeHandles val="exact"/>
        </dgm:presLayoutVars>
      </dgm:prSet>
      <dgm:spPr/>
    </dgm:pt>
    <dgm:pt modelId="{3A6BE083-5695-480E-B441-11C843112D4D}" type="pres">
      <dgm:prSet presAssocID="{DE615C04-0806-40F7-B156-E1AD03DF87C8}" presName="parTxOnly" presStyleLbl="node1" presStyleIdx="0" presStyleCnt="5">
        <dgm:presLayoutVars>
          <dgm:bulletEnabled val="1"/>
        </dgm:presLayoutVars>
      </dgm:prSet>
      <dgm:spPr/>
      <dgm:t>
        <a:bodyPr/>
        <a:lstStyle/>
        <a:p>
          <a:endParaRPr lang="en-US"/>
        </a:p>
      </dgm:t>
    </dgm:pt>
    <dgm:pt modelId="{F8E90E6C-F410-4314-9F1D-99C242C9F962}" type="pres">
      <dgm:prSet presAssocID="{F00DDE9E-3ED9-4DC5-BC0D-8445200CA9EB}" presName="parSpace" presStyleCnt="0"/>
      <dgm:spPr/>
    </dgm:pt>
    <dgm:pt modelId="{3380A078-0EC5-4368-A544-6FE19D9A73DA}" type="pres">
      <dgm:prSet presAssocID="{6D34668A-270C-47A8-A39F-B99DC94BF26C}" presName="parTxOnly" presStyleLbl="node1" presStyleIdx="1" presStyleCnt="5">
        <dgm:presLayoutVars>
          <dgm:bulletEnabled val="1"/>
        </dgm:presLayoutVars>
      </dgm:prSet>
      <dgm:spPr/>
      <dgm:t>
        <a:bodyPr/>
        <a:lstStyle/>
        <a:p>
          <a:endParaRPr lang="en-US"/>
        </a:p>
      </dgm:t>
    </dgm:pt>
    <dgm:pt modelId="{84C7268A-4442-4CDE-B81F-A3F0F578E0D6}" type="pres">
      <dgm:prSet presAssocID="{5A66A643-231E-4547-84C5-2C5DF06E68EC}" presName="parSpace" presStyleCnt="0"/>
      <dgm:spPr/>
    </dgm:pt>
    <dgm:pt modelId="{DF1D0CE5-F2AF-4331-9869-3796DE3A7344}" type="pres">
      <dgm:prSet presAssocID="{5573523F-3CCB-466D-9B38-A9976311F8D0}" presName="parTxOnly" presStyleLbl="node1" presStyleIdx="2" presStyleCnt="5">
        <dgm:presLayoutVars>
          <dgm:bulletEnabled val="1"/>
        </dgm:presLayoutVars>
      </dgm:prSet>
      <dgm:spPr/>
      <dgm:t>
        <a:bodyPr/>
        <a:lstStyle/>
        <a:p>
          <a:endParaRPr lang="en-US"/>
        </a:p>
      </dgm:t>
    </dgm:pt>
    <dgm:pt modelId="{D8B01E68-6A6D-4037-9A76-CEF468BE54E9}" type="pres">
      <dgm:prSet presAssocID="{14BF267A-92E9-49F1-B17A-4AF94BB7C8FE}" presName="parSpace" presStyleCnt="0"/>
      <dgm:spPr/>
    </dgm:pt>
    <dgm:pt modelId="{DCBAB9DA-1B48-495C-A918-6180FF391455}" type="pres">
      <dgm:prSet presAssocID="{CBA8783D-A5C2-4352-87AF-FB46FF6AD875}" presName="parTxOnly" presStyleLbl="node1" presStyleIdx="3" presStyleCnt="5">
        <dgm:presLayoutVars>
          <dgm:bulletEnabled val="1"/>
        </dgm:presLayoutVars>
      </dgm:prSet>
      <dgm:spPr/>
      <dgm:t>
        <a:bodyPr/>
        <a:lstStyle/>
        <a:p>
          <a:endParaRPr lang="en-US"/>
        </a:p>
      </dgm:t>
    </dgm:pt>
    <dgm:pt modelId="{D4854F8D-D55F-42AD-BB8F-765AFF378BF6}" type="pres">
      <dgm:prSet presAssocID="{A8E51EE0-372E-4EA6-9FAF-0A8600E684EC}" presName="parSpace" presStyleCnt="0"/>
      <dgm:spPr/>
    </dgm:pt>
    <dgm:pt modelId="{65A51597-85A9-4E08-9AE1-C55F2EB546FD}" type="pres">
      <dgm:prSet presAssocID="{83917D0C-CE68-4220-8E4B-2E734A2BF430}" presName="parTxOnly" presStyleLbl="node1" presStyleIdx="4" presStyleCnt="5">
        <dgm:presLayoutVars>
          <dgm:bulletEnabled val="1"/>
        </dgm:presLayoutVars>
      </dgm:prSet>
      <dgm:spPr/>
      <dgm:t>
        <a:bodyPr/>
        <a:lstStyle/>
        <a:p>
          <a:endParaRPr lang="en-US"/>
        </a:p>
      </dgm:t>
    </dgm:pt>
  </dgm:ptLst>
  <dgm:cxnLst>
    <dgm:cxn modelId="{56A29D0D-76C8-41CD-B075-0419B5E9315F}" srcId="{4F8B6B4D-4587-4E3E-AA54-D4D3C7D499A7}" destId="{DE615C04-0806-40F7-B156-E1AD03DF87C8}" srcOrd="0" destOrd="0" parTransId="{E7DDB225-1343-4DBF-8AD5-69B1211E728F}" sibTransId="{F00DDE9E-3ED9-4DC5-BC0D-8445200CA9EB}"/>
    <dgm:cxn modelId="{4E749B09-A21D-438B-8D3D-5FC49ED0556E}" type="presOf" srcId="{6D34668A-270C-47A8-A39F-B99DC94BF26C}" destId="{3380A078-0EC5-4368-A544-6FE19D9A73DA}" srcOrd="0" destOrd="0" presId="urn:microsoft.com/office/officeart/2005/8/layout/hChevron3"/>
    <dgm:cxn modelId="{3C130175-40D6-4F94-8863-8F59C35431C9}" srcId="{4F8B6B4D-4587-4E3E-AA54-D4D3C7D499A7}" destId="{6D34668A-270C-47A8-A39F-B99DC94BF26C}" srcOrd="1" destOrd="0" parTransId="{87F99F48-9BF5-4570-BBA1-D6189105C172}" sibTransId="{5A66A643-231E-4547-84C5-2C5DF06E68EC}"/>
    <dgm:cxn modelId="{55698DD3-FFD2-425D-AB3D-78D945DEC38A}" srcId="{4F8B6B4D-4587-4E3E-AA54-D4D3C7D499A7}" destId="{83917D0C-CE68-4220-8E4B-2E734A2BF430}" srcOrd="4" destOrd="0" parTransId="{27A5A5DD-4877-4EE7-BE52-C6EAC17259E9}" sibTransId="{CA7291A3-D718-4670-97DA-20D139872756}"/>
    <dgm:cxn modelId="{CB7CB8E3-669E-4BE7-81FC-0B92ABCE7E4B}" srcId="{4F8B6B4D-4587-4E3E-AA54-D4D3C7D499A7}" destId="{CBA8783D-A5C2-4352-87AF-FB46FF6AD875}" srcOrd="3" destOrd="0" parTransId="{1B13FB23-0D3B-4FC6-BC3A-33842F429974}" sibTransId="{A8E51EE0-372E-4EA6-9FAF-0A8600E684EC}"/>
    <dgm:cxn modelId="{057FDE01-3851-45ED-8B7D-5830B9436957}" type="presOf" srcId="{CBA8783D-A5C2-4352-87AF-FB46FF6AD875}" destId="{DCBAB9DA-1B48-495C-A918-6180FF391455}" srcOrd="0" destOrd="0" presId="urn:microsoft.com/office/officeart/2005/8/layout/hChevron3"/>
    <dgm:cxn modelId="{28259B52-8982-4E96-92E9-DD35F997091C}" type="presOf" srcId="{83917D0C-CE68-4220-8E4B-2E734A2BF430}" destId="{65A51597-85A9-4E08-9AE1-C55F2EB546FD}" srcOrd="0" destOrd="0" presId="urn:microsoft.com/office/officeart/2005/8/layout/hChevron3"/>
    <dgm:cxn modelId="{D1D24914-B5B1-42AF-BC39-E58E44283374}" type="presOf" srcId="{4F8B6B4D-4587-4E3E-AA54-D4D3C7D499A7}" destId="{94A58C07-BD85-491A-A95F-AAF52DF03D44}" srcOrd="0" destOrd="0" presId="urn:microsoft.com/office/officeart/2005/8/layout/hChevron3"/>
    <dgm:cxn modelId="{C06E2B8B-45DE-49B5-9238-63A0DD14EE71}" srcId="{4F8B6B4D-4587-4E3E-AA54-D4D3C7D499A7}" destId="{5573523F-3CCB-466D-9B38-A9976311F8D0}" srcOrd="2" destOrd="0" parTransId="{6047D3EC-7432-41D7-BB89-FFE7686AB645}" sibTransId="{14BF267A-92E9-49F1-B17A-4AF94BB7C8FE}"/>
    <dgm:cxn modelId="{31F4384E-B14B-46D5-9C7A-7A4D15258BC5}" type="presOf" srcId="{5573523F-3CCB-466D-9B38-A9976311F8D0}" destId="{DF1D0CE5-F2AF-4331-9869-3796DE3A7344}" srcOrd="0" destOrd="0" presId="urn:microsoft.com/office/officeart/2005/8/layout/hChevron3"/>
    <dgm:cxn modelId="{1EE03684-C88E-4924-865B-7A9346534AFE}" type="presOf" srcId="{DE615C04-0806-40F7-B156-E1AD03DF87C8}" destId="{3A6BE083-5695-480E-B441-11C843112D4D}" srcOrd="0" destOrd="0" presId="urn:microsoft.com/office/officeart/2005/8/layout/hChevron3"/>
    <dgm:cxn modelId="{3ED97517-2786-430A-BBCE-02B69DE14668}" type="presParOf" srcId="{94A58C07-BD85-491A-A95F-AAF52DF03D44}" destId="{3A6BE083-5695-480E-B441-11C843112D4D}" srcOrd="0" destOrd="0" presId="urn:microsoft.com/office/officeart/2005/8/layout/hChevron3"/>
    <dgm:cxn modelId="{F3961EEC-1362-4F45-8309-DCF33782C2CA}" type="presParOf" srcId="{94A58C07-BD85-491A-A95F-AAF52DF03D44}" destId="{F8E90E6C-F410-4314-9F1D-99C242C9F962}" srcOrd="1" destOrd="0" presId="urn:microsoft.com/office/officeart/2005/8/layout/hChevron3"/>
    <dgm:cxn modelId="{449DFD2C-3B89-448E-8289-E1EABC14F155}" type="presParOf" srcId="{94A58C07-BD85-491A-A95F-AAF52DF03D44}" destId="{3380A078-0EC5-4368-A544-6FE19D9A73DA}" srcOrd="2" destOrd="0" presId="urn:microsoft.com/office/officeart/2005/8/layout/hChevron3"/>
    <dgm:cxn modelId="{F39A36BD-1D10-46BE-B726-B8F6BCD8C145}" type="presParOf" srcId="{94A58C07-BD85-491A-A95F-AAF52DF03D44}" destId="{84C7268A-4442-4CDE-B81F-A3F0F578E0D6}" srcOrd="3" destOrd="0" presId="urn:microsoft.com/office/officeart/2005/8/layout/hChevron3"/>
    <dgm:cxn modelId="{D907A401-79E7-411D-B5FC-6C40BE819CAC}" type="presParOf" srcId="{94A58C07-BD85-491A-A95F-AAF52DF03D44}" destId="{DF1D0CE5-F2AF-4331-9869-3796DE3A7344}" srcOrd="4" destOrd="0" presId="urn:microsoft.com/office/officeart/2005/8/layout/hChevron3"/>
    <dgm:cxn modelId="{11A5B451-9960-4AEB-A654-FC6886BFF203}" type="presParOf" srcId="{94A58C07-BD85-491A-A95F-AAF52DF03D44}" destId="{D8B01E68-6A6D-4037-9A76-CEF468BE54E9}" srcOrd="5" destOrd="0" presId="urn:microsoft.com/office/officeart/2005/8/layout/hChevron3"/>
    <dgm:cxn modelId="{9FC998B7-61DB-4028-8D12-85ED203D9AAC}" type="presParOf" srcId="{94A58C07-BD85-491A-A95F-AAF52DF03D44}" destId="{DCBAB9DA-1B48-495C-A918-6180FF391455}" srcOrd="6" destOrd="0" presId="urn:microsoft.com/office/officeart/2005/8/layout/hChevron3"/>
    <dgm:cxn modelId="{928D2BB6-B582-410F-A398-A0B2F5109C27}" type="presParOf" srcId="{94A58C07-BD85-491A-A95F-AAF52DF03D44}" destId="{D4854F8D-D55F-42AD-BB8F-765AFF378BF6}" srcOrd="7" destOrd="0" presId="urn:microsoft.com/office/officeart/2005/8/layout/hChevron3"/>
    <dgm:cxn modelId="{D93A2777-D6FB-42FF-853F-166F0971DC2B}" type="presParOf" srcId="{94A58C07-BD85-491A-A95F-AAF52DF03D44}" destId="{65A51597-85A9-4E08-9AE1-C55F2EB546F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B6B4D-4587-4E3E-AA54-D4D3C7D499A7}" type="doc">
      <dgm:prSet loTypeId="urn:microsoft.com/office/officeart/2005/8/layout/hChevron3" loCatId="process" qsTypeId="urn:microsoft.com/office/officeart/2005/8/quickstyle/simple3" qsCatId="simple" csTypeId="urn:microsoft.com/office/officeart/2005/8/colors/accent2_1" csCatId="accent2" phldr="1"/>
      <dgm:spPr/>
    </dgm:pt>
    <dgm:pt modelId="{DE615C04-0806-40F7-B156-E1AD03DF87C8}">
      <dgm:prSet phldrT="[Text]" custT="1"/>
      <dgm:spPr/>
      <dgm:t>
        <a:bodyPr/>
        <a:lstStyle/>
        <a:p>
          <a:r>
            <a:rPr lang="en-US" sz="1000" dirty="0" smtClean="0">
              <a:solidFill>
                <a:schemeClr val="bg1">
                  <a:lumMod val="65000"/>
                </a:schemeClr>
              </a:solidFill>
            </a:rPr>
            <a:t>1. Introduction</a:t>
          </a:r>
          <a:endParaRPr lang="en-US" sz="1000" dirty="0">
            <a:solidFill>
              <a:schemeClr val="bg1">
                <a:lumMod val="65000"/>
              </a:schemeClr>
            </a:solidFill>
          </a:endParaRPr>
        </a:p>
      </dgm:t>
    </dgm:pt>
    <dgm:pt modelId="{E7DDB225-1343-4DBF-8AD5-69B1211E728F}" type="parTrans" cxnId="{56A29D0D-76C8-41CD-B075-0419B5E9315F}">
      <dgm:prSet/>
      <dgm:spPr/>
      <dgm:t>
        <a:bodyPr/>
        <a:lstStyle/>
        <a:p>
          <a:endParaRPr lang="en-US" sz="1000"/>
        </a:p>
      </dgm:t>
    </dgm:pt>
    <dgm:pt modelId="{F00DDE9E-3ED9-4DC5-BC0D-8445200CA9EB}" type="sibTrans" cxnId="{56A29D0D-76C8-41CD-B075-0419B5E9315F}">
      <dgm:prSet/>
      <dgm:spPr/>
      <dgm:t>
        <a:bodyPr/>
        <a:lstStyle/>
        <a:p>
          <a:endParaRPr lang="en-US" sz="1000"/>
        </a:p>
      </dgm:t>
    </dgm:pt>
    <dgm:pt modelId="{6D34668A-270C-47A8-A39F-B99DC94BF26C}">
      <dgm:prSet phldrT="[Text]" custT="1"/>
      <dgm:spPr/>
      <dgm:t>
        <a:bodyPr/>
        <a:lstStyle/>
        <a:p>
          <a:r>
            <a:rPr lang="en-US" sz="1000" b="1" dirty="0" smtClean="0">
              <a:solidFill>
                <a:schemeClr val="tx1">
                  <a:lumMod val="85000"/>
                  <a:lumOff val="15000"/>
                </a:schemeClr>
              </a:solidFill>
            </a:rPr>
            <a:t>2. Motivation  + Objectives</a:t>
          </a:r>
          <a:endParaRPr lang="en-US" sz="1000" b="1" dirty="0">
            <a:solidFill>
              <a:schemeClr val="tx1">
                <a:lumMod val="85000"/>
                <a:lumOff val="15000"/>
              </a:schemeClr>
            </a:solidFill>
          </a:endParaRPr>
        </a:p>
      </dgm:t>
    </dgm:pt>
    <dgm:pt modelId="{87F99F48-9BF5-4570-BBA1-D6189105C172}" type="parTrans" cxnId="{3C130175-40D6-4F94-8863-8F59C35431C9}">
      <dgm:prSet/>
      <dgm:spPr/>
      <dgm:t>
        <a:bodyPr/>
        <a:lstStyle/>
        <a:p>
          <a:endParaRPr lang="en-US" sz="1000"/>
        </a:p>
      </dgm:t>
    </dgm:pt>
    <dgm:pt modelId="{5A66A643-231E-4547-84C5-2C5DF06E68EC}" type="sibTrans" cxnId="{3C130175-40D6-4F94-8863-8F59C35431C9}">
      <dgm:prSet/>
      <dgm:spPr/>
      <dgm:t>
        <a:bodyPr/>
        <a:lstStyle/>
        <a:p>
          <a:endParaRPr lang="en-US" sz="1000"/>
        </a:p>
      </dgm:t>
    </dgm:pt>
    <dgm:pt modelId="{83917D0C-CE68-4220-8E4B-2E734A2BF430}">
      <dgm:prSet phldrT="[Text]" custT="1"/>
      <dgm:spPr/>
      <dgm:t>
        <a:bodyPr/>
        <a:lstStyle/>
        <a:p>
          <a:r>
            <a:rPr lang="en-US" sz="1000" dirty="0" smtClean="0">
              <a:solidFill>
                <a:schemeClr val="bg1">
                  <a:lumMod val="65000"/>
                </a:schemeClr>
              </a:solidFill>
            </a:rPr>
            <a:t>5. Conclusion + Outlook</a:t>
          </a:r>
          <a:endParaRPr lang="en-US" sz="1000" dirty="0">
            <a:solidFill>
              <a:schemeClr val="bg1">
                <a:lumMod val="65000"/>
              </a:schemeClr>
            </a:solidFill>
          </a:endParaRPr>
        </a:p>
      </dgm:t>
    </dgm:pt>
    <dgm:pt modelId="{27A5A5DD-4877-4EE7-BE52-C6EAC17259E9}" type="parTrans" cxnId="{55698DD3-FFD2-425D-AB3D-78D945DEC38A}">
      <dgm:prSet/>
      <dgm:spPr/>
      <dgm:t>
        <a:bodyPr/>
        <a:lstStyle/>
        <a:p>
          <a:endParaRPr lang="en-US" sz="1000"/>
        </a:p>
      </dgm:t>
    </dgm:pt>
    <dgm:pt modelId="{CA7291A3-D718-4670-97DA-20D139872756}" type="sibTrans" cxnId="{55698DD3-FFD2-425D-AB3D-78D945DEC38A}">
      <dgm:prSet/>
      <dgm:spPr/>
      <dgm:t>
        <a:bodyPr/>
        <a:lstStyle/>
        <a:p>
          <a:endParaRPr lang="en-US" sz="1000"/>
        </a:p>
      </dgm:t>
    </dgm:pt>
    <dgm:pt modelId="{CBA8783D-A5C2-4352-87AF-FB46FF6AD875}">
      <dgm:prSet custT="1"/>
      <dgm:spPr/>
      <dgm:t>
        <a:bodyPr/>
        <a:lstStyle/>
        <a:p>
          <a:r>
            <a:rPr lang="en-US" sz="1000" dirty="0" smtClean="0">
              <a:solidFill>
                <a:schemeClr val="bg1">
                  <a:lumMod val="65000"/>
                </a:schemeClr>
              </a:solidFill>
            </a:rPr>
            <a:t>4. Results</a:t>
          </a:r>
          <a:endParaRPr lang="en-US" sz="1000" dirty="0">
            <a:solidFill>
              <a:schemeClr val="bg1">
                <a:lumMod val="65000"/>
              </a:schemeClr>
            </a:solidFill>
          </a:endParaRPr>
        </a:p>
      </dgm:t>
    </dgm:pt>
    <dgm:pt modelId="{1B13FB23-0D3B-4FC6-BC3A-33842F429974}" type="parTrans" cxnId="{CB7CB8E3-669E-4BE7-81FC-0B92ABCE7E4B}">
      <dgm:prSet/>
      <dgm:spPr/>
      <dgm:t>
        <a:bodyPr/>
        <a:lstStyle/>
        <a:p>
          <a:endParaRPr lang="en-US" sz="1000"/>
        </a:p>
      </dgm:t>
    </dgm:pt>
    <dgm:pt modelId="{A8E51EE0-372E-4EA6-9FAF-0A8600E684EC}" type="sibTrans" cxnId="{CB7CB8E3-669E-4BE7-81FC-0B92ABCE7E4B}">
      <dgm:prSet/>
      <dgm:spPr/>
      <dgm:t>
        <a:bodyPr/>
        <a:lstStyle/>
        <a:p>
          <a:endParaRPr lang="en-US" sz="1000"/>
        </a:p>
      </dgm:t>
    </dgm:pt>
    <dgm:pt modelId="{5573523F-3CCB-466D-9B38-A9976311F8D0}">
      <dgm:prSet custT="1"/>
      <dgm:spPr/>
      <dgm:t>
        <a:bodyPr/>
        <a:lstStyle/>
        <a:p>
          <a:r>
            <a:rPr lang="en-US" sz="1000" dirty="0" smtClean="0">
              <a:solidFill>
                <a:schemeClr val="bg1">
                  <a:lumMod val="65000"/>
                </a:schemeClr>
              </a:solidFill>
            </a:rPr>
            <a:t>3. Methodology</a:t>
          </a:r>
          <a:endParaRPr lang="en-US" sz="1000" dirty="0">
            <a:solidFill>
              <a:schemeClr val="bg1">
                <a:lumMod val="65000"/>
              </a:schemeClr>
            </a:solidFill>
          </a:endParaRPr>
        </a:p>
      </dgm:t>
    </dgm:pt>
    <dgm:pt modelId="{6047D3EC-7432-41D7-BB89-FFE7686AB645}" type="parTrans" cxnId="{C06E2B8B-45DE-49B5-9238-63A0DD14EE71}">
      <dgm:prSet/>
      <dgm:spPr/>
      <dgm:t>
        <a:bodyPr/>
        <a:lstStyle/>
        <a:p>
          <a:endParaRPr lang="en-US" sz="1000"/>
        </a:p>
      </dgm:t>
    </dgm:pt>
    <dgm:pt modelId="{14BF267A-92E9-49F1-B17A-4AF94BB7C8FE}" type="sibTrans" cxnId="{C06E2B8B-45DE-49B5-9238-63A0DD14EE71}">
      <dgm:prSet/>
      <dgm:spPr/>
      <dgm:t>
        <a:bodyPr/>
        <a:lstStyle/>
        <a:p>
          <a:endParaRPr lang="en-US" sz="1000"/>
        </a:p>
      </dgm:t>
    </dgm:pt>
    <dgm:pt modelId="{94A58C07-BD85-491A-A95F-AAF52DF03D44}" type="pres">
      <dgm:prSet presAssocID="{4F8B6B4D-4587-4E3E-AA54-D4D3C7D499A7}" presName="Name0" presStyleCnt="0">
        <dgm:presLayoutVars>
          <dgm:dir/>
          <dgm:resizeHandles val="exact"/>
        </dgm:presLayoutVars>
      </dgm:prSet>
      <dgm:spPr/>
    </dgm:pt>
    <dgm:pt modelId="{3A6BE083-5695-480E-B441-11C843112D4D}" type="pres">
      <dgm:prSet presAssocID="{DE615C04-0806-40F7-B156-E1AD03DF87C8}" presName="parTxOnly" presStyleLbl="node1" presStyleIdx="0" presStyleCnt="5">
        <dgm:presLayoutVars>
          <dgm:bulletEnabled val="1"/>
        </dgm:presLayoutVars>
      </dgm:prSet>
      <dgm:spPr/>
      <dgm:t>
        <a:bodyPr/>
        <a:lstStyle/>
        <a:p>
          <a:endParaRPr lang="en-US"/>
        </a:p>
      </dgm:t>
    </dgm:pt>
    <dgm:pt modelId="{F8E90E6C-F410-4314-9F1D-99C242C9F962}" type="pres">
      <dgm:prSet presAssocID="{F00DDE9E-3ED9-4DC5-BC0D-8445200CA9EB}" presName="parSpace" presStyleCnt="0"/>
      <dgm:spPr/>
    </dgm:pt>
    <dgm:pt modelId="{3380A078-0EC5-4368-A544-6FE19D9A73DA}" type="pres">
      <dgm:prSet presAssocID="{6D34668A-270C-47A8-A39F-B99DC94BF26C}" presName="parTxOnly" presStyleLbl="node1" presStyleIdx="1" presStyleCnt="5">
        <dgm:presLayoutVars>
          <dgm:bulletEnabled val="1"/>
        </dgm:presLayoutVars>
      </dgm:prSet>
      <dgm:spPr/>
      <dgm:t>
        <a:bodyPr/>
        <a:lstStyle/>
        <a:p>
          <a:endParaRPr lang="en-US"/>
        </a:p>
      </dgm:t>
    </dgm:pt>
    <dgm:pt modelId="{84C7268A-4442-4CDE-B81F-A3F0F578E0D6}" type="pres">
      <dgm:prSet presAssocID="{5A66A643-231E-4547-84C5-2C5DF06E68EC}" presName="parSpace" presStyleCnt="0"/>
      <dgm:spPr/>
    </dgm:pt>
    <dgm:pt modelId="{DF1D0CE5-F2AF-4331-9869-3796DE3A7344}" type="pres">
      <dgm:prSet presAssocID="{5573523F-3CCB-466D-9B38-A9976311F8D0}" presName="parTxOnly" presStyleLbl="node1" presStyleIdx="2" presStyleCnt="5">
        <dgm:presLayoutVars>
          <dgm:bulletEnabled val="1"/>
        </dgm:presLayoutVars>
      </dgm:prSet>
      <dgm:spPr/>
      <dgm:t>
        <a:bodyPr/>
        <a:lstStyle/>
        <a:p>
          <a:endParaRPr lang="en-US"/>
        </a:p>
      </dgm:t>
    </dgm:pt>
    <dgm:pt modelId="{D8B01E68-6A6D-4037-9A76-CEF468BE54E9}" type="pres">
      <dgm:prSet presAssocID="{14BF267A-92E9-49F1-B17A-4AF94BB7C8FE}" presName="parSpace" presStyleCnt="0"/>
      <dgm:spPr/>
    </dgm:pt>
    <dgm:pt modelId="{DCBAB9DA-1B48-495C-A918-6180FF391455}" type="pres">
      <dgm:prSet presAssocID="{CBA8783D-A5C2-4352-87AF-FB46FF6AD875}" presName="parTxOnly" presStyleLbl="node1" presStyleIdx="3" presStyleCnt="5">
        <dgm:presLayoutVars>
          <dgm:bulletEnabled val="1"/>
        </dgm:presLayoutVars>
      </dgm:prSet>
      <dgm:spPr/>
      <dgm:t>
        <a:bodyPr/>
        <a:lstStyle/>
        <a:p>
          <a:endParaRPr lang="en-US"/>
        </a:p>
      </dgm:t>
    </dgm:pt>
    <dgm:pt modelId="{D4854F8D-D55F-42AD-BB8F-765AFF378BF6}" type="pres">
      <dgm:prSet presAssocID="{A8E51EE0-372E-4EA6-9FAF-0A8600E684EC}" presName="parSpace" presStyleCnt="0"/>
      <dgm:spPr/>
    </dgm:pt>
    <dgm:pt modelId="{65A51597-85A9-4E08-9AE1-C55F2EB546FD}" type="pres">
      <dgm:prSet presAssocID="{83917D0C-CE68-4220-8E4B-2E734A2BF430}" presName="parTxOnly" presStyleLbl="node1" presStyleIdx="4" presStyleCnt="5">
        <dgm:presLayoutVars>
          <dgm:bulletEnabled val="1"/>
        </dgm:presLayoutVars>
      </dgm:prSet>
      <dgm:spPr/>
      <dgm:t>
        <a:bodyPr/>
        <a:lstStyle/>
        <a:p>
          <a:endParaRPr lang="en-US"/>
        </a:p>
      </dgm:t>
    </dgm:pt>
  </dgm:ptLst>
  <dgm:cxnLst>
    <dgm:cxn modelId="{CB7CB8E3-669E-4BE7-81FC-0B92ABCE7E4B}" srcId="{4F8B6B4D-4587-4E3E-AA54-D4D3C7D499A7}" destId="{CBA8783D-A5C2-4352-87AF-FB46FF6AD875}" srcOrd="3" destOrd="0" parTransId="{1B13FB23-0D3B-4FC6-BC3A-33842F429974}" sibTransId="{A8E51EE0-372E-4EA6-9FAF-0A8600E684EC}"/>
    <dgm:cxn modelId="{07D954A2-F293-4BEF-916E-535C063F7920}" type="presOf" srcId="{CBA8783D-A5C2-4352-87AF-FB46FF6AD875}" destId="{DCBAB9DA-1B48-495C-A918-6180FF391455}" srcOrd="0" destOrd="0" presId="urn:microsoft.com/office/officeart/2005/8/layout/hChevron3"/>
    <dgm:cxn modelId="{18B6AEFA-522A-4D0D-8628-3FF37AD78C47}" type="presOf" srcId="{5573523F-3CCB-466D-9B38-A9976311F8D0}" destId="{DF1D0CE5-F2AF-4331-9869-3796DE3A7344}" srcOrd="0" destOrd="0" presId="urn:microsoft.com/office/officeart/2005/8/layout/hChevron3"/>
    <dgm:cxn modelId="{55698DD3-FFD2-425D-AB3D-78D945DEC38A}" srcId="{4F8B6B4D-4587-4E3E-AA54-D4D3C7D499A7}" destId="{83917D0C-CE68-4220-8E4B-2E734A2BF430}" srcOrd="4" destOrd="0" parTransId="{27A5A5DD-4877-4EE7-BE52-C6EAC17259E9}" sibTransId="{CA7291A3-D718-4670-97DA-20D139872756}"/>
    <dgm:cxn modelId="{131191F4-702E-4B24-A3BD-4419799951F2}" type="presOf" srcId="{83917D0C-CE68-4220-8E4B-2E734A2BF430}" destId="{65A51597-85A9-4E08-9AE1-C55F2EB546FD}" srcOrd="0" destOrd="0" presId="urn:microsoft.com/office/officeart/2005/8/layout/hChevron3"/>
    <dgm:cxn modelId="{9F99ECD5-365A-4323-A62A-B80967C5B5D7}" type="presOf" srcId="{DE615C04-0806-40F7-B156-E1AD03DF87C8}" destId="{3A6BE083-5695-480E-B441-11C843112D4D}" srcOrd="0" destOrd="0" presId="urn:microsoft.com/office/officeart/2005/8/layout/hChevron3"/>
    <dgm:cxn modelId="{56A29D0D-76C8-41CD-B075-0419B5E9315F}" srcId="{4F8B6B4D-4587-4E3E-AA54-D4D3C7D499A7}" destId="{DE615C04-0806-40F7-B156-E1AD03DF87C8}" srcOrd="0" destOrd="0" parTransId="{E7DDB225-1343-4DBF-8AD5-69B1211E728F}" sibTransId="{F00DDE9E-3ED9-4DC5-BC0D-8445200CA9EB}"/>
    <dgm:cxn modelId="{D673C3BA-0976-40A8-863C-314FE6BD5E78}" type="presOf" srcId="{4F8B6B4D-4587-4E3E-AA54-D4D3C7D499A7}" destId="{94A58C07-BD85-491A-A95F-AAF52DF03D44}" srcOrd="0" destOrd="0" presId="urn:microsoft.com/office/officeart/2005/8/layout/hChevron3"/>
    <dgm:cxn modelId="{C06E2B8B-45DE-49B5-9238-63A0DD14EE71}" srcId="{4F8B6B4D-4587-4E3E-AA54-D4D3C7D499A7}" destId="{5573523F-3CCB-466D-9B38-A9976311F8D0}" srcOrd="2" destOrd="0" parTransId="{6047D3EC-7432-41D7-BB89-FFE7686AB645}" sibTransId="{14BF267A-92E9-49F1-B17A-4AF94BB7C8FE}"/>
    <dgm:cxn modelId="{3C130175-40D6-4F94-8863-8F59C35431C9}" srcId="{4F8B6B4D-4587-4E3E-AA54-D4D3C7D499A7}" destId="{6D34668A-270C-47A8-A39F-B99DC94BF26C}" srcOrd="1" destOrd="0" parTransId="{87F99F48-9BF5-4570-BBA1-D6189105C172}" sibTransId="{5A66A643-231E-4547-84C5-2C5DF06E68EC}"/>
    <dgm:cxn modelId="{DB0D01DF-8134-4E64-9071-2BF1A9512907}" type="presOf" srcId="{6D34668A-270C-47A8-A39F-B99DC94BF26C}" destId="{3380A078-0EC5-4368-A544-6FE19D9A73DA}" srcOrd="0" destOrd="0" presId="urn:microsoft.com/office/officeart/2005/8/layout/hChevron3"/>
    <dgm:cxn modelId="{8CFED7F8-D16C-4DDC-BE84-5F393E92C2EA}" type="presParOf" srcId="{94A58C07-BD85-491A-A95F-AAF52DF03D44}" destId="{3A6BE083-5695-480E-B441-11C843112D4D}" srcOrd="0" destOrd="0" presId="urn:microsoft.com/office/officeart/2005/8/layout/hChevron3"/>
    <dgm:cxn modelId="{DE33C64D-FBB7-4712-8978-E7E05D390BEB}" type="presParOf" srcId="{94A58C07-BD85-491A-A95F-AAF52DF03D44}" destId="{F8E90E6C-F410-4314-9F1D-99C242C9F962}" srcOrd="1" destOrd="0" presId="urn:microsoft.com/office/officeart/2005/8/layout/hChevron3"/>
    <dgm:cxn modelId="{C9D7375A-46CF-4827-9437-0C08F9EEDB98}" type="presParOf" srcId="{94A58C07-BD85-491A-A95F-AAF52DF03D44}" destId="{3380A078-0EC5-4368-A544-6FE19D9A73DA}" srcOrd="2" destOrd="0" presId="urn:microsoft.com/office/officeart/2005/8/layout/hChevron3"/>
    <dgm:cxn modelId="{08B2BE97-B2C5-4316-8D31-D3623BC44109}" type="presParOf" srcId="{94A58C07-BD85-491A-A95F-AAF52DF03D44}" destId="{84C7268A-4442-4CDE-B81F-A3F0F578E0D6}" srcOrd="3" destOrd="0" presId="urn:microsoft.com/office/officeart/2005/8/layout/hChevron3"/>
    <dgm:cxn modelId="{540124C5-D8F4-4F82-91F1-A1C0A85EFC52}" type="presParOf" srcId="{94A58C07-BD85-491A-A95F-AAF52DF03D44}" destId="{DF1D0CE5-F2AF-4331-9869-3796DE3A7344}" srcOrd="4" destOrd="0" presId="urn:microsoft.com/office/officeart/2005/8/layout/hChevron3"/>
    <dgm:cxn modelId="{558F6A09-9B15-446A-9C62-9608E644B09F}" type="presParOf" srcId="{94A58C07-BD85-491A-A95F-AAF52DF03D44}" destId="{D8B01E68-6A6D-4037-9A76-CEF468BE54E9}" srcOrd="5" destOrd="0" presId="urn:microsoft.com/office/officeart/2005/8/layout/hChevron3"/>
    <dgm:cxn modelId="{C352D80F-6FEB-49CB-8009-D83B67A3AB74}" type="presParOf" srcId="{94A58C07-BD85-491A-A95F-AAF52DF03D44}" destId="{DCBAB9DA-1B48-495C-A918-6180FF391455}" srcOrd="6" destOrd="0" presId="urn:microsoft.com/office/officeart/2005/8/layout/hChevron3"/>
    <dgm:cxn modelId="{63A56572-2C38-4838-896D-970908F6CB45}" type="presParOf" srcId="{94A58C07-BD85-491A-A95F-AAF52DF03D44}" destId="{D4854F8D-D55F-42AD-BB8F-765AFF378BF6}" srcOrd="7" destOrd="0" presId="urn:microsoft.com/office/officeart/2005/8/layout/hChevron3"/>
    <dgm:cxn modelId="{EB23A38C-0630-4371-8778-60E77EB73DE3}" type="presParOf" srcId="{94A58C07-BD85-491A-A95F-AAF52DF03D44}" destId="{65A51597-85A9-4E08-9AE1-C55F2EB546F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B6B4D-4587-4E3E-AA54-D4D3C7D499A7}" type="doc">
      <dgm:prSet loTypeId="urn:microsoft.com/office/officeart/2005/8/layout/hChevron3" loCatId="process" qsTypeId="urn:microsoft.com/office/officeart/2005/8/quickstyle/simple3" qsCatId="simple" csTypeId="urn:microsoft.com/office/officeart/2005/8/colors/accent2_1" csCatId="accent2" phldr="1"/>
      <dgm:spPr/>
    </dgm:pt>
    <dgm:pt modelId="{DE615C04-0806-40F7-B156-E1AD03DF87C8}">
      <dgm:prSet phldrT="[Text]" custT="1"/>
      <dgm:spPr/>
      <dgm:t>
        <a:bodyPr/>
        <a:lstStyle/>
        <a:p>
          <a:r>
            <a:rPr lang="en-US" sz="1000" dirty="0" smtClean="0">
              <a:solidFill>
                <a:schemeClr val="bg1">
                  <a:lumMod val="65000"/>
                </a:schemeClr>
              </a:solidFill>
            </a:rPr>
            <a:t>1. Introduction</a:t>
          </a:r>
          <a:endParaRPr lang="en-US" sz="1000" dirty="0">
            <a:solidFill>
              <a:schemeClr val="bg1">
                <a:lumMod val="65000"/>
              </a:schemeClr>
            </a:solidFill>
          </a:endParaRPr>
        </a:p>
      </dgm:t>
    </dgm:pt>
    <dgm:pt modelId="{E7DDB225-1343-4DBF-8AD5-69B1211E728F}" type="parTrans" cxnId="{56A29D0D-76C8-41CD-B075-0419B5E9315F}">
      <dgm:prSet/>
      <dgm:spPr/>
      <dgm:t>
        <a:bodyPr/>
        <a:lstStyle/>
        <a:p>
          <a:endParaRPr lang="en-US" sz="1000"/>
        </a:p>
      </dgm:t>
    </dgm:pt>
    <dgm:pt modelId="{F00DDE9E-3ED9-4DC5-BC0D-8445200CA9EB}" type="sibTrans" cxnId="{56A29D0D-76C8-41CD-B075-0419B5E9315F}">
      <dgm:prSet/>
      <dgm:spPr/>
      <dgm:t>
        <a:bodyPr/>
        <a:lstStyle/>
        <a:p>
          <a:endParaRPr lang="en-US" sz="1000"/>
        </a:p>
      </dgm:t>
    </dgm:pt>
    <dgm:pt modelId="{6D34668A-270C-47A8-A39F-B99DC94BF26C}">
      <dgm:prSet phldrT="[Text]" custT="1"/>
      <dgm:spPr/>
      <dgm:t>
        <a:bodyPr/>
        <a:lstStyle/>
        <a:p>
          <a:r>
            <a:rPr lang="en-US" sz="1000" dirty="0" smtClean="0">
              <a:solidFill>
                <a:schemeClr val="bg1">
                  <a:lumMod val="65000"/>
                </a:schemeClr>
              </a:solidFill>
            </a:rPr>
            <a:t>2. Motivation  + Objectives</a:t>
          </a:r>
          <a:endParaRPr lang="en-US" sz="1000" dirty="0">
            <a:solidFill>
              <a:schemeClr val="bg1">
                <a:lumMod val="65000"/>
              </a:schemeClr>
            </a:solidFill>
          </a:endParaRPr>
        </a:p>
      </dgm:t>
    </dgm:pt>
    <dgm:pt modelId="{87F99F48-9BF5-4570-BBA1-D6189105C172}" type="parTrans" cxnId="{3C130175-40D6-4F94-8863-8F59C35431C9}">
      <dgm:prSet/>
      <dgm:spPr/>
      <dgm:t>
        <a:bodyPr/>
        <a:lstStyle/>
        <a:p>
          <a:endParaRPr lang="en-US" sz="1000"/>
        </a:p>
      </dgm:t>
    </dgm:pt>
    <dgm:pt modelId="{5A66A643-231E-4547-84C5-2C5DF06E68EC}" type="sibTrans" cxnId="{3C130175-40D6-4F94-8863-8F59C35431C9}">
      <dgm:prSet/>
      <dgm:spPr/>
      <dgm:t>
        <a:bodyPr/>
        <a:lstStyle/>
        <a:p>
          <a:endParaRPr lang="en-US" sz="1000"/>
        </a:p>
      </dgm:t>
    </dgm:pt>
    <dgm:pt modelId="{83917D0C-CE68-4220-8E4B-2E734A2BF430}">
      <dgm:prSet phldrT="[Text]" custT="1"/>
      <dgm:spPr/>
      <dgm:t>
        <a:bodyPr/>
        <a:lstStyle/>
        <a:p>
          <a:r>
            <a:rPr lang="en-US" sz="1000" dirty="0" smtClean="0">
              <a:solidFill>
                <a:schemeClr val="bg1">
                  <a:lumMod val="65000"/>
                </a:schemeClr>
              </a:solidFill>
            </a:rPr>
            <a:t>5. Conclusion + Outlook</a:t>
          </a:r>
          <a:endParaRPr lang="en-US" sz="1000" dirty="0">
            <a:solidFill>
              <a:schemeClr val="bg1">
                <a:lumMod val="65000"/>
              </a:schemeClr>
            </a:solidFill>
          </a:endParaRPr>
        </a:p>
      </dgm:t>
    </dgm:pt>
    <dgm:pt modelId="{27A5A5DD-4877-4EE7-BE52-C6EAC17259E9}" type="parTrans" cxnId="{55698DD3-FFD2-425D-AB3D-78D945DEC38A}">
      <dgm:prSet/>
      <dgm:spPr/>
      <dgm:t>
        <a:bodyPr/>
        <a:lstStyle/>
        <a:p>
          <a:endParaRPr lang="en-US" sz="1000"/>
        </a:p>
      </dgm:t>
    </dgm:pt>
    <dgm:pt modelId="{CA7291A3-D718-4670-97DA-20D139872756}" type="sibTrans" cxnId="{55698DD3-FFD2-425D-AB3D-78D945DEC38A}">
      <dgm:prSet/>
      <dgm:spPr/>
      <dgm:t>
        <a:bodyPr/>
        <a:lstStyle/>
        <a:p>
          <a:endParaRPr lang="en-US" sz="1000"/>
        </a:p>
      </dgm:t>
    </dgm:pt>
    <dgm:pt modelId="{CBA8783D-A5C2-4352-87AF-FB46FF6AD875}">
      <dgm:prSet custT="1"/>
      <dgm:spPr/>
      <dgm:t>
        <a:bodyPr/>
        <a:lstStyle/>
        <a:p>
          <a:r>
            <a:rPr lang="en-US" sz="1000" dirty="0" smtClean="0">
              <a:solidFill>
                <a:schemeClr val="bg1">
                  <a:lumMod val="65000"/>
                </a:schemeClr>
              </a:solidFill>
            </a:rPr>
            <a:t>4. Results</a:t>
          </a:r>
          <a:endParaRPr lang="en-US" sz="1000" dirty="0">
            <a:solidFill>
              <a:schemeClr val="bg1">
                <a:lumMod val="65000"/>
              </a:schemeClr>
            </a:solidFill>
          </a:endParaRPr>
        </a:p>
      </dgm:t>
    </dgm:pt>
    <dgm:pt modelId="{1B13FB23-0D3B-4FC6-BC3A-33842F429974}" type="parTrans" cxnId="{CB7CB8E3-669E-4BE7-81FC-0B92ABCE7E4B}">
      <dgm:prSet/>
      <dgm:spPr/>
      <dgm:t>
        <a:bodyPr/>
        <a:lstStyle/>
        <a:p>
          <a:endParaRPr lang="en-US" sz="1000"/>
        </a:p>
      </dgm:t>
    </dgm:pt>
    <dgm:pt modelId="{A8E51EE0-372E-4EA6-9FAF-0A8600E684EC}" type="sibTrans" cxnId="{CB7CB8E3-669E-4BE7-81FC-0B92ABCE7E4B}">
      <dgm:prSet/>
      <dgm:spPr/>
      <dgm:t>
        <a:bodyPr/>
        <a:lstStyle/>
        <a:p>
          <a:endParaRPr lang="en-US" sz="1000"/>
        </a:p>
      </dgm:t>
    </dgm:pt>
    <dgm:pt modelId="{5573523F-3CCB-466D-9B38-A9976311F8D0}">
      <dgm:prSet custT="1"/>
      <dgm:spPr/>
      <dgm:t>
        <a:bodyPr/>
        <a:lstStyle/>
        <a:p>
          <a:r>
            <a:rPr lang="en-US" sz="1000" b="1" dirty="0" smtClean="0">
              <a:solidFill>
                <a:schemeClr val="tx1">
                  <a:lumMod val="85000"/>
                  <a:lumOff val="15000"/>
                </a:schemeClr>
              </a:solidFill>
            </a:rPr>
            <a:t>3. Methodology</a:t>
          </a:r>
          <a:endParaRPr lang="en-US" sz="1000" b="1" dirty="0">
            <a:solidFill>
              <a:schemeClr val="tx1">
                <a:lumMod val="85000"/>
                <a:lumOff val="15000"/>
              </a:schemeClr>
            </a:solidFill>
          </a:endParaRPr>
        </a:p>
      </dgm:t>
    </dgm:pt>
    <dgm:pt modelId="{6047D3EC-7432-41D7-BB89-FFE7686AB645}" type="parTrans" cxnId="{C06E2B8B-45DE-49B5-9238-63A0DD14EE71}">
      <dgm:prSet/>
      <dgm:spPr/>
      <dgm:t>
        <a:bodyPr/>
        <a:lstStyle/>
        <a:p>
          <a:endParaRPr lang="en-US" sz="1000"/>
        </a:p>
      </dgm:t>
    </dgm:pt>
    <dgm:pt modelId="{14BF267A-92E9-49F1-B17A-4AF94BB7C8FE}" type="sibTrans" cxnId="{C06E2B8B-45DE-49B5-9238-63A0DD14EE71}">
      <dgm:prSet/>
      <dgm:spPr/>
      <dgm:t>
        <a:bodyPr/>
        <a:lstStyle/>
        <a:p>
          <a:endParaRPr lang="en-US" sz="1000"/>
        </a:p>
      </dgm:t>
    </dgm:pt>
    <dgm:pt modelId="{94A58C07-BD85-491A-A95F-AAF52DF03D44}" type="pres">
      <dgm:prSet presAssocID="{4F8B6B4D-4587-4E3E-AA54-D4D3C7D499A7}" presName="Name0" presStyleCnt="0">
        <dgm:presLayoutVars>
          <dgm:dir/>
          <dgm:resizeHandles val="exact"/>
        </dgm:presLayoutVars>
      </dgm:prSet>
      <dgm:spPr/>
    </dgm:pt>
    <dgm:pt modelId="{3A6BE083-5695-480E-B441-11C843112D4D}" type="pres">
      <dgm:prSet presAssocID="{DE615C04-0806-40F7-B156-E1AD03DF87C8}" presName="parTxOnly" presStyleLbl="node1" presStyleIdx="0" presStyleCnt="5">
        <dgm:presLayoutVars>
          <dgm:bulletEnabled val="1"/>
        </dgm:presLayoutVars>
      </dgm:prSet>
      <dgm:spPr/>
      <dgm:t>
        <a:bodyPr/>
        <a:lstStyle/>
        <a:p>
          <a:endParaRPr lang="en-US"/>
        </a:p>
      </dgm:t>
    </dgm:pt>
    <dgm:pt modelId="{F8E90E6C-F410-4314-9F1D-99C242C9F962}" type="pres">
      <dgm:prSet presAssocID="{F00DDE9E-3ED9-4DC5-BC0D-8445200CA9EB}" presName="parSpace" presStyleCnt="0"/>
      <dgm:spPr/>
    </dgm:pt>
    <dgm:pt modelId="{3380A078-0EC5-4368-A544-6FE19D9A73DA}" type="pres">
      <dgm:prSet presAssocID="{6D34668A-270C-47A8-A39F-B99DC94BF26C}" presName="parTxOnly" presStyleLbl="node1" presStyleIdx="1" presStyleCnt="5">
        <dgm:presLayoutVars>
          <dgm:bulletEnabled val="1"/>
        </dgm:presLayoutVars>
      </dgm:prSet>
      <dgm:spPr/>
      <dgm:t>
        <a:bodyPr/>
        <a:lstStyle/>
        <a:p>
          <a:endParaRPr lang="en-US"/>
        </a:p>
      </dgm:t>
    </dgm:pt>
    <dgm:pt modelId="{84C7268A-4442-4CDE-B81F-A3F0F578E0D6}" type="pres">
      <dgm:prSet presAssocID="{5A66A643-231E-4547-84C5-2C5DF06E68EC}" presName="parSpace" presStyleCnt="0"/>
      <dgm:spPr/>
    </dgm:pt>
    <dgm:pt modelId="{DF1D0CE5-F2AF-4331-9869-3796DE3A7344}" type="pres">
      <dgm:prSet presAssocID="{5573523F-3CCB-466D-9B38-A9976311F8D0}" presName="parTxOnly" presStyleLbl="node1" presStyleIdx="2" presStyleCnt="5">
        <dgm:presLayoutVars>
          <dgm:bulletEnabled val="1"/>
        </dgm:presLayoutVars>
      </dgm:prSet>
      <dgm:spPr/>
      <dgm:t>
        <a:bodyPr/>
        <a:lstStyle/>
        <a:p>
          <a:endParaRPr lang="en-US"/>
        </a:p>
      </dgm:t>
    </dgm:pt>
    <dgm:pt modelId="{D8B01E68-6A6D-4037-9A76-CEF468BE54E9}" type="pres">
      <dgm:prSet presAssocID="{14BF267A-92E9-49F1-B17A-4AF94BB7C8FE}" presName="parSpace" presStyleCnt="0"/>
      <dgm:spPr/>
    </dgm:pt>
    <dgm:pt modelId="{DCBAB9DA-1B48-495C-A918-6180FF391455}" type="pres">
      <dgm:prSet presAssocID="{CBA8783D-A5C2-4352-87AF-FB46FF6AD875}" presName="parTxOnly" presStyleLbl="node1" presStyleIdx="3" presStyleCnt="5">
        <dgm:presLayoutVars>
          <dgm:bulletEnabled val="1"/>
        </dgm:presLayoutVars>
      </dgm:prSet>
      <dgm:spPr/>
      <dgm:t>
        <a:bodyPr/>
        <a:lstStyle/>
        <a:p>
          <a:endParaRPr lang="en-US"/>
        </a:p>
      </dgm:t>
    </dgm:pt>
    <dgm:pt modelId="{D4854F8D-D55F-42AD-BB8F-765AFF378BF6}" type="pres">
      <dgm:prSet presAssocID="{A8E51EE0-372E-4EA6-9FAF-0A8600E684EC}" presName="parSpace" presStyleCnt="0"/>
      <dgm:spPr/>
    </dgm:pt>
    <dgm:pt modelId="{65A51597-85A9-4E08-9AE1-C55F2EB546FD}" type="pres">
      <dgm:prSet presAssocID="{83917D0C-CE68-4220-8E4B-2E734A2BF430}" presName="parTxOnly" presStyleLbl="node1" presStyleIdx="4" presStyleCnt="5">
        <dgm:presLayoutVars>
          <dgm:bulletEnabled val="1"/>
        </dgm:presLayoutVars>
      </dgm:prSet>
      <dgm:spPr/>
      <dgm:t>
        <a:bodyPr/>
        <a:lstStyle/>
        <a:p>
          <a:endParaRPr lang="en-US"/>
        </a:p>
      </dgm:t>
    </dgm:pt>
  </dgm:ptLst>
  <dgm:cxnLst>
    <dgm:cxn modelId="{56A29D0D-76C8-41CD-B075-0419B5E9315F}" srcId="{4F8B6B4D-4587-4E3E-AA54-D4D3C7D499A7}" destId="{DE615C04-0806-40F7-B156-E1AD03DF87C8}" srcOrd="0" destOrd="0" parTransId="{E7DDB225-1343-4DBF-8AD5-69B1211E728F}" sibTransId="{F00DDE9E-3ED9-4DC5-BC0D-8445200CA9EB}"/>
    <dgm:cxn modelId="{5429524B-9167-4D98-AC9A-681063B6D1FC}" type="presOf" srcId="{5573523F-3CCB-466D-9B38-A9976311F8D0}" destId="{DF1D0CE5-F2AF-4331-9869-3796DE3A7344}" srcOrd="0" destOrd="0" presId="urn:microsoft.com/office/officeart/2005/8/layout/hChevron3"/>
    <dgm:cxn modelId="{BFDDA375-317B-471D-B2AE-B1E36B2A7158}" type="presOf" srcId="{83917D0C-CE68-4220-8E4B-2E734A2BF430}" destId="{65A51597-85A9-4E08-9AE1-C55F2EB546FD}" srcOrd="0" destOrd="0" presId="urn:microsoft.com/office/officeart/2005/8/layout/hChevron3"/>
    <dgm:cxn modelId="{6163A21C-5240-4EA1-99F5-8193FB280F85}" type="presOf" srcId="{4F8B6B4D-4587-4E3E-AA54-D4D3C7D499A7}" destId="{94A58C07-BD85-491A-A95F-AAF52DF03D44}" srcOrd="0" destOrd="0" presId="urn:microsoft.com/office/officeart/2005/8/layout/hChevron3"/>
    <dgm:cxn modelId="{3C130175-40D6-4F94-8863-8F59C35431C9}" srcId="{4F8B6B4D-4587-4E3E-AA54-D4D3C7D499A7}" destId="{6D34668A-270C-47A8-A39F-B99DC94BF26C}" srcOrd="1" destOrd="0" parTransId="{87F99F48-9BF5-4570-BBA1-D6189105C172}" sibTransId="{5A66A643-231E-4547-84C5-2C5DF06E68EC}"/>
    <dgm:cxn modelId="{55698DD3-FFD2-425D-AB3D-78D945DEC38A}" srcId="{4F8B6B4D-4587-4E3E-AA54-D4D3C7D499A7}" destId="{83917D0C-CE68-4220-8E4B-2E734A2BF430}" srcOrd="4" destOrd="0" parTransId="{27A5A5DD-4877-4EE7-BE52-C6EAC17259E9}" sibTransId="{CA7291A3-D718-4670-97DA-20D139872756}"/>
    <dgm:cxn modelId="{CB7CB8E3-669E-4BE7-81FC-0B92ABCE7E4B}" srcId="{4F8B6B4D-4587-4E3E-AA54-D4D3C7D499A7}" destId="{CBA8783D-A5C2-4352-87AF-FB46FF6AD875}" srcOrd="3" destOrd="0" parTransId="{1B13FB23-0D3B-4FC6-BC3A-33842F429974}" sibTransId="{A8E51EE0-372E-4EA6-9FAF-0A8600E684EC}"/>
    <dgm:cxn modelId="{ACBCFB4E-45E3-441A-A2B1-5E52D91E9278}" type="presOf" srcId="{6D34668A-270C-47A8-A39F-B99DC94BF26C}" destId="{3380A078-0EC5-4368-A544-6FE19D9A73DA}" srcOrd="0" destOrd="0" presId="urn:microsoft.com/office/officeart/2005/8/layout/hChevron3"/>
    <dgm:cxn modelId="{C06E2B8B-45DE-49B5-9238-63A0DD14EE71}" srcId="{4F8B6B4D-4587-4E3E-AA54-D4D3C7D499A7}" destId="{5573523F-3CCB-466D-9B38-A9976311F8D0}" srcOrd="2" destOrd="0" parTransId="{6047D3EC-7432-41D7-BB89-FFE7686AB645}" sibTransId="{14BF267A-92E9-49F1-B17A-4AF94BB7C8FE}"/>
    <dgm:cxn modelId="{0353D9F9-4EEC-43BB-88B1-BF4CD62E5247}" type="presOf" srcId="{DE615C04-0806-40F7-B156-E1AD03DF87C8}" destId="{3A6BE083-5695-480E-B441-11C843112D4D}" srcOrd="0" destOrd="0" presId="urn:microsoft.com/office/officeart/2005/8/layout/hChevron3"/>
    <dgm:cxn modelId="{93B98489-F66A-4512-AF36-8BD0C34452D8}" type="presOf" srcId="{CBA8783D-A5C2-4352-87AF-FB46FF6AD875}" destId="{DCBAB9DA-1B48-495C-A918-6180FF391455}" srcOrd="0" destOrd="0" presId="urn:microsoft.com/office/officeart/2005/8/layout/hChevron3"/>
    <dgm:cxn modelId="{A68E32E9-0056-45BA-B331-1707C8A91618}" type="presParOf" srcId="{94A58C07-BD85-491A-A95F-AAF52DF03D44}" destId="{3A6BE083-5695-480E-B441-11C843112D4D}" srcOrd="0" destOrd="0" presId="urn:microsoft.com/office/officeart/2005/8/layout/hChevron3"/>
    <dgm:cxn modelId="{93EF047D-9385-48E9-9549-AA4D6E6177CA}" type="presParOf" srcId="{94A58C07-BD85-491A-A95F-AAF52DF03D44}" destId="{F8E90E6C-F410-4314-9F1D-99C242C9F962}" srcOrd="1" destOrd="0" presId="urn:microsoft.com/office/officeart/2005/8/layout/hChevron3"/>
    <dgm:cxn modelId="{03DA4330-F51C-47D0-8BE5-1DD0CC4308E8}" type="presParOf" srcId="{94A58C07-BD85-491A-A95F-AAF52DF03D44}" destId="{3380A078-0EC5-4368-A544-6FE19D9A73DA}" srcOrd="2" destOrd="0" presId="urn:microsoft.com/office/officeart/2005/8/layout/hChevron3"/>
    <dgm:cxn modelId="{39427976-164B-478F-9DBF-4D890604C5B6}" type="presParOf" srcId="{94A58C07-BD85-491A-A95F-AAF52DF03D44}" destId="{84C7268A-4442-4CDE-B81F-A3F0F578E0D6}" srcOrd="3" destOrd="0" presId="urn:microsoft.com/office/officeart/2005/8/layout/hChevron3"/>
    <dgm:cxn modelId="{5BF48181-6FD5-4A33-96E8-E6670326CA9C}" type="presParOf" srcId="{94A58C07-BD85-491A-A95F-AAF52DF03D44}" destId="{DF1D0CE5-F2AF-4331-9869-3796DE3A7344}" srcOrd="4" destOrd="0" presId="urn:microsoft.com/office/officeart/2005/8/layout/hChevron3"/>
    <dgm:cxn modelId="{94C1515E-3652-4B19-BE78-D3AF1318EA33}" type="presParOf" srcId="{94A58C07-BD85-491A-A95F-AAF52DF03D44}" destId="{D8B01E68-6A6D-4037-9A76-CEF468BE54E9}" srcOrd="5" destOrd="0" presId="urn:microsoft.com/office/officeart/2005/8/layout/hChevron3"/>
    <dgm:cxn modelId="{9AA6E187-4530-4CF4-9923-8B0B76E14311}" type="presParOf" srcId="{94A58C07-BD85-491A-A95F-AAF52DF03D44}" destId="{DCBAB9DA-1B48-495C-A918-6180FF391455}" srcOrd="6" destOrd="0" presId="urn:microsoft.com/office/officeart/2005/8/layout/hChevron3"/>
    <dgm:cxn modelId="{19FD3C6B-70EE-4F75-9194-A805CB4E14D0}" type="presParOf" srcId="{94A58C07-BD85-491A-A95F-AAF52DF03D44}" destId="{D4854F8D-D55F-42AD-BB8F-765AFF378BF6}" srcOrd="7" destOrd="0" presId="urn:microsoft.com/office/officeart/2005/8/layout/hChevron3"/>
    <dgm:cxn modelId="{18E3A15E-FDC2-45EF-95DA-F94F8804875F}" type="presParOf" srcId="{94A58C07-BD85-491A-A95F-AAF52DF03D44}" destId="{65A51597-85A9-4E08-9AE1-C55F2EB546F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B6B4D-4587-4E3E-AA54-D4D3C7D499A7}" type="doc">
      <dgm:prSet loTypeId="urn:microsoft.com/office/officeart/2005/8/layout/hChevron3" loCatId="process" qsTypeId="urn:microsoft.com/office/officeart/2005/8/quickstyle/simple3" qsCatId="simple" csTypeId="urn:microsoft.com/office/officeart/2005/8/colors/accent2_1" csCatId="accent2" phldr="1"/>
      <dgm:spPr/>
    </dgm:pt>
    <dgm:pt modelId="{DE615C04-0806-40F7-B156-E1AD03DF87C8}">
      <dgm:prSet phldrT="[Text]" custT="1"/>
      <dgm:spPr/>
      <dgm:t>
        <a:bodyPr/>
        <a:lstStyle/>
        <a:p>
          <a:r>
            <a:rPr lang="en-US" sz="1000" dirty="0" smtClean="0">
              <a:solidFill>
                <a:schemeClr val="bg1">
                  <a:lumMod val="65000"/>
                </a:schemeClr>
              </a:solidFill>
            </a:rPr>
            <a:t>1. Introduction</a:t>
          </a:r>
          <a:endParaRPr lang="en-US" sz="1000" dirty="0">
            <a:solidFill>
              <a:schemeClr val="bg1">
                <a:lumMod val="65000"/>
              </a:schemeClr>
            </a:solidFill>
          </a:endParaRPr>
        </a:p>
      </dgm:t>
    </dgm:pt>
    <dgm:pt modelId="{E7DDB225-1343-4DBF-8AD5-69B1211E728F}" type="parTrans" cxnId="{56A29D0D-76C8-41CD-B075-0419B5E9315F}">
      <dgm:prSet/>
      <dgm:spPr/>
      <dgm:t>
        <a:bodyPr/>
        <a:lstStyle/>
        <a:p>
          <a:endParaRPr lang="en-US" sz="1000"/>
        </a:p>
      </dgm:t>
    </dgm:pt>
    <dgm:pt modelId="{F00DDE9E-3ED9-4DC5-BC0D-8445200CA9EB}" type="sibTrans" cxnId="{56A29D0D-76C8-41CD-B075-0419B5E9315F}">
      <dgm:prSet/>
      <dgm:spPr/>
      <dgm:t>
        <a:bodyPr/>
        <a:lstStyle/>
        <a:p>
          <a:endParaRPr lang="en-US" sz="1000"/>
        </a:p>
      </dgm:t>
    </dgm:pt>
    <dgm:pt modelId="{6D34668A-270C-47A8-A39F-B99DC94BF26C}">
      <dgm:prSet phldrT="[Text]" custT="1"/>
      <dgm:spPr/>
      <dgm:t>
        <a:bodyPr/>
        <a:lstStyle/>
        <a:p>
          <a:r>
            <a:rPr lang="en-US" sz="1000" dirty="0" smtClean="0">
              <a:solidFill>
                <a:schemeClr val="bg1">
                  <a:lumMod val="65000"/>
                </a:schemeClr>
              </a:solidFill>
            </a:rPr>
            <a:t>2. Motivation  + Objectives</a:t>
          </a:r>
          <a:endParaRPr lang="en-US" sz="1000" dirty="0">
            <a:solidFill>
              <a:schemeClr val="bg1">
                <a:lumMod val="65000"/>
              </a:schemeClr>
            </a:solidFill>
          </a:endParaRPr>
        </a:p>
      </dgm:t>
    </dgm:pt>
    <dgm:pt modelId="{87F99F48-9BF5-4570-BBA1-D6189105C172}" type="parTrans" cxnId="{3C130175-40D6-4F94-8863-8F59C35431C9}">
      <dgm:prSet/>
      <dgm:spPr/>
      <dgm:t>
        <a:bodyPr/>
        <a:lstStyle/>
        <a:p>
          <a:endParaRPr lang="en-US" sz="1000"/>
        </a:p>
      </dgm:t>
    </dgm:pt>
    <dgm:pt modelId="{5A66A643-231E-4547-84C5-2C5DF06E68EC}" type="sibTrans" cxnId="{3C130175-40D6-4F94-8863-8F59C35431C9}">
      <dgm:prSet/>
      <dgm:spPr/>
      <dgm:t>
        <a:bodyPr/>
        <a:lstStyle/>
        <a:p>
          <a:endParaRPr lang="en-US" sz="1000"/>
        </a:p>
      </dgm:t>
    </dgm:pt>
    <dgm:pt modelId="{83917D0C-CE68-4220-8E4B-2E734A2BF430}">
      <dgm:prSet phldrT="[Text]" custT="1"/>
      <dgm:spPr/>
      <dgm:t>
        <a:bodyPr/>
        <a:lstStyle/>
        <a:p>
          <a:r>
            <a:rPr lang="en-US" sz="1000" dirty="0" smtClean="0">
              <a:solidFill>
                <a:schemeClr val="bg1">
                  <a:lumMod val="65000"/>
                </a:schemeClr>
              </a:solidFill>
            </a:rPr>
            <a:t>5. Conclusion + Outlook</a:t>
          </a:r>
          <a:endParaRPr lang="en-US" sz="1000" dirty="0">
            <a:solidFill>
              <a:schemeClr val="bg1">
                <a:lumMod val="65000"/>
              </a:schemeClr>
            </a:solidFill>
          </a:endParaRPr>
        </a:p>
      </dgm:t>
    </dgm:pt>
    <dgm:pt modelId="{27A5A5DD-4877-4EE7-BE52-C6EAC17259E9}" type="parTrans" cxnId="{55698DD3-FFD2-425D-AB3D-78D945DEC38A}">
      <dgm:prSet/>
      <dgm:spPr/>
      <dgm:t>
        <a:bodyPr/>
        <a:lstStyle/>
        <a:p>
          <a:endParaRPr lang="en-US" sz="1000"/>
        </a:p>
      </dgm:t>
    </dgm:pt>
    <dgm:pt modelId="{CA7291A3-D718-4670-97DA-20D139872756}" type="sibTrans" cxnId="{55698DD3-FFD2-425D-AB3D-78D945DEC38A}">
      <dgm:prSet/>
      <dgm:spPr/>
      <dgm:t>
        <a:bodyPr/>
        <a:lstStyle/>
        <a:p>
          <a:endParaRPr lang="en-US" sz="1000"/>
        </a:p>
      </dgm:t>
    </dgm:pt>
    <dgm:pt modelId="{CBA8783D-A5C2-4352-87AF-FB46FF6AD875}">
      <dgm:prSet custT="1"/>
      <dgm:spPr/>
      <dgm:t>
        <a:bodyPr/>
        <a:lstStyle/>
        <a:p>
          <a:r>
            <a:rPr lang="en-US" sz="1000" b="1" dirty="0" smtClean="0">
              <a:solidFill>
                <a:schemeClr val="tx1">
                  <a:lumMod val="85000"/>
                  <a:lumOff val="15000"/>
                </a:schemeClr>
              </a:solidFill>
            </a:rPr>
            <a:t>4. Results</a:t>
          </a:r>
          <a:endParaRPr lang="en-US" sz="1000" b="1" dirty="0">
            <a:solidFill>
              <a:schemeClr val="tx1">
                <a:lumMod val="85000"/>
                <a:lumOff val="15000"/>
              </a:schemeClr>
            </a:solidFill>
          </a:endParaRPr>
        </a:p>
      </dgm:t>
    </dgm:pt>
    <dgm:pt modelId="{1B13FB23-0D3B-4FC6-BC3A-33842F429974}" type="parTrans" cxnId="{CB7CB8E3-669E-4BE7-81FC-0B92ABCE7E4B}">
      <dgm:prSet/>
      <dgm:spPr/>
      <dgm:t>
        <a:bodyPr/>
        <a:lstStyle/>
        <a:p>
          <a:endParaRPr lang="en-US" sz="1000"/>
        </a:p>
      </dgm:t>
    </dgm:pt>
    <dgm:pt modelId="{A8E51EE0-372E-4EA6-9FAF-0A8600E684EC}" type="sibTrans" cxnId="{CB7CB8E3-669E-4BE7-81FC-0B92ABCE7E4B}">
      <dgm:prSet/>
      <dgm:spPr/>
      <dgm:t>
        <a:bodyPr/>
        <a:lstStyle/>
        <a:p>
          <a:endParaRPr lang="en-US" sz="1000"/>
        </a:p>
      </dgm:t>
    </dgm:pt>
    <dgm:pt modelId="{5573523F-3CCB-466D-9B38-A9976311F8D0}">
      <dgm:prSet custT="1"/>
      <dgm:spPr/>
      <dgm:t>
        <a:bodyPr/>
        <a:lstStyle/>
        <a:p>
          <a:r>
            <a:rPr lang="en-US" sz="1000" dirty="0" smtClean="0">
              <a:solidFill>
                <a:schemeClr val="bg1">
                  <a:lumMod val="65000"/>
                </a:schemeClr>
              </a:solidFill>
            </a:rPr>
            <a:t>3. Methodology</a:t>
          </a:r>
          <a:endParaRPr lang="en-US" sz="1000" dirty="0">
            <a:solidFill>
              <a:schemeClr val="bg1">
                <a:lumMod val="65000"/>
              </a:schemeClr>
            </a:solidFill>
          </a:endParaRPr>
        </a:p>
      </dgm:t>
    </dgm:pt>
    <dgm:pt modelId="{6047D3EC-7432-41D7-BB89-FFE7686AB645}" type="parTrans" cxnId="{C06E2B8B-45DE-49B5-9238-63A0DD14EE71}">
      <dgm:prSet/>
      <dgm:spPr/>
      <dgm:t>
        <a:bodyPr/>
        <a:lstStyle/>
        <a:p>
          <a:endParaRPr lang="en-US" sz="1000"/>
        </a:p>
      </dgm:t>
    </dgm:pt>
    <dgm:pt modelId="{14BF267A-92E9-49F1-B17A-4AF94BB7C8FE}" type="sibTrans" cxnId="{C06E2B8B-45DE-49B5-9238-63A0DD14EE71}">
      <dgm:prSet/>
      <dgm:spPr/>
      <dgm:t>
        <a:bodyPr/>
        <a:lstStyle/>
        <a:p>
          <a:endParaRPr lang="en-US" sz="1000"/>
        </a:p>
      </dgm:t>
    </dgm:pt>
    <dgm:pt modelId="{94A58C07-BD85-491A-A95F-AAF52DF03D44}" type="pres">
      <dgm:prSet presAssocID="{4F8B6B4D-4587-4E3E-AA54-D4D3C7D499A7}" presName="Name0" presStyleCnt="0">
        <dgm:presLayoutVars>
          <dgm:dir/>
          <dgm:resizeHandles val="exact"/>
        </dgm:presLayoutVars>
      </dgm:prSet>
      <dgm:spPr/>
    </dgm:pt>
    <dgm:pt modelId="{3A6BE083-5695-480E-B441-11C843112D4D}" type="pres">
      <dgm:prSet presAssocID="{DE615C04-0806-40F7-B156-E1AD03DF87C8}" presName="parTxOnly" presStyleLbl="node1" presStyleIdx="0" presStyleCnt="5">
        <dgm:presLayoutVars>
          <dgm:bulletEnabled val="1"/>
        </dgm:presLayoutVars>
      </dgm:prSet>
      <dgm:spPr/>
      <dgm:t>
        <a:bodyPr/>
        <a:lstStyle/>
        <a:p>
          <a:endParaRPr lang="en-US"/>
        </a:p>
      </dgm:t>
    </dgm:pt>
    <dgm:pt modelId="{F8E90E6C-F410-4314-9F1D-99C242C9F962}" type="pres">
      <dgm:prSet presAssocID="{F00DDE9E-3ED9-4DC5-BC0D-8445200CA9EB}" presName="parSpace" presStyleCnt="0"/>
      <dgm:spPr/>
    </dgm:pt>
    <dgm:pt modelId="{3380A078-0EC5-4368-A544-6FE19D9A73DA}" type="pres">
      <dgm:prSet presAssocID="{6D34668A-270C-47A8-A39F-B99DC94BF26C}" presName="parTxOnly" presStyleLbl="node1" presStyleIdx="1" presStyleCnt="5">
        <dgm:presLayoutVars>
          <dgm:bulletEnabled val="1"/>
        </dgm:presLayoutVars>
      </dgm:prSet>
      <dgm:spPr/>
      <dgm:t>
        <a:bodyPr/>
        <a:lstStyle/>
        <a:p>
          <a:endParaRPr lang="en-US"/>
        </a:p>
      </dgm:t>
    </dgm:pt>
    <dgm:pt modelId="{84C7268A-4442-4CDE-B81F-A3F0F578E0D6}" type="pres">
      <dgm:prSet presAssocID="{5A66A643-231E-4547-84C5-2C5DF06E68EC}" presName="parSpace" presStyleCnt="0"/>
      <dgm:spPr/>
    </dgm:pt>
    <dgm:pt modelId="{DF1D0CE5-F2AF-4331-9869-3796DE3A7344}" type="pres">
      <dgm:prSet presAssocID="{5573523F-3CCB-466D-9B38-A9976311F8D0}" presName="parTxOnly" presStyleLbl="node1" presStyleIdx="2" presStyleCnt="5">
        <dgm:presLayoutVars>
          <dgm:bulletEnabled val="1"/>
        </dgm:presLayoutVars>
      </dgm:prSet>
      <dgm:spPr/>
      <dgm:t>
        <a:bodyPr/>
        <a:lstStyle/>
        <a:p>
          <a:endParaRPr lang="en-US"/>
        </a:p>
      </dgm:t>
    </dgm:pt>
    <dgm:pt modelId="{D8B01E68-6A6D-4037-9A76-CEF468BE54E9}" type="pres">
      <dgm:prSet presAssocID="{14BF267A-92E9-49F1-B17A-4AF94BB7C8FE}" presName="parSpace" presStyleCnt="0"/>
      <dgm:spPr/>
    </dgm:pt>
    <dgm:pt modelId="{DCBAB9DA-1B48-495C-A918-6180FF391455}" type="pres">
      <dgm:prSet presAssocID="{CBA8783D-A5C2-4352-87AF-FB46FF6AD875}" presName="parTxOnly" presStyleLbl="node1" presStyleIdx="3" presStyleCnt="5">
        <dgm:presLayoutVars>
          <dgm:bulletEnabled val="1"/>
        </dgm:presLayoutVars>
      </dgm:prSet>
      <dgm:spPr/>
      <dgm:t>
        <a:bodyPr/>
        <a:lstStyle/>
        <a:p>
          <a:endParaRPr lang="en-US"/>
        </a:p>
      </dgm:t>
    </dgm:pt>
    <dgm:pt modelId="{D4854F8D-D55F-42AD-BB8F-765AFF378BF6}" type="pres">
      <dgm:prSet presAssocID="{A8E51EE0-372E-4EA6-9FAF-0A8600E684EC}" presName="parSpace" presStyleCnt="0"/>
      <dgm:spPr/>
    </dgm:pt>
    <dgm:pt modelId="{65A51597-85A9-4E08-9AE1-C55F2EB546FD}" type="pres">
      <dgm:prSet presAssocID="{83917D0C-CE68-4220-8E4B-2E734A2BF430}" presName="parTxOnly" presStyleLbl="node1" presStyleIdx="4" presStyleCnt="5">
        <dgm:presLayoutVars>
          <dgm:bulletEnabled val="1"/>
        </dgm:presLayoutVars>
      </dgm:prSet>
      <dgm:spPr/>
      <dgm:t>
        <a:bodyPr/>
        <a:lstStyle/>
        <a:p>
          <a:endParaRPr lang="en-US"/>
        </a:p>
      </dgm:t>
    </dgm:pt>
  </dgm:ptLst>
  <dgm:cxnLst>
    <dgm:cxn modelId="{CB7CB8E3-669E-4BE7-81FC-0B92ABCE7E4B}" srcId="{4F8B6B4D-4587-4E3E-AA54-D4D3C7D499A7}" destId="{CBA8783D-A5C2-4352-87AF-FB46FF6AD875}" srcOrd="3" destOrd="0" parTransId="{1B13FB23-0D3B-4FC6-BC3A-33842F429974}" sibTransId="{A8E51EE0-372E-4EA6-9FAF-0A8600E684EC}"/>
    <dgm:cxn modelId="{F0F4C72B-EF49-432C-B4B0-0FDB0B94607D}" type="presOf" srcId="{4F8B6B4D-4587-4E3E-AA54-D4D3C7D499A7}" destId="{94A58C07-BD85-491A-A95F-AAF52DF03D44}" srcOrd="0" destOrd="0" presId="urn:microsoft.com/office/officeart/2005/8/layout/hChevron3"/>
    <dgm:cxn modelId="{55698DD3-FFD2-425D-AB3D-78D945DEC38A}" srcId="{4F8B6B4D-4587-4E3E-AA54-D4D3C7D499A7}" destId="{83917D0C-CE68-4220-8E4B-2E734A2BF430}" srcOrd="4" destOrd="0" parTransId="{27A5A5DD-4877-4EE7-BE52-C6EAC17259E9}" sibTransId="{CA7291A3-D718-4670-97DA-20D139872756}"/>
    <dgm:cxn modelId="{56A29D0D-76C8-41CD-B075-0419B5E9315F}" srcId="{4F8B6B4D-4587-4E3E-AA54-D4D3C7D499A7}" destId="{DE615C04-0806-40F7-B156-E1AD03DF87C8}" srcOrd="0" destOrd="0" parTransId="{E7DDB225-1343-4DBF-8AD5-69B1211E728F}" sibTransId="{F00DDE9E-3ED9-4DC5-BC0D-8445200CA9EB}"/>
    <dgm:cxn modelId="{1567BE1D-D6B7-42DD-AE02-20832C7AF377}" type="presOf" srcId="{DE615C04-0806-40F7-B156-E1AD03DF87C8}" destId="{3A6BE083-5695-480E-B441-11C843112D4D}" srcOrd="0" destOrd="0" presId="urn:microsoft.com/office/officeart/2005/8/layout/hChevron3"/>
    <dgm:cxn modelId="{BD4A5CB5-A125-495E-A8D9-F3C7C248B394}" type="presOf" srcId="{83917D0C-CE68-4220-8E4B-2E734A2BF430}" destId="{65A51597-85A9-4E08-9AE1-C55F2EB546FD}" srcOrd="0" destOrd="0" presId="urn:microsoft.com/office/officeart/2005/8/layout/hChevron3"/>
    <dgm:cxn modelId="{3C130175-40D6-4F94-8863-8F59C35431C9}" srcId="{4F8B6B4D-4587-4E3E-AA54-D4D3C7D499A7}" destId="{6D34668A-270C-47A8-A39F-B99DC94BF26C}" srcOrd="1" destOrd="0" parTransId="{87F99F48-9BF5-4570-BBA1-D6189105C172}" sibTransId="{5A66A643-231E-4547-84C5-2C5DF06E68EC}"/>
    <dgm:cxn modelId="{C06E2B8B-45DE-49B5-9238-63A0DD14EE71}" srcId="{4F8B6B4D-4587-4E3E-AA54-D4D3C7D499A7}" destId="{5573523F-3CCB-466D-9B38-A9976311F8D0}" srcOrd="2" destOrd="0" parTransId="{6047D3EC-7432-41D7-BB89-FFE7686AB645}" sibTransId="{14BF267A-92E9-49F1-B17A-4AF94BB7C8FE}"/>
    <dgm:cxn modelId="{F0E6150E-8244-4BA3-A14F-A1E4F5F35205}" type="presOf" srcId="{5573523F-3CCB-466D-9B38-A9976311F8D0}" destId="{DF1D0CE5-F2AF-4331-9869-3796DE3A7344}" srcOrd="0" destOrd="0" presId="urn:microsoft.com/office/officeart/2005/8/layout/hChevron3"/>
    <dgm:cxn modelId="{2049D50B-64AE-4252-9CFE-363292749039}" type="presOf" srcId="{6D34668A-270C-47A8-A39F-B99DC94BF26C}" destId="{3380A078-0EC5-4368-A544-6FE19D9A73DA}" srcOrd="0" destOrd="0" presId="urn:microsoft.com/office/officeart/2005/8/layout/hChevron3"/>
    <dgm:cxn modelId="{20F16AEC-4956-4B41-A1F9-A3AFB6A755CD}" type="presOf" srcId="{CBA8783D-A5C2-4352-87AF-FB46FF6AD875}" destId="{DCBAB9DA-1B48-495C-A918-6180FF391455}" srcOrd="0" destOrd="0" presId="urn:microsoft.com/office/officeart/2005/8/layout/hChevron3"/>
    <dgm:cxn modelId="{ACFA727C-74FE-4253-B082-49A615854169}" type="presParOf" srcId="{94A58C07-BD85-491A-A95F-AAF52DF03D44}" destId="{3A6BE083-5695-480E-B441-11C843112D4D}" srcOrd="0" destOrd="0" presId="urn:microsoft.com/office/officeart/2005/8/layout/hChevron3"/>
    <dgm:cxn modelId="{1AB9F3EF-9F9C-4702-967B-B6A41326B3B2}" type="presParOf" srcId="{94A58C07-BD85-491A-A95F-AAF52DF03D44}" destId="{F8E90E6C-F410-4314-9F1D-99C242C9F962}" srcOrd="1" destOrd="0" presId="urn:microsoft.com/office/officeart/2005/8/layout/hChevron3"/>
    <dgm:cxn modelId="{D3547DEB-64F1-4469-ADA6-EFC333B0161C}" type="presParOf" srcId="{94A58C07-BD85-491A-A95F-AAF52DF03D44}" destId="{3380A078-0EC5-4368-A544-6FE19D9A73DA}" srcOrd="2" destOrd="0" presId="urn:microsoft.com/office/officeart/2005/8/layout/hChevron3"/>
    <dgm:cxn modelId="{2F2B8314-A45D-423A-8892-A40194DEEBA8}" type="presParOf" srcId="{94A58C07-BD85-491A-A95F-AAF52DF03D44}" destId="{84C7268A-4442-4CDE-B81F-A3F0F578E0D6}" srcOrd="3" destOrd="0" presId="urn:microsoft.com/office/officeart/2005/8/layout/hChevron3"/>
    <dgm:cxn modelId="{6603FE81-28E4-4C5C-B4BE-C46F7D94B7E5}" type="presParOf" srcId="{94A58C07-BD85-491A-A95F-AAF52DF03D44}" destId="{DF1D0CE5-F2AF-4331-9869-3796DE3A7344}" srcOrd="4" destOrd="0" presId="urn:microsoft.com/office/officeart/2005/8/layout/hChevron3"/>
    <dgm:cxn modelId="{56E8C79E-D1C7-4E66-BA18-6A09983861AA}" type="presParOf" srcId="{94A58C07-BD85-491A-A95F-AAF52DF03D44}" destId="{D8B01E68-6A6D-4037-9A76-CEF468BE54E9}" srcOrd="5" destOrd="0" presId="urn:microsoft.com/office/officeart/2005/8/layout/hChevron3"/>
    <dgm:cxn modelId="{5799187B-1BFE-49B2-B13C-4D475529FE46}" type="presParOf" srcId="{94A58C07-BD85-491A-A95F-AAF52DF03D44}" destId="{DCBAB9DA-1B48-495C-A918-6180FF391455}" srcOrd="6" destOrd="0" presId="urn:microsoft.com/office/officeart/2005/8/layout/hChevron3"/>
    <dgm:cxn modelId="{4C34271E-52AB-4E53-85B5-51C087387DEC}" type="presParOf" srcId="{94A58C07-BD85-491A-A95F-AAF52DF03D44}" destId="{D4854F8D-D55F-42AD-BB8F-765AFF378BF6}" srcOrd="7" destOrd="0" presId="urn:microsoft.com/office/officeart/2005/8/layout/hChevron3"/>
    <dgm:cxn modelId="{51423CA4-01F5-489E-AAA9-6FAD0BE4DADF}" type="presParOf" srcId="{94A58C07-BD85-491A-A95F-AAF52DF03D44}" destId="{65A51597-85A9-4E08-9AE1-C55F2EB546F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B6B4D-4587-4E3E-AA54-D4D3C7D499A7}" type="doc">
      <dgm:prSet loTypeId="urn:microsoft.com/office/officeart/2005/8/layout/hChevron3" loCatId="process" qsTypeId="urn:microsoft.com/office/officeart/2005/8/quickstyle/simple3" qsCatId="simple" csTypeId="urn:microsoft.com/office/officeart/2005/8/colors/accent2_1" csCatId="accent2" phldr="1"/>
      <dgm:spPr/>
    </dgm:pt>
    <dgm:pt modelId="{DE615C04-0806-40F7-B156-E1AD03DF87C8}">
      <dgm:prSet phldrT="[Text]" custT="1"/>
      <dgm:spPr/>
      <dgm:t>
        <a:bodyPr/>
        <a:lstStyle/>
        <a:p>
          <a:r>
            <a:rPr lang="en-US" sz="1000" dirty="0" smtClean="0">
              <a:solidFill>
                <a:schemeClr val="bg1">
                  <a:lumMod val="65000"/>
                </a:schemeClr>
              </a:solidFill>
            </a:rPr>
            <a:t>1. Introduction</a:t>
          </a:r>
          <a:endParaRPr lang="en-US" sz="1000" dirty="0">
            <a:solidFill>
              <a:schemeClr val="bg1">
                <a:lumMod val="65000"/>
              </a:schemeClr>
            </a:solidFill>
          </a:endParaRPr>
        </a:p>
      </dgm:t>
    </dgm:pt>
    <dgm:pt modelId="{E7DDB225-1343-4DBF-8AD5-69B1211E728F}" type="parTrans" cxnId="{56A29D0D-76C8-41CD-B075-0419B5E9315F}">
      <dgm:prSet/>
      <dgm:spPr/>
      <dgm:t>
        <a:bodyPr/>
        <a:lstStyle/>
        <a:p>
          <a:endParaRPr lang="en-US" sz="1000"/>
        </a:p>
      </dgm:t>
    </dgm:pt>
    <dgm:pt modelId="{F00DDE9E-3ED9-4DC5-BC0D-8445200CA9EB}" type="sibTrans" cxnId="{56A29D0D-76C8-41CD-B075-0419B5E9315F}">
      <dgm:prSet/>
      <dgm:spPr/>
      <dgm:t>
        <a:bodyPr/>
        <a:lstStyle/>
        <a:p>
          <a:endParaRPr lang="en-US" sz="1000"/>
        </a:p>
      </dgm:t>
    </dgm:pt>
    <dgm:pt modelId="{6D34668A-270C-47A8-A39F-B99DC94BF26C}">
      <dgm:prSet phldrT="[Text]" custT="1"/>
      <dgm:spPr/>
      <dgm:t>
        <a:bodyPr/>
        <a:lstStyle/>
        <a:p>
          <a:r>
            <a:rPr lang="en-US" sz="1000" dirty="0" smtClean="0">
              <a:solidFill>
                <a:schemeClr val="bg1">
                  <a:lumMod val="65000"/>
                </a:schemeClr>
              </a:solidFill>
            </a:rPr>
            <a:t>2. Motivation  + Objectives</a:t>
          </a:r>
          <a:endParaRPr lang="en-US" sz="1000" dirty="0">
            <a:solidFill>
              <a:schemeClr val="bg1">
                <a:lumMod val="65000"/>
              </a:schemeClr>
            </a:solidFill>
          </a:endParaRPr>
        </a:p>
      </dgm:t>
    </dgm:pt>
    <dgm:pt modelId="{87F99F48-9BF5-4570-BBA1-D6189105C172}" type="parTrans" cxnId="{3C130175-40D6-4F94-8863-8F59C35431C9}">
      <dgm:prSet/>
      <dgm:spPr/>
      <dgm:t>
        <a:bodyPr/>
        <a:lstStyle/>
        <a:p>
          <a:endParaRPr lang="en-US" sz="1000"/>
        </a:p>
      </dgm:t>
    </dgm:pt>
    <dgm:pt modelId="{5A66A643-231E-4547-84C5-2C5DF06E68EC}" type="sibTrans" cxnId="{3C130175-40D6-4F94-8863-8F59C35431C9}">
      <dgm:prSet/>
      <dgm:spPr/>
      <dgm:t>
        <a:bodyPr/>
        <a:lstStyle/>
        <a:p>
          <a:endParaRPr lang="en-US" sz="1000"/>
        </a:p>
      </dgm:t>
    </dgm:pt>
    <dgm:pt modelId="{83917D0C-CE68-4220-8E4B-2E734A2BF430}">
      <dgm:prSet phldrT="[Text]" custT="1"/>
      <dgm:spPr/>
      <dgm:t>
        <a:bodyPr/>
        <a:lstStyle/>
        <a:p>
          <a:r>
            <a:rPr lang="en-US" sz="1000" dirty="0" smtClean="0">
              <a:solidFill>
                <a:schemeClr val="bg1">
                  <a:lumMod val="65000"/>
                </a:schemeClr>
              </a:solidFill>
            </a:rPr>
            <a:t>5. Conclusion + Outlook</a:t>
          </a:r>
          <a:endParaRPr lang="en-US" sz="1000" dirty="0">
            <a:solidFill>
              <a:schemeClr val="bg1">
                <a:lumMod val="65000"/>
              </a:schemeClr>
            </a:solidFill>
          </a:endParaRPr>
        </a:p>
      </dgm:t>
    </dgm:pt>
    <dgm:pt modelId="{27A5A5DD-4877-4EE7-BE52-C6EAC17259E9}" type="parTrans" cxnId="{55698DD3-FFD2-425D-AB3D-78D945DEC38A}">
      <dgm:prSet/>
      <dgm:spPr/>
      <dgm:t>
        <a:bodyPr/>
        <a:lstStyle/>
        <a:p>
          <a:endParaRPr lang="en-US" sz="1000"/>
        </a:p>
      </dgm:t>
    </dgm:pt>
    <dgm:pt modelId="{CA7291A3-D718-4670-97DA-20D139872756}" type="sibTrans" cxnId="{55698DD3-FFD2-425D-AB3D-78D945DEC38A}">
      <dgm:prSet/>
      <dgm:spPr/>
      <dgm:t>
        <a:bodyPr/>
        <a:lstStyle/>
        <a:p>
          <a:endParaRPr lang="en-US" sz="1000"/>
        </a:p>
      </dgm:t>
    </dgm:pt>
    <dgm:pt modelId="{84F54EB4-CDDF-48C7-9944-B40AC0DA544D}">
      <dgm:prSet custT="1"/>
      <dgm:spPr/>
      <dgm:t>
        <a:bodyPr/>
        <a:lstStyle/>
        <a:p>
          <a:r>
            <a:rPr lang="en-US" sz="1000" b="1" dirty="0" smtClean="0">
              <a:solidFill>
                <a:schemeClr val="tx1">
                  <a:lumMod val="85000"/>
                  <a:lumOff val="15000"/>
                </a:schemeClr>
              </a:solidFill>
            </a:rPr>
            <a:t>4. Results</a:t>
          </a:r>
          <a:endParaRPr lang="en-US" sz="1000" b="1" dirty="0">
            <a:solidFill>
              <a:schemeClr val="tx1">
                <a:lumMod val="85000"/>
                <a:lumOff val="15000"/>
              </a:schemeClr>
            </a:solidFill>
          </a:endParaRPr>
        </a:p>
      </dgm:t>
    </dgm:pt>
    <dgm:pt modelId="{59FB7D30-5863-4CD9-BF64-A382B826D534}" type="parTrans" cxnId="{3B392E36-7E47-40DA-AFCA-D2F999E48AE3}">
      <dgm:prSet/>
      <dgm:spPr/>
      <dgm:t>
        <a:bodyPr/>
        <a:lstStyle/>
        <a:p>
          <a:endParaRPr lang="en-US" sz="1000"/>
        </a:p>
      </dgm:t>
    </dgm:pt>
    <dgm:pt modelId="{5602BFAE-BDB5-45C9-ADFC-74EA5B9FF809}" type="sibTrans" cxnId="{3B392E36-7E47-40DA-AFCA-D2F999E48AE3}">
      <dgm:prSet/>
      <dgm:spPr/>
      <dgm:t>
        <a:bodyPr/>
        <a:lstStyle/>
        <a:p>
          <a:endParaRPr lang="en-US" sz="1000"/>
        </a:p>
      </dgm:t>
    </dgm:pt>
    <dgm:pt modelId="{5573523F-3CCB-466D-9B38-A9976311F8D0}">
      <dgm:prSet custT="1"/>
      <dgm:spPr/>
      <dgm:t>
        <a:bodyPr/>
        <a:lstStyle/>
        <a:p>
          <a:r>
            <a:rPr lang="en-US" sz="1000" dirty="0" smtClean="0">
              <a:solidFill>
                <a:schemeClr val="bg1">
                  <a:lumMod val="65000"/>
                </a:schemeClr>
              </a:solidFill>
            </a:rPr>
            <a:t>3. Methodology</a:t>
          </a:r>
          <a:endParaRPr lang="en-US" sz="1000" dirty="0">
            <a:solidFill>
              <a:schemeClr val="bg1">
                <a:lumMod val="65000"/>
              </a:schemeClr>
            </a:solidFill>
          </a:endParaRPr>
        </a:p>
      </dgm:t>
    </dgm:pt>
    <dgm:pt modelId="{6047D3EC-7432-41D7-BB89-FFE7686AB645}" type="parTrans" cxnId="{C06E2B8B-45DE-49B5-9238-63A0DD14EE71}">
      <dgm:prSet/>
      <dgm:spPr/>
      <dgm:t>
        <a:bodyPr/>
        <a:lstStyle/>
        <a:p>
          <a:endParaRPr lang="en-US" sz="1000"/>
        </a:p>
      </dgm:t>
    </dgm:pt>
    <dgm:pt modelId="{14BF267A-92E9-49F1-B17A-4AF94BB7C8FE}" type="sibTrans" cxnId="{C06E2B8B-45DE-49B5-9238-63A0DD14EE71}">
      <dgm:prSet/>
      <dgm:spPr/>
      <dgm:t>
        <a:bodyPr/>
        <a:lstStyle/>
        <a:p>
          <a:endParaRPr lang="en-US" sz="1000"/>
        </a:p>
      </dgm:t>
    </dgm:pt>
    <dgm:pt modelId="{94A58C07-BD85-491A-A95F-AAF52DF03D44}" type="pres">
      <dgm:prSet presAssocID="{4F8B6B4D-4587-4E3E-AA54-D4D3C7D499A7}" presName="Name0" presStyleCnt="0">
        <dgm:presLayoutVars>
          <dgm:dir/>
          <dgm:resizeHandles val="exact"/>
        </dgm:presLayoutVars>
      </dgm:prSet>
      <dgm:spPr/>
    </dgm:pt>
    <dgm:pt modelId="{3A6BE083-5695-480E-B441-11C843112D4D}" type="pres">
      <dgm:prSet presAssocID="{DE615C04-0806-40F7-B156-E1AD03DF87C8}" presName="parTxOnly" presStyleLbl="node1" presStyleIdx="0" presStyleCnt="5">
        <dgm:presLayoutVars>
          <dgm:bulletEnabled val="1"/>
        </dgm:presLayoutVars>
      </dgm:prSet>
      <dgm:spPr/>
      <dgm:t>
        <a:bodyPr/>
        <a:lstStyle/>
        <a:p>
          <a:endParaRPr lang="en-US"/>
        </a:p>
      </dgm:t>
    </dgm:pt>
    <dgm:pt modelId="{F8E90E6C-F410-4314-9F1D-99C242C9F962}" type="pres">
      <dgm:prSet presAssocID="{F00DDE9E-3ED9-4DC5-BC0D-8445200CA9EB}" presName="parSpace" presStyleCnt="0"/>
      <dgm:spPr/>
    </dgm:pt>
    <dgm:pt modelId="{3380A078-0EC5-4368-A544-6FE19D9A73DA}" type="pres">
      <dgm:prSet presAssocID="{6D34668A-270C-47A8-A39F-B99DC94BF26C}" presName="parTxOnly" presStyleLbl="node1" presStyleIdx="1" presStyleCnt="5">
        <dgm:presLayoutVars>
          <dgm:bulletEnabled val="1"/>
        </dgm:presLayoutVars>
      </dgm:prSet>
      <dgm:spPr/>
      <dgm:t>
        <a:bodyPr/>
        <a:lstStyle/>
        <a:p>
          <a:endParaRPr lang="en-US"/>
        </a:p>
      </dgm:t>
    </dgm:pt>
    <dgm:pt modelId="{84C7268A-4442-4CDE-B81F-A3F0F578E0D6}" type="pres">
      <dgm:prSet presAssocID="{5A66A643-231E-4547-84C5-2C5DF06E68EC}" presName="parSpace" presStyleCnt="0"/>
      <dgm:spPr/>
    </dgm:pt>
    <dgm:pt modelId="{DF1D0CE5-F2AF-4331-9869-3796DE3A7344}" type="pres">
      <dgm:prSet presAssocID="{5573523F-3CCB-466D-9B38-A9976311F8D0}" presName="parTxOnly" presStyleLbl="node1" presStyleIdx="2" presStyleCnt="5">
        <dgm:presLayoutVars>
          <dgm:bulletEnabled val="1"/>
        </dgm:presLayoutVars>
      </dgm:prSet>
      <dgm:spPr/>
      <dgm:t>
        <a:bodyPr/>
        <a:lstStyle/>
        <a:p>
          <a:endParaRPr lang="en-US"/>
        </a:p>
      </dgm:t>
    </dgm:pt>
    <dgm:pt modelId="{D8B01E68-6A6D-4037-9A76-CEF468BE54E9}" type="pres">
      <dgm:prSet presAssocID="{14BF267A-92E9-49F1-B17A-4AF94BB7C8FE}" presName="parSpace" presStyleCnt="0"/>
      <dgm:spPr/>
    </dgm:pt>
    <dgm:pt modelId="{0BA34FAD-F7F9-4BB6-83DC-FC2AE9DEC0B2}" type="pres">
      <dgm:prSet presAssocID="{84F54EB4-CDDF-48C7-9944-B40AC0DA544D}" presName="parTxOnly" presStyleLbl="node1" presStyleIdx="3" presStyleCnt="5">
        <dgm:presLayoutVars>
          <dgm:bulletEnabled val="1"/>
        </dgm:presLayoutVars>
      </dgm:prSet>
      <dgm:spPr/>
      <dgm:t>
        <a:bodyPr/>
        <a:lstStyle/>
        <a:p>
          <a:endParaRPr lang="en-US"/>
        </a:p>
      </dgm:t>
    </dgm:pt>
    <dgm:pt modelId="{7E6F7346-85DD-4EF7-9C77-D97B9FBE1A19}" type="pres">
      <dgm:prSet presAssocID="{5602BFAE-BDB5-45C9-ADFC-74EA5B9FF809}" presName="parSpace" presStyleCnt="0"/>
      <dgm:spPr/>
    </dgm:pt>
    <dgm:pt modelId="{65A51597-85A9-4E08-9AE1-C55F2EB546FD}" type="pres">
      <dgm:prSet presAssocID="{83917D0C-CE68-4220-8E4B-2E734A2BF430}" presName="parTxOnly" presStyleLbl="node1" presStyleIdx="4" presStyleCnt="5">
        <dgm:presLayoutVars>
          <dgm:bulletEnabled val="1"/>
        </dgm:presLayoutVars>
      </dgm:prSet>
      <dgm:spPr/>
      <dgm:t>
        <a:bodyPr/>
        <a:lstStyle/>
        <a:p>
          <a:endParaRPr lang="en-US"/>
        </a:p>
      </dgm:t>
    </dgm:pt>
  </dgm:ptLst>
  <dgm:cxnLst>
    <dgm:cxn modelId="{12E07A08-7023-4734-A48E-42D6BECE26A2}" type="presOf" srcId="{6D34668A-270C-47A8-A39F-B99DC94BF26C}" destId="{3380A078-0EC5-4368-A544-6FE19D9A73DA}" srcOrd="0" destOrd="0" presId="urn:microsoft.com/office/officeart/2005/8/layout/hChevron3"/>
    <dgm:cxn modelId="{56A29D0D-76C8-41CD-B075-0419B5E9315F}" srcId="{4F8B6B4D-4587-4E3E-AA54-D4D3C7D499A7}" destId="{DE615C04-0806-40F7-B156-E1AD03DF87C8}" srcOrd="0" destOrd="0" parTransId="{E7DDB225-1343-4DBF-8AD5-69B1211E728F}" sibTransId="{F00DDE9E-3ED9-4DC5-BC0D-8445200CA9EB}"/>
    <dgm:cxn modelId="{0A9E5866-D76E-46CC-9688-B3C9F38C4FA5}" type="presOf" srcId="{84F54EB4-CDDF-48C7-9944-B40AC0DA544D}" destId="{0BA34FAD-F7F9-4BB6-83DC-FC2AE9DEC0B2}" srcOrd="0" destOrd="0" presId="urn:microsoft.com/office/officeart/2005/8/layout/hChevron3"/>
    <dgm:cxn modelId="{A1ED8DC6-4510-4BE4-A623-79B5AB9E1A6A}" type="presOf" srcId="{DE615C04-0806-40F7-B156-E1AD03DF87C8}" destId="{3A6BE083-5695-480E-B441-11C843112D4D}" srcOrd="0" destOrd="0" presId="urn:microsoft.com/office/officeart/2005/8/layout/hChevron3"/>
    <dgm:cxn modelId="{107E01C4-7DE8-4FCD-9A49-CA11978F9E43}" type="presOf" srcId="{83917D0C-CE68-4220-8E4B-2E734A2BF430}" destId="{65A51597-85A9-4E08-9AE1-C55F2EB546FD}" srcOrd="0" destOrd="0" presId="urn:microsoft.com/office/officeart/2005/8/layout/hChevron3"/>
    <dgm:cxn modelId="{3C130175-40D6-4F94-8863-8F59C35431C9}" srcId="{4F8B6B4D-4587-4E3E-AA54-D4D3C7D499A7}" destId="{6D34668A-270C-47A8-A39F-B99DC94BF26C}" srcOrd="1" destOrd="0" parTransId="{87F99F48-9BF5-4570-BBA1-D6189105C172}" sibTransId="{5A66A643-231E-4547-84C5-2C5DF06E68EC}"/>
    <dgm:cxn modelId="{55698DD3-FFD2-425D-AB3D-78D945DEC38A}" srcId="{4F8B6B4D-4587-4E3E-AA54-D4D3C7D499A7}" destId="{83917D0C-CE68-4220-8E4B-2E734A2BF430}" srcOrd="4" destOrd="0" parTransId="{27A5A5DD-4877-4EE7-BE52-C6EAC17259E9}" sibTransId="{CA7291A3-D718-4670-97DA-20D139872756}"/>
    <dgm:cxn modelId="{3B392E36-7E47-40DA-AFCA-D2F999E48AE3}" srcId="{4F8B6B4D-4587-4E3E-AA54-D4D3C7D499A7}" destId="{84F54EB4-CDDF-48C7-9944-B40AC0DA544D}" srcOrd="3" destOrd="0" parTransId="{59FB7D30-5863-4CD9-BF64-A382B826D534}" sibTransId="{5602BFAE-BDB5-45C9-ADFC-74EA5B9FF809}"/>
    <dgm:cxn modelId="{C06E2B8B-45DE-49B5-9238-63A0DD14EE71}" srcId="{4F8B6B4D-4587-4E3E-AA54-D4D3C7D499A7}" destId="{5573523F-3CCB-466D-9B38-A9976311F8D0}" srcOrd="2" destOrd="0" parTransId="{6047D3EC-7432-41D7-BB89-FFE7686AB645}" sibTransId="{14BF267A-92E9-49F1-B17A-4AF94BB7C8FE}"/>
    <dgm:cxn modelId="{BB939727-4C7B-41CC-92C8-83A29FCCA99F}" type="presOf" srcId="{5573523F-3CCB-466D-9B38-A9976311F8D0}" destId="{DF1D0CE5-F2AF-4331-9869-3796DE3A7344}" srcOrd="0" destOrd="0" presId="urn:microsoft.com/office/officeart/2005/8/layout/hChevron3"/>
    <dgm:cxn modelId="{801941E6-61C7-4446-BC21-2EDA49A1C4DB}" type="presOf" srcId="{4F8B6B4D-4587-4E3E-AA54-D4D3C7D499A7}" destId="{94A58C07-BD85-491A-A95F-AAF52DF03D44}" srcOrd="0" destOrd="0" presId="urn:microsoft.com/office/officeart/2005/8/layout/hChevron3"/>
    <dgm:cxn modelId="{1823CAE0-4630-483E-BDCB-5DF94CC6AA54}" type="presParOf" srcId="{94A58C07-BD85-491A-A95F-AAF52DF03D44}" destId="{3A6BE083-5695-480E-B441-11C843112D4D}" srcOrd="0" destOrd="0" presId="urn:microsoft.com/office/officeart/2005/8/layout/hChevron3"/>
    <dgm:cxn modelId="{5A7247D3-BD77-49E5-8AED-5B94373C4C7B}" type="presParOf" srcId="{94A58C07-BD85-491A-A95F-AAF52DF03D44}" destId="{F8E90E6C-F410-4314-9F1D-99C242C9F962}" srcOrd="1" destOrd="0" presId="urn:microsoft.com/office/officeart/2005/8/layout/hChevron3"/>
    <dgm:cxn modelId="{AEC8DBFF-B990-4BB5-ACB9-DA8C38B92E46}" type="presParOf" srcId="{94A58C07-BD85-491A-A95F-AAF52DF03D44}" destId="{3380A078-0EC5-4368-A544-6FE19D9A73DA}" srcOrd="2" destOrd="0" presId="urn:microsoft.com/office/officeart/2005/8/layout/hChevron3"/>
    <dgm:cxn modelId="{CB31D0BB-82FD-4D13-B212-0A7A1170739D}" type="presParOf" srcId="{94A58C07-BD85-491A-A95F-AAF52DF03D44}" destId="{84C7268A-4442-4CDE-B81F-A3F0F578E0D6}" srcOrd="3" destOrd="0" presId="urn:microsoft.com/office/officeart/2005/8/layout/hChevron3"/>
    <dgm:cxn modelId="{BB1A9076-05CB-4BC6-A16B-9809D9F20DAC}" type="presParOf" srcId="{94A58C07-BD85-491A-A95F-AAF52DF03D44}" destId="{DF1D0CE5-F2AF-4331-9869-3796DE3A7344}" srcOrd="4" destOrd="0" presId="urn:microsoft.com/office/officeart/2005/8/layout/hChevron3"/>
    <dgm:cxn modelId="{93AC5DC6-C92B-4319-9B95-0E2EE0E12C3D}" type="presParOf" srcId="{94A58C07-BD85-491A-A95F-AAF52DF03D44}" destId="{D8B01E68-6A6D-4037-9A76-CEF468BE54E9}" srcOrd="5" destOrd="0" presId="urn:microsoft.com/office/officeart/2005/8/layout/hChevron3"/>
    <dgm:cxn modelId="{B41D9833-5264-48AB-BFDE-398FF4E86DCB}" type="presParOf" srcId="{94A58C07-BD85-491A-A95F-AAF52DF03D44}" destId="{0BA34FAD-F7F9-4BB6-83DC-FC2AE9DEC0B2}" srcOrd="6" destOrd="0" presId="urn:microsoft.com/office/officeart/2005/8/layout/hChevron3"/>
    <dgm:cxn modelId="{496BA994-C572-4065-BBBE-C0DA37BFC016}" type="presParOf" srcId="{94A58C07-BD85-491A-A95F-AAF52DF03D44}" destId="{7E6F7346-85DD-4EF7-9C77-D97B9FBE1A19}" srcOrd="7" destOrd="0" presId="urn:microsoft.com/office/officeart/2005/8/layout/hChevron3"/>
    <dgm:cxn modelId="{E5B83FA5-CC24-4131-AFFD-9E4F5871AD28}" type="presParOf" srcId="{94A58C07-BD85-491A-A95F-AAF52DF03D44}" destId="{65A51597-85A9-4E08-9AE1-C55F2EB546F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8B6B4D-4587-4E3E-AA54-D4D3C7D499A7}" type="doc">
      <dgm:prSet loTypeId="urn:microsoft.com/office/officeart/2005/8/layout/hChevron3" loCatId="process" qsTypeId="urn:microsoft.com/office/officeart/2005/8/quickstyle/simple3" qsCatId="simple" csTypeId="urn:microsoft.com/office/officeart/2005/8/colors/accent2_1" csCatId="accent2" phldr="1"/>
      <dgm:spPr/>
    </dgm:pt>
    <dgm:pt modelId="{DE615C04-0806-40F7-B156-E1AD03DF87C8}">
      <dgm:prSet phldrT="[Text]" custT="1"/>
      <dgm:spPr/>
      <dgm:t>
        <a:bodyPr/>
        <a:lstStyle/>
        <a:p>
          <a:r>
            <a:rPr lang="en-US" sz="1000" dirty="0" smtClean="0">
              <a:solidFill>
                <a:schemeClr val="bg1">
                  <a:lumMod val="65000"/>
                </a:schemeClr>
              </a:solidFill>
            </a:rPr>
            <a:t>1. Introduction</a:t>
          </a:r>
          <a:endParaRPr lang="en-US" sz="1000" dirty="0">
            <a:solidFill>
              <a:schemeClr val="bg1">
                <a:lumMod val="65000"/>
              </a:schemeClr>
            </a:solidFill>
          </a:endParaRPr>
        </a:p>
      </dgm:t>
    </dgm:pt>
    <dgm:pt modelId="{E7DDB225-1343-4DBF-8AD5-69B1211E728F}" type="parTrans" cxnId="{56A29D0D-76C8-41CD-B075-0419B5E9315F}">
      <dgm:prSet/>
      <dgm:spPr/>
      <dgm:t>
        <a:bodyPr/>
        <a:lstStyle/>
        <a:p>
          <a:endParaRPr lang="en-US" sz="1000"/>
        </a:p>
      </dgm:t>
    </dgm:pt>
    <dgm:pt modelId="{F00DDE9E-3ED9-4DC5-BC0D-8445200CA9EB}" type="sibTrans" cxnId="{56A29D0D-76C8-41CD-B075-0419B5E9315F}">
      <dgm:prSet/>
      <dgm:spPr/>
      <dgm:t>
        <a:bodyPr/>
        <a:lstStyle/>
        <a:p>
          <a:endParaRPr lang="en-US" sz="1000"/>
        </a:p>
      </dgm:t>
    </dgm:pt>
    <dgm:pt modelId="{6D34668A-270C-47A8-A39F-B99DC94BF26C}">
      <dgm:prSet phldrT="[Text]" custT="1"/>
      <dgm:spPr/>
      <dgm:t>
        <a:bodyPr/>
        <a:lstStyle/>
        <a:p>
          <a:r>
            <a:rPr lang="en-US" sz="1000" dirty="0" smtClean="0">
              <a:solidFill>
                <a:schemeClr val="bg1">
                  <a:lumMod val="65000"/>
                </a:schemeClr>
              </a:solidFill>
            </a:rPr>
            <a:t>2. Motivation  + Objectives</a:t>
          </a:r>
          <a:endParaRPr lang="en-US" sz="1000" dirty="0">
            <a:solidFill>
              <a:schemeClr val="bg1">
                <a:lumMod val="65000"/>
              </a:schemeClr>
            </a:solidFill>
          </a:endParaRPr>
        </a:p>
      </dgm:t>
    </dgm:pt>
    <dgm:pt modelId="{87F99F48-9BF5-4570-BBA1-D6189105C172}" type="parTrans" cxnId="{3C130175-40D6-4F94-8863-8F59C35431C9}">
      <dgm:prSet/>
      <dgm:spPr/>
      <dgm:t>
        <a:bodyPr/>
        <a:lstStyle/>
        <a:p>
          <a:endParaRPr lang="en-US" sz="1000"/>
        </a:p>
      </dgm:t>
    </dgm:pt>
    <dgm:pt modelId="{5A66A643-231E-4547-84C5-2C5DF06E68EC}" type="sibTrans" cxnId="{3C130175-40D6-4F94-8863-8F59C35431C9}">
      <dgm:prSet/>
      <dgm:spPr/>
      <dgm:t>
        <a:bodyPr/>
        <a:lstStyle/>
        <a:p>
          <a:endParaRPr lang="en-US" sz="1000"/>
        </a:p>
      </dgm:t>
    </dgm:pt>
    <dgm:pt modelId="{83917D0C-CE68-4220-8E4B-2E734A2BF430}">
      <dgm:prSet phldrT="[Text]" custT="1"/>
      <dgm:spPr/>
      <dgm:t>
        <a:bodyPr/>
        <a:lstStyle/>
        <a:p>
          <a:r>
            <a:rPr lang="en-US" sz="1000" b="1" dirty="0" smtClean="0">
              <a:solidFill>
                <a:schemeClr val="tx1">
                  <a:lumMod val="85000"/>
                  <a:lumOff val="15000"/>
                </a:schemeClr>
              </a:solidFill>
            </a:rPr>
            <a:t>5. Conclusion + Outlook</a:t>
          </a:r>
          <a:endParaRPr lang="en-US" sz="1000" b="1" dirty="0">
            <a:solidFill>
              <a:schemeClr val="tx1">
                <a:lumMod val="85000"/>
                <a:lumOff val="15000"/>
              </a:schemeClr>
            </a:solidFill>
          </a:endParaRPr>
        </a:p>
      </dgm:t>
    </dgm:pt>
    <dgm:pt modelId="{27A5A5DD-4877-4EE7-BE52-C6EAC17259E9}" type="parTrans" cxnId="{55698DD3-FFD2-425D-AB3D-78D945DEC38A}">
      <dgm:prSet/>
      <dgm:spPr/>
      <dgm:t>
        <a:bodyPr/>
        <a:lstStyle/>
        <a:p>
          <a:endParaRPr lang="en-US" sz="1000"/>
        </a:p>
      </dgm:t>
    </dgm:pt>
    <dgm:pt modelId="{CA7291A3-D718-4670-97DA-20D139872756}" type="sibTrans" cxnId="{55698DD3-FFD2-425D-AB3D-78D945DEC38A}">
      <dgm:prSet/>
      <dgm:spPr/>
      <dgm:t>
        <a:bodyPr/>
        <a:lstStyle/>
        <a:p>
          <a:endParaRPr lang="en-US" sz="1000"/>
        </a:p>
      </dgm:t>
    </dgm:pt>
    <dgm:pt modelId="{CBA8783D-A5C2-4352-87AF-FB46FF6AD875}">
      <dgm:prSet custT="1"/>
      <dgm:spPr/>
      <dgm:t>
        <a:bodyPr/>
        <a:lstStyle/>
        <a:p>
          <a:r>
            <a:rPr lang="en-US" sz="1000" dirty="0" smtClean="0">
              <a:solidFill>
                <a:schemeClr val="bg1">
                  <a:lumMod val="65000"/>
                </a:schemeClr>
              </a:solidFill>
            </a:rPr>
            <a:t>4. Results</a:t>
          </a:r>
          <a:endParaRPr lang="en-US" sz="1000" dirty="0">
            <a:solidFill>
              <a:schemeClr val="bg1">
                <a:lumMod val="65000"/>
              </a:schemeClr>
            </a:solidFill>
          </a:endParaRPr>
        </a:p>
      </dgm:t>
    </dgm:pt>
    <dgm:pt modelId="{1B13FB23-0D3B-4FC6-BC3A-33842F429974}" type="parTrans" cxnId="{CB7CB8E3-669E-4BE7-81FC-0B92ABCE7E4B}">
      <dgm:prSet/>
      <dgm:spPr/>
      <dgm:t>
        <a:bodyPr/>
        <a:lstStyle/>
        <a:p>
          <a:endParaRPr lang="en-US" sz="1000"/>
        </a:p>
      </dgm:t>
    </dgm:pt>
    <dgm:pt modelId="{A8E51EE0-372E-4EA6-9FAF-0A8600E684EC}" type="sibTrans" cxnId="{CB7CB8E3-669E-4BE7-81FC-0B92ABCE7E4B}">
      <dgm:prSet/>
      <dgm:spPr/>
      <dgm:t>
        <a:bodyPr/>
        <a:lstStyle/>
        <a:p>
          <a:endParaRPr lang="en-US" sz="1000"/>
        </a:p>
      </dgm:t>
    </dgm:pt>
    <dgm:pt modelId="{5573523F-3CCB-466D-9B38-A9976311F8D0}">
      <dgm:prSet custT="1"/>
      <dgm:spPr/>
      <dgm:t>
        <a:bodyPr/>
        <a:lstStyle/>
        <a:p>
          <a:r>
            <a:rPr lang="en-US" sz="1000" dirty="0" smtClean="0">
              <a:solidFill>
                <a:schemeClr val="bg1">
                  <a:lumMod val="65000"/>
                </a:schemeClr>
              </a:solidFill>
            </a:rPr>
            <a:t>3. Methodology</a:t>
          </a:r>
          <a:endParaRPr lang="en-US" sz="1000" dirty="0">
            <a:solidFill>
              <a:schemeClr val="bg1">
                <a:lumMod val="65000"/>
              </a:schemeClr>
            </a:solidFill>
          </a:endParaRPr>
        </a:p>
      </dgm:t>
    </dgm:pt>
    <dgm:pt modelId="{6047D3EC-7432-41D7-BB89-FFE7686AB645}" type="parTrans" cxnId="{C06E2B8B-45DE-49B5-9238-63A0DD14EE71}">
      <dgm:prSet/>
      <dgm:spPr/>
      <dgm:t>
        <a:bodyPr/>
        <a:lstStyle/>
        <a:p>
          <a:endParaRPr lang="en-US" sz="1000"/>
        </a:p>
      </dgm:t>
    </dgm:pt>
    <dgm:pt modelId="{14BF267A-92E9-49F1-B17A-4AF94BB7C8FE}" type="sibTrans" cxnId="{C06E2B8B-45DE-49B5-9238-63A0DD14EE71}">
      <dgm:prSet/>
      <dgm:spPr/>
      <dgm:t>
        <a:bodyPr/>
        <a:lstStyle/>
        <a:p>
          <a:endParaRPr lang="en-US" sz="1000"/>
        </a:p>
      </dgm:t>
    </dgm:pt>
    <dgm:pt modelId="{94A58C07-BD85-491A-A95F-AAF52DF03D44}" type="pres">
      <dgm:prSet presAssocID="{4F8B6B4D-4587-4E3E-AA54-D4D3C7D499A7}" presName="Name0" presStyleCnt="0">
        <dgm:presLayoutVars>
          <dgm:dir/>
          <dgm:resizeHandles val="exact"/>
        </dgm:presLayoutVars>
      </dgm:prSet>
      <dgm:spPr/>
    </dgm:pt>
    <dgm:pt modelId="{3A6BE083-5695-480E-B441-11C843112D4D}" type="pres">
      <dgm:prSet presAssocID="{DE615C04-0806-40F7-B156-E1AD03DF87C8}" presName="parTxOnly" presStyleLbl="node1" presStyleIdx="0" presStyleCnt="5">
        <dgm:presLayoutVars>
          <dgm:bulletEnabled val="1"/>
        </dgm:presLayoutVars>
      </dgm:prSet>
      <dgm:spPr/>
      <dgm:t>
        <a:bodyPr/>
        <a:lstStyle/>
        <a:p>
          <a:endParaRPr lang="en-US"/>
        </a:p>
      </dgm:t>
    </dgm:pt>
    <dgm:pt modelId="{F8E90E6C-F410-4314-9F1D-99C242C9F962}" type="pres">
      <dgm:prSet presAssocID="{F00DDE9E-3ED9-4DC5-BC0D-8445200CA9EB}" presName="parSpace" presStyleCnt="0"/>
      <dgm:spPr/>
    </dgm:pt>
    <dgm:pt modelId="{3380A078-0EC5-4368-A544-6FE19D9A73DA}" type="pres">
      <dgm:prSet presAssocID="{6D34668A-270C-47A8-A39F-B99DC94BF26C}" presName="parTxOnly" presStyleLbl="node1" presStyleIdx="1" presStyleCnt="5">
        <dgm:presLayoutVars>
          <dgm:bulletEnabled val="1"/>
        </dgm:presLayoutVars>
      </dgm:prSet>
      <dgm:spPr/>
      <dgm:t>
        <a:bodyPr/>
        <a:lstStyle/>
        <a:p>
          <a:endParaRPr lang="en-US"/>
        </a:p>
      </dgm:t>
    </dgm:pt>
    <dgm:pt modelId="{84C7268A-4442-4CDE-B81F-A3F0F578E0D6}" type="pres">
      <dgm:prSet presAssocID="{5A66A643-231E-4547-84C5-2C5DF06E68EC}" presName="parSpace" presStyleCnt="0"/>
      <dgm:spPr/>
    </dgm:pt>
    <dgm:pt modelId="{DF1D0CE5-F2AF-4331-9869-3796DE3A7344}" type="pres">
      <dgm:prSet presAssocID="{5573523F-3CCB-466D-9B38-A9976311F8D0}" presName="parTxOnly" presStyleLbl="node1" presStyleIdx="2" presStyleCnt="5">
        <dgm:presLayoutVars>
          <dgm:bulletEnabled val="1"/>
        </dgm:presLayoutVars>
      </dgm:prSet>
      <dgm:spPr/>
      <dgm:t>
        <a:bodyPr/>
        <a:lstStyle/>
        <a:p>
          <a:endParaRPr lang="en-US"/>
        </a:p>
      </dgm:t>
    </dgm:pt>
    <dgm:pt modelId="{D8B01E68-6A6D-4037-9A76-CEF468BE54E9}" type="pres">
      <dgm:prSet presAssocID="{14BF267A-92E9-49F1-B17A-4AF94BB7C8FE}" presName="parSpace" presStyleCnt="0"/>
      <dgm:spPr/>
    </dgm:pt>
    <dgm:pt modelId="{DCBAB9DA-1B48-495C-A918-6180FF391455}" type="pres">
      <dgm:prSet presAssocID="{CBA8783D-A5C2-4352-87AF-FB46FF6AD875}" presName="parTxOnly" presStyleLbl="node1" presStyleIdx="3" presStyleCnt="5">
        <dgm:presLayoutVars>
          <dgm:bulletEnabled val="1"/>
        </dgm:presLayoutVars>
      </dgm:prSet>
      <dgm:spPr/>
      <dgm:t>
        <a:bodyPr/>
        <a:lstStyle/>
        <a:p>
          <a:endParaRPr lang="en-US"/>
        </a:p>
      </dgm:t>
    </dgm:pt>
    <dgm:pt modelId="{D4854F8D-D55F-42AD-BB8F-765AFF378BF6}" type="pres">
      <dgm:prSet presAssocID="{A8E51EE0-372E-4EA6-9FAF-0A8600E684EC}" presName="parSpace" presStyleCnt="0"/>
      <dgm:spPr/>
    </dgm:pt>
    <dgm:pt modelId="{65A51597-85A9-4E08-9AE1-C55F2EB546FD}" type="pres">
      <dgm:prSet presAssocID="{83917D0C-CE68-4220-8E4B-2E734A2BF430}" presName="parTxOnly" presStyleLbl="node1" presStyleIdx="4" presStyleCnt="5">
        <dgm:presLayoutVars>
          <dgm:bulletEnabled val="1"/>
        </dgm:presLayoutVars>
      </dgm:prSet>
      <dgm:spPr/>
      <dgm:t>
        <a:bodyPr/>
        <a:lstStyle/>
        <a:p>
          <a:endParaRPr lang="en-US"/>
        </a:p>
      </dgm:t>
    </dgm:pt>
  </dgm:ptLst>
  <dgm:cxnLst>
    <dgm:cxn modelId="{CC95D1D1-5EB6-4A91-9337-DC778A1E2D10}" type="presOf" srcId="{4F8B6B4D-4587-4E3E-AA54-D4D3C7D499A7}" destId="{94A58C07-BD85-491A-A95F-AAF52DF03D44}" srcOrd="0" destOrd="0" presId="urn:microsoft.com/office/officeart/2005/8/layout/hChevron3"/>
    <dgm:cxn modelId="{56A29D0D-76C8-41CD-B075-0419B5E9315F}" srcId="{4F8B6B4D-4587-4E3E-AA54-D4D3C7D499A7}" destId="{DE615C04-0806-40F7-B156-E1AD03DF87C8}" srcOrd="0" destOrd="0" parTransId="{E7DDB225-1343-4DBF-8AD5-69B1211E728F}" sibTransId="{F00DDE9E-3ED9-4DC5-BC0D-8445200CA9EB}"/>
    <dgm:cxn modelId="{B9261EBF-5026-41DF-8B51-424393A915B9}" type="presOf" srcId="{CBA8783D-A5C2-4352-87AF-FB46FF6AD875}" destId="{DCBAB9DA-1B48-495C-A918-6180FF391455}" srcOrd="0" destOrd="0" presId="urn:microsoft.com/office/officeart/2005/8/layout/hChevron3"/>
    <dgm:cxn modelId="{614F1F67-4CC8-4D99-9992-7BCC58E56F0F}" type="presOf" srcId="{DE615C04-0806-40F7-B156-E1AD03DF87C8}" destId="{3A6BE083-5695-480E-B441-11C843112D4D}" srcOrd="0" destOrd="0" presId="urn:microsoft.com/office/officeart/2005/8/layout/hChevron3"/>
    <dgm:cxn modelId="{3C130175-40D6-4F94-8863-8F59C35431C9}" srcId="{4F8B6B4D-4587-4E3E-AA54-D4D3C7D499A7}" destId="{6D34668A-270C-47A8-A39F-B99DC94BF26C}" srcOrd="1" destOrd="0" parTransId="{87F99F48-9BF5-4570-BBA1-D6189105C172}" sibTransId="{5A66A643-231E-4547-84C5-2C5DF06E68EC}"/>
    <dgm:cxn modelId="{55698DD3-FFD2-425D-AB3D-78D945DEC38A}" srcId="{4F8B6B4D-4587-4E3E-AA54-D4D3C7D499A7}" destId="{83917D0C-CE68-4220-8E4B-2E734A2BF430}" srcOrd="4" destOrd="0" parTransId="{27A5A5DD-4877-4EE7-BE52-C6EAC17259E9}" sibTransId="{CA7291A3-D718-4670-97DA-20D139872756}"/>
    <dgm:cxn modelId="{CB7CB8E3-669E-4BE7-81FC-0B92ABCE7E4B}" srcId="{4F8B6B4D-4587-4E3E-AA54-D4D3C7D499A7}" destId="{CBA8783D-A5C2-4352-87AF-FB46FF6AD875}" srcOrd="3" destOrd="0" parTransId="{1B13FB23-0D3B-4FC6-BC3A-33842F429974}" sibTransId="{A8E51EE0-372E-4EA6-9FAF-0A8600E684EC}"/>
    <dgm:cxn modelId="{BF932761-CCB4-4083-B2A0-4593F912760F}" type="presOf" srcId="{5573523F-3CCB-466D-9B38-A9976311F8D0}" destId="{DF1D0CE5-F2AF-4331-9869-3796DE3A7344}" srcOrd="0" destOrd="0" presId="urn:microsoft.com/office/officeart/2005/8/layout/hChevron3"/>
    <dgm:cxn modelId="{3B33129F-8A1C-4EF9-8233-52E3775ECD97}" type="presOf" srcId="{83917D0C-CE68-4220-8E4B-2E734A2BF430}" destId="{65A51597-85A9-4E08-9AE1-C55F2EB546FD}" srcOrd="0" destOrd="0" presId="urn:microsoft.com/office/officeart/2005/8/layout/hChevron3"/>
    <dgm:cxn modelId="{F2A2CF60-4983-49F5-A679-BCB9EAD5261D}" type="presOf" srcId="{6D34668A-270C-47A8-A39F-B99DC94BF26C}" destId="{3380A078-0EC5-4368-A544-6FE19D9A73DA}" srcOrd="0" destOrd="0" presId="urn:microsoft.com/office/officeart/2005/8/layout/hChevron3"/>
    <dgm:cxn modelId="{C06E2B8B-45DE-49B5-9238-63A0DD14EE71}" srcId="{4F8B6B4D-4587-4E3E-AA54-D4D3C7D499A7}" destId="{5573523F-3CCB-466D-9B38-A9976311F8D0}" srcOrd="2" destOrd="0" parTransId="{6047D3EC-7432-41D7-BB89-FFE7686AB645}" sibTransId="{14BF267A-92E9-49F1-B17A-4AF94BB7C8FE}"/>
    <dgm:cxn modelId="{F921A1E9-1769-464E-AD51-24B473809D7B}" type="presParOf" srcId="{94A58C07-BD85-491A-A95F-AAF52DF03D44}" destId="{3A6BE083-5695-480E-B441-11C843112D4D}" srcOrd="0" destOrd="0" presId="urn:microsoft.com/office/officeart/2005/8/layout/hChevron3"/>
    <dgm:cxn modelId="{42788757-2E77-4DAF-A15B-49552DDA348C}" type="presParOf" srcId="{94A58C07-BD85-491A-A95F-AAF52DF03D44}" destId="{F8E90E6C-F410-4314-9F1D-99C242C9F962}" srcOrd="1" destOrd="0" presId="urn:microsoft.com/office/officeart/2005/8/layout/hChevron3"/>
    <dgm:cxn modelId="{773876C7-C6A7-4469-93D0-CF51013134A4}" type="presParOf" srcId="{94A58C07-BD85-491A-A95F-AAF52DF03D44}" destId="{3380A078-0EC5-4368-A544-6FE19D9A73DA}" srcOrd="2" destOrd="0" presId="urn:microsoft.com/office/officeart/2005/8/layout/hChevron3"/>
    <dgm:cxn modelId="{ACF758CC-7E41-4FEB-AD63-106E25E69971}" type="presParOf" srcId="{94A58C07-BD85-491A-A95F-AAF52DF03D44}" destId="{84C7268A-4442-4CDE-B81F-A3F0F578E0D6}" srcOrd="3" destOrd="0" presId="urn:microsoft.com/office/officeart/2005/8/layout/hChevron3"/>
    <dgm:cxn modelId="{0E3B6206-D575-4771-8CD3-F5FDB03AC543}" type="presParOf" srcId="{94A58C07-BD85-491A-A95F-AAF52DF03D44}" destId="{DF1D0CE5-F2AF-4331-9869-3796DE3A7344}" srcOrd="4" destOrd="0" presId="urn:microsoft.com/office/officeart/2005/8/layout/hChevron3"/>
    <dgm:cxn modelId="{7B228FBD-3E26-477F-AB73-73C80E8879B6}" type="presParOf" srcId="{94A58C07-BD85-491A-A95F-AAF52DF03D44}" destId="{D8B01E68-6A6D-4037-9A76-CEF468BE54E9}" srcOrd="5" destOrd="0" presId="urn:microsoft.com/office/officeart/2005/8/layout/hChevron3"/>
    <dgm:cxn modelId="{576E9644-EF78-40A1-A206-BA977174E08E}" type="presParOf" srcId="{94A58C07-BD85-491A-A95F-AAF52DF03D44}" destId="{DCBAB9DA-1B48-495C-A918-6180FF391455}" srcOrd="6" destOrd="0" presId="urn:microsoft.com/office/officeart/2005/8/layout/hChevron3"/>
    <dgm:cxn modelId="{22C27D22-A518-4A7E-809C-5168FC9BA602}" type="presParOf" srcId="{94A58C07-BD85-491A-A95F-AAF52DF03D44}" destId="{D4854F8D-D55F-42AD-BB8F-765AFF378BF6}" srcOrd="7" destOrd="0" presId="urn:microsoft.com/office/officeart/2005/8/layout/hChevron3"/>
    <dgm:cxn modelId="{F94ED257-33B1-4F3B-B4BF-F6EB76FFCCCB}" type="presParOf" srcId="{94A58C07-BD85-491A-A95F-AAF52DF03D44}" destId="{65A51597-85A9-4E08-9AE1-C55F2EB546F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A0EA30-710C-433A-B255-9F4D2C54D412}" type="doc">
      <dgm:prSet loTypeId="urn:microsoft.com/office/officeart/2005/8/layout/vList2" loCatId="list" qsTypeId="urn:microsoft.com/office/officeart/2005/8/quickstyle/simple1" qsCatId="simple" csTypeId="urn:microsoft.com/office/officeart/2005/8/colors/accent1_1" csCatId="accent1" phldr="1"/>
      <dgm:spPr/>
    </dgm:pt>
    <dgm:pt modelId="{01DACD39-BA1F-44FA-8D9B-5CF8A46CADC5}">
      <dgm:prSet phldrT="[Text]" custT="1"/>
      <dgm:spPr/>
      <dgm:t>
        <a:bodyPr/>
        <a:lstStyle/>
        <a:p>
          <a:r>
            <a:rPr lang="en-US" sz="1200" b="1" dirty="0" smtClean="0"/>
            <a:t>1</a:t>
          </a:r>
          <a:r>
            <a:rPr lang="en-US" sz="1200" b="1" baseline="30000" dirty="0" smtClean="0"/>
            <a:t>st</a:t>
          </a:r>
          <a:r>
            <a:rPr lang="en-US" sz="1200" b="1" dirty="0" smtClean="0"/>
            <a:t> - Population</a:t>
          </a:r>
          <a:endParaRPr lang="en-US" sz="1200" b="1" dirty="0"/>
        </a:p>
      </dgm:t>
    </dgm:pt>
    <dgm:pt modelId="{014ED605-AA50-418B-8B66-1C5622BDB4E2}" type="parTrans" cxnId="{8FF36E0D-0E99-458B-B32B-32F9788F8DAA}">
      <dgm:prSet/>
      <dgm:spPr/>
      <dgm:t>
        <a:bodyPr/>
        <a:lstStyle/>
        <a:p>
          <a:endParaRPr lang="en-US" sz="1200"/>
        </a:p>
      </dgm:t>
    </dgm:pt>
    <dgm:pt modelId="{ADB5AFB1-BB79-42C9-94DB-C0A919AE12CA}" type="sibTrans" cxnId="{8FF36E0D-0E99-458B-B32B-32F9788F8DAA}">
      <dgm:prSet/>
      <dgm:spPr/>
      <dgm:t>
        <a:bodyPr/>
        <a:lstStyle/>
        <a:p>
          <a:endParaRPr lang="en-US" sz="1200"/>
        </a:p>
      </dgm:t>
    </dgm:pt>
    <dgm:pt modelId="{B2DAD8B8-87F1-4F71-B359-AC7E54DBE8D3}">
      <dgm:prSet phldrT="[Text]" custT="1"/>
      <dgm:spPr/>
      <dgm:t>
        <a:bodyPr/>
        <a:lstStyle/>
        <a:p>
          <a:r>
            <a:rPr lang="en-US" sz="1200" b="1" dirty="0" smtClean="0"/>
            <a:t>2</a:t>
          </a:r>
          <a:r>
            <a:rPr lang="en-US" sz="1200" b="1" baseline="30000" dirty="0" smtClean="0"/>
            <a:t>nd</a:t>
          </a:r>
          <a:r>
            <a:rPr lang="en-US" sz="1200" b="1" dirty="0" smtClean="0"/>
            <a:t> - Urban 1 – </a:t>
          </a:r>
        </a:p>
        <a:p>
          <a:r>
            <a:rPr lang="en-US" sz="1200" dirty="0" smtClean="0"/>
            <a:t>Population in urban areas</a:t>
          </a:r>
          <a:endParaRPr lang="en-US" sz="1200" dirty="0"/>
        </a:p>
      </dgm:t>
    </dgm:pt>
    <dgm:pt modelId="{3FAC8C90-D40D-4159-9AEE-2DCBAD8514CB}" type="parTrans" cxnId="{E1A9BA87-2C7B-43E8-848E-CB5E96242820}">
      <dgm:prSet/>
      <dgm:spPr/>
      <dgm:t>
        <a:bodyPr/>
        <a:lstStyle/>
        <a:p>
          <a:endParaRPr lang="en-US" sz="1200"/>
        </a:p>
      </dgm:t>
    </dgm:pt>
    <dgm:pt modelId="{FADC9BED-5D51-43E2-ABAB-4E56B54C272B}" type="sibTrans" cxnId="{E1A9BA87-2C7B-43E8-848E-CB5E96242820}">
      <dgm:prSet/>
      <dgm:spPr/>
      <dgm:t>
        <a:bodyPr/>
        <a:lstStyle/>
        <a:p>
          <a:endParaRPr lang="en-US" sz="1200"/>
        </a:p>
      </dgm:t>
    </dgm:pt>
    <dgm:pt modelId="{6DA5E8EE-3976-4761-8BCD-E93E309C3990}">
      <dgm:prSet phldrT="[Text]" custT="1"/>
      <dgm:spPr/>
      <dgm:t>
        <a:bodyPr/>
        <a:lstStyle/>
        <a:p>
          <a:r>
            <a:rPr lang="en-US" sz="1200" b="1" dirty="0" smtClean="0"/>
            <a:t>3</a:t>
          </a:r>
          <a:r>
            <a:rPr lang="en-US" sz="1200" b="1" baseline="30000" dirty="0" smtClean="0"/>
            <a:t>rd</a:t>
          </a:r>
          <a:r>
            <a:rPr lang="en-US" sz="1200" b="1" dirty="0" smtClean="0"/>
            <a:t> - Urban 2 – </a:t>
          </a:r>
        </a:p>
        <a:p>
          <a:r>
            <a:rPr lang="en-US" sz="1200" dirty="0" smtClean="0"/>
            <a:t>No. of non-agriculture employees</a:t>
          </a:r>
          <a:endParaRPr lang="en-US" sz="1200" dirty="0"/>
        </a:p>
      </dgm:t>
    </dgm:pt>
    <dgm:pt modelId="{48AC610F-EDAF-4A9B-B3F1-9ED864E09796}" type="parTrans" cxnId="{4EB413F9-885F-4AC1-A121-E6A32B811FBB}">
      <dgm:prSet/>
      <dgm:spPr/>
      <dgm:t>
        <a:bodyPr/>
        <a:lstStyle/>
        <a:p>
          <a:endParaRPr lang="en-US" sz="1200"/>
        </a:p>
      </dgm:t>
    </dgm:pt>
    <dgm:pt modelId="{080B3ECB-9129-4F5D-97CC-709C43A5E678}" type="sibTrans" cxnId="{4EB413F9-885F-4AC1-A121-E6A32B811FBB}">
      <dgm:prSet/>
      <dgm:spPr/>
      <dgm:t>
        <a:bodyPr/>
        <a:lstStyle/>
        <a:p>
          <a:endParaRPr lang="en-US" sz="1200"/>
        </a:p>
      </dgm:t>
    </dgm:pt>
    <dgm:pt modelId="{9877A04A-7D8D-42F7-9257-022C86CE8DA3}" type="pres">
      <dgm:prSet presAssocID="{73A0EA30-710C-433A-B255-9F4D2C54D412}" presName="linear" presStyleCnt="0">
        <dgm:presLayoutVars>
          <dgm:animLvl val="lvl"/>
          <dgm:resizeHandles val="exact"/>
        </dgm:presLayoutVars>
      </dgm:prSet>
      <dgm:spPr/>
    </dgm:pt>
    <dgm:pt modelId="{4320FEA7-FF61-4F40-A20C-10F05AFD203C}" type="pres">
      <dgm:prSet presAssocID="{01DACD39-BA1F-44FA-8D9B-5CF8A46CADC5}" presName="parentText" presStyleLbl="node1" presStyleIdx="0" presStyleCnt="3">
        <dgm:presLayoutVars>
          <dgm:chMax val="0"/>
          <dgm:bulletEnabled val="1"/>
        </dgm:presLayoutVars>
      </dgm:prSet>
      <dgm:spPr/>
      <dgm:t>
        <a:bodyPr/>
        <a:lstStyle/>
        <a:p>
          <a:endParaRPr lang="de-DE"/>
        </a:p>
      </dgm:t>
    </dgm:pt>
    <dgm:pt modelId="{472C22B4-B59C-452C-B3F2-03EE2B359B40}" type="pres">
      <dgm:prSet presAssocID="{ADB5AFB1-BB79-42C9-94DB-C0A919AE12CA}" presName="spacer" presStyleCnt="0"/>
      <dgm:spPr/>
    </dgm:pt>
    <dgm:pt modelId="{CB3A1ACE-52A4-4110-860D-93534A8ACC81}" type="pres">
      <dgm:prSet presAssocID="{B2DAD8B8-87F1-4F71-B359-AC7E54DBE8D3}" presName="parentText" presStyleLbl="node1" presStyleIdx="1" presStyleCnt="3">
        <dgm:presLayoutVars>
          <dgm:chMax val="0"/>
          <dgm:bulletEnabled val="1"/>
        </dgm:presLayoutVars>
      </dgm:prSet>
      <dgm:spPr/>
      <dgm:t>
        <a:bodyPr/>
        <a:lstStyle/>
        <a:p>
          <a:endParaRPr lang="en-US"/>
        </a:p>
      </dgm:t>
    </dgm:pt>
    <dgm:pt modelId="{24511388-52CC-45F8-8792-814516286500}" type="pres">
      <dgm:prSet presAssocID="{FADC9BED-5D51-43E2-ABAB-4E56B54C272B}" presName="spacer" presStyleCnt="0"/>
      <dgm:spPr/>
    </dgm:pt>
    <dgm:pt modelId="{F4E5982D-97D0-45ED-929F-56C72F9A1EF4}" type="pres">
      <dgm:prSet presAssocID="{6DA5E8EE-3976-4761-8BCD-E93E309C3990}" presName="parentText" presStyleLbl="node1" presStyleIdx="2" presStyleCnt="3">
        <dgm:presLayoutVars>
          <dgm:chMax val="0"/>
          <dgm:bulletEnabled val="1"/>
        </dgm:presLayoutVars>
      </dgm:prSet>
      <dgm:spPr/>
      <dgm:t>
        <a:bodyPr/>
        <a:lstStyle/>
        <a:p>
          <a:endParaRPr lang="en-US"/>
        </a:p>
      </dgm:t>
    </dgm:pt>
  </dgm:ptLst>
  <dgm:cxnLst>
    <dgm:cxn modelId="{A8E9D9E3-A265-4D86-A4B5-9B0FFE4B876E}" type="presOf" srcId="{73A0EA30-710C-433A-B255-9F4D2C54D412}" destId="{9877A04A-7D8D-42F7-9257-022C86CE8DA3}" srcOrd="0" destOrd="0" presId="urn:microsoft.com/office/officeart/2005/8/layout/vList2"/>
    <dgm:cxn modelId="{4EB413F9-885F-4AC1-A121-E6A32B811FBB}" srcId="{73A0EA30-710C-433A-B255-9F4D2C54D412}" destId="{6DA5E8EE-3976-4761-8BCD-E93E309C3990}" srcOrd="2" destOrd="0" parTransId="{48AC610F-EDAF-4A9B-B3F1-9ED864E09796}" sibTransId="{080B3ECB-9129-4F5D-97CC-709C43A5E678}"/>
    <dgm:cxn modelId="{28AC31E4-1440-4298-8E03-F5CCD712B3E5}" type="presOf" srcId="{B2DAD8B8-87F1-4F71-B359-AC7E54DBE8D3}" destId="{CB3A1ACE-52A4-4110-860D-93534A8ACC81}" srcOrd="0" destOrd="0" presId="urn:microsoft.com/office/officeart/2005/8/layout/vList2"/>
    <dgm:cxn modelId="{E1A9BA87-2C7B-43E8-848E-CB5E96242820}" srcId="{73A0EA30-710C-433A-B255-9F4D2C54D412}" destId="{B2DAD8B8-87F1-4F71-B359-AC7E54DBE8D3}" srcOrd="1" destOrd="0" parTransId="{3FAC8C90-D40D-4159-9AEE-2DCBAD8514CB}" sibTransId="{FADC9BED-5D51-43E2-ABAB-4E56B54C272B}"/>
    <dgm:cxn modelId="{4D8BCCE0-9D59-43C3-8BC0-273416355DC6}" type="presOf" srcId="{01DACD39-BA1F-44FA-8D9B-5CF8A46CADC5}" destId="{4320FEA7-FF61-4F40-A20C-10F05AFD203C}" srcOrd="0" destOrd="0" presId="urn:microsoft.com/office/officeart/2005/8/layout/vList2"/>
    <dgm:cxn modelId="{8FF36E0D-0E99-458B-B32B-32F9788F8DAA}" srcId="{73A0EA30-710C-433A-B255-9F4D2C54D412}" destId="{01DACD39-BA1F-44FA-8D9B-5CF8A46CADC5}" srcOrd="0" destOrd="0" parTransId="{014ED605-AA50-418B-8B66-1C5622BDB4E2}" sibTransId="{ADB5AFB1-BB79-42C9-94DB-C0A919AE12CA}"/>
    <dgm:cxn modelId="{F4F16B22-0504-4E5F-B1C9-30387AEBB9A0}" type="presOf" srcId="{6DA5E8EE-3976-4761-8BCD-E93E309C3990}" destId="{F4E5982D-97D0-45ED-929F-56C72F9A1EF4}" srcOrd="0" destOrd="0" presId="urn:microsoft.com/office/officeart/2005/8/layout/vList2"/>
    <dgm:cxn modelId="{69F8CEF1-B891-4046-A0C7-4307FC064143}" type="presParOf" srcId="{9877A04A-7D8D-42F7-9257-022C86CE8DA3}" destId="{4320FEA7-FF61-4F40-A20C-10F05AFD203C}" srcOrd="0" destOrd="0" presId="urn:microsoft.com/office/officeart/2005/8/layout/vList2"/>
    <dgm:cxn modelId="{59DCFB07-B199-4B6C-910C-99A73DA0E671}" type="presParOf" srcId="{9877A04A-7D8D-42F7-9257-022C86CE8DA3}" destId="{472C22B4-B59C-452C-B3F2-03EE2B359B40}" srcOrd="1" destOrd="0" presId="urn:microsoft.com/office/officeart/2005/8/layout/vList2"/>
    <dgm:cxn modelId="{8A0BC43E-4A9C-45B7-A319-FD81D91B2A9E}" type="presParOf" srcId="{9877A04A-7D8D-42F7-9257-022C86CE8DA3}" destId="{CB3A1ACE-52A4-4110-860D-93534A8ACC81}" srcOrd="2" destOrd="0" presId="urn:microsoft.com/office/officeart/2005/8/layout/vList2"/>
    <dgm:cxn modelId="{1C43F547-0CA6-46D0-A00E-CBEBB454D5CB}" type="presParOf" srcId="{9877A04A-7D8D-42F7-9257-022C86CE8DA3}" destId="{24511388-52CC-45F8-8792-814516286500}" srcOrd="3" destOrd="0" presId="urn:microsoft.com/office/officeart/2005/8/layout/vList2"/>
    <dgm:cxn modelId="{917602E1-4412-43E8-9780-23AB0D8B6527}" type="presParOf" srcId="{9877A04A-7D8D-42F7-9257-022C86CE8DA3}" destId="{F4E5982D-97D0-45ED-929F-56C72F9A1EF4}"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E083-5695-480E-B441-11C843112D4D}">
      <dsp:nvSpPr>
        <dsp:cNvPr id="0" name=""/>
        <dsp:cNvSpPr/>
      </dsp:nvSpPr>
      <dsp:spPr>
        <a:xfrm>
          <a:off x="954" y="0"/>
          <a:ext cx="1861583" cy="29094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85000"/>
                  <a:lumOff val="15000"/>
                </a:schemeClr>
              </a:solidFill>
            </a:rPr>
            <a:t>1. Introduction</a:t>
          </a:r>
          <a:endParaRPr lang="en-US" sz="1000" b="1" kern="1200" dirty="0">
            <a:solidFill>
              <a:schemeClr val="tx1">
                <a:lumMod val="85000"/>
                <a:lumOff val="15000"/>
              </a:schemeClr>
            </a:solidFill>
          </a:endParaRPr>
        </a:p>
      </dsp:txBody>
      <dsp:txXfrm>
        <a:off x="954" y="0"/>
        <a:ext cx="1788847" cy="290945"/>
      </dsp:txXfrm>
    </dsp:sp>
    <dsp:sp modelId="{3380A078-0EC5-4368-A544-6FE19D9A73DA}">
      <dsp:nvSpPr>
        <dsp:cNvPr id="0" name=""/>
        <dsp:cNvSpPr/>
      </dsp:nvSpPr>
      <dsp:spPr>
        <a:xfrm>
          <a:off x="1490221"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2. Motivation  + Objectives</a:t>
          </a:r>
          <a:endParaRPr lang="en-US" sz="1000" kern="1200" dirty="0">
            <a:solidFill>
              <a:schemeClr val="bg1">
                <a:lumMod val="65000"/>
              </a:schemeClr>
            </a:solidFill>
          </a:endParaRPr>
        </a:p>
      </dsp:txBody>
      <dsp:txXfrm>
        <a:off x="1635694" y="0"/>
        <a:ext cx="1570638" cy="290945"/>
      </dsp:txXfrm>
    </dsp:sp>
    <dsp:sp modelId="{DF1D0CE5-F2AF-4331-9869-3796DE3A7344}">
      <dsp:nvSpPr>
        <dsp:cNvPr id="0" name=""/>
        <dsp:cNvSpPr/>
      </dsp:nvSpPr>
      <dsp:spPr>
        <a:xfrm>
          <a:off x="2979488"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3. Methodology</a:t>
          </a:r>
          <a:endParaRPr lang="en-US" sz="1000" kern="1200" dirty="0">
            <a:solidFill>
              <a:schemeClr val="bg1">
                <a:lumMod val="65000"/>
              </a:schemeClr>
            </a:solidFill>
          </a:endParaRPr>
        </a:p>
      </dsp:txBody>
      <dsp:txXfrm>
        <a:off x="3124961" y="0"/>
        <a:ext cx="1570638" cy="290945"/>
      </dsp:txXfrm>
    </dsp:sp>
    <dsp:sp modelId="{DCBAB9DA-1B48-495C-A918-6180FF391455}">
      <dsp:nvSpPr>
        <dsp:cNvPr id="0" name=""/>
        <dsp:cNvSpPr/>
      </dsp:nvSpPr>
      <dsp:spPr>
        <a:xfrm>
          <a:off x="4468755"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4. Results</a:t>
          </a:r>
          <a:endParaRPr lang="en-US" sz="1000" kern="1200" dirty="0">
            <a:solidFill>
              <a:schemeClr val="bg1">
                <a:lumMod val="65000"/>
              </a:schemeClr>
            </a:solidFill>
          </a:endParaRPr>
        </a:p>
      </dsp:txBody>
      <dsp:txXfrm>
        <a:off x="4614228" y="0"/>
        <a:ext cx="1570638" cy="290945"/>
      </dsp:txXfrm>
    </dsp:sp>
    <dsp:sp modelId="{65A51597-85A9-4E08-9AE1-C55F2EB546FD}">
      <dsp:nvSpPr>
        <dsp:cNvPr id="0" name=""/>
        <dsp:cNvSpPr/>
      </dsp:nvSpPr>
      <dsp:spPr>
        <a:xfrm>
          <a:off x="5958022"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5. Conclusion + Outlook</a:t>
          </a:r>
          <a:endParaRPr lang="en-US" sz="1000" kern="1200" dirty="0">
            <a:solidFill>
              <a:schemeClr val="bg1">
                <a:lumMod val="65000"/>
              </a:schemeClr>
            </a:solidFill>
          </a:endParaRPr>
        </a:p>
      </dsp:txBody>
      <dsp:txXfrm>
        <a:off x="6103495" y="0"/>
        <a:ext cx="1570638" cy="290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E083-5695-480E-B441-11C843112D4D}">
      <dsp:nvSpPr>
        <dsp:cNvPr id="0" name=""/>
        <dsp:cNvSpPr/>
      </dsp:nvSpPr>
      <dsp:spPr>
        <a:xfrm>
          <a:off x="954" y="0"/>
          <a:ext cx="1861583" cy="29094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1. Introduction</a:t>
          </a:r>
          <a:endParaRPr lang="en-US" sz="1000" kern="1200" dirty="0">
            <a:solidFill>
              <a:schemeClr val="bg1">
                <a:lumMod val="65000"/>
              </a:schemeClr>
            </a:solidFill>
          </a:endParaRPr>
        </a:p>
      </dsp:txBody>
      <dsp:txXfrm>
        <a:off x="954" y="0"/>
        <a:ext cx="1788847" cy="290945"/>
      </dsp:txXfrm>
    </dsp:sp>
    <dsp:sp modelId="{3380A078-0EC5-4368-A544-6FE19D9A73DA}">
      <dsp:nvSpPr>
        <dsp:cNvPr id="0" name=""/>
        <dsp:cNvSpPr/>
      </dsp:nvSpPr>
      <dsp:spPr>
        <a:xfrm>
          <a:off x="1490221"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85000"/>
                  <a:lumOff val="15000"/>
                </a:schemeClr>
              </a:solidFill>
            </a:rPr>
            <a:t>2. Motivation  + Objectives</a:t>
          </a:r>
          <a:endParaRPr lang="en-US" sz="1000" b="1" kern="1200" dirty="0">
            <a:solidFill>
              <a:schemeClr val="tx1">
                <a:lumMod val="85000"/>
                <a:lumOff val="15000"/>
              </a:schemeClr>
            </a:solidFill>
          </a:endParaRPr>
        </a:p>
      </dsp:txBody>
      <dsp:txXfrm>
        <a:off x="1635694" y="0"/>
        <a:ext cx="1570638" cy="290945"/>
      </dsp:txXfrm>
    </dsp:sp>
    <dsp:sp modelId="{DF1D0CE5-F2AF-4331-9869-3796DE3A7344}">
      <dsp:nvSpPr>
        <dsp:cNvPr id="0" name=""/>
        <dsp:cNvSpPr/>
      </dsp:nvSpPr>
      <dsp:spPr>
        <a:xfrm>
          <a:off x="2979488"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3. Methodology</a:t>
          </a:r>
          <a:endParaRPr lang="en-US" sz="1000" kern="1200" dirty="0">
            <a:solidFill>
              <a:schemeClr val="bg1">
                <a:lumMod val="65000"/>
              </a:schemeClr>
            </a:solidFill>
          </a:endParaRPr>
        </a:p>
      </dsp:txBody>
      <dsp:txXfrm>
        <a:off x="3124961" y="0"/>
        <a:ext cx="1570638" cy="290945"/>
      </dsp:txXfrm>
    </dsp:sp>
    <dsp:sp modelId="{DCBAB9DA-1B48-495C-A918-6180FF391455}">
      <dsp:nvSpPr>
        <dsp:cNvPr id="0" name=""/>
        <dsp:cNvSpPr/>
      </dsp:nvSpPr>
      <dsp:spPr>
        <a:xfrm>
          <a:off x="4468755"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4. Results</a:t>
          </a:r>
          <a:endParaRPr lang="en-US" sz="1000" kern="1200" dirty="0">
            <a:solidFill>
              <a:schemeClr val="bg1">
                <a:lumMod val="65000"/>
              </a:schemeClr>
            </a:solidFill>
          </a:endParaRPr>
        </a:p>
      </dsp:txBody>
      <dsp:txXfrm>
        <a:off x="4614228" y="0"/>
        <a:ext cx="1570638" cy="290945"/>
      </dsp:txXfrm>
    </dsp:sp>
    <dsp:sp modelId="{65A51597-85A9-4E08-9AE1-C55F2EB546FD}">
      <dsp:nvSpPr>
        <dsp:cNvPr id="0" name=""/>
        <dsp:cNvSpPr/>
      </dsp:nvSpPr>
      <dsp:spPr>
        <a:xfrm>
          <a:off x="5958022"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5. Conclusion + Outlook</a:t>
          </a:r>
          <a:endParaRPr lang="en-US" sz="1000" kern="1200" dirty="0">
            <a:solidFill>
              <a:schemeClr val="bg1">
                <a:lumMod val="65000"/>
              </a:schemeClr>
            </a:solidFill>
          </a:endParaRPr>
        </a:p>
      </dsp:txBody>
      <dsp:txXfrm>
        <a:off x="6103495" y="0"/>
        <a:ext cx="1570638" cy="290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E083-5695-480E-B441-11C843112D4D}">
      <dsp:nvSpPr>
        <dsp:cNvPr id="0" name=""/>
        <dsp:cNvSpPr/>
      </dsp:nvSpPr>
      <dsp:spPr>
        <a:xfrm>
          <a:off x="954" y="0"/>
          <a:ext cx="1861583" cy="29094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1. Introduction</a:t>
          </a:r>
          <a:endParaRPr lang="en-US" sz="1000" kern="1200" dirty="0">
            <a:solidFill>
              <a:schemeClr val="bg1">
                <a:lumMod val="65000"/>
              </a:schemeClr>
            </a:solidFill>
          </a:endParaRPr>
        </a:p>
      </dsp:txBody>
      <dsp:txXfrm>
        <a:off x="954" y="0"/>
        <a:ext cx="1788847" cy="290945"/>
      </dsp:txXfrm>
    </dsp:sp>
    <dsp:sp modelId="{3380A078-0EC5-4368-A544-6FE19D9A73DA}">
      <dsp:nvSpPr>
        <dsp:cNvPr id="0" name=""/>
        <dsp:cNvSpPr/>
      </dsp:nvSpPr>
      <dsp:spPr>
        <a:xfrm>
          <a:off x="1490221"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2. Motivation  + Objectives</a:t>
          </a:r>
          <a:endParaRPr lang="en-US" sz="1000" kern="1200" dirty="0">
            <a:solidFill>
              <a:schemeClr val="bg1">
                <a:lumMod val="65000"/>
              </a:schemeClr>
            </a:solidFill>
          </a:endParaRPr>
        </a:p>
      </dsp:txBody>
      <dsp:txXfrm>
        <a:off x="1635694" y="0"/>
        <a:ext cx="1570638" cy="290945"/>
      </dsp:txXfrm>
    </dsp:sp>
    <dsp:sp modelId="{DF1D0CE5-F2AF-4331-9869-3796DE3A7344}">
      <dsp:nvSpPr>
        <dsp:cNvPr id="0" name=""/>
        <dsp:cNvSpPr/>
      </dsp:nvSpPr>
      <dsp:spPr>
        <a:xfrm>
          <a:off x="2979488"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85000"/>
                  <a:lumOff val="15000"/>
                </a:schemeClr>
              </a:solidFill>
            </a:rPr>
            <a:t>3. Methodology</a:t>
          </a:r>
          <a:endParaRPr lang="en-US" sz="1000" b="1" kern="1200" dirty="0">
            <a:solidFill>
              <a:schemeClr val="tx1">
                <a:lumMod val="85000"/>
                <a:lumOff val="15000"/>
              </a:schemeClr>
            </a:solidFill>
          </a:endParaRPr>
        </a:p>
      </dsp:txBody>
      <dsp:txXfrm>
        <a:off x="3124961" y="0"/>
        <a:ext cx="1570638" cy="290945"/>
      </dsp:txXfrm>
    </dsp:sp>
    <dsp:sp modelId="{DCBAB9DA-1B48-495C-A918-6180FF391455}">
      <dsp:nvSpPr>
        <dsp:cNvPr id="0" name=""/>
        <dsp:cNvSpPr/>
      </dsp:nvSpPr>
      <dsp:spPr>
        <a:xfrm>
          <a:off x="4468755"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4. Results</a:t>
          </a:r>
          <a:endParaRPr lang="en-US" sz="1000" kern="1200" dirty="0">
            <a:solidFill>
              <a:schemeClr val="bg1">
                <a:lumMod val="65000"/>
              </a:schemeClr>
            </a:solidFill>
          </a:endParaRPr>
        </a:p>
      </dsp:txBody>
      <dsp:txXfrm>
        <a:off x="4614228" y="0"/>
        <a:ext cx="1570638" cy="290945"/>
      </dsp:txXfrm>
    </dsp:sp>
    <dsp:sp modelId="{65A51597-85A9-4E08-9AE1-C55F2EB546FD}">
      <dsp:nvSpPr>
        <dsp:cNvPr id="0" name=""/>
        <dsp:cNvSpPr/>
      </dsp:nvSpPr>
      <dsp:spPr>
        <a:xfrm>
          <a:off x="5958022"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5. Conclusion + Outlook</a:t>
          </a:r>
          <a:endParaRPr lang="en-US" sz="1000" kern="1200" dirty="0">
            <a:solidFill>
              <a:schemeClr val="bg1">
                <a:lumMod val="65000"/>
              </a:schemeClr>
            </a:solidFill>
          </a:endParaRPr>
        </a:p>
      </dsp:txBody>
      <dsp:txXfrm>
        <a:off x="6103495" y="0"/>
        <a:ext cx="1570638" cy="290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E083-5695-480E-B441-11C843112D4D}">
      <dsp:nvSpPr>
        <dsp:cNvPr id="0" name=""/>
        <dsp:cNvSpPr/>
      </dsp:nvSpPr>
      <dsp:spPr>
        <a:xfrm>
          <a:off x="954" y="0"/>
          <a:ext cx="1861583" cy="29094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1. Introduction</a:t>
          </a:r>
          <a:endParaRPr lang="en-US" sz="1000" kern="1200" dirty="0">
            <a:solidFill>
              <a:schemeClr val="bg1">
                <a:lumMod val="65000"/>
              </a:schemeClr>
            </a:solidFill>
          </a:endParaRPr>
        </a:p>
      </dsp:txBody>
      <dsp:txXfrm>
        <a:off x="954" y="0"/>
        <a:ext cx="1788847" cy="290945"/>
      </dsp:txXfrm>
    </dsp:sp>
    <dsp:sp modelId="{3380A078-0EC5-4368-A544-6FE19D9A73DA}">
      <dsp:nvSpPr>
        <dsp:cNvPr id="0" name=""/>
        <dsp:cNvSpPr/>
      </dsp:nvSpPr>
      <dsp:spPr>
        <a:xfrm>
          <a:off x="1490221"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2. Motivation  + Objectives</a:t>
          </a:r>
          <a:endParaRPr lang="en-US" sz="1000" kern="1200" dirty="0">
            <a:solidFill>
              <a:schemeClr val="bg1">
                <a:lumMod val="65000"/>
              </a:schemeClr>
            </a:solidFill>
          </a:endParaRPr>
        </a:p>
      </dsp:txBody>
      <dsp:txXfrm>
        <a:off x="1635694" y="0"/>
        <a:ext cx="1570638" cy="290945"/>
      </dsp:txXfrm>
    </dsp:sp>
    <dsp:sp modelId="{DF1D0CE5-F2AF-4331-9869-3796DE3A7344}">
      <dsp:nvSpPr>
        <dsp:cNvPr id="0" name=""/>
        <dsp:cNvSpPr/>
      </dsp:nvSpPr>
      <dsp:spPr>
        <a:xfrm>
          <a:off x="2979488"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3. Methodology</a:t>
          </a:r>
          <a:endParaRPr lang="en-US" sz="1000" kern="1200" dirty="0">
            <a:solidFill>
              <a:schemeClr val="bg1">
                <a:lumMod val="65000"/>
              </a:schemeClr>
            </a:solidFill>
          </a:endParaRPr>
        </a:p>
      </dsp:txBody>
      <dsp:txXfrm>
        <a:off x="3124961" y="0"/>
        <a:ext cx="1570638" cy="290945"/>
      </dsp:txXfrm>
    </dsp:sp>
    <dsp:sp modelId="{DCBAB9DA-1B48-495C-A918-6180FF391455}">
      <dsp:nvSpPr>
        <dsp:cNvPr id="0" name=""/>
        <dsp:cNvSpPr/>
      </dsp:nvSpPr>
      <dsp:spPr>
        <a:xfrm>
          <a:off x="4468755"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85000"/>
                  <a:lumOff val="15000"/>
                </a:schemeClr>
              </a:solidFill>
            </a:rPr>
            <a:t>4. Results</a:t>
          </a:r>
          <a:endParaRPr lang="en-US" sz="1000" b="1" kern="1200" dirty="0">
            <a:solidFill>
              <a:schemeClr val="tx1">
                <a:lumMod val="85000"/>
                <a:lumOff val="15000"/>
              </a:schemeClr>
            </a:solidFill>
          </a:endParaRPr>
        </a:p>
      </dsp:txBody>
      <dsp:txXfrm>
        <a:off x="4614228" y="0"/>
        <a:ext cx="1570638" cy="290945"/>
      </dsp:txXfrm>
    </dsp:sp>
    <dsp:sp modelId="{65A51597-85A9-4E08-9AE1-C55F2EB546FD}">
      <dsp:nvSpPr>
        <dsp:cNvPr id="0" name=""/>
        <dsp:cNvSpPr/>
      </dsp:nvSpPr>
      <dsp:spPr>
        <a:xfrm>
          <a:off x="5958022"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5. Conclusion + Outlook</a:t>
          </a:r>
          <a:endParaRPr lang="en-US" sz="1000" kern="1200" dirty="0">
            <a:solidFill>
              <a:schemeClr val="bg1">
                <a:lumMod val="65000"/>
              </a:schemeClr>
            </a:solidFill>
          </a:endParaRPr>
        </a:p>
      </dsp:txBody>
      <dsp:txXfrm>
        <a:off x="6103495" y="0"/>
        <a:ext cx="1570638" cy="290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E083-5695-480E-B441-11C843112D4D}">
      <dsp:nvSpPr>
        <dsp:cNvPr id="0" name=""/>
        <dsp:cNvSpPr/>
      </dsp:nvSpPr>
      <dsp:spPr>
        <a:xfrm>
          <a:off x="954" y="0"/>
          <a:ext cx="1861583" cy="29094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1. Introduction</a:t>
          </a:r>
          <a:endParaRPr lang="en-US" sz="1000" kern="1200" dirty="0">
            <a:solidFill>
              <a:schemeClr val="bg1">
                <a:lumMod val="65000"/>
              </a:schemeClr>
            </a:solidFill>
          </a:endParaRPr>
        </a:p>
      </dsp:txBody>
      <dsp:txXfrm>
        <a:off x="954" y="0"/>
        <a:ext cx="1788847" cy="290945"/>
      </dsp:txXfrm>
    </dsp:sp>
    <dsp:sp modelId="{3380A078-0EC5-4368-A544-6FE19D9A73DA}">
      <dsp:nvSpPr>
        <dsp:cNvPr id="0" name=""/>
        <dsp:cNvSpPr/>
      </dsp:nvSpPr>
      <dsp:spPr>
        <a:xfrm>
          <a:off x="1490221"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2. Motivation  + Objectives</a:t>
          </a:r>
          <a:endParaRPr lang="en-US" sz="1000" kern="1200" dirty="0">
            <a:solidFill>
              <a:schemeClr val="bg1">
                <a:lumMod val="65000"/>
              </a:schemeClr>
            </a:solidFill>
          </a:endParaRPr>
        </a:p>
      </dsp:txBody>
      <dsp:txXfrm>
        <a:off x="1635694" y="0"/>
        <a:ext cx="1570638" cy="290945"/>
      </dsp:txXfrm>
    </dsp:sp>
    <dsp:sp modelId="{DF1D0CE5-F2AF-4331-9869-3796DE3A7344}">
      <dsp:nvSpPr>
        <dsp:cNvPr id="0" name=""/>
        <dsp:cNvSpPr/>
      </dsp:nvSpPr>
      <dsp:spPr>
        <a:xfrm>
          <a:off x="2979488"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3. Methodology</a:t>
          </a:r>
          <a:endParaRPr lang="en-US" sz="1000" kern="1200" dirty="0">
            <a:solidFill>
              <a:schemeClr val="bg1">
                <a:lumMod val="65000"/>
              </a:schemeClr>
            </a:solidFill>
          </a:endParaRPr>
        </a:p>
      </dsp:txBody>
      <dsp:txXfrm>
        <a:off x="3124961" y="0"/>
        <a:ext cx="1570638" cy="290945"/>
      </dsp:txXfrm>
    </dsp:sp>
    <dsp:sp modelId="{0BA34FAD-F7F9-4BB6-83DC-FC2AE9DEC0B2}">
      <dsp:nvSpPr>
        <dsp:cNvPr id="0" name=""/>
        <dsp:cNvSpPr/>
      </dsp:nvSpPr>
      <dsp:spPr>
        <a:xfrm>
          <a:off x="4468755"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85000"/>
                  <a:lumOff val="15000"/>
                </a:schemeClr>
              </a:solidFill>
            </a:rPr>
            <a:t>4. Results</a:t>
          </a:r>
          <a:endParaRPr lang="en-US" sz="1000" b="1" kern="1200" dirty="0">
            <a:solidFill>
              <a:schemeClr val="tx1">
                <a:lumMod val="85000"/>
                <a:lumOff val="15000"/>
              </a:schemeClr>
            </a:solidFill>
          </a:endParaRPr>
        </a:p>
      </dsp:txBody>
      <dsp:txXfrm>
        <a:off x="4614228" y="0"/>
        <a:ext cx="1570638" cy="290945"/>
      </dsp:txXfrm>
    </dsp:sp>
    <dsp:sp modelId="{65A51597-85A9-4E08-9AE1-C55F2EB546FD}">
      <dsp:nvSpPr>
        <dsp:cNvPr id="0" name=""/>
        <dsp:cNvSpPr/>
      </dsp:nvSpPr>
      <dsp:spPr>
        <a:xfrm>
          <a:off x="5958022"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5. Conclusion + Outlook</a:t>
          </a:r>
          <a:endParaRPr lang="en-US" sz="1000" kern="1200" dirty="0">
            <a:solidFill>
              <a:schemeClr val="bg1">
                <a:lumMod val="65000"/>
              </a:schemeClr>
            </a:solidFill>
          </a:endParaRPr>
        </a:p>
      </dsp:txBody>
      <dsp:txXfrm>
        <a:off x="6103495" y="0"/>
        <a:ext cx="1570638" cy="290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E083-5695-480E-B441-11C843112D4D}">
      <dsp:nvSpPr>
        <dsp:cNvPr id="0" name=""/>
        <dsp:cNvSpPr/>
      </dsp:nvSpPr>
      <dsp:spPr>
        <a:xfrm>
          <a:off x="954" y="0"/>
          <a:ext cx="1861583" cy="29094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1. Introduction</a:t>
          </a:r>
          <a:endParaRPr lang="en-US" sz="1000" kern="1200" dirty="0">
            <a:solidFill>
              <a:schemeClr val="bg1">
                <a:lumMod val="65000"/>
              </a:schemeClr>
            </a:solidFill>
          </a:endParaRPr>
        </a:p>
      </dsp:txBody>
      <dsp:txXfrm>
        <a:off x="954" y="0"/>
        <a:ext cx="1788847" cy="290945"/>
      </dsp:txXfrm>
    </dsp:sp>
    <dsp:sp modelId="{3380A078-0EC5-4368-A544-6FE19D9A73DA}">
      <dsp:nvSpPr>
        <dsp:cNvPr id="0" name=""/>
        <dsp:cNvSpPr/>
      </dsp:nvSpPr>
      <dsp:spPr>
        <a:xfrm>
          <a:off x="1490221"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2. Motivation  + Objectives</a:t>
          </a:r>
          <a:endParaRPr lang="en-US" sz="1000" kern="1200" dirty="0">
            <a:solidFill>
              <a:schemeClr val="bg1">
                <a:lumMod val="65000"/>
              </a:schemeClr>
            </a:solidFill>
          </a:endParaRPr>
        </a:p>
      </dsp:txBody>
      <dsp:txXfrm>
        <a:off x="1635694" y="0"/>
        <a:ext cx="1570638" cy="290945"/>
      </dsp:txXfrm>
    </dsp:sp>
    <dsp:sp modelId="{DF1D0CE5-F2AF-4331-9869-3796DE3A7344}">
      <dsp:nvSpPr>
        <dsp:cNvPr id="0" name=""/>
        <dsp:cNvSpPr/>
      </dsp:nvSpPr>
      <dsp:spPr>
        <a:xfrm>
          <a:off x="2979488"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3. Methodology</a:t>
          </a:r>
          <a:endParaRPr lang="en-US" sz="1000" kern="1200" dirty="0">
            <a:solidFill>
              <a:schemeClr val="bg1">
                <a:lumMod val="65000"/>
              </a:schemeClr>
            </a:solidFill>
          </a:endParaRPr>
        </a:p>
      </dsp:txBody>
      <dsp:txXfrm>
        <a:off x="3124961" y="0"/>
        <a:ext cx="1570638" cy="290945"/>
      </dsp:txXfrm>
    </dsp:sp>
    <dsp:sp modelId="{DCBAB9DA-1B48-495C-A918-6180FF391455}">
      <dsp:nvSpPr>
        <dsp:cNvPr id="0" name=""/>
        <dsp:cNvSpPr/>
      </dsp:nvSpPr>
      <dsp:spPr>
        <a:xfrm>
          <a:off x="4468755"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lumMod val="65000"/>
                </a:schemeClr>
              </a:solidFill>
            </a:rPr>
            <a:t>4. Results</a:t>
          </a:r>
          <a:endParaRPr lang="en-US" sz="1000" kern="1200" dirty="0">
            <a:solidFill>
              <a:schemeClr val="bg1">
                <a:lumMod val="65000"/>
              </a:schemeClr>
            </a:solidFill>
          </a:endParaRPr>
        </a:p>
      </dsp:txBody>
      <dsp:txXfrm>
        <a:off x="4614228" y="0"/>
        <a:ext cx="1570638" cy="290945"/>
      </dsp:txXfrm>
    </dsp:sp>
    <dsp:sp modelId="{65A51597-85A9-4E08-9AE1-C55F2EB546FD}">
      <dsp:nvSpPr>
        <dsp:cNvPr id="0" name=""/>
        <dsp:cNvSpPr/>
      </dsp:nvSpPr>
      <dsp:spPr>
        <a:xfrm>
          <a:off x="5958022" y="0"/>
          <a:ext cx="1861583" cy="29094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lumMod val="85000"/>
                  <a:lumOff val="15000"/>
                </a:schemeClr>
              </a:solidFill>
            </a:rPr>
            <a:t>5. Conclusion + Outlook</a:t>
          </a:r>
          <a:endParaRPr lang="en-US" sz="1000" b="1" kern="1200" dirty="0">
            <a:solidFill>
              <a:schemeClr val="tx1">
                <a:lumMod val="85000"/>
                <a:lumOff val="15000"/>
              </a:schemeClr>
            </a:solidFill>
          </a:endParaRPr>
        </a:p>
      </dsp:txBody>
      <dsp:txXfrm>
        <a:off x="6103495" y="0"/>
        <a:ext cx="1570638" cy="2909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0FEA7-FF61-4F40-A20C-10F05AFD203C}">
      <dsp:nvSpPr>
        <dsp:cNvPr id="0" name=""/>
        <dsp:cNvSpPr/>
      </dsp:nvSpPr>
      <dsp:spPr>
        <a:xfrm>
          <a:off x="0" y="14389"/>
          <a:ext cx="2042298"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1</a:t>
          </a:r>
          <a:r>
            <a:rPr lang="en-US" sz="1200" b="1" kern="1200" baseline="30000" dirty="0" smtClean="0"/>
            <a:t>st</a:t>
          </a:r>
          <a:r>
            <a:rPr lang="en-US" sz="1200" b="1" kern="1200" dirty="0" smtClean="0"/>
            <a:t> - Population</a:t>
          </a:r>
          <a:endParaRPr lang="en-US" sz="1200" b="1" kern="1200" dirty="0"/>
        </a:p>
      </dsp:txBody>
      <dsp:txXfrm>
        <a:off x="35640" y="50029"/>
        <a:ext cx="1971018" cy="658800"/>
      </dsp:txXfrm>
    </dsp:sp>
    <dsp:sp modelId="{CB3A1ACE-52A4-4110-860D-93534A8ACC81}">
      <dsp:nvSpPr>
        <dsp:cNvPr id="0" name=""/>
        <dsp:cNvSpPr/>
      </dsp:nvSpPr>
      <dsp:spPr>
        <a:xfrm>
          <a:off x="0" y="856789"/>
          <a:ext cx="2042298"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2</a:t>
          </a:r>
          <a:r>
            <a:rPr lang="en-US" sz="1200" b="1" kern="1200" baseline="30000" dirty="0" smtClean="0"/>
            <a:t>nd</a:t>
          </a:r>
          <a:r>
            <a:rPr lang="en-US" sz="1200" b="1" kern="1200" dirty="0" smtClean="0"/>
            <a:t> - Urban 1 – </a:t>
          </a:r>
        </a:p>
        <a:p>
          <a:pPr lvl="0" algn="l" defTabSz="533400">
            <a:lnSpc>
              <a:spcPct val="90000"/>
            </a:lnSpc>
            <a:spcBef>
              <a:spcPct val="0"/>
            </a:spcBef>
            <a:spcAft>
              <a:spcPct val="35000"/>
            </a:spcAft>
          </a:pPr>
          <a:r>
            <a:rPr lang="en-US" sz="1200" kern="1200" dirty="0" smtClean="0"/>
            <a:t>Population in urban areas</a:t>
          </a:r>
          <a:endParaRPr lang="en-US" sz="1200" kern="1200" dirty="0"/>
        </a:p>
      </dsp:txBody>
      <dsp:txXfrm>
        <a:off x="35640" y="892429"/>
        <a:ext cx="1971018" cy="658800"/>
      </dsp:txXfrm>
    </dsp:sp>
    <dsp:sp modelId="{F4E5982D-97D0-45ED-929F-56C72F9A1EF4}">
      <dsp:nvSpPr>
        <dsp:cNvPr id="0" name=""/>
        <dsp:cNvSpPr/>
      </dsp:nvSpPr>
      <dsp:spPr>
        <a:xfrm>
          <a:off x="0" y="1699190"/>
          <a:ext cx="2042298" cy="7300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3</a:t>
          </a:r>
          <a:r>
            <a:rPr lang="en-US" sz="1200" b="1" kern="1200" baseline="30000" dirty="0" smtClean="0"/>
            <a:t>rd</a:t>
          </a:r>
          <a:r>
            <a:rPr lang="en-US" sz="1200" b="1" kern="1200" dirty="0" smtClean="0"/>
            <a:t> - Urban 2 – </a:t>
          </a:r>
        </a:p>
        <a:p>
          <a:pPr lvl="0" algn="l" defTabSz="533400">
            <a:lnSpc>
              <a:spcPct val="90000"/>
            </a:lnSpc>
            <a:spcBef>
              <a:spcPct val="0"/>
            </a:spcBef>
            <a:spcAft>
              <a:spcPct val="35000"/>
            </a:spcAft>
          </a:pPr>
          <a:r>
            <a:rPr lang="en-US" sz="1200" kern="1200" dirty="0" smtClean="0"/>
            <a:t>No. of non-agriculture employees</a:t>
          </a:r>
          <a:endParaRPr lang="en-US" sz="1200" kern="1200" dirty="0"/>
        </a:p>
      </dsp:txBody>
      <dsp:txXfrm>
        <a:off x="35640" y="1734830"/>
        <a:ext cx="1971018"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137D7-D2EE-4A86-80BD-2B3B3C288BF3}" type="datetimeFigureOut">
              <a:rPr lang="en-US" smtClean="0"/>
              <a:t>9/6/2017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1D87F-F3ED-46D8-95CD-A946BE9024A6}" type="slidenum">
              <a:rPr lang="en-US" smtClean="0"/>
              <a:t>‹#›</a:t>
            </a:fld>
            <a:endParaRPr lang="en-US"/>
          </a:p>
        </p:txBody>
      </p:sp>
    </p:spTree>
    <p:extLst>
      <p:ext uri="{BB962C8B-B14F-4D97-AF65-F5344CB8AC3E}">
        <p14:creationId xmlns:p14="http://schemas.microsoft.com/office/powerpoint/2010/main" val="340305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Regional_organis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so much for your introduction. I am glad to be here and give you my presentation about </a:t>
            </a:r>
            <a:endParaRPr lang="en-US" dirty="0"/>
          </a:p>
        </p:txBody>
      </p:sp>
      <p:sp>
        <p:nvSpPr>
          <p:cNvPr id="4" name="Slide Number Placeholder 3"/>
          <p:cNvSpPr>
            <a:spLocks noGrp="1"/>
          </p:cNvSpPr>
          <p:nvPr>
            <p:ph type="sldNum" sz="quarter" idx="10"/>
          </p:nvPr>
        </p:nvSpPr>
        <p:spPr/>
        <p:txBody>
          <a:bodyPr/>
          <a:lstStyle/>
          <a:p>
            <a:fld id="{4551D87F-F3ED-46D8-95CD-A946BE9024A6}" type="slidenum">
              <a:rPr lang="en-US" smtClean="0"/>
              <a:t>1</a:t>
            </a:fld>
            <a:endParaRPr lang="en-US"/>
          </a:p>
        </p:txBody>
      </p:sp>
    </p:spTree>
    <p:extLst>
      <p:ext uri="{BB962C8B-B14F-4D97-AF65-F5344CB8AC3E}">
        <p14:creationId xmlns:p14="http://schemas.microsoft.com/office/powerpoint/2010/main" val="340085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ASEAN or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Association of Southeast Asian Nations –</a:t>
            </a:r>
            <a:r>
              <a:rPr lang="en-US" sz="1200" b="1" i="0" kern="1200" baseline="0" dirty="0" smtClean="0">
                <a:solidFill>
                  <a:schemeClr val="tx1"/>
                </a:solidFill>
                <a:effectLst/>
                <a:latin typeface="+mn-lt"/>
                <a:ea typeface="+mn-ea"/>
                <a:cs typeface="+mn-cs"/>
              </a:rPr>
              <a:t> 10 countries </a:t>
            </a:r>
            <a:r>
              <a:rPr lang="en-US" sz="1200" b="0" i="0" kern="1200" dirty="0" smtClean="0">
                <a:solidFill>
                  <a:schemeClr val="tx1"/>
                </a:solidFill>
                <a:effectLst/>
                <a:latin typeface="+mn-lt"/>
                <a:ea typeface="+mn-ea"/>
                <a:cs typeface="+mn-cs"/>
              </a:rPr>
              <a:t>is a </a:t>
            </a:r>
            <a:r>
              <a:rPr lang="en-US" sz="1200" b="0" i="0" u="none" strike="noStrike" kern="1200" dirty="0" smtClean="0">
                <a:solidFill>
                  <a:schemeClr val="tx1"/>
                </a:solidFill>
                <a:effectLst/>
                <a:latin typeface="+mn-lt"/>
                <a:ea typeface="+mn-ea"/>
                <a:cs typeface="+mn-cs"/>
                <a:hlinkClick r:id="rId3" tooltip="Regional organisation"/>
              </a:rPr>
              <a:t>regional intergovernmental </a:t>
            </a:r>
            <a:r>
              <a:rPr lang="en-US" sz="1200" b="0" i="0" u="none" strike="noStrike" kern="1200" dirty="0" err="1" smtClean="0">
                <a:solidFill>
                  <a:schemeClr val="tx1"/>
                </a:solidFill>
                <a:effectLst/>
                <a:latin typeface="+mn-lt"/>
                <a:ea typeface="+mn-ea"/>
                <a:cs typeface="+mn-cs"/>
                <a:hlinkClick r:id="rId3" tooltip="Regional organisation"/>
              </a:rPr>
              <a:t>organisation</a:t>
            </a:r>
            <a:endParaRPr lang="en-US" dirty="0"/>
          </a:p>
        </p:txBody>
      </p:sp>
      <p:sp>
        <p:nvSpPr>
          <p:cNvPr id="4" name="Slide Number Placeholder 3"/>
          <p:cNvSpPr>
            <a:spLocks noGrp="1"/>
          </p:cNvSpPr>
          <p:nvPr>
            <p:ph type="sldNum" sz="quarter" idx="10"/>
          </p:nvPr>
        </p:nvSpPr>
        <p:spPr/>
        <p:txBody>
          <a:bodyPr/>
          <a:lstStyle/>
          <a:p>
            <a:fld id="{4551D87F-F3ED-46D8-95CD-A946BE9024A6}" type="slidenum">
              <a:rPr lang="en-US" smtClean="0"/>
              <a:t>3</a:t>
            </a:fld>
            <a:endParaRPr lang="en-US"/>
          </a:p>
        </p:txBody>
      </p:sp>
    </p:spTree>
    <p:extLst>
      <p:ext uri="{BB962C8B-B14F-4D97-AF65-F5344CB8AC3E}">
        <p14:creationId xmlns:p14="http://schemas.microsoft.com/office/powerpoint/2010/main" val="20241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smtClean="0">
                <a:solidFill>
                  <a:schemeClr val="tx1"/>
                </a:solidFill>
                <a:effectLst/>
                <a:latin typeface="+mn-lt"/>
                <a:ea typeface="+mn-ea"/>
                <a:cs typeface="+mn-cs"/>
              </a:rPr>
              <a:t>Limitation</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1" i="0" u="none" strike="noStrike" kern="1200" dirty="0" smtClean="0">
                <a:solidFill>
                  <a:schemeClr val="tx1"/>
                </a:solidFill>
                <a:effectLst/>
                <a:latin typeface="+mn-lt"/>
                <a:ea typeface="+mn-ea"/>
                <a:cs typeface="+mn-cs"/>
              </a:rPr>
              <a:t>Regression</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1" u="none" strike="noStrike" kern="1200" dirty="0" smtClean="0">
                <a:solidFill>
                  <a:schemeClr val="tx1"/>
                </a:solidFill>
                <a:effectLst/>
                <a:latin typeface="+mn-lt"/>
                <a:ea typeface="+mn-ea"/>
                <a:cs typeface="+mn-cs"/>
              </a:rPr>
              <a:t>Data</a:t>
            </a:r>
          </a:p>
          <a:p>
            <a:pPr rtl="0" eaLnBrk="1" fontAlgn="t" latinLnBrk="0" hangingPunct="1"/>
            <a:r>
              <a:rPr lang="en-US" sz="1200" b="0" i="0" u="none" strike="noStrike" kern="1200" dirty="0" smtClean="0">
                <a:solidFill>
                  <a:schemeClr val="tx1"/>
                </a:solidFill>
                <a:effectLst/>
                <a:latin typeface="+mn-lt"/>
                <a:ea typeface="+mn-ea"/>
                <a:cs typeface="+mn-cs"/>
              </a:rPr>
              <a:t>Require large</a:t>
            </a:r>
            <a:r>
              <a:rPr lang="en-US" sz="1200" b="0" i="0" u="none" strike="noStrike" kern="1200" baseline="0" dirty="0" smtClean="0">
                <a:solidFill>
                  <a:schemeClr val="tx1"/>
                </a:solidFill>
                <a:effectLst/>
                <a:latin typeface="+mn-lt"/>
                <a:ea typeface="+mn-ea"/>
                <a:cs typeface="+mn-cs"/>
              </a:rPr>
              <a:t> data sets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Difficult</a:t>
            </a:r>
            <a:r>
              <a:rPr lang="en-US" sz="1200" b="0" i="0" u="none" strike="noStrike" kern="1200" baseline="0" dirty="0" smtClean="0">
                <a:solidFill>
                  <a:schemeClr val="tx1"/>
                </a:solidFill>
                <a:effectLst/>
                <a:latin typeface="+mn-lt"/>
                <a:ea typeface="+mn-ea"/>
                <a:cs typeface="+mn-cs"/>
              </a:rPr>
              <a:t> to deal with unbalanced data (missing data &amp; different criterial) </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1" u="none" strike="noStrike" kern="1200" dirty="0" smtClean="0">
                <a:solidFill>
                  <a:schemeClr val="tx1"/>
                </a:solidFill>
                <a:effectLst/>
                <a:latin typeface="+mn-lt"/>
                <a:ea typeface="+mn-ea"/>
                <a:cs typeface="+mn-cs"/>
              </a:rPr>
              <a:t>Method</a:t>
            </a:r>
          </a:p>
          <a:p>
            <a:pPr rtl="0" eaLnBrk="1" fontAlgn="t" latinLnBrk="0" hangingPunct="1"/>
            <a:r>
              <a:rPr lang="en-US" sz="1200" b="0" i="0" u="none" strike="noStrike" kern="1200" dirty="0" smtClean="0">
                <a:solidFill>
                  <a:schemeClr val="tx1"/>
                </a:solidFill>
                <a:effectLst/>
                <a:latin typeface="+mn-lt"/>
                <a:ea typeface="+mn-ea"/>
                <a:cs typeface="+mn-cs"/>
              </a:rPr>
              <a:t>Complex in defining</a:t>
            </a:r>
            <a:r>
              <a:rPr lang="en-US" sz="1200" b="0" i="0" u="none" strike="noStrike" kern="1200" baseline="0" dirty="0" smtClean="0">
                <a:solidFill>
                  <a:schemeClr val="tx1"/>
                </a:solidFill>
                <a:effectLst/>
                <a:latin typeface="+mn-lt"/>
                <a:ea typeface="+mn-ea"/>
                <a:cs typeface="+mn-cs"/>
              </a:rPr>
              <a:t> &amp; considering the relationship between dependent and independent variables</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Not</a:t>
            </a:r>
            <a:r>
              <a:rPr lang="en-US" sz="1200" b="0" i="0" u="none" strike="noStrike" kern="1200" baseline="0" dirty="0" smtClean="0">
                <a:solidFill>
                  <a:schemeClr val="tx1"/>
                </a:solidFill>
                <a:effectLst/>
                <a:latin typeface="+mn-lt"/>
                <a:ea typeface="+mn-ea"/>
                <a:cs typeface="+mn-cs"/>
              </a:rPr>
              <a:t> a strong tool in comparison</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Overlooks</a:t>
            </a:r>
            <a:r>
              <a:rPr lang="en-US" sz="1200" b="0" i="0" u="none" strike="noStrike" kern="1200" baseline="0" dirty="0" smtClean="0">
                <a:solidFill>
                  <a:schemeClr val="tx1"/>
                </a:solidFill>
                <a:effectLst/>
                <a:latin typeface="+mn-lt"/>
                <a:ea typeface="+mn-ea"/>
                <a:cs typeface="+mn-cs"/>
              </a:rPr>
              <a:t> the effect of structure (i.e. energy structure &amp; economic structure)</a:t>
            </a:r>
            <a:endParaRPr lang="en-US" sz="1200" b="0" i="0" u="none" strike="noStrike"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4551D87F-F3ED-46D8-95CD-A946BE9024A6}" type="slidenum">
              <a:rPr lang="en-US" smtClean="0"/>
              <a:t>4</a:t>
            </a:fld>
            <a:endParaRPr lang="en-US"/>
          </a:p>
        </p:txBody>
      </p:sp>
    </p:spTree>
    <p:extLst>
      <p:ext uri="{BB962C8B-B14F-4D97-AF65-F5344CB8AC3E}">
        <p14:creationId xmlns:p14="http://schemas.microsoft.com/office/powerpoint/2010/main" val="421959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examine</a:t>
            </a:r>
          </a:p>
          <a:p>
            <a:r>
              <a:rPr lang="en-US" baseline="0" dirty="0" smtClean="0"/>
              <a:t>Multi-level comparison</a:t>
            </a:r>
          </a:p>
          <a:p>
            <a:pPr marL="171450" indent="-171450">
              <a:buFontTx/>
              <a:buChar char="-"/>
            </a:pPr>
            <a:r>
              <a:rPr lang="en-US" baseline="0" dirty="0" smtClean="0"/>
              <a:t>Different effects – 6 effects</a:t>
            </a:r>
          </a:p>
          <a:p>
            <a:pPr marL="171450" indent="-171450">
              <a:buFontTx/>
              <a:buChar char="-"/>
            </a:pPr>
            <a:r>
              <a:rPr lang="en-US" baseline="0" dirty="0" smtClean="0"/>
              <a:t>Consider different demographic indicators</a:t>
            </a:r>
          </a:p>
          <a:p>
            <a:pPr marL="628650" lvl="1" indent="-171450">
              <a:buFontTx/>
              <a:buChar char="-"/>
            </a:pPr>
            <a:r>
              <a:rPr lang="en-US" baseline="0" dirty="0" smtClean="0"/>
              <a:t>Singapore</a:t>
            </a:r>
            <a:r>
              <a:rPr lang="en-US" baseline="0" dirty="0" smtClean="0"/>
              <a:t>: </a:t>
            </a:r>
            <a:endParaRPr lang="en-US" baseline="0" dirty="0" smtClean="0"/>
          </a:p>
          <a:p>
            <a:pPr marL="628650" lvl="1" indent="-171450">
              <a:buFontTx/>
              <a:buChar cha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Mention about data resources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Explain</a:t>
            </a:r>
            <a:r>
              <a:rPr lang="en-US" baseline="0" dirty="0" smtClean="0"/>
              <a:t> activity effect</a:t>
            </a:r>
            <a:endParaRPr lang="en-US" dirty="0" smtClean="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4551D87F-F3ED-46D8-95CD-A946BE9024A6}" type="slidenum">
              <a:rPr lang="en-US" smtClean="0"/>
              <a:t>5</a:t>
            </a:fld>
            <a:endParaRPr lang="en-US"/>
          </a:p>
        </p:txBody>
      </p:sp>
    </p:spTree>
    <p:extLst>
      <p:ext uri="{BB962C8B-B14F-4D97-AF65-F5344CB8AC3E}">
        <p14:creationId xmlns:p14="http://schemas.microsoft.com/office/powerpoint/2010/main" val="34307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endParaRPr lang="en-US" baseline="0" dirty="0" smtClean="0"/>
          </a:p>
          <a:p>
            <a:pPr marL="0" indent="0">
              <a:buFont typeface="Symbol" panose="05050102010706020507" pitchFamily="18" charset="2"/>
              <a:buNone/>
            </a:pPr>
            <a:r>
              <a:rPr lang="en-US" baseline="0" dirty="0" smtClean="0"/>
              <a:t>Results:</a:t>
            </a:r>
          </a:p>
          <a:p>
            <a:pPr marL="171450" indent="-171450">
              <a:buFontTx/>
              <a:buChar char="-"/>
            </a:pPr>
            <a:r>
              <a:rPr lang="en-US" baseline="0" dirty="0" smtClean="0"/>
              <a:t>All 7 countries: </a:t>
            </a:r>
          </a:p>
          <a:p>
            <a:pPr marL="628650" lvl="1" indent="-171450">
              <a:buFontTx/>
              <a:buChar char="-"/>
            </a:pPr>
            <a:r>
              <a:rPr lang="en-US" baseline="0" dirty="0" smtClean="0"/>
              <a:t>activity effect increases CO2 emission </a:t>
            </a:r>
          </a:p>
          <a:p>
            <a:pPr marL="628650" lvl="1" indent="-171450">
              <a:buFontTx/>
              <a:buChar char="-"/>
            </a:pPr>
            <a:r>
              <a:rPr lang="en-US" baseline="0" dirty="0" smtClean="0"/>
              <a:t>Except for Philippines: demographic factors (population, urban population &amp; no. of non agriculture employee) increase CO2 emission</a:t>
            </a:r>
          </a:p>
          <a:p>
            <a:pPr marL="171450" lvl="0" indent="-171450">
              <a:buFontTx/>
              <a:buChar char="-"/>
            </a:pPr>
            <a:r>
              <a:rPr lang="en-US" baseline="0" dirty="0" smtClean="0"/>
              <a:t>Emission factor effect or the changes of emission from each type of consumed energy decreased CO2 emission in 6 of 7 countries </a:t>
            </a:r>
          </a:p>
          <a:p>
            <a:pPr marL="171450" lvl="0" indent="-171450">
              <a:buFontTx/>
              <a:buChar char="-"/>
            </a:pPr>
            <a:r>
              <a:rPr lang="en-US" baseline="0" dirty="0" smtClean="0"/>
              <a:t>Energy mix effect or the changes of energy consumption from fossil fuel to alternative energy resources contributed some positive effect on reducing CO2 emissions in Brunei, Myanmar, Philippines during the considered period and recent in Malaysia and Thailand.</a:t>
            </a:r>
          </a:p>
          <a:p>
            <a:pPr marL="171450" lvl="0" indent="-171450">
              <a:buFontTx/>
              <a:buChar char="-"/>
            </a:pPr>
            <a:r>
              <a:rPr lang="en-US" baseline="0" dirty="0" smtClean="0"/>
              <a:t>After many efforts in enhancing energy efficiency, only 3 countries showed the satisfactory results</a:t>
            </a:r>
          </a:p>
          <a:p>
            <a:pPr marL="171450" lvl="0" indent="-171450">
              <a:buFontTx/>
              <a:buChar char="-"/>
            </a:pPr>
            <a:r>
              <a:rPr lang="en-US" baseline="0" dirty="0" smtClean="0"/>
              <a:t>Except for Brunei, because of the industrial bias in economic growth, the economic structure  changes make CO2 emission increasing in the region </a:t>
            </a:r>
          </a:p>
          <a:p>
            <a:pPr marL="171450" indent="-171450">
              <a:buFont typeface="Symbol" panose="05050102010706020507" pitchFamily="18" charset="2"/>
              <a:buChar char="Þ"/>
            </a:pPr>
            <a:endParaRPr lang="en-US" dirty="0"/>
          </a:p>
        </p:txBody>
      </p:sp>
      <p:sp>
        <p:nvSpPr>
          <p:cNvPr id="4" name="Slide Number Placeholder 3"/>
          <p:cNvSpPr>
            <a:spLocks noGrp="1"/>
          </p:cNvSpPr>
          <p:nvPr>
            <p:ph type="sldNum" sz="quarter" idx="10"/>
          </p:nvPr>
        </p:nvSpPr>
        <p:spPr/>
        <p:txBody>
          <a:bodyPr/>
          <a:lstStyle/>
          <a:p>
            <a:fld id="{4551D87F-F3ED-46D8-95CD-A946BE9024A6}" type="slidenum">
              <a:rPr lang="en-US" smtClean="0"/>
              <a:t>6</a:t>
            </a:fld>
            <a:endParaRPr lang="en-US"/>
          </a:p>
        </p:txBody>
      </p:sp>
    </p:spTree>
    <p:extLst>
      <p:ext uri="{BB962C8B-B14F-4D97-AF65-F5344CB8AC3E}">
        <p14:creationId xmlns:p14="http://schemas.microsoft.com/office/powerpoint/2010/main" val="289240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advantages of decomposition methods – not only compare multi-countries but also multi-sectors.</a:t>
            </a:r>
          </a:p>
          <a:p>
            <a:r>
              <a:rPr lang="en-US" baseline="0" dirty="0" smtClean="0"/>
              <a:t>For example, look deeper into sectors at the special case of Philippines, the only countries has demographic effect drive CO2 emission decrease</a:t>
            </a:r>
          </a:p>
          <a:p>
            <a:pPr marL="171450" indent="-171450">
              <a:buFont typeface="Symbol" panose="05050102010706020507" pitchFamily="18" charset="2"/>
              <a:buChar char="Þ"/>
            </a:pPr>
            <a:r>
              <a:rPr lang="en-US" baseline="0" dirty="0" smtClean="0"/>
              <a:t>Increasing production is the main reason increasing CO2 emission.</a:t>
            </a:r>
          </a:p>
          <a:p>
            <a:pPr marL="171450" indent="-171450">
              <a:buFont typeface="Symbol" panose="05050102010706020507" pitchFamily="18" charset="2"/>
              <a:buChar char="Þ"/>
            </a:pPr>
            <a:r>
              <a:rPr lang="en-US" baseline="0" dirty="0" smtClean="0"/>
              <a:t>However the good control in demographic issues reduce the pressure on emission issues which is getting worse in Philippines year by year.</a:t>
            </a:r>
          </a:p>
          <a:p>
            <a:pPr marL="171450" indent="-171450">
              <a:buFont typeface="Symbol" panose="05050102010706020507" pitchFamily="18" charset="2"/>
              <a:buChar char="Þ"/>
            </a:pPr>
            <a:endParaRPr lang="en-US" baseline="0" dirty="0" smtClean="0"/>
          </a:p>
          <a:p>
            <a:pPr marL="171450" indent="-171450">
              <a:buFont typeface="Symbol" panose="05050102010706020507" pitchFamily="18" charset="2"/>
              <a:buChar char="Þ"/>
            </a:pPr>
            <a:endParaRPr lang="en-US" baseline="0" dirty="0" smtClean="0"/>
          </a:p>
          <a:p>
            <a:pPr marL="171450" indent="-171450">
              <a:buFont typeface="Symbol" panose="05050102010706020507" pitchFamily="18" charset="2"/>
              <a:buChar char="Þ"/>
            </a:pPr>
            <a:endParaRPr lang="en-US" baseline="0" dirty="0" smtClean="0"/>
          </a:p>
        </p:txBody>
      </p:sp>
      <p:sp>
        <p:nvSpPr>
          <p:cNvPr id="4" name="Slide Number Placeholder 3"/>
          <p:cNvSpPr>
            <a:spLocks noGrp="1"/>
          </p:cNvSpPr>
          <p:nvPr>
            <p:ph type="sldNum" sz="quarter" idx="10"/>
          </p:nvPr>
        </p:nvSpPr>
        <p:spPr/>
        <p:txBody>
          <a:bodyPr/>
          <a:lstStyle/>
          <a:p>
            <a:fld id="{4551D87F-F3ED-46D8-95CD-A946BE9024A6}" type="slidenum">
              <a:rPr lang="en-US" smtClean="0"/>
              <a:t>7</a:t>
            </a:fld>
            <a:endParaRPr lang="en-US"/>
          </a:p>
        </p:txBody>
      </p:sp>
    </p:spTree>
    <p:extLst>
      <p:ext uri="{BB962C8B-B14F-4D97-AF65-F5344CB8AC3E}">
        <p14:creationId xmlns:p14="http://schemas.microsoft.com/office/powerpoint/2010/main" val="111134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looking into the multi-level comparison, which means compare sectors by sector between different countries. We have the results like that. However, because of limited time, I would like to skip this slide and turn to the results of analysis or compare different effect from different demographic factors. That are quite interesting </a:t>
            </a:r>
            <a:endParaRPr lang="en-US" dirty="0"/>
          </a:p>
        </p:txBody>
      </p:sp>
      <p:sp>
        <p:nvSpPr>
          <p:cNvPr id="4" name="Slide Number Placeholder 3"/>
          <p:cNvSpPr>
            <a:spLocks noGrp="1"/>
          </p:cNvSpPr>
          <p:nvPr>
            <p:ph type="sldNum" sz="quarter" idx="10"/>
          </p:nvPr>
        </p:nvSpPr>
        <p:spPr/>
        <p:txBody>
          <a:bodyPr/>
          <a:lstStyle/>
          <a:p>
            <a:fld id="{4551D87F-F3ED-46D8-95CD-A946BE9024A6}" type="slidenum">
              <a:rPr lang="en-US" smtClean="0"/>
              <a:t>8</a:t>
            </a:fld>
            <a:endParaRPr lang="en-US"/>
          </a:p>
        </p:txBody>
      </p:sp>
    </p:spTree>
    <p:extLst>
      <p:ext uri="{BB962C8B-B14F-4D97-AF65-F5344CB8AC3E}">
        <p14:creationId xmlns:p14="http://schemas.microsoft.com/office/powerpoint/2010/main" val="46192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a:t>
            </a:r>
            <a:r>
              <a:rPr lang="en-US" sz="1200" b="1" i="0" kern="1200" baseline="0" dirty="0" smtClean="0">
                <a:solidFill>
                  <a:schemeClr val="tx1"/>
                </a:solidFill>
                <a:effectLst/>
                <a:latin typeface="+mn-lt"/>
                <a:ea typeface="+mn-ea"/>
                <a:cs typeface="+mn-cs"/>
              </a:rPr>
              <a:t> last messages also my motivation and also my pleasure to stand here to tell you about the CO2 emission issue in ASEAN is that </a:t>
            </a:r>
          </a:p>
          <a:p>
            <a:r>
              <a:rPr lang="en-US" sz="1200" b="1" i="0" kern="1200" baseline="0" dirty="0" smtClean="0">
                <a:solidFill>
                  <a:schemeClr val="tx1"/>
                </a:solidFill>
                <a:effectLst/>
                <a:latin typeface="+mn-lt"/>
                <a:ea typeface="+mn-ea"/>
                <a:cs typeface="+mn-cs"/>
              </a:rPr>
              <a:t>The CO2 emission problem could increase year by year in the region due to the rapidly economic growth. And the rapidly economic growth that I could tell you here is mainly come from their striving to have a better life. It will along with more machines and much more use of energy. All of these add to one of the great threats in the future: </a:t>
            </a:r>
            <a:r>
              <a:rPr lang="en-US" sz="1200" b="1" i="0" kern="1200" baseline="0" dirty="0" smtClean="0">
                <a:solidFill>
                  <a:schemeClr val="tx1"/>
                </a:solidFill>
                <a:effectLst/>
                <a:latin typeface="+mn-lt"/>
                <a:ea typeface="+mn-ea"/>
                <a:cs typeface="+mn-cs"/>
              </a:rPr>
              <a:t>severe climate change</a:t>
            </a:r>
            <a:endParaRPr lang="en-US" sz="1200" b="1"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However, these 10 countries are working hard to get away from it</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and if they could get the right help from their government as well as from the world at large with things we are discussing here these 3 days. Then they could be ability to manage it but of course mainly by their own hard work.</a:t>
            </a:r>
            <a:endParaRPr lang="en-US" sz="1200" b="1"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1D87F-F3ED-46D8-95CD-A946BE9024A6}" type="slidenum">
              <a:rPr lang="en-US" smtClean="0"/>
              <a:t>12</a:t>
            </a:fld>
            <a:endParaRPr lang="en-US"/>
          </a:p>
        </p:txBody>
      </p:sp>
    </p:spTree>
    <p:extLst>
      <p:ext uri="{BB962C8B-B14F-4D97-AF65-F5344CB8AC3E}">
        <p14:creationId xmlns:p14="http://schemas.microsoft.com/office/powerpoint/2010/main" val="41254920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3.png"/><Relationship Id="rId4" Type="http://schemas.openxmlformats.org/officeDocument/2006/relationships/image" Target="../media/image10.jpeg"/><Relationship Id="rId9"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2" name="Picture 2" descr="C:\Users\paetz\Documents\SIV Artikel\MeRegioMobil_Labor_20100413.jpg"/>
          <p:cNvPicPr>
            <a:picLocks noChangeAspect="1" noChangeArrowheads="1"/>
          </p:cNvPicPr>
          <p:nvPr/>
        </p:nvPicPr>
        <p:blipFill>
          <a:blip r:embed="rId2" cstate="print"/>
          <a:srcRect l="3474" r="4616"/>
          <a:stretch>
            <a:fillRect/>
          </a:stretch>
        </p:blipFill>
        <p:spPr bwMode="auto">
          <a:xfrm>
            <a:off x="0" y="4725145"/>
            <a:ext cx="3668771" cy="1713247"/>
          </a:xfrm>
          <a:prstGeom prst="rect">
            <a:avLst/>
          </a:prstGeom>
          <a:noFill/>
        </p:spPr>
      </p:pic>
      <p:pic>
        <p:nvPicPr>
          <p:cNvPr id="13" name="Picture 3" descr="D:\Daten\Bilder\MeRegioMobil\Opel_Meriva_2010-10\Meriva_klein.jpg"/>
          <p:cNvPicPr>
            <a:picLocks noChangeAspect="1" noChangeArrowheads="1"/>
          </p:cNvPicPr>
          <p:nvPr/>
        </p:nvPicPr>
        <p:blipFill>
          <a:blip r:embed="rId3" cstate="print"/>
          <a:srcRect/>
          <a:stretch>
            <a:fillRect/>
          </a:stretch>
        </p:blipFill>
        <p:spPr bwMode="auto">
          <a:xfrm>
            <a:off x="3311691" y="4829132"/>
            <a:ext cx="4053980" cy="2028869"/>
          </a:xfrm>
          <a:prstGeom prst="rect">
            <a:avLst/>
          </a:prstGeom>
          <a:noFill/>
        </p:spPr>
      </p:pic>
      <p:pic>
        <p:nvPicPr>
          <p:cNvPr id="14" name="Picture 19" descr="3_Wind-5"/>
          <p:cNvPicPr>
            <a:picLocks noChangeAspect="1" noChangeArrowheads="1"/>
          </p:cNvPicPr>
          <p:nvPr/>
        </p:nvPicPr>
        <p:blipFill>
          <a:blip r:embed="rId4" cstate="print"/>
          <a:srcRect/>
          <a:stretch>
            <a:fillRect/>
          </a:stretch>
        </p:blipFill>
        <p:spPr bwMode="auto">
          <a:xfrm>
            <a:off x="7344834" y="4076700"/>
            <a:ext cx="4686300" cy="2343150"/>
          </a:xfrm>
          <a:prstGeom prst="rect">
            <a:avLst/>
          </a:prstGeom>
          <a:noFill/>
        </p:spPr>
      </p:pic>
      <p:pic>
        <p:nvPicPr>
          <p:cNvPr id="15" name="Picture 20" descr="3_Nacht-1"/>
          <p:cNvPicPr>
            <a:picLocks noChangeAspect="1" noChangeArrowheads="1"/>
          </p:cNvPicPr>
          <p:nvPr/>
        </p:nvPicPr>
        <p:blipFill>
          <a:blip r:embed="rId5" cstate="print"/>
          <a:srcRect/>
          <a:stretch>
            <a:fillRect/>
          </a:stretch>
        </p:blipFill>
        <p:spPr bwMode="auto">
          <a:xfrm>
            <a:off x="103718" y="3500439"/>
            <a:ext cx="6184900" cy="1450975"/>
          </a:xfrm>
          <a:prstGeom prst="rect">
            <a:avLst/>
          </a:prstGeom>
          <a:noFill/>
        </p:spPr>
      </p:pic>
      <p:pic>
        <p:nvPicPr>
          <p:cNvPr id="16" name="Picture 21" descr="3_Wind-5"/>
          <p:cNvPicPr>
            <a:picLocks noChangeAspect="1" noChangeArrowheads="1"/>
          </p:cNvPicPr>
          <p:nvPr/>
        </p:nvPicPr>
        <p:blipFill>
          <a:blip r:embed="rId4" cstate="print"/>
          <a:srcRect/>
          <a:stretch>
            <a:fillRect/>
          </a:stretch>
        </p:blipFill>
        <p:spPr bwMode="auto">
          <a:xfrm>
            <a:off x="7440085" y="4076700"/>
            <a:ext cx="4686300" cy="2343150"/>
          </a:xfrm>
          <a:prstGeom prst="rect">
            <a:avLst/>
          </a:prstGeom>
          <a:noFill/>
        </p:spPr>
      </p:pic>
      <p:pic>
        <p:nvPicPr>
          <p:cNvPr id="17" name="Picture 22" descr="3_Stufe-3"/>
          <p:cNvPicPr>
            <a:picLocks noChangeAspect="1" noChangeArrowheads="1"/>
          </p:cNvPicPr>
          <p:nvPr/>
        </p:nvPicPr>
        <p:blipFill>
          <a:blip r:embed="rId6" cstate="print"/>
          <a:srcRect/>
          <a:stretch>
            <a:fillRect/>
          </a:stretch>
        </p:blipFill>
        <p:spPr bwMode="auto">
          <a:xfrm>
            <a:off x="9169400" y="3500439"/>
            <a:ext cx="2965451" cy="1450975"/>
          </a:xfrm>
          <a:prstGeom prst="rect">
            <a:avLst/>
          </a:prstGeom>
          <a:noFill/>
        </p:spPr>
      </p:pic>
      <p:pic>
        <p:nvPicPr>
          <p:cNvPr id="18" name="Picture 23" descr="3_Netz-2"/>
          <p:cNvPicPr>
            <a:picLocks noChangeAspect="1" noChangeArrowheads="1"/>
          </p:cNvPicPr>
          <p:nvPr/>
        </p:nvPicPr>
        <p:blipFill>
          <a:blip r:embed="rId7" cstate="print"/>
          <a:srcRect/>
          <a:stretch>
            <a:fillRect/>
          </a:stretch>
        </p:blipFill>
        <p:spPr bwMode="auto">
          <a:xfrm>
            <a:off x="6284384" y="3500439"/>
            <a:ext cx="2885016" cy="1450975"/>
          </a:xfrm>
          <a:prstGeom prst="rect">
            <a:avLst/>
          </a:prstGeom>
          <a:noFill/>
        </p:spPr>
      </p:pic>
      <p:pic>
        <p:nvPicPr>
          <p:cNvPr id="5" name="Picture 9" descr="II_rahmen_neu_tit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75"/>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29167" y="6597650"/>
            <a:ext cx="4893733" cy="122238"/>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de-DE" sz="800" dirty="0" smtClean="0"/>
              <a:t>KIT –  The Research University in the Helmholtz Association</a:t>
            </a:r>
            <a:r>
              <a:rPr lang="de-DE" altLang="de-DE" sz="800" dirty="0" smtClean="0"/>
              <a:t> </a:t>
            </a:r>
            <a:endParaRPr lang="en-US" altLang="de-DE" sz="800" dirty="0"/>
          </a:p>
        </p:txBody>
      </p:sp>
      <p:sp>
        <p:nvSpPr>
          <p:cNvPr id="7" name="Text Box 21"/>
          <p:cNvSpPr txBox="1">
            <a:spLocks noChangeArrowheads="1"/>
          </p:cNvSpPr>
          <p:nvPr/>
        </p:nvSpPr>
        <p:spPr bwMode="auto">
          <a:xfrm>
            <a:off x="514352" y="3289401"/>
            <a:ext cx="7021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de-DE" sz="1000" dirty="0" smtClean="0">
                <a:solidFill>
                  <a:schemeClr val="bg1"/>
                </a:solidFill>
              </a:rPr>
              <a:t>INSTITUTE</a:t>
            </a:r>
            <a:r>
              <a:rPr lang="de-DE" sz="1000" baseline="0" dirty="0" smtClean="0">
                <a:solidFill>
                  <a:schemeClr val="bg1"/>
                </a:solidFill>
              </a:rPr>
              <a:t> OF INDUSTRIAL PRODUCTION </a:t>
            </a:r>
            <a:r>
              <a:rPr lang="de-DE" sz="1000" dirty="0" smtClean="0">
                <a:solidFill>
                  <a:schemeClr val="bg1"/>
                </a:solidFill>
              </a:rPr>
              <a:t>(IIP)</a:t>
            </a:r>
          </a:p>
          <a:p>
            <a:pPr>
              <a:defRPr/>
            </a:pPr>
            <a:r>
              <a:rPr lang="de-DE" sz="1000" dirty="0" err="1" smtClean="0">
                <a:solidFill>
                  <a:schemeClr val="bg1"/>
                </a:solidFill>
              </a:rPr>
              <a:t>Chair</a:t>
            </a:r>
            <a:r>
              <a:rPr lang="de-DE" sz="1000" baseline="0" dirty="0" smtClean="0">
                <a:solidFill>
                  <a:schemeClr val="bg1"/>
                </a:solidFill>
              </a:rPr>
              <a:t> </a:t>
            </a:r>
            <a:r>
              <a:rPr lang="de-DE" sz="1000" baseline="0" dirty="0" err="1" smtClean="0">
                <a:solidFill>
                  <a:schemeClr val="bg1"/>
                </a:solidFill>
              </a:rPr>
              <a:t>of</a:t>
            </a:r>
            <a:r>
              <a:rPr lang="de-DE" sz="1000" baseline="0" dirty="0" smtClean="0">
                <a:solidFill>
                  <a:schemeClr val="bg1"/>
                </a:solidFill>
              </a:rPr>
              <a:t> </a:t>
            </a:r>
            <a:r>
              <a:rPr lang="de-DE" sz="1000" baseline="0" dirty="0" err="1" smtClean="0">
                <a:solidFill>
                  <a:schemeClr val="bg1"/>
                </a:solidFill>
              </a:rPr>
              <a:t>Energy</a:t>
            </a:r>
            <a:r>
              <a:rPr lang="de-DE" sz="1000" baseline="0" dirty="0" smtClean="0">
                <a:solidFill>
                  <a:schemeClr val="bg1"/>
                </a:solidFill>
              </a:rPr>
              <a:t> Economics </a:t>
            </a:r>
            <a:r>
              <a:rPr lang="de-DE" sz="1000" dirty="0" smtClean="0">
                <a:solidFill>
                  <a:schemeClr val="bg1"/>
                </a:solidFill>
              </a:rPr>
              <a:t> (Prof. Dr.</a:t>
            </a:r>
            <a:r>
              <a:rPr lang="de-DE" sz="1000" baseline="0" dirty="0" smtClean="0">
                <a:solidFill>
                  <a:schemeClr val="bg1"/>
                </a:solidFill>
              </a:rPr>
              <a:t> W.</a:t>
            </a:r>
            <a:r>
              <a:rPr lang="de-DE" sz="1000" dirty="0" smtClean="0">
                <a:solidFill>
                  <a:schemeClr val="bg1"/>
                </a:solidFill>
              </a:rPr>
              <a:t> Fichtner)</a:t>
            </a:r>
            <a:endParaRPr lang="de-DE" sz="1000" dirty="0">
              <a:solidFill>
                <a:schemeClr val="bg1"/>
              </a:solidFill>
            </a:endParaRPr>
          </a:p>
        </p:txBody>
      </p:sp>
      <p:sp>
        <p:nvSpPr>
          <p:cNvPr id="8" name="Text Box 14"/>
          <p:cNvSpPr txBox="1">
            <a:spLocks noChangeArrowheads="1"/>
          </p:cNvSpPr>
          <p:nvPr/>
        </p:nvSpPr>
        <p:spPr bwMode="auto">
          <a:xfrm>
            <a:off x="9757834" y="6497639"/>
            <a:ext cx="230293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e-DE" altLang="de-DE" sz="1600" b="1" smtClean="0">
                <a:solidFill>
                  <a:schemeClr val="bg1"/>
                </a:solidFill>
              </a:rPr>
              <a:t>www.kit.edu</a:t>
            </a:r>
          </a:p>
        </p:txBody>
      </p:sp>
      <p:pic>
        <p:nvPicPr>
          <p:cNvPr id="10" name="Grafik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32951" y="6381751"/>
            <a:ext cx="62653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KIT-Logo-rgb_en"/>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216422" y="242845"/>
            <a:ext cx="2765850" cy="18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1146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20983158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smtClean="0"/>
              <a:t>Click to edit Master title style</a:t>
            </a:r>
            <a:endParaRPr lang="de-DE"/>
          </a:p>
        </p:txBody>
      </p:sp>
      <p:sp>
        <p:nvSpPr>
          <p:cNvPr id="3"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36388083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39725176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23546508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2341301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25548246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79418" y="333375"/>
            <a:ext cx="2785533" cy="5759450"/>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520700" y="333375"/>
            <a:ext cx="8155517" cy="5759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554534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Phuong, Khuong Minh IIP - KIT</a:t>
            </a:r>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51581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Phuong, Khuong Minh IIP - KIT</a:t>
            </a: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8497458B-5305-4D49-80C5-F7EBCB8F5E35}" type="slidenum">
              <a:rPr lang="en-US" smtClean="0"/>
              <a:t>‹#›</a:t>
            </a:fld>
            <a:endParaRPr lang="en-US"/>
          </a:p>
        </p:txBody>
      </p:sp>
    </p:spTree>
    <p:extLst>
      <p:ext uri="{BB962C8B-B14F-4D97-AF65-F5344CB8AC3E}">
        <p14:creationId xmlns:p14="http://schemas.microsoft.com/office/powerpoint/2010/main" val="2441275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31F20"/>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Phuong, Khuong Minh IIP - KIT</a:t>
            </a:r>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8497458B-5305-4D49-80C5-F7EBCB8F5E35}" type="slidenum">
              <a:rPr lang="en-US" smtClean="0"/>
              <a:t>‹#›</a:t>
            </a:fld>
            <a:endParaRPr lang="en-US"/>
          </a:p>
        </p:txBody>
      </p:sp>
    </p:spTree>
    <p:extLst>
      <p:ext uri="{BB962C8B-B14F-4D97-AF65-F5344CB8AC3E}">
        <p14:creationId xmlns:p14="http://schemas.microsoft.com/office/powerpoint/2010/main" val="1755580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graphicFrame>
        <p:nvGraphicFramePr>
          <p:cNvPr id="5" name="Diagram 4"/>
          <p:cNvGraphicFramePr/>
          <p:nvPr userDrawn="1">
            <p:extLst>
              <p:ext uri="{D42A27DB-BD31-4B8C-83A1-F6EECF244321}">
                <p14:modId xmlns:p14="http://schemas.microsoft.com/office/powerpoint/2010/main" val="1676177264"/>
              </p:ext>
            </p:extLst>
          </p:nvPr>
        </p:nvGraphicFramePr>
        <p:xfrm>
          <a:off x="1503548" y="6470073"/>
          <a:ext cx="7820561" cy="29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910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graphicFrame>
        <p:nvGraphicFramePr>
          <p:cNvPr id="5" name="Diagram 4"/>
          <p:cNvGraphicFramePr/>
          <p:nvPr userDrawn="1">
            <p:extLst>
              <p:ext uri="{D42A27DB-BD31-4B8C-83A1-F6EECF244321}">
                <p14:modId xmlns:p14="http://schemas.microsoft.com/office/powerpoint/2010/main" val="1414952139"/>
              </p:ext>
            </p:extLst>
          </p:nvPr>
        </p:nvGraphicFramePr>
        <p:xfrm>
          <a:off x="1503548" y="6470073"/>
          <a:ext cx="7820561" cy="29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486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graphicFrame>
        <p:nvGraphicFramePr>
          <p:cNvPr id="5" name="Diagram 4"/>
          <p:cNvGraphicFramePr/>
          <p:nvPr userDrawn="1">
            <p:extLst>
              <p:ext uri="{D42A27DB-BD31-4B8C-83A1-F6EECF244321}">
                <p14:modId xmlns:p14="http://schemas.microsoft.com/office/powerpoint/2010/main" val="2619406024"/>
              </p:ext>
            </p:extLst>
          </p:nvPr>
        </p:nvGraphicFramePr>
        <p:xfrm>
          <a:off x="1503548" y="6470073"/>
          <a:ext cx="7820561" cy="29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4868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graphicFrame>
        <p:nvGraphicFramePr>
          <p:cNvPr id="5" name="Diagram 4"/>
          <p:cNvGraphicFramePr/>
          <p:nvPr userDrawn="1">
            <p:extLst>
              <p:ext uri="{D42A27DB-BD31-4B8C-83A1-F6EECF244321}">
                <p14:modId xmlns:p14="http://schemas.microsoft.com/office/powerpoint/2010/main" val="1661266702"/>
              </p:ext>
            </p:extLst>
          </p:nvPr>
        </p:nvGraphicFramePr>
        <p:xfrm>
          <a:off x="1503548" y="6470073"/>
          <a:ext cx="7820561" cy="29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4868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graphicFrame>
        <p:nvGraphicFramePr>
          <p:cNvPr id="5" name="Diagram 4"/>
          <p:cNvGraphicFramePr/>
          <p:nvPr userDrawn="1">
            <p:extLst>
              <p:ext uri="{D42A27DB-BD31-4B8C-83A1-F6EECF244321}">
                <p14:modId xmlns:p14="http://schemas.microsoft.com/office/powerpoint/2010/main" val="4188666814"/>
              </p:ext>
            </p:extLst>
          </p:nvPr>
        </p:nvGraphicFramePr>
        <p:xfrm>
          <a:off x="1503548" y="6470073"/>
          <a:ext cx="7820561" cy="29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4868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graphicFrame>
        <p:nvGraphicFramePr>
          <p:cNvPr id="5" name="Diagram 4"/>
          <p:cNvGraphicFramePr/>
          <p:nvPr userDrawn="1">
            <p:extLst>
              <p:ext uri="{D42A27DB-BD31-4B8C-83A1-F6EECF244321}">
                <p14:modId xmlns:p14="http://schemas.microsoft.com/office/powerpoint/2010/main" val="1098488722"/>
              </p:ext>
            </p:extLst>
          </p:nvPr>
        </p:nvGraphicFramePr>
        <p:xfrm>
          <a:off x="1503548" y="6470073"/>
          <a:ext cx="7820561" cy="29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486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40118644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522817" y="1198563"/>
            <a:ext cx="546946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6195484" y="1198563"/>
            <a:ext cx="5469467"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12"/>
          <p:cNvSpPr>
            <a:spLocks noGrp="1" noChangeArrowheads="1"/>
          </p:cNvSpPr>
          <p:nvPr>
            <p:ph type="ftr" sz="quarter" idx="10"/>
          </p:nvPr>
        </p:nvSpPr>
        <p:spPr>
          <a:ln/>
        </p:spPr>
        <p:txBody>
          <a:bodyPr/>
          <a:lstStyle>
            <a:lvl1pPr>
              <a:defRPr/>
            </a:lvl1pPr>
          </a:lstStyle>
          <a:p>
            <a:r>
              <a:rPr lang="en-US" smtClean="0"/>
              <a:t>Phuong, Khuong Minh IIP - KIT</a:t>
            </a:r>
            <a:endParaRPr lang="en-US"/>
          </a:p>
        </p:txBody>
      </p:sp>
    </p:spTree>
    <p:extLst>
      <p:ext uri="{BB962C8B-B14F-4D97-AF65-F5344CB8AC3E}">
        <p14:creationId xmlns:p14="http://schemas.microsoft.com/office/powerpoint/2010/main" val="1140540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20701" y="333376"/>
            <a:ext cx="92159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Folientitel durch klicken hinzufügen</a:t>
            </a:r>
          </a:p>
        </p:txBody>
      </p:sp>
      <p:sp>
        <p:nvSpPr>
          <p:cNvPr id="1028" name="Rectangle 3"/>
          <p:cNvSpPr>
            <a:spLocks noGrp="1" noChangeArrowheads="1"/>
          </p:cNvSpPr>
          <p:nvPr>
            <p:ph type="body" idx="1"/>
          </p:nvPr>
        </p:nvSpPr>
        <p:spPr bwMode="auto">
          <a:xfrm>
            <a:off x="522818" y="1198563"/>
            <a:ext cx="1114213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Karlsruhe Institute </a:t>
            </a:r>
            <a:r>
              <a:rPr lang="de-DE" altLang="de-DE" dirty="0" err="1" smtClean="0"/>
              <a:t>of</a:t>
            </a:r>
            <a:r>
              <a:rPr lang="de-DE" altLang="de-DE" dirty="0" smtClean="0"/>
              <a:t> Technology (KIT).</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29" name="Text Box 10"/>
          <p:cNvSpPr txBox="1">
            <a:spLocks noChangeArrowheads="1"/>
          </p:cNvSpPr>
          <p:nvPr/>
        </p:nvSpPr>
        <p:spPr bwMode="auto">
          <a:xfrm>
            <a:off x="8015818" y="6453188"/>
            <a:ext cx="316874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de-DE" altLang="de-DE" sz="900" dirty="0" err="1" smtClean="0"/>
              <a:t>Chair</a:t>
            </a:r>
            <a:r>
              <a:rPr lang="de-DE" altLang="de-DE" sz="900" dirty="0" smtClean="0"/>
              <a:t> </a:t>
            </a:r>
            <a:r>
              <a:rPr lang="de-DE" altLang="de-DE" sz="900" dirty="0" err="1" smtClean="0"/>
              <a:t>of</a:t>
            </a:r>
            <a:r>
              <a:rPr lang="de-DE" altLang="de-DE" sz="900" dirty="0" smtClean="0"/>
              <a:t> </a:t>
            </a:r>
            <a:r>
              <a:rPr lang="de-DE" altLang="de-DE" sz="900" dirty="0" err="1" smtClean="0"/>
              <a:t>Energy</a:t>
            </a:r>
            <a:r>
              <a:rPr lang="de-DE" altLang="de-DE" sz="900" dirty="0" smtClean="0"/>
              <a:t> Economics</a:t>
            </a:r>
          </a:p>
        </p:txBody>
      </p:sp>
      <p:sp>
        <p:nvSpPr>
          <p:cNvPr id="1030" name="Text Box 11"/>
          <p:cNvSpPr txBox="1">
            <a:spLocks noChangeArrowheads="1"/>
          </p:cNvSpPr>
          <p:nvPr/>
        </p:nvSpPr>
        <p:spPr bwMode="auto">
          <a:xfrm>
            <a:off x="334434" y="6445250"/>
            <a:ext cx="43391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C9A3BCB7-53F7-4CEB-A9D8-3986DC682D22}" type="slidenum">
              <a:rPr lang="de-DE" altLang="de-DE" sz="900" b="1" smtClean="0"/>
              <a:pPr eaLnBrk="1" hangingPunct="1">
                <a:spcBef>
                  <a:spcPct val="50000"/>
                </a:spcBef>
                <a:defRPr/>
              </a:pPr>
              <a:t>‹#›</a:t>
            </a:fld>
            <a:endParaRPr lang="de-DE" altLang="de-DE" sz="900" b="1" smtClean="0"/>
          </a:p>
        </p:txBody>
      </p:sp>
      <p:sp>
        <p:nvSpPr>
          <p:cNvPr id="1032" name="Rectangle 11"/>
          <p:cNvSpPr>
            <a:spLocks noChangeArrowheads="1"/>
          </p:cNvSpPr>
          <p:nvPr/>
        </p:nvSpPr>
        <p:spPr bwMode="auto">
          <a:xfrm>
            <a:off x="817033" y="6445251"/>
            <a:ext cx="115146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502721D-4FB2-44E6-8ECB-01285A512724}" type="datetime1">
              <a:rPr lang="de-DE" altLang="de-DE" sz="900" smtClean="0"/>
              <a:pPr eaLnBrk="1" hangingPunct="1">
                <a:defRPr/>
              </a:pPr>
              <a:t>06.09.2017</a:t>
            </a:fld>
            <a:endParaRPr lang="de-DE" altLang="de-DE" sz="900" smtClean="0"/>
          </a:p>
        </p:txBody>
      </p:sp>
      <p:sp>
        <p:nvSpPr>
          <p:cNvPr id="1036" name="Rectangle 12"/>
          <p:cNvSpPr>
            <a:spLocks noGrp="1" noChangeArrowheads="1"/>
          </p:cNvSpPr>
          <p:nvPr>
            <p:ph type="ftr" sz="quarter" idx="3"/>
          </p:nvPr>
        </p:nvSpPr>
        <p:spPr bwMode="auto">
          <a:xfrm>
            <a:off x="1637300" y="6413681"/>
            <a:ext cx="56642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lvl1pPr>
          </a:lstStyle>
          <a:p>
            <a:r>
              <a:rPr lang="en-US" dirty="0" smtClean="0"/>
              <a:t>T</a:t>
            </a:r>
            <a:endParaRPr lang="en-US" dirty="0"/>
          </a:p>
        </p:txBody>
      </p:sp>
      <p:pic>
        <p:nvPicPr>
          <p:cNvPr id="10" name="Picture 2" descr="D:\Bilder\IIP\Logo-IIP_RGB_transparent.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3586" r="46973" b="56885"/>
          <a:stretch/>
        </p:blipFill>
        <p:spPr bwMode="auto">
          <a:xfrm>
            <a:off x="11274558" y="6381328"/>
            <a:ext cx="768085" cy="425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KIT-Logo-rgb_en"/>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342485" y="299244"/>
            <a:ext cx="1322466" cy="6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3278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33" r:id="rId3"/>
    <p:sldLayoutId id="2147483734" r:id="rId4"/>
    <p:sldLayoutId id="2147483735" r:id="rId5"/>
    <p:sldLayoutId id="2147483736" r:id="rId6"/>
    <p:sldLayoutId id="2147483737"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24"/>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25"/>
        </a:buBlip>
        <a:defRPr>
          <a:solidFill>
            <a:schemeClr val="tx1"/>
          </a:solidFill>
          <a:latin typeface="+mn-lt"/>
        </a:defRPr>
      </a:lvl2pPr>
      <a:lvl3pPr marL="1209675" indent="-276225" algn="l" rtl="0" eaLnBrk="1" fontAlgn="base" hangingPunct="1">
        <a:spcBef>
          <a:spcPct val="20000"/>
        </a:spcBef>
        <a:spcAft>
          <a:spcPct val="0"/>
        </a:spcAft>
        <a:buBlip>
          <a:blip r:embed="rId26"/>
        </a:buBlip>
        <a:defRPr sz="1600">
          <a:solidFill>
            <a:schemeClr val="tx1"/>
          </a:solidFill>
          <a:latin typeface="+mn-lt"/>
        </a:defRPr>
      </a:lvl3pPr>
      <a:lvl4pPr marL="1657350" indent="-276225" algn="l" rtl="0" eaLnBrk="1" fontAlgn="base" hangingPunct="1">
        <a:spcBef>
          <a:spcPct val="20000"/>
        </a:spcBef>
        <a:spcAft>
          <a:spcPct val="0"/>
        </a:spcAft>
        <a:buBlip>
          <a:blip r:embed="rId26"/>
        </a:buBlip>
        <a:defRPr sz="1600">
          <a:solidFill>
            <a:schemeClr val="tx1"/>
          </a:solidFill>
          <a:latin typeface="+mn-lt"/>
        </a:defRPr>
      </a:lvl4pPr>
      <a:lvl5pPr marL="2095500" indent="-276225" algn="l" rtl="0" eaLnBrk="1" fontAlgn="base" hangingPunct="1">
        <a:spcBef>
          <a:spcPct val="20000"/>
        </a:spcBef>
        <a:spcAft>
          <a:spcPct val="0"/>
        </a:spcAft>
        <a:buBlip>
          <a:blip r:embed="rId26"/>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2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2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2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27"/>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hyperlink" Target="mailto:Khuong.phuong@partner.kit.edu"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chart" Target="../charts/chart15.xml"/><Relationship Id="rId11" Type="http://schemas.openxmlformats.org/officeDocument/2006/relationships/image" Target="../media/image23.png"/><Relationship Id="rId5" Type="http://schemas.openxmlformats.org/officeDocument/2006/relationships/chart" Target="../charts/chart14.xml"/><Relationship Id="rId10" Type="http://schemas.openxmlformats.org/officeDocument/2006/relationships/image" Target="../media/image24.png"/><Relationship Id="rId4" Type="http://schemas.openxmlformats.org/officeDocument/2006/relationships/chart" Target="../charts/chart13.xml"/><Relationship Id="rId9"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9.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0.png"/><Relationship Id="rId7" Type="http://schemas.openxmlformats.org/officeDocument/2006/relationships/diagramLayout" Target="../diagrams/layout7.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Data" Target="../diagrams/data7.xml"/><Relationship Id="rId5" Type="http://schemas.openxmlformats.org/officeDocument/2006/relationships/chart" Target="../charts/chart1.xml"/><Relationship Id="rId10" Type="http://schemas.microsoft.com/office/2007/relationships/diagramDrawing" Target="../diagrams/drawing7.xml"/><Relationship Id="rId4" Type="http://schemas.openxmlformats.org/officeDocument/2006/relationships/image" Target="../media/image21.png"/><Relationship Id="rId9" Type="http://schemas.openxmlformats.org/officeDocument/2006/relationships/diagramColors" Target="../diagrams/colors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6473" y="1196254"/>
            <a:ext cx="10529454" cy="2387600"/>
          </a:xfrm>
          <a:prstGeom prst="rect">
            <a:avLst/>
          </a:prstGeom>
        </p:spPr>
        <p:txBody>
          <a:bodyPr>
            <a:noAutofit/>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sz="2800" dirty="0" smtClean="0"/>
              <a:t>THE EFFECTS OF URBANIZATION ON ENERGY CONSUMPTION AND GREENHOUSE GAS EMISSIONS IN ASEAN COUNTRIES: A DECOMPOSITION ANALYSIS</a:t>
            </a:r>
            <a:endParaRPr lang="en-US" sz="2800" dirty="0"/>
          </a:p>
        </p:txBody>
      </p:sp>
      <p:sp>
        <p:nvSpPr>
          <p:cNvPr id="3" name="Subtitle 2"/>
          <p:cNvSpPr txBox="1">
            <a:spLocks/>
          </p:cNvSpPr>
          <p:nvPr/>
        </p:nvSpPr>
        <p:spPr>
          <a:xfrm>
            <a:off x="526473" y="2604511"/>
            <a:ext cx="9144000" cy="1655762"/>
          </a:xfrm>
          <a:prstGeom prst="rect">
            <a:avLst/>
          </a:prstGeom>
        </p:spPr>
        <p:txBody>
          <a:bodyPr/>
          <a:lstStyle>
            <a:lvl1pPr marL="314325" indent="-314325" algn="l" rtl="0" eaLnBrk="1" fontAlgn="base" hangingPunct="1">
              <a:spcBef>
                <a:spcPct val="20000"/>
              </a:spcBef>
              <a:spcAft>
                <a:spcPct val="0"/>
              </a:spcAft>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4"/>
              </a:buBlip>
              <a:defRPr>
                <a:solidFill>
                  <a:schemeClr val="tx1"/>
                </a:solidFill>
                <a:latin typeface="+mn-lt"/>
              </a:defRPr>
            </a:lvl2pPr>
            <a:lvl3pPr marL="1209675" indent="-276225" algn="l" rtl="0" eaLnBrk="1" fontAlgn="base" hangingPunct="1">
              <a:spcBef>
                <a:spcPct val="20000"/>
              </a:spcBef>
              <a:spcAft>
                <a:spcPct val="0"/>
              </a:spcAft>
              <a:buBlip>
                <a:blip r:embed="rId5"/>
              </a:buBlip>
              <a:defRPr sz="1600">
                <a:solidFill>
                  <a:schemeClr val="tx1"/>
                </a:solidFill>
                <a:latin typeface="+mn-lt"/>
              </a:defRPr>
            </a:lvl3pPr>
            <a:lvl4pPr marL="1657350" indent="-276225" algn="l" rtl="0" eaLnBrk="1" fontAlgn="base" hangingPunct="1">
              <a:spcBef>
                <a:spcPct val="20000"/>
              </a:spcBef>
              <a:spcAft>
                <a:spcPct val="0"/>
              </a:spcAft>
              <a:buBlip>
                <a:blip r:embed="rId5"/>
              </a:buBlip>
              <a:defRPr sz="1600">
                <a:solidFill>
                  <a:schemeClr val="tx1"/>
                </a:solidFill>
                <a:latin typeface="+mn-lt"/>
              </a:defRPr>
            </a:lvl4pPr>
            <a:lvl5pPr marL="2095500" indent="-276225" algn="l" rtl="0" eaLnBrk="1" fontAlgn="base" hangingPunct="1">
              <a:spcBef>
                <a:spcPct val="20000"/>
              </a:spcBef>
              <a:spcAft>
                <a:spcPct val="0"/>
              </a:spcAft>
              <a:buBlip>
                <a:blip r:embed="rId5"/>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buNone/>
            </a:pPr>
            <a:r>
              <a:rPr lang="en-US" sz="1600" dirty="0" smtClean="0"/>
              <a:t>Phuong Khuong Minh, Russell McKenna, Wolf Fichtner</a:t>
            </a:r>
          </a:p>
          <a:p>
            <a:pPr marL="0" indent="0">
              <a:buNone/>
            </a:pPr>
            <a:r>
              <a:rPr lang="en-US" sz="1600" dirty="0" smtClean="0"/>
              <a:t>15</a:t>
            </a:r>
            <a:r>
              <a:rPr lang="en-US" sz="1600" baseline="30000" dirty="0" smtClean="0"/>
              <a:t>th</a:t>
            </a:r>
            <a:r>
              <a:rPr lang="en-US" sz="1600" dirty="0" smtClean="0"/>
              <a:t> IAEE European Conference 2017, Vienna, Austria.</a:t>
            </a:r>
            <a:endParaRPr lang="en-US" sz="1600" dirty="0"/>
          </a:p>
        </p:txBody>
      </p:sp>
    </p:spTree>
    <p:extLst>
      <p:ext uri="{BB962C8B-B14F-4D97-AF65-F5344CB8AC3E}">
        <p14:creationId xmlns:p14="http://schemas.microsoft.com/office/powerpoint/2010/main" val="2995314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Critique of the methodology</a:t>
            </a:r>
            <a:endParaRPr lang="en-US" dirty="0"/>
          </a:p>
        </p:txBody>
      </p:sp>
      <p:graphicFrame>
        <p:nvGraphicFramePr>
          <p:cNvPr id="4" name="Chart 3"/>
          <p:cNvGraphicFramePr/>
          <p:nvPr>
            <p:extLst>
              <p:ext uri="{D42A27DB-BD31-4B8C-83A1-F6EECF244321}">
                <p14:modId xmlns:p14="http://schemas.microsoft.com/office/powerpoint/2010/main" val="1933777588"/>
              </p:ext>
            </p:extLst>
          </p:nvPr>
        </p:nvGraphicFramePr>
        <p:xfrm>
          <a:off x="751533" y="961294"/>
          <a:ext cx="4866171" cy="23191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9868" y="1040543"/>
            <a:ext cx="461665" cy="2028761"/>
          </a:xfrm>
          <a:prstGeom prst="rect">
            <a:avLst/>
          </a:prstGeom>
          <a:noFill/>
        </p:spPr>
        <p:txBody>
          <a:bodyPr vert="vert270" wrap="none" rtlCol="0">
            <a:spAutoFit/>
          </a:bodyPr>
          <a:lstStyle/>
          <a:p>
            <a:r>
              <a:rPr lang="en-US" dirty="0" smtClean="0"/>
              <a:t>Sensitivity analysis</a:t>
            </a:r>
            <a:endParaRPr lang="en-US" dirty="0"/>
          </a:p>
        </p:txBody>
      </p:sp>
      <p:graphicFrame>
        <p:nvGraphicFramePr>
          <p:cNvPr id="6" name="Chart 5"/>
          <p:cNvGraphicFramePr/>
          <p:nvPr>
            <p:extLst>
              <p:ext uri="{D42A27DB-BD31-4B8C-83A1-F6EECF244321}">
                <p14:modId xmlns:p14="http://schemas.microsoft.com/office/powerpoint/2010/main" val="1276303014"/>
              </p:ext>
            </p:extLst>
          </p:nvPr>
        </p:nvGraphicFramePr>
        <p:xfrm>
          <a:off x="1121541" y="3583828"/>
          <a:ext cx="3943725" cy="25924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09361" y="1266035"/>
            <a:ext cx="5288436" cy="1077218"/>
          </a:xfrm>
          <a:prstGeom prst="rect">
            <a:avLst/>
          </a:prstGeom>
          <a:noFill/>
        </p:spPr>
        <p:txBody>
          <a:bodyPr wrap="square" rtlCol="0">
            <a:spAutoFit/>
          </a:bodyPr>
          <a:lstStyle/>
          <a:p>
            <a:r>
              <a:rPr lang="en-US" sz="1600" dirty="0" smtClean="0"/>
              <a:t>Every 1% variation in the input could change</a:t>
            </a:r>
          </a:p>
          <a:p>
            <a:pPr marL="285750" indent="-285750">
              <a:buFontTx/>
              <a:buChar char="-"/>
            </a:pPr>
            <a:r>
              <a:rPr lang="en-US" sz="1600" dirty="0" smtClean="0"/>
              <a:t>Activity effect: about -5.5%</a:t>
            </a:r>
          </a:p>
          <a:p>
            <a:pPr marL="285750" indent="-285750">
              <a:buFontTx/>
              <a:buChar char="-"/>
            </a:pPr>
            <a:r>
              <a:rPr lang="en-US" sz="1600" dirty="0" smtClean="0"/>
              <a:t>Demographic effect: 5.5%</a:t>
            </a:r>
          </a:p>
          <a:p>
            <a:pPr marL="285750" indent="-285750">
              <a:buFontTx/>
              <a:buChar char="-"/>
            </a:pPr>
            <a:r>
              <a:rPr lang="en-US" sz="1600" dirty="0" smtClean="0"/>
              <a:t>Energy intensity effect: 0%</a:t>
            </a:r>
            <a:endParaRPr lang="en-US" sz="1600" dirty="0"/>
          </a:p>
        </p:txBody>
      </p:sp>
      <p:sp>
        <p:nvSpPr>
          <p:cNvPr id="8" name="TextBox 7"/>
          <p:cNvSpPr txBox="1"/>
          <p:nvPr/>
        </p:nvSpPr>
        <p:spPr>
          <a:xfrm>
            <a:off x="2040715" y="3310362"/>
            <a:ext cx="2287806" cy="369332"/>
          </a:xfrm>
          <a:prstGeom prst="rect">
            <a:avLst/>
          </a:prstGeom>
          <a:noFill/>
        </p:spPr>
        <p:txBody>
          <a:bodyPr wrap="none" rtlCol="0">
            <a:spAutoFit/>
          </a:bodyPr>
          <a:lstStyle/>
          <a:p>
            <a:r>
              <a:rPr lang="en-US" dirty="0" smtClean="0"/>
              <a:t>Regression example</a:t>
            </a:r>
            <a:endParaRPr lang="en-US" dirty="0"/>
          </a:p>
        </p:txBody>
      </p:sp>
      <p:sp>
        <p:nvSpPr>
          <p:cNvPr id="9" name="TextBox 8"/>
          <p:cNvSpPr txBox="1"/>
          <p:nvPr/>
        </p:nvSpPr>
        <p:spPr>
          <a:xfrm>
            <a:off x="5598850" y="3276248"/>
            <a:ext cx="6068420" cy="2862322"/>
          </a:xfrm>
          <a:prstGeom prst="rect">
            <a:avLst/>
          </a:prstGeom>
          <a:noFill/>
        </p:spPr>
        <p:txBody>
          <a:bodyPr wrap="square" rtlCol="0">
            <a:spAutoFit/>
          </a:bodyPr>
          <a:lstStyle/>
          <a:p>
            <a:r>
              <a:rPr lang="en-US" sz="1600" b="1" dirty="0" smtClean="0"/>
              <a:t>Advantages of decomposition:</a:t>
            </a:r>
          </a:p>
          <a:p>
            <a:pPr marL="285750" indent="-285750">
              <a:buFontTx/>
              <a:buChar char="-"/>
            </a:pPr>
            <a:r>
              <a:rPr lang="en-US" sz="1600" dirty="0" smtClean="0"/>
              <a:t>Deal with non-linear relationship</a:t>
            </a:r>
          </a:p>
          <a:p>
            <a:pPr marL="285750" indent="-285750">
              <a:buFontTx/>
              <a:buChar char="-"/>
            </a:pPr>
            <a:r>
              <a:rPr lang="en-US" sz="1600" dirty="0" smtClean="0"/>
              <a:t>Comparison in multi-level across countries</a:t>
            </a:r>
          </a:p>
          <a:p>
            <a:pPr marL="285750" indent="-285750">
              <a:buFontTx/>
              <a:buChar char="-"/>
            </a:pPr>
            <a:r>
              <a:rPr lang="en-US" sz="1600" dirty="0" smtClean="0"/>
              <a:t>Assess the hidden effects as energy structure &amp; economic structure</a:t>
            </a:r>
          </a:p>
          <a:p>
            <a:pPr marL="285750" indent="-285750">
              <a:buFontTx/>
              <a:buChar char="-"/>
            </a:pPr>
            <a:endParaRPr lang="en-US" sz="1600" dirty="0"/>
          </a:p>
          <a:p>
            <a:r>
              <a:rPr lang="en-US" sz="1600" b="1" dirty="0" smtClean="0"/>
              <a:t>Disadvantages of decomposition:</a:t>
            </a:r>
          </a:p>
          <a:p>
            <a:pPr marL="285750" indent="-285750">
              <a:buFontTx/>
              <a:buChar char="-"/>
            </a:pPr>
            <a:r>
              <a:rPr lang="en-US" sz="1600" dirty="0" smtClean="0"/>
              <a:t>Collecting &amp; synchronizing data</a:t>
            </a:r>
          </a:p>
          <a:p>
            <a:pPr marL="285750" indent="-285750">
              <a:buFontTx/>
              <a:buChar char="-"/>
            </a:pPr>
            <a:r>
              <a:rPr lang="en-US" sz="1600" dirty="0" smtClean="0"/>
              <a:t>Choosing appropriate decomposition analysis</a:t>
            </a:r>
          </a:p>
          <a:p>
            <a:pPr marL="285750" indent="-285750">
              <a:buFontTx/>
              <a:buChar char="-"/>
            </a:pPr>
            <a:r>
              <a:rPr lang="en-US" sz="1600" dirty="0" smtClean="0"/>
              <a:t>Problem with 0 value in datasets </a:t>
            </a:r>
          </a:p>
          <a:p>
            <a:pPr marL="285750" indent="-285750">
              <a:buFontTx/>
              <a:buChar char="-"/>
            </a:pPr>
            <a:endParaRPr lang="en-US" sz="1600" dirty="0"/>
          </a:p>
        </p:txBody>
      </p:sp>
      <p:sp>
        <p:nvSpPr>
          <p:cNvPr id="10" name="TextBox 9"/>
          <p:cNvSpPr txBox="1"/>
          <p:nvPr/>
        </p:nvSpPr>
        <p:spPr>
          <a:xfrm>
            <a:off x="308721" y="3148553"/>
            <a:ext cx="461665" cy="2961747"/>
          </a:xfrm>
          <a:prstGeom prst="rect">
            <a:avLst/>
          </a:prstGeom>
          <a:noFill/>
        </p:spPr>
        <p:txBody>
          <a:bodyPr vert="vert270" wrap="square" rtlCol="0">
            <a:spAutoFit/>
          </a:bodyPr>
          <a:lstStyle/>
          <a:p>
            <a:pPr algn="ctr"/>
            <a:r>
              <a:rPr lang="en-US" dirty="0" smtClean="0"/>
              <a:t>Pros &amp; Con of the method </a:t>
            </a:r>
            <a:endParaRPr lang="en-US" dirty="0"/>
          </a:p>
        </p:txBody>
      </p:sp>
    </p:spTree>
    <p:extLst>
      <p:ext uri="{BB962C8B-B14F-4D97-AF65-F5344CB8AC3E}">
        <p14:creationId xmlns:p14="http://schemas.microsoft.com/office/powerpoint/2010/main" val="1478994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Conclusion &amp; Outlook</a:t>
            </a:r>
            <a:endParaRPr lang="en-US" dirty="0"/>
          </a:p>
        </p:txBody>
      </p:sp>
      <p:sp>
        <p:nvSpPr>
          <p:cNvPr id="6" name="Content Placeholder 5"/>
          <p:cNvSpPr>
            <a:spLocks noGrp="1"/>
          </p:cNvSpPr>
          <p:nvPr>
            <p:ph idx="1"/>
          </p:nvPr>
        </p:nvSpPr>
        <p:spPr>
          <a:xfrm>
            <a:off x="680955" y="1046180"/>
            <a:ext cx="10687769" cy="3081206"/>
          </a:xfrm>
        </p:spPr>
        <p:txBody>
          <a:bodyPr/>
          <a:lstStyle/>
          <a:p>
            <a:pPr marL="0" indent="0">
              <a:buNone/>
            </a:pPr>
            <a:r>
              <a:rPr lang="en-US" sz="1800" b="1" dirty="0"/>
              <a:t>Demographic </a:t>
            </a:r>
            <a:r>
              <a:rPr lang="en-US" sz="1800" b="1" dirty="0" smtClean="0"/>
              <a:t>effect:</a:t>
            </a:r>
            <a:endParaRPr lang="en-US" sz="1800" b="1" dirty="0"/>
          </a:p>
          <a:p>
            <a:r>
              <a:rPr lang="en-US" sz="1600" dirty="0" smtClean="0"/>
              <a:t>The effects on Energy Consumption &amp; Emissions: Urban 2 &gt; Urban 1 &gt; population </a:t>
            </a:r>
          </a:p>
          <a:p>
            <a:r>
              <a:rPr lang="en-US" sz="1600" dirty="0" smtClean="0"/>
              <a:t>Urbanization increases Energy Consumption &amp; Emissions</a:t>
            </a:r>
          </a:p>
          <a:p>
            <a:r>
              <a:rPr lang="en-US" sz="1600" dirty="0" smtClean="0"/>
              <a:t>Urbanization has the greatest impact on</a:t>
            </a:r>
          </a:p>
          <a:p>
            <a:pPr lvl="1"/>
            <a:r>
              <a:rPr lang="en-US" sz="1400" dirty="0" smtClean="0"/>
              <a:t>Transportation emission</a:t>
            </a:r>
          </a:p>
          <a:p>
            <a:pPr lvl="1"/>
            <a:r>
              <a:rPr lang="en-US" sz="1400" dirty="0" smtClean="0"/>
              <a:t>Residential energy consumption</a:t>
            </a:r>
            <a:endParaRPr lang="en-US" sz="1400" dirty="0"/>
          </a:p>
          <a:p>
            <a:pPr marL="0" indent="0">
              <a:buFontTx/>
              <a:buNone/>
            </a:pPr>
            <a:r>
              <a:rPr lang="en-US" sz="1800" b="1" dirty="0" smtClean="0"/>
              <a:t>Other effects on Energy &amp; Emissions:</a:t>
            </a:r>
            <a:endParaRPr lang="en-US" sz="1800" b="1" dirty="0"/>
          </a:p>
          <a:p>
            <a:r>
              <a:rPr lang="en-US" sz="1600" dirty="0" smtClean="0"/>
              <a:t>Increasing </a:t>
            </a:r>
            <a:r>
              <a:rPr lang="en-US" sz="1600" dirty="0"/>
              <a:t>factors: Activity, Economic Structure</a:t>
            </a:r>
          </a:p>
          <a:p>
            <a:r>
              <a:rPr lang="en-US" sz="1600" dirty="0" smtClean="0"/>
              <a:t>Decreasing </a:t>
            </a:r>
            <a:r>
              <a:rPr lang="en-US" sz="1600" dirty="0"/>
              <a:t>factors: Energy </a:t>
            </a:r>
            <a:r>
              <a:rPr lang="en-US" sz="1600" dirty="0" smtClean="0"/>
              <a:t>intensity: most progress </a:t>
            </a:r>
            <a:r>
              <a:rPr lang="en-US" sz="1600" dirty="0"/>
              <a:t>in </a:t>
            </a:r>
            <a:r>
              <a:rPr lang="en-US" sz="1600" dirty="0" smtClean="0"/>
              <a:t>industrial</a:t>
            </a:r>
          </a:p>
          <a:p>
            <a:pPr marL="0" indent="0">
              <a:buNone/>
            </a:pPr>
            <a:r>
              <a:rPr lang="en-US" sz="1800" b="1" dirty="0"/>
              <a:t>Suggestions for </a:t>
            </a:r>
            <a:r>
              <a:rPr lang="en-US" sz="1800" b="1" dirty="0" smtClean="0"/>
              <a:t>Policy-makers:</a:t>
            </a:r>
            <a:endParaRPr lang="en-US" sz="1800" b="1" dirty="0"/>
          </a:p>
          <a:p>
            <a:r>
              <a:rPr lang="en-US" sz="1600" dirty="0"/>
              <a:t>Consider urbanization instead of population </a:t>
            </a:r>
            <a:r>
              <a:rPr lang="en-US" sz="1600" dirty="0" smtClean="0"/>
              <a:t>as a </a:t>
            </a:r>
            <a:r>
              <a:rPr lang="en-US" sz="1600" dirty="0"/>
              <a:t>energy consumption &amp; emission problem</a:t>
            </a:r>
          </a:p>
          <a:p>
            <a:r>
              <a:rPr lang="en-US" sz="1600" dirty="0"/>
              <a:t>Focus efforts </a:t>
            </a:r>
            <a:r>
              <a:rPr lang="en-US" sz="1600" dirty="0" smtClean="0"/>
              <a:t>on </a:t>
            </a:r>
            <a:r>
              <a:rPr lang="en-US" sz="1600" dirty="0"/>
              <a:t>finding an optimal solution to decentralized, efficient energy system for urban cities</a:t>
            </a:r>
          </a:p>
          <a:p>
            <a:r>
              <a:rPr lang="en-US" sz="1600" dirty="0"/>
              <a:t>Focus efforts </a:t>
            </a:r>
            <a:r>
              <a:rPr lang="en-US" sz="1600" dirty="0" smtClean="0"/>
              <a:t>on </a:t>
            </a:r>
            <a:r>
              <a:rPr lang="en-US" sz="1600" dirty="0"/>
              <a:t>decreasing </a:t>
            </a:r>
            <a:r>
              <a:rPr lang="en-US" sz="1600" dirty="0" smtClean="0"/>
              <a:t>transportation emission</a:t>
            </a:r>
          </a:p>
          <a:p>
            <a:pPr marL="0" indent="0">
              <a:buNone/>
            </a:pPr>
            <a:r>
              <a:rPr lang="en-US" sz="1800" b="1" dirty="0" smtClean="0"/>
              <a:t>Outlook:</a:t>
            </a:r>
            <a:endParaRPr lang="en-US" sz="1800" b="1" dirty="0"/>
          </a:p>
          <a:p>
            <a:r>
              <a:rPr lang="en-US" sz="1600" dirty="0"/>
              <a:t>Consider different urbanization indicators </a:t>
            </a:r>
            <a:r>
              <a:rPr lang="en-US" sz="1600" dirty="0" smtClean="0"/>
              <a:t>(population and/or urban density)</a:t>
            </a:r>
            <a:endParaRPr lang="en-US" sz="1600" dirty="0"/>
          </a:p>
          <a:p>
            <a:r>
              <a:rPr lang="en-US" sz="1600" dirty="0"/>
              <a:t>Improve database by applying </a:t>
            </a:r>
            <a:r>
              <a:rPr lang="en-US" sz="1600" dirty="0" smtClean="0"/>
              <a:t>bottom-up approaches </a:t>
            </a:r>
            <a:endParaRPr lang="en-US" sz="1600" dirty="0"/>
          </a:p>
          <a:p>
            <a:r>
              <a:rPr lang="en-US" sz="1600" dirty="0"/>
              <a:t>Using decomposition </a:t>
            </a:r>
            <a:r>
              <a:rPr lang="en-US" sz="1600" dirty="0" smtClean="0"/>
              <a:t>combined with </a:t>
            </a:r>
            <a:r>
              <a:rPr lang="en-US" sz="1600" dirty="0"/>
              <a:t>regression to forecast energy demand</a:t>
            </a:r>
          </a:p>
          <a:p>
            <a:pPr marL="0" indent="0">
              <a:buNone/>
            </a:pPr>
            <a:endParaRPr lang="en-US" sz="1600" dirty="0"/>
          </a:p>
          <a:p>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p:txBody>
      </p:sp>
    </p:spTree>
    <p:extLst>
      <p:ext uri="{BB962C8B-B14F-4D97-AF65-F5344CB8AC3E}">
        <p14:creationId xmlns:p14="http://schemas.microsoft.com/office/powerpoint/2010/main" val="278076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0715" y="1435570"/>
            <a:ext cx="6961657" cy="4328146"/>
          </a:xfrm>
          <a:prstGeom prst="rect">
            <a:avLst/>
          </a:prstGeom>
        </p:spPr>
      </p:pic>
      <p:sp>
        <p:nvSpPr>
          <p:cNvPr id="2" name="Title 1"/>
          <p:cNvSpPr>
            <a:spLocks noGrp="1"/>
          </p:cNvSpPr>
          <p:nvPr>
            <p:ph type="title"/>
          </p:nvPr>
        </p:nvSpPr>
        <p:spPr/>
        <p:txBody>
          <a:bodyPr/>
          <a:lstStyle/>
          <a:p>
            <a:r>
              <a:rPr lang="en-US" dirty="0" smtClean="0"/>
              <a:t>1. Introduction to ASEAN</a:t>
            </a:r>
            <a:endParaRPr lang="en-US" dirty="0"/>
          </a:p>
        </p:txBody>
      </p:sp>
      <p:sp>
        <p:nvSpPr>
          <p:cNvPr id="6" name="TextBox 5"/>
          <p:cNvSpPr txBox="1"/>
          <p:nvPr/>
        </p:nvSpPr>
        <p:spPr>
          <a:xfrm>
            <a:off x="1003586" y="1000106"/>
            <a:ext cx="6054760" cy="307777"/>
          </a:xfrm>
          <a:prstGeom prst="rect">
            <a:avLst/>
          </a:prstGeom>
          <a:noFill/>
        </p:spPr>
        <p:txBody>
          <a:bodyPr wrap="square" rtlCol="0">
            <a:spAutoFit/>
          </a:bodyPr>
          <a:lstStyle/>
          <a:p>
            <a:r>
              <a:rPr lang="en-US" sz="1400" i="1" dirty="0" smtClean="0"/>
              <a:t>ASEAN – Association of Southeast Asian Nations consists of 10 countries</a:t>
            </a:r>
            <a:endParaRPr lang="en-US" sz="1400" i="1" dirty="0"/>
          </a:p>
        </p:txBody>
      </p:sp>
      <p:graphicFrame>
        <p:nvGraphicFramePr>
          <p:cNvPr id="7" name="Table 6"/>
          <p:cNvGraphicFramePr>
            <a:graphicFrameLocks noGrp="1"/>
          </p:cNvGraphicFramePr>
          <p:nvPr>
            <p:extLst/>
          </p:nvPr>
        </p:nvGraphicFramePr>
        <p:xfrm>
          <a:off x="7182372" y="1600663"/>
          <a:ext cx="4497444" cy="3997960"/>
        </p:xfrm>
        <a:graphic>
          <a:graphicData uri="http://schemas.openxmlformats.org/drawingml/2006/table">
            <a:tbl>
              <a:tblPr firstRow="1" bandRow="1">
                <a:tableStyleId>{BC89EF96-8CEA-46FF-86C4-4CE0E7609802}</a:tableStyleId>
              </a:tblPr>
              <a:tblGrid>
                <a:gridCol w="2072160">
                  <a:extLst>
                    <a:ext uri="{9D8B030D-6E8A-4147-A177-3AD203B41FA5}">
                      <a16:colId xmlns:a16="http://schemas.microsoft.com/office/drawing/2014/main" val="20000"/>
                    </a:ext>
                  </a:extLst>
                </a:gridCol>
                <a:gridCol w="864158">
                  <a:extLst>
                    <a:ext uri="{9D8B030D-6E8A-4147-A177-3AD203B41FA5}">
                      <a16:colId xmlns:a16="http://schemas.microsoft.com/office/drawing/2014/main" val="20001"/>
                    </a:ext>
                  </a:extLst>
                </a:gridCol>
                <a:gridCol w="823965">
                  <a:extLst>
                    <a:ext uri="{9D8B030D-6E8A-4147-A177-3AD203B41FA5}">
                      <a16:colId xmlns:a16="http://schemas.microsoft.com/office/drawing/2014/main" val="20002"/>
                    </a:ext>
                  </a:extLst>
                </a:gridCol>
                <a:gridCol w="737161">
                  <a:extLst>
                    <a:ext uri="{9D8B030D-6E8A-4147-A177-3AD203B41FA5}">
                      <a16:colId xmlns:a16="http://schemas.microsoft.com/office/drawing/2014/main" val="20003"/>
                    </a:ext>
                  </a:extLst>
                </a:gridCol>
              </a:tblGrid>
              <a:tr h="370840">
                <a:tc>
                  <a:txBody>
                    <a:bodyPr/>
                    <a:lstStyle/>
                    <a:p>
                      <a:pPr algn="ctr"/>
                      <a:endParaRPr lang="en-US" sz="1400" dirty="0"/>
                    </a:p>
                  </a:txBody>
                  <a:tcPr/>
                </a:tc>
                <a:tc>
                  <a:txBody>
                    <a:bodyPr/>
                    <a:lstStyle/>
                    <a:p>
                      <a:pPr algn="ctr"/>
                      <a:r>
                        <a:rPr lang="en-US" sz="1400" dirty="0" smtClean="0"/>
                        <a:t>ASEAN</a:t>
                      </a:r>
                      <a:endParaRPr lang="en-US" sz="1400" dirty="0"/>
                    </a:p>
                  </a:txBody>
                  <a:tcPr/>
                </a:tc>
                <a:tc>
                  <a:txBody>
                    <a:bodyPr/>
                    <a:lstStyle/>
                    <a:p>
                      <a:pPr algn="ctr"/>
                      <a:r>
                        <a:rPr lang="en-US" sz="1400" dirty="0" smtClean="0"/>
                        <a:t>EU</a:t>
                      </a:r>
                      <a:endParaRPr lang="en-US" sz="1400" dirty="0"/>
                    </a:p>
                  </a:txBody>
                  <a:tcPr/>
                </a:tc>
                <a:tc>
                  <a:txBody>
                    <a:bodyPr/>
                    <a:lstStyle/>
                    <a:p>
                      <a:pPr algn="ctr"/>
                      <a:r>
                        <a:rPr lang="en-US" sz="1400" dirty="0" smtClean="0"/>
                        <a:t>World</a:t>
                      </a:r>
                      <a:endParaRPr lang="en-US" sz="1400" dirty="0"/>
                    </a:p>
                  </a:txBody>
                  <a:tcPr/>
                </a:tc>
                <a:extLst>
                  <a:ext uri="{0D108BD9-81ED-4DB2-BD59-A6C34878D82A}">
                    <a16:rowId xmlns:a16="http://schemas.microsoft.com/office/drawing/2014/main" val="10000"/>
                  </a:ext>
                </a:extLst>
              </a:tr>
              <a:tr h="370840">
                <a:tc>
                  <a:txBody>
                    <a:bodyPr/>
                    <a:lstStyle/>
                    <a:p>
                      <a:pPr algn="ctr"/>
                      <a:r>
                        <a:rPr lang="en-US" sz="1400" dirty="0" smtClean="0"/>
                        <a:t>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million km2</a:t>
                      </a:r>
                      <a:endParaRPr lang="en-US" sz="1400" i="1" dirty="0" smtClean="0"/>
                    </a:p>
                  </a:txBody>
                  <a:tcPr/>
                </a:tc>
                <a:tc>
                  <a:txBody>
                    <a:bodyPr/>
                    <a:lstStyle/>
                    <a:p>
                      <a:pPr algn="ctr"/>
                      <a:r>
                        <a:rPr lang="en-US" sz="1400" dirty="0" smtClean="0"/>
                        <a:t>4.4</a:t>
                      </a:r>
                      <a:endParaRPr lang="en-US" sz="1400" dirty="0"/>
                    </a:p>
                  </a:txBody>
                  <a:tcPr/>
                </a:tc>
                <a:tc>
                  <a:txBody>
                    <a:bodyPr/>
                    <a:lstStyle/>
                    <a:p>
                      <a:pPr algn="ctr"/>
                      <a:r>
                        <a:rPr lang="en-US" sz="1400" dirty="0" smtClean="0"/>
                        <a:t>4.4</a:t>
                      </a:r>
                      <a:endParaRPr lang="en-US" sz="1400" dirty="0"/>
                    </a:p>
                  </a:txBody>
                  <a:tcPr/>
                </a:tc>
                <a:tc>
                  <a:txBody>
                    <a:bodyPr/>
                    <a:lstStyle/>
                    <a:p>
                      <a:pPr algn="ctr"/>
                      <a:endParaRPr lang="en-US" sz="1400" dirty="0"/>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lgn="ctr"/>
                      <a:r>
                        <a:rPr lang="en-US" sz="1400" dirty="0" smtClean="0"/>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t>million</a:t>
                      </a:r>
                      <a:r>
                        <a:rPr lang="en-US" sz="1400" i="1" baseline="0" dirty="0" smtClean="0"/>
                        <a:t> people</a:t>
                      </a:r>
                      <a:endParaRPr lang="en-US" sz="1400" i="1" dirty="0" smtClean="0"/>
                    </a:p>
                  </a:txBody>
                  <a:tcPr/>
                </a:tc>
                <a:tc>
                  <a:txBody>
                    <a:bodyPr/>
                    <a:lstStyle/>
                    <a:p>
                      <a:pPr algn="ctr"/>
                      <a:r>
                        <a:rPr lang="en-US" sz="1400" dirty="0" smtClean="0"/>
                        <a:t>625</a:t>
                      </a:r>
                      <a:endParaRPr lang="en-US" sz="1400" dirty="0"/>
                    </a:p>
                  </a:txBody>
                  <a:tcPr/>
                </a:tc>
                <a:tc>
                  <a:txBody>
                    <a:bodyPr/>
                    <a:lstStyle/>
                    <a:p>
                      <a:pPr algn="ctr"/>
                      <a:r>
                        <a:rPr lang="en-US" sz="1400" dirty="0" smtClean="0"/>
                        <a:t>508</a:t>
                      </a:r>
                      <a:endParaRPr lang="en-US" sz="1400" dirty="0"/>
                    </a:p>
                  </a:txBody>
                  <a:tcPr/>
                </a:tc>
                <a:tc>
                  <a:txBody>
                    <a:bodyPr/>
                    <a:lstStyle/>
                    <a:p>
                      <a:pPr algn="ctr"/>
                      <a:endParaRPr lang="en-US" sz="1400" dirty="0"/>
                    </a:p>
                  </a:txBody>
                  <a:tcPr>
                    <a:solidFill>
                      <a:schemeClr val="bg1">
                        <a:lumMod val="75000"/>
                      </a:schemeClr>
                    </a:solidFill>
                  </a:tcPr>
                </a:tc>
                <a:extLst>
                  <a:ext uri="{0D108BD9-81ED-4DB2-BD59-A6C34878D82A}">
                    <a16:rowId xmlns:a16="http://schemas.microsoft.com/office/drawing/2014/main" val="10002"/>
                  </a:ext>
                </a:extLst>
              </a:tr>
              <a:tr h="370840">
                <a:tc>
                  <a:txBody>
                    <a:bodyPr/>
                    <a:lstStyle/>
                    <a:p>
                      <a:pPr algn="ctr"/>
                      <a:r>
                        <a:rPr lang="en-US" sz="1400" baseline="0" dirty="0" smtClean="0"/>
                        <a:t>GDP annual growth rate  % </a:t>
                      </a:r>
                    </a:p>
                  </a:txBody>
                  <a:tcPr/>
                </a:tc>
                <a:tc>
                  <a:txBody>
                    <a:bodyPr/>
                    <a:lstStyle/>
                    <a:p>
                      <a:pPr algn="ctr"/>
                      <a:r>
                        <a:rPr lang="en-US" sz="1400" dirty="0" smtClean="0"/>
                        <a:t>4.9</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3.5</a:t>
                      </a:r>
                      <a:endParaRPr lang="en-US" sz="1400" dirty="0"/>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Urban population</a:t>
                      </a:r>
                    </a:p>
                  </a:txBody>
                  <a:tcPr/>
                </a:tc>
                <a:tc>
                  <a:txBody>
                    <a:bodyPr/>
                    <a:lstStyle/>
                    <a:p>
                      <a:pPr algn="ctr"/>
                      <a:r>
                        <a:rPr lang="en-US" sz="1400" dirty="0" smtClean="0"/>
                        <a:t>52.2</a:t>
                      </a:r>
                    </a:p>
                    <a:p>
                      <a:pPr algn="ctr"/>
                      <a:endParaRPr lang="en-US" sz="1400" dirty="0"/>
                    </a:p>
                  </a:txBody>
                  <a:tcPr/>
                </a:tc>
                <a:tc>
                  <a:txBody>
                    <a:bodyPr/>
                    <a:lstStyle/>
                    <a:p>
                      <a:pPr algn="ctr"/>
                      <a:r>
                        <a:rPr lang="en-US" sz="1400" dirty="0" smtClean="0"/>
                        <a:t>71.3</a:t>
                      </a:r>
                      <a:endParaRPr lang="en-US" sz="1400" dirty="0"/>
                    </a:p>
                  </a:txBody>
                  <a:tcPr/>
                </a:tc>
                <a:tc>
                  <a:txBody>
                    <a:bodyPr/>
                    <a:lstStyle/>
                    <a:p>
                      <a:pPr algn="ctr"/>
                      <a:r>
                        <a:rPr lang="en-US" sz="1400" dirty="0" smtClean="0"/>
                        <a:t>60.2</a:t>
                      </a:r>
                      <a:endParaRPr lang="en-US" sz="1400" dirty="0"/>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Urban</a:t>
                      </a:r>
                      <a:r>
                        <a:rPr lang="en-US" sz="1400" baseline="0" dirty="0" smtClean="0"/>
                        <a:t> population annual growth rate %</a:t>
                      </a:r>
                      <a:endParaRPr lang="en-US" sz="1400" dirty="0" smtClean="0"/>
                    </a:p>
                  </a:txBody>
                  <a:tcPr/>
                </a:tc>
                <a:tc>
                  <a:txBody>
                    <a:bodyPr/>
                    <a:lstStyle/>
                    <a:p>
                      <a:pPr algn="ctr"/>
                      <a:r>
                        <a:rPr lang="en-US" sz="1400" dirty="0" smtClean="0"/>
                        <a:t>3.0</a:t>
                      </a:r>
                      <a:endParaRPr lang="en-US" sz="1400" dirty="0"/>
                    </a:p>
                  </a:txBody>
                  <a:tcPr/>
                </a:tc>
                <a:tc>
                  <a:txBody>
                    <a:bodyPr/>
                    <a:lstStyle/>
                    <a:p>
                      <a:pPr algn="ctr"/>
                      <a:r>
                        <a:rPr lang="en-US" sz="1400" dirty="0" smtClean="0"/>
                        <a:t>0.9</a:t>
                      </a:r>
                      <a:endParaRPr lang="en-US" sz="1400" dirty="0"/>
                    </a:p>
                  </a:txBody>
                  <a:tcPr/>
                </a:tc>
                <a:tc>
                  <a:txBody>
                    <a:bodyPr/>
                    <a:lstStyle/>
                    <a:p>
                      <a:pPr algn="ctr"/>
                      <a:r>
                        <a:rPr lang="en-US" sz="1400" dirty="0" smtClean="0"/>
                        <a:t>2.1</a:t>
                      </a:r>
                    </a:p>
                    <a:p>
                      <a:pPr algn="ctr"/>
                      <a:endParaRPr lang="en-US" sz="1400" dirty="0"/>
                    </a:p>
                  </a:txBody>
                  <a:tcPr/>
                </a:tc>
                <a:extLst>
                  <a:ext uri="{0D108BD9-81ED-4DB2-BD59-A6C34878D82A}">
                    <a16:rowId xmlns:a16="http://schemas.microsoft.com/office/drawing/2014/main" val="10005"/>
                  </a:ext>
                </a:extLst>
              </a:tr>
              <a:tr h="370840">
                <a:tc>
                  <a:txBody>
                    <a:bodyPr/>
                    <a:lstStyle/>
                    <a:p>
                      <a:pPr algn="ctr"/>
                      <a:r>
                        <a:rPr lang="en-US" sz="1400" dirty="0" smtClean="0"/>
                        <a:t>Energy intensity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err="1" smtClean="0"/>
                        <a:t>koe</a:t>
                      </a:r>
                      <a:r>
                        <a:rPr lang="en-US" sz="1400" i="1" dirty="0" smtClean="0"/>
                        <a:t>/$</a:t>
                      </a:r>
                    </a:p>
                  </a:txBody>
                  <a:tcPr/>
                </a:tc>
                <a:tc>
                  <a:txBody>
                    <a:bodyPr/>
                    <a:lstStyle/>
                    <a:p>
                      <a:pPr algn="ctr"/>
                      <a:r>
                        <a:rPr lang="en-US" sz="1400" dirty="0" smtClean="0"/>
                        <a:t>0.174</a:t>
                      </a:r>
                      <a:endParaRPr lang="en-US" sz="1400" dirty="0"/>
                    </a:p>
                  </a:txBody>
                  <a:tcPr/>
                </a:tc>
                <a:tc>
                  <a:txBody>
                    <a:bodyPr/>
                    <a:lstStyle/>
                    <a:p>
                      <a:pPr algn="ctr"/>
                      <a:r>
                        <a:rPr lang="en-US" sz="1400" dirty="0" smtClean="0"/>
                        <a:t>0.111</a:t>
                      </a:r>
                      <a:endParaRPr lang="en-US" sz="1400" dirty="0"/>
                    </a:p>
                  </a:txBody>
                  <a:tcPr/>
                </a:tc>
                <a:tc>
                  <a:txBody>
                    <a:bodyPr/>
                    <a:lstStyle/>
                    <a:p>
                      <a:pPr algn="ctr"/>
                      <a:r>
                        <a:rPr lang="en-US" sz="1400" dirty="0" smtClean="0"/>
                        <a:t>0.157</a:t>
                      </a:r>
                      <a:endParaRPr lang="en-US" sz="1400" dirty="0"/>
                    </a:p>
                  </a:txBody>
                  <a:tcPr/>
                </a:tc>
                <a:extLst>
                  <a:ext uri="{0D108BD9-81ED-4DB2-BD59-A6C34878D82A}">
                    <a16:rowId xmlns:a16="http://schemas.microsoft.com/office/drawing/2014/main" val="10006"/>
                  </a:ext>
                </a:extLst>
              </a:tr>
              <a:tr h="370840">
                <a:tc>
                  <a:txBody>
                    <a:bodyPr/>
                    <a:lstStyle/>
                    <a:p>
                      <a:pPr algn="ctr"/>
                      <a:r>
                        <a:rPr lang="en-US" sz="1400" dirty="0" smtClean="0"/>
                        <a:t>CO2</a:t>
                      </a:r>
                      <a:r>
                        <a:rPr lang="en-US" sz="1400" baseline="0" dirty="0" smtClean="0"/>
                        <a:t> emission annual growth rate %</a:t>
                      </a:r>
                      <a:endParaRPr lang="en-US" sz="1400" dirty="0"/>
                    </a:p>
                  </a:txBody>
                  <a:tcPr/>
                </a:tc>
                <a:tc>
                  <a:txBody>
                    <a:bodyPr/>
                    <a:lstStyle/>
                    <a:p>
                      <a:pPr algn="ctr"/>
                      <a:r>
                        <a:rPr lang="en-US" sz="1400" dirty="0" smtClean="0"/>
                        <a:t>6.1</a:t>
                      </a:r>
                      <a:endParaRPr lang="en-US" sz="1400" dirty="0"/>
                    </a:p>
                  </a:txBody>
                  <a:tcPr/>
                </a:tc>
                <a:tc>
                  <a:txBody>
                    <a:bodyPr/>
                    <a:lstStyle/>
                    <a:p>
                      <a:pPr algn="ctr"/>
                      <a:r>
                        <a:rPr lang="en-US" sz="1400" dirty="0" smtClean="0"/>
                        <a:t>-5.6</a:t>
                      </a:r>
                      <a:endParaRPr lang="en-US" sz="1400" dirty="0"/>
                    </a:p>
                  </a:txBody>
                  <a:tcPr/>
                </a:tc>
                <a:tc>
                  <a:txBody>
                    <a:bodyPr/>
                    <a:lstStyle/>
                    <a:p>
                      <a:pPr algn="ctr"/>
                      <a:r>
                        <a:rPr lang="en-US" sz="1400" dirty="0" smtClean="0"/>
                        <a:t>0.8</a:t>
                      </a:r>
                      <a:endParaRPr lang="en-US" sz="1400" dirty="0"/>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7890894" y="5625216"/>
            <a:ext cx="3788922" cy="276999"/>
          </a:xfrm>
          <a:prstGeom prst="rect">
            <a:avLst/>
          </a:prstGeom>
          <a:noFill/>
        </p:spPr>
        <p:txBody>
          <a:bodyPr wrap="none" rtlCol="0">
            <a:spAutoFit/>
          </a:bodyPr>
          <a:lstStyle/>
          <a:p>
            <a:r>
              <a:rPr lang="en-US" sz="1200" i="1" dirty="0" smtClean="0"/>
              <a:t>Resources: World Bank database – 2016, IEA - 2016</a:t>
            </a:r>
            <a:endParaRPr lang="en-US" sz="1200" i="1" dirty="0"/>
          </a:p>
        </p:txBody>
      </p:sp>
      <p:pic>
        <p:nvPicPr>
          <p:cNvPr id="1026" name="Picture 2" descr="Bildergebnis für AS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633" y="1600663"/>
            <a:ext cx="523333" cy="5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4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5712" y="957771"/>
            <a:ext cx="9144000" cy="2387600"/>
          </a:xfrm>
        </p:spPr>
        <p:txBody>
          <a:bodyPr/>
          <a:lstStyle/>
          <a:p>
            <a:pPr>
              <a:lnSpc>
                <a:spcPct val="150000"/>
              </a:lnSpc>
            </a:pPr>
            <a:r>
              <a:rPr lang="en-US" sz="4800" dirty="0" smtClean="0"/>
              <a:t>Thank you for attention</a:t>
            </a:r>
            <a:br>
              <a:rPr lang="en-US" sz="4800" dirty="0" smtClean="0"/>
            </a:br>
            <a:r>
              <a:rPr lang="en-US" sz="4800" dirty="0" smtClean="0"/>
              <a:t>Feedback &amp; Questions </a:t>
            </a:r>
            <a:endParaRPr lang="en-US" sz="4800" dirty="0"/>
          </a:p>
        </p:txBody>
      </p:sp>
      <p:sp>
        <p:nvSpPr>
          <p:cNvPr id="5" name="Subtitle 4"/>
          <p:cNvSpPr>
            <a:spLocks noGrp="1"/>
          </p:cNvSpPr>
          <p:nvPr>
            <p:ph type="subTitle" idx="1"/>
          </p:nvPr>
        </p:nvSpPr>
        <p:spPr/>
        <p:txBody>
          <a:bodyPr/>
          <a:lstStyle/>
          <a:p>
            <a:r>
              <a:rPr lang="en-US" dirty="0" smtClean="0"/>
              <a:t>Phuong, Khuong Minh. IIP - KIT</a:t>
            </a:r>
          </a:p>
          <a:p>
            <a:r>
              <a:rPr lang="en-US" dirty="0" smtClean="0"/>
              <a:t>Contact: </a:t>
            </a:r>
          </a:p>
          <a:p>
            <a:r>
              <a:rPr lang="en-US" dirty="0" smtClean="0"/>
              <a:t>Email: </a:t>
            </a:r>
            <a:r>
              <a:rPr lang="en-US" dirty="0" smtClean="0">
                <a:hlinkClick r:id="rId2"/>
              </a:rPr>
              <a:t>Khuong.phuong@partner.kit.edu</a:t>
            </a:r>
            <a:endParaRPr lang="en-US" dirty="0" smtClean="0"/>
          </a:p>
          <a:p>
            <a:r>
              <a:rPr lang="en-US" dirty="0" smtClean="0"/>
              <a:t>Tel: +49 721 608 – 44400</a:t>
            </a:r>
          </a:p>
          <a:p>
            <a:endParaRPr lang="en-US" dirty="0"/>
          </a:p>
        </p:txBody>
      </p:sp>
    </p:spTree>
    <p:extLst>
      <p:ext uri="{BB962C8B-B14F-4D97-AF65-F5344CB8AC3E}">
        <p14:creationId xmlns:p14="http://schemas.microsoft.com/office/powerpoint/2010/main" val="5134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Phuong, Khuong Minh IIP - KIT</a:t>
            </a:r>
            <a:endParaRPr lang="en-US"/>
          </a:p>
        </p:txBody>
      </p:sp>
    </p:spTree>
    <p:extLst>
      <p:ext uri="{BB962C8B-B14F-4D97-AF65-F5344CB8AC3E}">
        <p14:creationId xmlns:p14="http://schemas.microsoft.com/office/powerpoint/2010/main" val="3807430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20701" y="333376"/>
            <a:ext cx="92159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dirty="0" smtClean="0"/>
              <a:t>1. Introduction to ASEAN</a:t>
            </a:r>
            <a:endParaRPr lang="en-US" dirty="0"/>
          </a:p>
        </p:txBody>
      </p:sp>
      <p:pic>
        <p:nvPicPr>
          <p:cNvPr id="4" name="Picture 3"/>
          <p:cNvPicPr>
            <a:picLocks noChangeAspect="1"/>
          </p:cNvPicPr>
          <p:nvPr/>
        </p:nvPicPr>
        <p:blipFill>
          <a:blip r:embed="rId2"/>
          <a:stretch>
            <a:fillRect/>
          </a:stretch>
        </p:blipFill>
        <p:spPr>
          <a:xfrm>
            <a:off x="2691325" y="1446403"/>
            <a:ext cx="6067638" cy="4815423"/>
          </a:xfrm>
          <a:prstGeom prst="rect">
            <a:avLst/>
          </a:prstGeom>
          <a:ln>
            <a:noFill/>
          </a:ln>
          <a:effectLst>
            <a:softEdge rad="112500"/>
          </a:effectLst>
        </p:spPr>
      </p:pic>
      <p:cxnSp>
        <p:nvCxnSpPr>
          <p:cNvPr id="9" name="Straight Arrow Connector 8"/>
          <p:cNvCxnSpPr/>
          <p:nvPr/>
        </p:nvCxnSpPr>
        <p:spPr>
          <a:xfrm flipV="1">
            <a:off x="4952144" y="2373950"/>
            <a:ext cx="1794369" cy="917012"/>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endCxn id="22" idx="1"/>
          </p:cNvCxnSpPr>
          <p:nvPr/>
        </p:nvCxnSpPr>
        <p:spPr>
          <a:xfrm>
            <a:off x="6514527" y="3252156"/>
            <a:ext cx="1093368" cy="609119"/>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238005" y="2760054"/>
            <a:ext cx="2856885" cy="461665"/>
          </a:xfrm>
          <a:prstGeom prst="rect">
            <a:avLst/>
          </a:prstGeom>
          <a:noFill/>
        </p:spPr>
        <p:txBody>
          <a:bodyPr wrap="square" rtlCol="0">
            <a:spAutoFit/>
          </a:bodyPr>
          <a:lstStyle/>
          <a:p>
            <a:r>
              <a:rPr lang="en-US" sz="1200" b="1" dirty="0" smtClean="0"/>
              <a:t>CO2 emission from 1995 to 2013. </a:t>
            </a:r>
          </a:p>
          <a:p>
            <a:r>
              <a:rPr lang="en-US" sz="1200" b="1" dirty="0" smtClean="0"/>
              <a:t>Unit: million ton CO2</a:t>
            </a:r>
            <a:endParaRPr lang="en-US" sz="1200" b="1" dirty="0"/>
          </a:p>
        </p:txBody>
      </p:sp>
      <p:grpSp>
        <p:nvGrpSpPr>
          <p:cNvPr id="13" name="Group 12"/>
          <p:cNvGrpSpPr/>
          <p:nvPr/>
        </p:nvGrpSpPr>
        <p:grpSpPr>
          <a:xfrm>
            <a:off x="590803" y="3290961"/>
            <a:ext cx="1860297" cy="863523"/>
            <a:chOff x="590803" y="3600450"/>
            <a:chExt cx="1860297" cy="863523"/>
          </a:xfrm>
        </p:grpSpPr>
        <p:pic>
          <p:nvPicPr>
            <p:cNvPr id="14" name="Picture 13"/>
            <p:cNvPicPr>
              <a:picLocks noChangeAspect="1"/>
            </p:cNvPicPr>
            <p:nvPr/>
          </p:nvPicPr>
          <p:blipFill>
            <a:blip r:embed="rId3"/>
            <a:stretch>
              <a:fillRect/>
            </a:stretch>
          </p:blipFill>
          <p:spPr>
            <a:xfrm>
              <a:off x="590803" y="3600450"/>
              <a:ext cx="1143888" cy="863523"/>
            </a:xfrm>
            <a:prstGeom prst="rect">
              <a:avLst/>
            </a:prstGeom>
          </p:spPr>
        </p:pic>
        <p:sp>
          <p:nvSpPr>
            <p:cNvPr id="15" name="Rectangle 14"/>
            <p:cNvSpPr/>
            <p:nvPr/>
          </p:nvSpPr>
          <p:spPr>
            <a:xfrm>
              <a:off x="920750" y="3600450"/>
              <a:ext cx="1530350" cy="86352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en-US" sz="1000" dirty="0" smtClean="0"/>
                <a:t>CO2 – Commercial</a:t>
              </a:r>
            </a:p>
            <a:p>
              <a:pPr>
                <a:lnSpc>
                  <a:spcPct val="150000"/>
                </a:lnSpc>
              </a:pPr>
              <a:r>
                <a:rPr lang="en-US" sz="1000" dirty="0" smtClean="0"/>
                <a:t>CO2 – Industrial</a:t>
              </a:r>
            </a:p>
            <a:p>
              <a:pPr>
                <a:lnSpc>
                  <a:spcPct val="150000"/>
                </a:lnSpc>
              </a:pPr>
              <a:r>
                <a:rPr lang="en-US" sz="1000" dirty="0" smtClean="0"/>
                <a:t>CO2 – Transportation</a:t>
              </a:r>
            </a:p>
            <a:p>
              <a:pPr>
                <a:lnSpc>
                  <a:spcPct val="150000"/>
                </a:lnSpc>
              </a:pPr>
              <a:r>
                <a:rPr lang="en-US" sz="1000" dirty="0" smtClean="0"/>
                <a:t>CO2 - Residential</a:t>
              </a:r>
              <a:endParaRPr lang="en-US" sz="1000" dirty="0"/>
            </a:p>
          </p:txBody>
        </p:sp>
      </p:grpSp>
      <p:grpSp>
        <p:nvGrpSpPr>
          <p:cNvPr id="16" name="Group 15"/>
          <p:cNvGrpSpPr/>
          <p:nvPr/>
        </p:nvGrpSpPr>
        <p:grpSpPr>
          <a:xfrm>
            <a:off x="706486" y="4518268"/>
            <a:ext cx="1744614" cy="1774690"/>
            <a:chOff x="706486" y="4518268"/>
            <a:chExt cx="1744614" cy="1774690"/>
          </a:xfrm>
        </p:grpSpPr>
        <p:pic>
          <p:nvPicPr>
            <p:cNvPr id="17" name="Picture 16"/>
            <p:cNvPicPr>
              <a:picLocks noChangeAspect="1"/>
            </p:cNvPicPr>
            <p:nvPr/>
          </p:nvPicPr>
          <p:blipFill>
            <a:blip r:embed="rId4"/>
            <a:stretch>
              <a:fillRect/>
            </a:stretch>
          </p:blipFill>
          <p:spPr>
            <a:xfrm>
              <a:off x="706486" y="4518268"/>
              <a:ext cx="1086496" cy="1774690"/>
            </a:xfrm>
            <a:prstGeom prst="rect">
              <a:avLst/>
            </a:prstGeom>
          </p:spPr>
        </p:pic>
        <p:sp>
          <p:nvSpPr>
            <p:cNvPr id="18" name="Rectangle 17"/>
            <p:cNvSpPr/>
            <p:nvPr/>
          </p:nvSpPr>
          <p:spPr>
            <a:xfrm>
              <a:off x="920750" y="4559438"/>
              <a:ext cx="1530350" cy="16445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en-US" sz="1000" dirty="0" smtClean="0"/>
                <a:t>Urban percentage</a:t>
              </a:r>
            </a:p>
            <a:p>
              <a:pPr>
                <a:lnSpc>
                  <a:spcPct val="150000"/>
                </a:lnSpc>
              </a:pPr>
              <a:r>
                <a:rPr lang="en-US" sz="1000" dirty="0" smtClean="0"/>
                <a:t>21</a:t>
              </a:r>
            </a:p>
            <a:p>
              <a:pPr>
                <a:lnSpc>
                  <a:spcPct val="150000"/>
                </a:lnSpc>
              </a:pPr>
              <a:r>
                <a:rPr lang="en-US" sz="1000" dirty="0" smtClean="0"/>
                <a:t>22-34</a:t>
              </a:r>
            </a:p>
            <a:p>
              <a:pPr>
                <a:lnSpc>
                  <a:spcPct val="150000"/>
                </a:lnSpc>
              </a:pPr>
              <a:r>
                <a:rPr lang="en-US" sz="1000" dirty="0" smtClean="0"/>
                <a:t>35-38</a:t>
              </a:r>
            </a:p>
            <a:p>
              <a:pPr>
                <a:lnSpc>
                  <a:spcPct val="150000"/>
                </a:lnSpc>
              </a:pPr>
              <a:r>
                <a:rPr lang="en-US" sz="1000" dirty="0" smtClean="0"/>
                <a:t>39-44</a:t>
              </a:r>
            </a:p>
            <a:p>
              <a:pPr>
                <a:lnSpc>
                  <a:spcPct val="150000"/>
                </a:lnSpc>
              </a:pPr>
              <a:r>
                <a:rPr lang="en-US" sz="1000" dirty="0" smtClean="0"/>
                <a:t>45-54</a:t>
              </a:r>
            </a:p>
            <a:p>
              <a:pPr>
                <a:lnSpc>
                  <a:spcPct val="150000"/>
                </a:lnSpc>
              </a:pPr>
              <a:r>
                <a:rPr lang="en-US" sz="1000" dirty="0" smtClean="0"/>
                <a:t>55-77</a:t>
              </a:r>
            </a:p>
            <a:p>
              <a:pPr>
                <a:lnSpc>
                  <a:spcPct val="150000"/>
                </a:lnSpc>
              </a:pPr>
              <a:r>
                <a:rPr lang="en-US" sz="1000" dirty="0" smtClean="0"/>
                <a:t>78-100</a:t>
              </a:r>
              <a:endParaRPr lang="en-US" sz="1000" dirty="0"/>
            </a:p>
          </p:txBody>
        </p:sp>
      </p:grpSp>
      <p:graphicFrame>
        <p:nvGraphicFramePr>
          <p:cNvPr id="21" name="Chart 20"/>
          <p:cNvGraphicFramePr>
            <a:graphicFrameLocks/>
          </p:cNvGraphicFramePr>
          <p:nvPr>
            <p:extLst/>
          </p:nvPr>
        </p:nvGraphicFramePr>
        <p:xfrm>
          <a:off x="5758089" y="426116"/>
          <a:ext cx="3567953" cy="21732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a:graphicFrameLocks/>
          </p:cNvGraphicFramePr>
          <p:nvPr>
            <p:extLst/>
          </p:nvPr>
        </p:nvGraphicFramePr>
        <p:xfrm>
          <a:off x="7607895" y="2832456"/>
          <a:ext cx="3241615" cy="20576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9627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Methodology &amp; Database</a:t>
            </a:r>
            <a:endParaRPr lang="en-US" dirty="0"/>
          </a:p>
        </p:txBody>
      </p:sp>
      <p:sp>
        <p:nvSpPr>
          <p:cNvPr id="5" name="Footer Placeholder 4"/>
          <p:cNvSpPr>
            <a:spLocks noGrp="1"/>
          </p:cNvSpPr>
          <p:nvPr>
            <p:ph type="ftr" sz="quarter" idx="4294967295"/>
          </p:nvPr>
        </p:nvSpPr>
        <p:spPr>
          <a:xfrm>
            <a:off x="0" y="6413500"/>
            <a:ext cx="939800" cy="444500"/>
          </a:xfrm>
        </p:spPr>
        <p:txBody>
          <a:bodyPr/>
          <a:lstStyle/>
          <a:p>
            <a:r>
              <a:rPr lang="en-US" smtClean="0"/>
              <a:t>Phuong, Khuong Minh IIP - KIT</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65816872"/>
              </p:ext>
            </p:extLst>
          </p:nvPr>
        </p:nvGraphicFramePr>
        <p:xfrm>
          <a:off x="694944" y="1832300"/>
          <a:ext cx="10257760" cy="3322504"/>
        </p:xfrm>
        <a:graphic>
          <a:graphicData uri="http://schemas.openxmlformats.org/drawingml/2006/table">
            <a:tbl>
              <a:tblPr firstRow="1" firstCol="1" bandRow="1">
                <a:tableStyleId>{7DF18680-E054-41AD-8BC1-D1AEF772440D}</a:tableStyleId>
              </a:tblPr>
              <a:tblGrid>
                <a:gridCol w="1960353">
                  <a:extLst>
                    <a:ext uri="{9D8B030D-6E8A-4147-A177-3AD203B41FA5}">
                      <a16:colId xmlns:a16="http://schemas.microsoft.com/office/drawing/2014/main" val="1966451565"/>
                    </a:ext>
                  </a:extLst>
                </a:gridCol>
                <a:gridCol w="1910611">
                  <a:extLst>
                    <a:ext uri="{9D8B030D-6E8A-4147-A177-3AD203B41FA5}">
                      <a16:colId xmlns:a16="http://schemas.microsoft.com/office/drawing/2014/main" val="3995226691"/>
                    </a:ext>
                  </a:extLst>
                </a:gridCol>
                <a:gridCol w="1990218">
                  <a:extLst>
                    <a:ext uri="{9D8B030D-6E8A-4147-A177-3AD203B41FA5}">
                      <a16:colId xmlns:a16="http://schemas.microsoft.com/office/drawing/2014/main" val="259968247"/>
                    </a:ext>
                  </a:extLst>
                </a:gridCol>
                <a:gridCol w="2198289">
                  <a:extLst>
                    <a:ext uri="{9D8B030D-6E8A-4147-A177-3AD203B41FA5}">
                      <a16:colId xmlns:a16="http://schemas.microsoft.com/office/drawing/2014/main" val="2031372295"/>
                    </a:ext>
                  </a:extLst>
                </a:gridCol>
                <a:gridCol w="2198289">
                  <a:extLst>
                    <a:ext uri="{9D8B030D-6E8A-4147-A177-3AD203B41FA5}">
                      <a16:colId xmlns:a16="http://schemas.microsoft.com/office/drawing/2014/main" val="2717234764"/>
                    </a:ext>
                  </a:extLst>
                </a:gridCol>
              </a:tblGrid>
              <a:tr h="444407">
                <a:tc>
                  <a:txBody>
                    <a:bodyPr/>
                    <a:lstStyle/>
                    <a:p>
                      <a:pPr marL="0" marR="0" algn="just">
                        <a:lnSpc>
                          <a:spcPct val="150000"/>
                        </a:lnSpc>
                        <a:spcBef>
                          <a:spcPts val="0"/>
                        </a:spcBef>
                        <a:spcAft>
                          <a:spcPts val="300"/>
                        </a:spcAft>
                      </a:pPr>
                      <a:r>
                        <a:rPr lang="en-US" sz="1400">
                          <a:solidFill>
                            <a:schemeClr val="tx1"/>
                          </a:solidFill>
                          <a:effectLst/>
                          <a:latin typeface="+mn-lt"/>
                        </a:rPr>
                        <a:t>Sector</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300"/>
                        </a:spcAft>
                      </a:pPr>
                      <a:r>
                        <a:rPr lang="en-US" sz="1400" dirty="0">
                          <a:solidFill>
                            <a:schemeClr val="tx1"/>
                          </a:solidFill>
                          <a:effectLst/>
                          <a:latin typeface="+mn-lt"/>
                        </a:rPr>
                        <a:t>Activity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300"/>
                        </a:spcAft>
                      </a:pPr>
                      <a:r>
                        <a:rPr lang="en-US" sz="1400" dirty="0">
                          <a:solidFill>
                            <a:schemeClr val="tx1"/>
                          </a:solidFill>
                          <a:effectLst/>
                          <a:latin typeface="+mn-lt"/>
                        </a:rPr>
                        <a:t>Energy data</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30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Emission data</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300"/>
                        </a:spcAft>
                      </a:pPr>
                      <a:r>
                        <a:rPr lang="en-US" sz="1400" dirty="0">
                          <a:solidFill>
                            <a:schemeClr val="tx1"/>
                          </a:solidFill>
                          <a:effectLst/>
                          <a:latin typeface="+mn-lt"/>
                        </a:rPr>
                        <a:t>Demographic</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898537"/>
                  </a:ext>
                </a:extLst>
              </a:tr>
              <a:tr h="1439048">
                <a:tc>
                  <a:txBody>
                    <a:bodyPr/>
                    <a:lstStyle/>
                    <a:p>
                      <a:pPr marL="0" marR="0" algn="just">
                        <a:lnSpc>
                          <a:spcPct val="150000"/>
                        </a:lnSpc>
                        <a:spcBef>
                          <a:spcPts val="0"/>
                        </a:spcBef>
                        <a:spcAft>
                          <a:spcPts val="300"/>
                        </a:spcAft>
                      </a:pPr>
                      <a:r>
                        <a:rPr lang="en-US" sz="1400">
                          <a:solidFill>
                            <a:schemeClr val="tx1"/>
                          </a:solidFill>
                          <a:effectLst/>
                          <a:latin typeface="+mn-lt"/>
                        </a:rPr>
                        <a:t>Residential</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300"/>
                        </a:spcAft>
                      </a:pPr>
                      <a:r>
                        <a:rPr lang="en-US" sz="1400" dirty="0">
                          <a:solidFill>
                            <a:schemeClr val="tx1"/>
                          </a:solidFill>
                          <a:effectLst/>
                          <a:latin typeface="+mn-lt"/>
                        </a:rPr>
                        <a:t>Number of households – </a:t>
                      </a:r>
                      <a:r>
                        <a:rPr lang="en-US" sz="1400" i="1" dirty="0">
                          <a:solidFill>
                            <a:schemeClr val="tx1"/>
                          </a:solidFill>
                          <a:effectLst/>
                          <a:latin typeface="+mn-lt"/>
                        </a:rPr>
                        <a:t>National population censuses report</a:t>
                      </a:r>
                      <a:endParaRPr lang="en-US" sz="14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marL="0" marR="0" algn="just">
                        <a:lnSpc>
                          <a:spcPct val="150000"/>
                        </a:lnSpc>
                        <a:spcBef>
                          <a:spcPts val="0"/>
                        </a:spcBef>
                        <a:spcAft>
                          <a:spcPts val="300"/>
                        </a:spcAft>
                      </a:pPr>
                      <a:r>
                        <a:rPr lang="en-US" sz="1400" dirty="0">
                          <a:solidFill>
                            <a:schemeClr val="tx1"/>
                          </a:solidFill>
                          <a:effectLst/>
                          <a:latin typeface="+mn-lt"/>
                        </a:rPr>
                        <a:t>Fuel, renewable, electricity  - </a:t>
                      </a:r>
                      <a:r>
                        <a:rPr lang="en-US" sz="1400" i="1" dirty="0">
                          <a:solidFill>
                            <a:schemeClr val="tx1"/>
                          </a:solidFill>
                          <a:effectLst/>
                          <a:latin typeface="+mn-lt"/>
                        </a:rPr>
                        <a:t>IEA 2015</a:t>
                      </a:r>
                      <a:endParaRPr lang="en-US" sz="14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rowSpan="4">
                  <a:txBody>
                    <a:bodyPr/>
                    <a:lstStyle/>
                    <a:p>
                      <a:pPr marL="0" marR="0" algn="just">
                        <a:lnSpc>
                          <a:spcPct val="150000"/>
                        </a:lnSpc>
                        <a:spcBef>
                          <a:spcPts val="0"/>
                        </a:spcBef>
                        <a:spcAft>
                          <a:spcPts val="30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CO2</a:t>
                      </a:r>
                      <a:r>
                        <a:rPr lang="en-US" sz="1400" baseline="0" dirty="0" smtClean="0">
                          <a:solidFill>
                            <a:schemeClr val="tx1"/>
                          </a:solidFill>
                          <a:effectLst/>
                          <a:latin typeface="+mn-lt"/>
                          <a:ea typeface="Calibri" panose="020F0502020204030204" pitchFamily="34" charset="0"/>
                          <a:cs typeface="Times New Roman" panose="02020603050405020304" pitchFamily="18" charset="0"/>
                        </a:rPr>
                        <a:t> emission from fuel combustion - </a:t>
                      </a:r>
                      <a:r>
                        <a:rPr lang="en-US" sz="1400" i="1" baseline="0" dirty="0" smtClean="0">
                          <a:solidFill>
                            <a:schemeClr val="tx1"/>
                          </a:solidFill>
                          <a:effectLst/>
                          <a:latin typeface="+mn-lt"/>
                          <a:ea typeface="Calibri" panose="020F0502020204030204" pitchFamily="34" charset="0"/>
                          <a:cs typeface="Times New Roman" panose="02020603050405020304" pitchFamily="18" charset="0"/>
                        </a:rPr>
                        <a:t>IEA, 2016</a:t>
                      </a:r>
                      <a:endParaRPr lang="en-US" sz="14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rowSpan="4">
                  <a:txBody>
                    <a:bodyPr/>
                    <a:lstStyle/>
                    <a:p>
                      <a:pPr marL="0" marR="0" algn="just">
                        <a:lnSpc>
                          <a:spcPct val="150000"/>
                        </a:lnSpc>
                        <a:spcBef>
                          <a:spcPts val="0"/>
                        </a:spcBef>
                        <a:spcAft>
                          <a:spcPts val="300"/>
                        </a:spcAft>
                      </a:pPr>
                      <a:r>
                        <a:rPr lang="en-US" sz="1400" dirty="0">
                          <a:solidFill>
                            <a:schemeClr val="tx1"/>
                          </a:solidFill>
                          <a:effectLst/>
                          <a:latin typeface="+mn-lt"/>
                        </a:rPr>
                        <a:t>Population,</a:t>
                      </a:r>
                    </a:p>
                    <a:p>
                      <a:pPr marL="0" marR="0" algn="just">
                        <a:lnSpc>
                          <a:spcPct val="150000"/>
                        </a:lnSpc>
                        <a:spcBef>
                          <a:spcPts val="0"/>
                        </a:spcBef>
                        <a:spcAft>
                          <a:spcPts val="300"/>
                        </a:spcAft>
                      </a:pPr>
                      <a:r>
                        <a:rPr lang="en-US" sz="1400" dirty="0">
                          <a:solidFill>
                            <a:schemeClr val="tx1"/>
                          </a:solidFill>
                          <a:effectLst/>
                          <a:latin typeface="+mn-lt"/>
                        </a:rPr>
                        <a:t>Urban 1,</a:t>
                      </a:r>
                    </a:p>
                    <a:p>
                      <a:pPr marL="0" marR="0" algn="just">
                        <a:lnSpc>
                          <a:spcPct val="150000"/>
                        </a:lnSpc>
                        <a:spcBef>
                          <a:spcPts val="0"/>
                        </a:spcBef>
                        <a:spcAft>
                          <a:spcPts val="300"/>
                        </a:spcAft>
                      </a:pPr>
                      <a:r>
                        <a:rPr lang="en-US" sz="1400" dirty="0">
                          <a:solidFill>
                            <a:schemeClr val="tx1"/>
                          </a:solidFill>
                          <a:effectLst/>
                          <a:latin typeface="+mn-lt"/>
                        </a:rPr>
                        <a:t>Urban 2 – </a:t>
                      </a:r>
                      <a:r>
                        <a:rPr lang="en-US" sz="1400" i="1" dirty="0">
                          <a:solidFill>
                            <a:schemeClr val="tx1"/>
                          </a:solidFill>
                          <a:effectLst/>
                          <a:latin typeface="+mn-lt"/>
                        </a:rPr>
                        <a:t>World Bank 2015</a:t>
                      </a:r>
                      <a:endParaRPr lang="en-US" sz="14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41443"/>
                  </a:ext>
                </a:extLst>
              </a:tr>
              <a:tr h="442279">
                <a:tc>
                  <a:txBody>
                    <a:bodyPr/>
                    <a:lstStyle/>
                    <a:p>
                      <a:pPr marL="0" marR="0" algn="just">
                        <a:lnSpc>
                          <a:spcPct val="150000"/>
                        </a:lnSpc>
                        <a:spcBef>
                          <a:spcPts val="0"/>
                        </a:spcBef>
                        <a:spcAft>
                          <a:spcPts val="300"/>
                        </a:spcAft>
                      </a:pPr>
                      <a:r>
                        <a:rPr lang="en-US" sz="1400">
                          <a:solidFill>
                            <a:schemeClr val="tx1"/>
                          </a:solidFill>
                          <a:effectLst/>
                          <a:latin typeface="+mn-lt"/>
                        </a:rPr>
                        <a:t>Commercial</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marL="0" marR="0" algn="just">
                        <a:lnSpc>
                          <a:spcPct val="150000"/>
                        </a:lnSpc>
                        <a:spcBef>
                          <a:spcPts val="0"/>
                        </a:spcBef>
                        <a:spcAft>
                          <a:spcPts val="300"/>
                        </a:spcAft>
                      </a:pPr>
                      <a:r>
                        <a:rPr lang="en-US" sz="1400" dirty="0">
                          <a:solidFill>
                            <a:schemeClr val="tx1"/>
                          </a:solidFill>
                          <a:effectLst/>
                          <a:latin typeface="+mn-lt"/>
                        </a:rPr>
                        <a:t>Added Value, GDP – </a:t>
                      </a:r>
                      <a:r>
                        <a:rPr lang="en-US" sz="1400" i="1" dirty="0">
                          <a:solidFill>
                            <a:schemeClr val="tx1"/>
                          </a:solidFill>
                          <a:effectLst/>
                          <a:latin typeface="+mn-lt"/>
                        </a:rPr>
                        <a:t>World Bank 2015 &amp; ADB database 2015</a:t>
                      </a:r>
                      <a:endParaRPr lang="en-US" sz="14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23395727"/>
                  </a:ext>
                </a:extLst>
              </a:tr>
              <a:tr h="442279">
                <a:tc>
                  <a:txBody>
                    <a:bodyPr/>
                    <a:lstStyle/>
                    <a:p>
                      <a:pPr marL="0" marR="0" algn="just">
                        <a:lnSpc>
                          <a:spcPct val="150000"/>
                        </a:lnSpc>
                        <a:spcBef>
                          <a:spcPts val="0"/>
                        </a:spcBef>
                        <a:spcAft>
                          <a:spcPts val="300"/>
                        </a:spcAft>
                      </a:pPr>
                      <a:r>
                        <a:rPr lang="en-US" sz="1400">
                          <a:solidFill>
                            <a:schemeClr val="tx1"/>
                          </a:solidFill>
                          <a:effectLst/>
                          <a:latin typeface="+mn-lt"/>
                        </a:rPr>
                        <a:t>Industrial</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51358033"/>
                  </a:ext>
                </a:extLst>
              </a:tr>
              <a:tr h="554491">
                <a:tc>
                  <a:txBody>
                    <a:bodyPr/>
                    <a:lstStyle/>
                    <a:p>
                      <a:pPr marL="0" marR="0" algn="just">
                        <a:lnSpc>
                          <a:spcPct val="150000"/>
                        </a:lnSpc>
                        <a:spcBef>
                          <a:spcPts val="0"/>
                        </a:spcBef>
                        <a:spcAft>
                          <a:spcPts val="300"/>
                        </a:spcAft>
                      </a:pPr>
                      <a:r>
                        <a:rPr lang="en-US" sz="1400" dirty="0">
                          <a:solidFill>
                            <a:schemeClr val="tx1"/>
                          </a:solidFill>
                          <a:effectLst/>
                          <a:latin typeface="+mn-lt"/>
                        </a:rPr>
                        <a:t>Transportation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just">
                        <a:lnSpc>
                          <a:spcPct val="150000"/>
                        </a:lnSpc>
                        <a:spcBef>
                          <a:spcPts val="0"/>
                        </a:spcBef>
                        <a:spcAft>
                          <a:spcPts val="300"/>
                        </a:spcAft>
                      </a:pPr>
                      <a:r>
                        <a:rPr lang="en-US" sz="1400" dirty="0">
                          <a:solidFill>
                            <a:schemeClr val="tx1"/>
                          </a:solidFill>
                          <a:effectLst/>
                          <a:latin typeface="+mn-lt"/>
                        </a:rPr>
                        <a:t>Fuel – </a:t>
                      </a:r>
                      <a:r>
                        <a:rPr lang="en-US" sz="1400" i="1" dirty="0">
                          <a:solidFill>
                            <a:schemeClr val="tx1"/>
                          </a:solidFill>
                          <a:effectLst/>
                          <a:latin typeface="+mn-lt"/>
                        </a:rPr>
                        <a:t>IEA 2015</a:t>
                      </a:r>
                      <a:endParaRPr lang="en-US" sz="140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65904244"/>
                  </a:ext>
                </a:extLst>
              </a:tr>
            </a:tbl>
          </a:graphicData>
        </a:graphic>
      </p:graphicFrame>
      <p:sp>
        <p:nvSpPr>
          <p:cNvPr id="4" name="Rectangle 1"/>
          <p:cNvSpPr>
            <a:spLocks noChangeArrowheads="1"/>
          </p:cNvSpPr>
          <p:nvPr/>
        </p:nvSpPr>
        <p:spPr bwMode="auto">
          <a:xfrm>
            <a:off x="4598988"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700787" y="1185968"/>
            <a:ext cx="4372717" cy="338554"/>
          </a:xfrm>
          <a:prstGeom prst="rect">
            <a:avLst/>
          </a:prstGeom>
          <a:noFill/>
        </p:spPr>
        <p:txBody>
          <a:bodyPr wrap="square" rtlCol="0">
            <a:spAutoFit/>
          </a:bodyPr>
          <a:lstStyle/>
          <a:p>
            <a:r>
              <a:rPr lang="en-US" sz="1600" b="1" dirty="0" smtClean="0"/>
              <a:t>Database: </a:t>
            </a:r>
            <a:r>
              <a:rPr lang="en-US" sz="1600" b="1" i="1" dirty="0" smtClean="0"/>
              <a:t>7 countries from 1995 - 2013</a:t>
            </a:r>
            <a:endParaRPr lang="en-US" sz="1600" b="1" i="1" dirty="0"/>
          </a:p>
        </p:txBody>
      </p:sp>
    </p:spTree>
    <p:extLst>
      <p:ext uri="{BB962C8B-B14F-4D97-AF65-F5344CB8AC3E}">
        <p14:creationId xmlns:p14="http://schemas.microsoft.com/office/powerpoint/2010/main" val="473993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333376"/>
            <a:ext cx="9215967" cy="880534"/>
          </a:xfrm>
        </p:spPr>
        <p:txBody>
          <a:bodyPr/>
          <a:lstStyle/>
          <a:p>
            <a:r>
              <a:rPr lang="en-US" dirty="0" smtClean="0"/>
              <a:t>4. Results: </a:t>
            </a:r>
            <a:br>
              <a:rPr lang="en-US" dirty="0" smtClean="0"/>
            </a:br>
            <a:r>
              <a:rPr lang="en-US" dirty="0" smtClean="0"/>
              <a:t>Normalized effect of Urban 1 on Emissions</a:t>
            </a:r>
            <a:endParaRPr lang="en-US" dirty="0"/>
          </a:p>
        </p:txBody>
      </p:sp>
      <p:pic>
        <p:nvPicPr>
          <p:cNvPr id="8" name="Picture 7"/>
          <p:cNvPicPr>
            <a:picLocks noChangeAspect="1"/>
          </p:cNvPicPr>
          <p:nvPr/>
        </p:nvPicPr>
        <p:blipFill>
          <a:blip r:embed="rId2"/>
          <a:stretch>
            <a:fillRect/>
          </a:stretch>
        </p:blipFill>
        <p:spPr>
          <a:xfrm>
            <a:off x="4148697" y="1213910"/>
            <a:ext cx="3571875" cy="304800"/>
          </a:xfrm>
          <a:prstGeom prst="rect">
            <a:avLst/>
          </a:prstGeom>
        </p:spPr>
      </p:pic>
      <p:pic>
        <p:nvPicPr>
          <p:cNvPr id="13" name="Picture 12"/>
          <p:cNvPicPr>
            <a:picLocks noChangeAspect="1"/>
          </p:cNvPicPr>
          <p:nvPr/>
        </p:nvPicPr>
        <p:blipFill>
          <a:blip r:embed="rId3"/>
          <a:stretch>
            <a:fillRect/>
          </a:stretch>
        </p:blipFill>
        <p:spPr>
          <a:xfrm>
            <a:off x="1287438" y="1578021"/>
            <a:ext cx="4237087" cy="2316681"/>
          </a:xfrm>
          <a:prstGeom prst="rect">
            <a:avLst/>
          </a:prstGeom>
        </p:spPr>
      </p:pic>
      <p:pic>
        <p:nvPicPr>
          <p:cNvPr id="15" name="Picture 14"/>
          <p:cNvPicPr>
            <a:picLocks noChangeAspect="1"/>
          </p:cNvPicPr>
          <p:nvPr/>
        </p:nvPicPr>
        <p:blipFill>
          <a:blip r:embed="rId4"/>
          <a:stretch>
            <a:fillRect/>
          </a:stretch>
        </p:blipFill>
        <p:spPr>
          <a:xfrm>
            <a:off x="5934634" y="1584118"/>
            <a:ext cx="4096867" cy="2310584"/>
          </a:xfrm>
          <a:prstGeom prst="rect">
            <a:avLst/>
          </a:prstGeom>
        </p:spPr>
      </p:pic>
      <p:graphicFrame>
        <p:nvGraphicFramePr>
          <p:cNvPr id="4" name="Table 3"/>
          <p:cNvGraphicFramePr>
            <a:graphicFrameLocks noGrp="1"/>
          </p:cNvGraphicFramePr>
          <p:nvPr>
            <p:extLst/>
          </p:nvPr>
        </p:nvGraphicFramePr>
        <p:xfrm>
          <a:off x="873306" y="4120412"/>
          <a:ext cx="10572104" cy="1854200"/>
        </p:xfrm>
        <a:graphic>
          <a:graphicData uri="http://schemas.openxmlformats.org/drawingml/2006/table">
            <a:tbl>
              <a:tblPr firstRow="1" bandRow="1">
                <a:tableStyleId>{7DF18680-E054-41AD-8BC1-D1AEF772440D}</a:tableStyleId>
              </a:tblPr>
              <a:tblGrid>
                <a:gridCol w="1321513">
                  <a:extLst>
                    <a:ext uri="{9D8B030D-6E8A-4147-A177-3AD203B41FA5}">
                      <a16:colId xmlns:a16="http://schemas.microsoft.com/office/drawing/2014/main" val="20000"/>
                    </a:ext>
                  </a:extLst>
                </a:gridCol>
                <a:gridCol w="1321513">
                  <a:extLst>
                    <a:ext uri="{9D8B030D-6E8A-4147-A177-3AD203B41FA5}">
                      <a16:colId xmlns:a16="http://schemas.microsoft.com/office/drawing/2014/main" val="20001"/>
                    </a:ext>
                  </a:extLst>
                </a:gridCol>
                <a:gridCol w="1321513">
                  <a:extLst>
                    <a:ext uri="{9D8B030D-6E8A-4147-A177-3AD203B41FA5}">
                      <a16:colId xmlns:a16="http://schemas.microsoft.com/office/drawing/2014/main" val="20002"/>
                    </a:ext>
                  </a:extLst>
                </a:gridCol>
                <a:gridCol w="1321513">
                  <a:extLst>
                    <a:ext uri="{9D8B030D-6E8A-4147-A177-3AD203B41FA5}">
                      <a16:colId xmlns:a16="http://schemas.microsoft.com/office/drawing/2014/main" val="20003"/>
                    </a:ext>
                  </a:extLst>
                </a:gridCol>
                <a:gridCol w="1321513">
                  <a:extLst>
                    <a:ext uri="{9D8B030D-6E8A-4147-A177-3AD203B41FA5}">
                      <a16:colId xmlns:a16="http://schemas.microsoft.com/office/drawing/2014/main" val="20004"/>
                    </a:ext>
                  </a:extLst>
                </a:gridCol>
                <a:gridCol w="1321513">
                  <a:extLst>
                    <a:ext uri="{9D8B030D-6E8A-4147-A177-3AD203B41FA5}">
                      <a16:colId xmlns:a16="http://schemas.microsoft.com/office/drawing/2014/main" val="20005"/>
                    </a:ext>
                  </a:extLst>
                </a:gridCol>
                <a:gridCol w="1321513">
                  <a:extLst>
                    <a:ext uri="{9D8B030D-6E8A-4147-A177-3AD203B41FA5}">
                      <a16:colId xmlns:a16="http://schemas.microsoft.com/office/drawing/2014/main" val="20006"/>
                    </a:ext>
                  </a:extLst>
                </a:gridCol>
                <a:gridCol w="1321513">
                  <a:extLst>
                    <a:ext uri="{9D8B030D-6E8A-4147-A177-3AD203B41FA5}">
                      <a16:colId xmlns:a16="http://schemas.microsoft.com/office/drawing/2014/main" val="20007"/>
                    </a:ext>
                  </a:extLst>
                </a:gridCol>
              </a:tblGrid>
              <a:tr h="370840">
                <a:tc>
                  <a:txBody>
                    <a:bodyPr/>
                    <a:lstStyle/>
                    <a:p>
                      <a:endParaRPr lang="en-US" sz="1400" dirty="0">
                        <a:solidFill>
                          <a:schemeClr val="tx1"/>
                        </a:solidFill>
                      </a:endParaRPr>
                    </a:p>
                  </a:txBody>
                  <a:tcPr/>
                </a:tc>
                <a:tc>
                  <a:txBody>
                    <a:bodyPr/>
                    <a:lstStyle/>
                    <a:p>
                      <a:r>
                        <a:rPr lang="en-US" sz="1400" dirty="0" smtClean="0">
                          <a:solidFill>
                            <a:schemeClr val="tx1"/>
                          </a:solidFill>
                        </a:rPr>
                        <a:t>Brunei</a:t>
                      </a:r>
                      <a:endParaRPr lang="en-US" sz="1400" dirty="0">
                        <a:solidFill>
                          <a:schemeClr val="tx1"/>
                        </a:solidFill>
                      </a:endParaRPr>
                    </a:p>
                  </a:txBody>
                  <a:tcPr/>
                </a:tc>
                <a:tc>
                  <a:txBody>
                    <a:bodyPr/>
                    <a:lstStyle/>
                    <a:p>
                      <a:r>
                        <a:rPr lang="en-US" sz="1400" dirty="0" smtClean="0">
                          <a:solidFill>
                            <a:schemeClr val="tx1"/>
                          </a:solidFill>
                        </a:rPr>
                        <a:t>Cambodia</a:t>
                      </a:r>
                      <a:endParaRPr lang="en-US" sz="1400" dirty="0">
                        <a:solidFill>
                          <a:schemeClr val="tx1"/>
                        </a:solidFill>
                      </a:endParaRPr>
                    </a:p>
                  </a:txBody>
                  <a:tcPr/>
                </a:tc>
                <a:tc>
                  <a:txBody>
                    <a:bodyPr/>
                    <a:lstStyle/>
                    <a:p>
                      <a:r>
                        <a:rPr lang="en-US" sz="1400" dirty="0" smtClean="0">
                          <a:solidFill>
                            <a:schemeClr val="tx1"/>
                          </a:solidFill>
                        </a:rPr>
                        <a:t>Malaysia</a:t>
                      </a:r>
                      <a:endParaRPr lang="en-US" sz="1400" dirty="0">
                        <a:solidFill>
                          <a:schemeClr val="tx1"/>
                        </a:solidFill>
                      </a:endParaRPr>
                    </a:p>
                  </a:txBody>
                  <a:tcPr/>
                </a:tc>
                <a:tc>
                  <a:txBody>
                    <a:bodyPr/>
                    <a:lstStyle/>
                    <a:p>
                      <a:r>
                        <a:rPr lang="en-US" sz="1400" dirty="0" smtClean="0">
                          <a:solidFill>
                            <a:schemeClr val="tx1"/>
                          </a:solidFill>
                        </a:rPr>
                        <a:t>Myanmar</a:t>
                      </a:r>
                      <a:endParaRPr lang="en-US" sz="1400" dirty="0">
                        <a:solidFill>
                          <a:schemeClr val="tx1"/>
                        </a:solidFill>
                      </a:endParaRPr>
                    </a:p>
                  </a:txBody>
                  <a:tcPr/>
                </a:tc>
                <a:tc>
                  <a:txBody>
                    <a:bodyPr/>
                    <a:lstStyle/>
                    <a:p>
                      <a:r>
                        <a:rPr lang="en-US" sz="1400" dirty="0" smtClean="0">
                          <a:solidFill>
                            <a:schemeClr val="tx1"/>
                          </a:solidFill>
                        </a:rPr>
                        <a:t>Philippines</a:t>
                      </a:r>
                      <a:endParaRPr lang="en-US" sz="1400" dirty="0">
                        <a:solidFill>
                          <a:schemeClr val="tx1"/>
                        </a:solidFill>
                      </a:endParaRPr>
                    </a:p>
                  </a:txBody>
                  <a:tcPr/>
                </a:tc>
                <a:tc>
                  <a:txBody>
                    <a:bodyPr/>
                    <a:lstStyle/>
                    <a:p>
                      <a:r>
                        <a:rPr lang="en-US" sz="1400" dirty="0" smtClean="0">
                          <a:solidFill>
                            <a:schemeClr val="tx1"/>
                          </a:solidFill>
                        </a:rPr>
                        <a:t>Thailand</a:t>
                      </a:r>
                      <a:endParaRPr lang="en-US" sz="1400" dirty="0">
                        <a:solidFill>
                          <a:schemeClr val="tx1"/>
                        </a:solidFill>
                      </a:endParaRPr>
                    </a:p>
                  </a:txBody>
                  <a:tcPr/>
                </a:tc>
                <a:tc>
                  <a:txBody>
                    <a:bodyPr/>
                    <a:lstStyle/>
                    <a:p>
                      <a:r>
                        <a:rPr lang="en-US" sz="1400" dirty="0" smtClean="0">
                          <a:solidFill>
                            <a:schemeClr val="tx1"/>
                          </a:solidFill>
                        </a:rPr>
                        <a:t>Vietnam</a:t>
                      </a:r>
                      <a:endParaRPr lang="en-US" sz="14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400" dirty="0" smtClean="0">
                          <a:solidFill>
                            <a:schemeClr val="tx1"/>
                          </a:solidFill>
                        </a:rPr>
                        <a:t>Commercial</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sz="1400" dirty="0" smtClean="0">
                          <a:solidFill>
                            <a:schemeClr val="tx1"/>
                          </a:solidFill>
                        </a:rPr>
                        <a:t>Industrial</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sz="1400" dirty="0" smtClean="0">
                          <a:solidFill>
                            <a:schemeClr val="tx1"/>
                          </a:solidFill>
                        </a:rPr>
                        <a:t>Residential</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sz="1400" dirty="0" smtClean="0">
                          <a:solidFill>
                            <a:schemeClr val="tx1"/>
                          </a:solidFill>
                        </a:rPr>
                        <a:t>Transportation</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tc>
                  <a:txBody>
                    <a:bodyPr/>
                    <a:lstStyle/>
                    <a:p>
                      <a:r>
                        <a:rPr lang="en-US" sz="1400" dirty="0" smtClean="0">
                          <a:solidFill>
                            <a:schemeClr val="tx1"/>
                          </a:solidFill>
                        </a:rPr>
                        <a:t>+++</a:t>
                      </a:r>
                      <a:endParaRPr lang="en-US" sz="1400"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3446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a:t>
            </a:r>
            <a:endParaRPr lang="en-US" dirty="0"/>
          </a:p>
        </p:txBody>
      </p:sp>
      <p:sp>
        <p:nvSpPr>
          <p:cNvPr id="4" name="Footer Placeholder 3"/>
          <p:cNvSpPr>
            <a:spLocks noGrp="1"/>
          </p:cNvSpPr>
          <p:nvPr>
            <p:ph type="ftr" sz="quarter" idx="5"/>
          </p:nvPr>
        </p:nvSpPr>
        <p:spPr/>
        <p:txBody>
          <a:bodyPr/>
          <a:lstStyle/>
          <a:p>
            <a:r>
              <a:rPr lang="en-US" smtClean="0"/>
              <a:t>Phuong, Khuong Minh IIP - KIT</a:t>
            </a: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04" y="889304"/>
            <a:ext cx="3283243" cy="1828390"/>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431" y="916842"/>
            <a:ext cx="3131160" cy="1687148"/>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1416" y="783726"/>
            <a:ext cx="2900443" cy="1933967"/>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161" y="2745232"/>
            <a:ext cx="2977239" cy="1850137"/>
          </a:xfrm>
          <a:prstGeom prst="rect">
            <a:avLst/>
          </a:prstGeom>
          <a:noFill/>
          <a:ln>
            <a:noFill/>
          </a:ln>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950" y="2711183"/>
            <a:ext cx="2922493" cy="1877676"/>
          </a:xfrm>
          <a:prstGeom prst="rect">
            <a:avLst/>
          </a:prstGeom>
          <a:noFill/>
          <a:ln>
            <a:noFill/>
          </a:ln>
        </p:spPr>
      </p:pic>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8993" y="2745231"/>
            <a:ext cx="2314276" cy="1809581"/>
          </a:xfrm>
          <a:prstGeom prst="rect">
            <a:avLst/>
          </a:prstGeom>
          <a:noFill/>
          <a:ln>
            <a:noFill/>
          </a:ln>
        </p:spPr>
      </p:pic>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3269" y="2765509"/>
            <a:ext cx="2832965" cy="1809582"/>
          </a:xfrm>
          <a:prstGeom prst="rect">
            <a:avLst/>
          </a:prstGeom>
          <a:noFill/>
          <a:ln>
            <a:noFill/>
          </a:ln>
        </p:spPr>
      </p:pic>
      <p:pic>
        <p:nvPicPr>
          <p:cNvPr id="13" name="Picture 12"/>
          <p:cNvPicPr/>
          <p:nvPr/>
        </p:nvPicPr>
        <p:blipFill>
          <a:blip r:embed="rId9">
            <a:extLst>
              <a:ext uri="{28A0092B-C50C-407E-A947-70E740481C1C}">
                <a14:useLocalDpi xmlns:a14="http://schemas.microsoft.com/office/drawing/2010/main" val="0"/>
              </a:ext>
            </a:extLst>
          </a:blip>
          <a:srcRect/>
          <a:stretch>
            <a:fillRect/>
          </a:stretch>
        </p:blipFill>
        <p:spPr bwMode="auto">
          <a:xfrm>
            <a:off x="10369752" y="1168818"/>
            <a:ext cx="891315" cy="922599"/>
          </a:xfrm>
          <a:prstGeom prst="rect">
            <a:avLst/>
          </a:prstGeom>
          <a:noFill/>
          <a:ln>
            <a:noFill/>
          </a:ln>
        </p:spPr>
      </p:pic>
      <p:graphicFrame>
        <p:nvGraphicFramePr>
          <p:cNvPr id="15" name="Table 14"/>
          <p:cNvGraphicFramePr>
            <a:graphicFrameLocks noGrp="1"/>
          </p:cNvGraphicFramePr>
          <p:nvPr>
            <p:extLst>
              <p:ext uri="{D42A27DB-BD31-4B8C-83A1-F6EECF244321}">
                <p14:modId xmlns:p14="http://schemas.microsoft.com/office/powerpoint/2010/main" val="1919658353"/>
              </p:ext>
            </p:extLst>
          </p:nvPr>
        </p:nvGraphicFramePr>
        <p:xfrm>
          <a:off x="821935" y="4767684"/>
          <a:ext cx="10572104" cy="1854200"/>
        </p:xfrm>
        <a:graphic>
          <a:graphicData uri="http://schemas.openxmlformats.org/drawingml/2006/table">
            <a:tbl>
              <a:tblPr firstRow="1" bandRow="1">
                <a:tableStyleId>{7DF18680-E054-41AD-8BC1-D1AEF772440D}</a:tableStyleId>
              </a:tblPr>
              <a:tblGrid>
                <a:gridCol w="1321513">
                  <a:extLst>
                    <a:ext uri="{9D8B030D-6E8A-4147-A177-3AD203B41FA5}">
                      <a16:colId xmlns:a16="http://schemas.microsoft.com/office/drawing/2014/main" val="20000"/>
                    </a:ext>
                  </a:extLst>
                </a:gridCol>
                <a:gridCol w="1321513">
                  <a:extLst>
                    <a:ext uri="{9D8B030D-6E8A-4147-A177-3AD203B41FA5}">
                      <a16:colId xmlns:a16="http://schemas.microsoft.com/office/drawing/2014/main" val="20001"/>
                    </a:ext>
                  </a:extLst>
                </a:gridCol>
                <a:gridCol w="1321513">
                  <a:extLst>
                    <a:ext uri="{9D8B030D-6E8A-4147-A177-3AD203B41FA5}">
                      <a16:colId xmlns:a16="http://schemas.microsoft.com/office/drawing/2014/main" val="20002"/>
                    </a:ext>
                  </a:extLst>
                </a:gridCol>
                <a:gridCol w="1321513">
                  <a:extLst>
                    <a:ext uri="{9D8B030D-6E8A-4147-A177-3AD203B41FA5}">
                      <a16:colId xmlns:a16="http://schemas.microsoft.com/office/drawing/2014/main" val="20003"/>
                    </a:ext>
                  </a:extLst>
                </a:gridCol>
                <a:gridCol w="1321513">
                  <a:extLst>
                    <a:ext uri="{9D8B030D-6E8A-4147-A177-3AD203B41FA5}">
                      <a16:colId xmlns:a16="http://schemas.microsoft.com/office/drawing/2014/main" val="20004"/>
                    </a:ext>
                  </a:extLst>
                </a:gridCol>
                <a:gridCol w="1321513">
                  <a:extLst>
                    <a:ext uri="{9D8B030D-6E8A-4147-A177-3AD203B41FA5}">
                      <a16:colId xmlns:a16="http://schemas.microsoft.com/office/drawing/2014/main" val="20005"/>
                    </a:ext>
                  </a:extLst>
                </a:gridCol>
                <a:gridCol w="1321513">
                  <a:extLst>
                    <a:ext uri="{9D8B030D-6E8A-4147-A177-3AD203B41FA5}">
                      <a16:colId xmlns:a16="http://schemas.microsoft.com/office/drawing/2014/main" val="20006"/>
                    </a:ext>
                  </a:extLst>
                </a:gridCol>
                <a:gridCol w="1321513">
                  <a:extLst>
                    <a:ext uri="{9D8B030D-6E8A-4147-A177-3AD203B41FA5}">
                      <a16:colId xmlns:a16="http://schemas.microsoft.com/office/drawing/2014/main" val="20007"/>
                    </a:ext>
                  </a:extLst>
                </a:gridCol>
              </a:tblGrid>
              <a:tr h="370840">
                <a:tc>
                  <a:txBody>
                    <a:bodyPr/>
                    <a:lstStyle/>
                    <a:p>
                      <a:r>
                        <a:rPr lang="en-US" sz="1400" dirty="0" smtClean="0">
                          <a:solidFill>
                            <a:schemeClr val="tx1"/>
                          </a:solidFill>
                        </a:rPr>
                        <a:t>EC</a:t>
                      </a:r>
                      <a:endParaRPr lang="en-US" sz="1400" dirty="0">
                        <a:solidFill>
                          <a:schemeClr val="tx1"/>
                        </a:solidFill>
                      </a:endParaRPr>
                    </a:p>
                  </a:txBody>
                  <a:tcPr/>
                </a:tc>
                <a:tc>
                  <a:txBody>
                    <a:bodyPr/>
                    <a:lstStyle/>
                    <a:p>
                      <a:r>
                        <a:rPr lang="en-US" sz="1400" dirty="0" smtClean="0">
                          <a:solidFill>
                            <a:schemeClr val="tx1"/>
                          </a:solidFill>
                        </a:rPr>
                        <a:t>Brunei</a:t>
                      </a:r>
                      <a:endParaRPr lang="en-US" sz="1400" dirty="0">
                        <a:solidFill>
                          <a:schemeClr val="tx1"/>
                        </a:solidFill>
                      </a:endParaRPr>
                    </a:p>
                  </a:txBody>
                  <a:tcPr/>
                </a:tc>
                <a:tc>
                  <a:txBody>
                    <a:bodyPr/>
                    <a:lstStyle/>
                    <a:p>
                      <a:r>
                        <a:rPr lang="en-US" sz="1400" dirty="0" smtClean="0">
                          <a:solidFill>
                            <a:schemeClr val="tx1"/>
                          </a:solidFill>
                        </a:rPr>
                        <a:t>Cambodia</a:t>
                      </a:r>
                      <a:endParaRPr lang="en-US" sz="1400" dirty="0">
                        <a:solidFill>
                          <a:schemeClr val="tx1"/>
                        </a:solidFill>
                      </a:endParaRPr>
                    </a:p>
                  </a:txBody>
                  <a:tcPr/>
                </a:tc>
                <a:tc>
                  <a:txBody>
                    <a:bodyPr/>
                    <a:lstStyle/>
                    <a:p>
                      <a:r>
                        <a:rPr lang="en-US" sz="1400" dirty="0" smtClean="0">
                          <a:solidFill>
                            <a:schemeClr val="tx1"/>
                          </a:solidFill>
                        </a:rPr>
                        <a:t>Malaysia</a:t>
                      </a:r>
                      <a:endParaRPr lang="en-US" sz="1400" dirty="0">
                        <a:solidFill>
                          <a:schemeClr val="tx1"/>
                        </a:solidFill>
                      </a:endParaRPr>
                    </a:p>
                  </a:txBody>
                  <a:tcPr/>
                </a:tc>
                <a:tc>
                  <a:txBody>
                    <a:bodyPr/>
                    <a:lstStyle/>
                    <a:p>
                      <a:r>
                        <a:rPr lang="en-US" sz="1400" dirty="0" smtClean="0">
                          <a:solidFill>
                            <a:schemeClr val="tx1"/>
                          </a:solidFill>
                        </a:rPr>
                        <a:t>Myanmar</a:t>
                      </a:r>
                      <a:endParaRPr lang="en-US" sz="1400" dirty="0">
                        <a:solidFill>
                          <a:schemeClr val="tx1"/>
                        </a:solidFill>
                      </a:endParaRPr>
                    </a:p>
                  </a:txBody>
                  <a:tcPr/>
                </a:tc>
                <a:tc>
                  <a:txBody>
                    <a:bodyPr/>
                    <a:lstStyle/>
                    <a:p>
                      <a:r>
                        <a:rPr lang="en-US" sz="1400" dirty="0" smtClean="0">
                          <a:solidFill>
                            <a:schemeClr val="tx1"/>
                          </a:solidFill>
                        </a:rPr>
                        <a:t>Philippines</a:t>
                      </a:r>
                      <a:endParaRPr lang="en-US" sz="1400" dirty="0">
                        <a:solidFill>
                          <a:schemeClr val="tx1"/>
                        </a:solidFill>
                      </a:endParaRPr>
                    </a:p>
                  </a:txBody>
                  <a:tcPr/>
                </a:tc>
                <a:tc>
                  <a:txBody>
                    <a:bodyPr/>
                    <a:lstStyle/>
                    <a:p>
                      <a:r>
                        <a:rPr lang="en-US" sz="1400" dirty="0" smtClean="0">
                          <a:solidFill>
                            <a:schemeClr val="tx1"/>
                          </a:solidFill>
                        </a:rPr>
                        <a:t>Thailand</a:t>
                      </a:r>
                      <a:endParaRPr lang="en-US" sz="1400" dirty="0">
                        <a:solidFill>
                          <a:schemeClr val="tx1"/>
                        </a:solidFill>
                      </a:endParaRPr>
                    </a:p>
                  </a:txBody>
                  <a:tcPr/>
                </a:tc>
                <a:tc>
                  <a:txBody>
                    <a:bodyPr/>
                    <a:lstStyle/>
                    <a:p>
                      <a:r>
                        <a:rPr lang="en-US" sz="1400" dirty="0" smtClean="0">
                          <a:solidFill>
                            <a:schemeClr val="tx1"/>
                          </a:solidFill>
                        </a:rPr>
                        <a:t>Vietnam</a:t>
                      </a:r>
                      <a:endParaRPr lang="en-US" sz="14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400" dirty="0" smtClean="0">
                          <a:solidFill>
                            <a:schemeClr val="tx1"/>
                          </a:solidFill>
                        </a:rPr>
                        <a:t>Commercial</a:t>
                      </a:r>
                      <a:endParaRPr lang="en-US" sz="1400" dirty="0">
                        <a:solidFill>
                          <a:schemeClr val="tx1"/>
                        </a:solidFill>
                      </a:endParaRPr>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1"/>
                  </a:ext>
                </a:extLst>
              </a:tr>
              <a:tr h="370840">
                <a:tc>
                  <a:txBody>
                    <a:bodyPr/>
                    <a:lstStyle/>
                    <a:p>
                      <a:r>
                        <a:rPr lang="en-US" sz="1400" dirty="0" smtClean="0">
                          <a:solidFill>
                            <a:schemeClr val="tx1"/>
                          </a:solidFill>
                        </a:rPr>
                        <a:t>Industrial</a:t>
                      </a:r>
                      <a:endParaRPr lang="en-US" sz="1400" dirty="0">
                        <a:solidFill>
                          <a:schemeClr val="tx1"/>
                        </a:solidFill>
                      </a:endParaRPr>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2"/>
                  </a:ext>
                </a:extLst>
              </a:tr>
              <a:tr h="370840">
                <a:tc>
                  <a:txBody>
                    <a:bodyPr/>
                    <a:lstStyle/>
                    <a:p>
                      <a:r>
                        <a:rPr lang="en-US" sz="1400" dirty="0" smtClean="0">
                          <a:solidFill>
                            <a:schemeClr val="tx1"/>
                          </a:solidFill>
                        </a:rPr>
                        <a:t>Residential</a:t>
                      </a:r>
                      <a:endParaRPr lang="en-US" sz="1400" dirty="0">
                        <a:solidFill>
                          <a:schemeClr val="tx1"/>
                        </a:solidFill>
                      </a:endParaRPr>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3"/>
                  </a:ext>
                </a:extLst>
              </a:tr>
              <a:tr h="370840">
                <a:tc>
                  <a:txBody>
                    <a:bodyPr/>
                    <a:lstStyle/>
                    <a:p>
                      <a:r>
                        <a:rPr lang="en-US" sz="1400" dirty="0" smtClean="0">
                          <a:solidFill>
                            <a:schemeClr val="tx1"/>
                          </a:solidFill>
                        </a:rPr>
                        <a:t>Transportation</a:t>
                      </a:r>
                      <a:endParaRPr lang="en-US" sz="1400" dirty="0">
                        <a:solidFill>
                          <a:schemeClr val="tx1"/>
                        </a:solidFill>
                      </a:endParaRPr>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40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ASEAN status</a:t>
            </a:r>
            <a:endParaRPr lang="en-US" dirty="0"/>
          </a:p>
        </p:txBody>
      </p:sp>
      <p:sp>
        <p:nvSpPr>
          <p:cNvPr id="5" name="Footer Placeholder 4"/>
          <p:cNvSpPr>
            <a:spLocks noGrp="1"/>
          </p:cNvSpPr>
          <p:nvPr>
            <p:ph type="ftr" sz="quarter" idx="4294967295"/>
          </p:nvPr>
        </p:nvSpPr>
        <p:spPr>
          <a:xfrm>
            <a:off x="1630950" y="6413681"/>
            <a:ext cx="939645" cy="444319"/>
          </a:xfrm>
        </p:spPr>
        <p:txBody>
          <a:bodyPr/>
          <a:lstStyle/>
          <a:p>
            <a:r>
              <a:rPr lang="en-US" smtClean="0"/>
              <a:t>Phuong, Khuong Minh IIP - KIT</a:t>
            </a:r>
            <a:endParaRPr lang="en-US"/>
          </a:p>
        </p:txBody>
      </p:sp>
      <p:graphicFrame>
        <p:nvGraphicFramePr>
          <p:cNvPr id="8" name="Chart 7"/>
          <p:cNvGraphicFramePr>
            <a:graphicFrameLocks/>
          </p:cNvGraphicFramePr>
          <p:nvPr>
            <p:extLst/>
          </p:nvPr>
        </p:nvGraphicFramePr>
        <p:xfrm>
          <a:off x="991504" y="1275678"/>
          <a:ext cx="4566920" cy="2214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5913120" y="1187916"/>
          <a:ext cx="4941722" cy="23902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8"/>
          <p:cNvSpPr txBox="1"/>
          <p:nvPr/>
        </p:nvSpPr>
        <p:spPr>
          <a:xfrm>
            <a:off x="9476663" y="4019279"/>
            <a:ext cx="127298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t>World Bank, 2015</a:t>
            </a:r>
            <a:endParaRPr lang="en-US" sz="1100" i="1" dirty="0"/>
          </a:p>
        </p:txBody>
      </p:sp>
      <p:graphicFrame>
        <p:nvGraphicFramePr>
          <p:cNvPr id="11" name="Chart 10"/>
          <p:cNvGraphicFramePr/>
          <p:nvPr>
            <p:extLst/>
          </p:nvPr>
        </p:nvGraphicFramePr>
        <p:xfrm>
          <a:off x="6110342" y="3664126"/>
          <a:ext cx="5140961" cy="2341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nvPr>
        </p:nvGraphicFramePr>
        <p:xfrm>
          <a:off x="838198" y="3664127"/>
          <a:ext cx="4873531" cy="234191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8"/>
          <p:cNvSpPr txBox="1"/>
          <p:nvPr/>
        </p:nvSpPr>
        <p:spPr>
          <a:xfrm>
            <a:off x="10222306" y="5875232"/>
            <a:ext cx="169178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t>World Bank, 2015</a:t>
            </a:r>
            <a:endParaRPr lang="en-US" sz="1100" i="1" dirty="0"/>
          </a:p>
        </p:txBody>
      </p:sp>
    </p:spTree>
    <p:extLst>
      <p:ext uri="{BB962C8B-B14F-4D97-AF65-F5344CB8AC3E}">
        <p14:creationId xmlns:p14="http://schemas.microsoft.com/office/powerpoint/2010/main" val="3342837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Contents</a:t>
            </a:r>
            <a:endParaRPr lang="en-US" sz="3200" dirty="0"/>
          </a:p>
        </p:txBody>
      </p:sp>
      <p:sp>
        <p:nvSpPr>
          <p:cNvPr id="6" name="Content Placeholder 5"/>
          <p:cNvSpPr>
            <a:spLocks noGrp="1"/>
          </p:cNvSpPr>
          <p:nvPr>
            <p:ph idx="4294967295"/>
          </p:nvPr>
        </p:nvSpPr>
        <p:spPr>
          <a:xfrm>
            <a:off x="526473" y="1253982"/>
            <a:ext cx="11142663" cy="4894262"/>
          </a:xfrm>
        </p:spPr>
        <p:txBody>
          <a:bodyPr/>
          <a:lstStyle/>
          <a:p>
            <a:pPr marL="514350" indent="-514350">
              <a:buFont typeface="+mj-lt"/>
              <a:buAutoNum type="arabicPeriod"/>
            </a:pPr>
            <a:r>
              <a:rPr lang="en-US" sz="2800" dirty="0" smtClean="0"/>
              <a:t>Introduction to ASEAN</a:t>
            </a:r>
          </a:p>
          <a:p>
            <a:pPr marL="514350" indent="-514350">
              <a:buFont typeface="+mj-lt"/>
              <a:buAutoNum type="arabicPeriod"/>
            </a:pPr>
            <a:r>
              <a:rPr lang="en-US" sz="2800" dirty="0" smtClean="0"/>
              <a:t>Motivation &amp; Objectives</a:t>
            </a:r>
          </a:p>
          <a:p>
            <a:pPr marL="514350" indent="-514350">
              <a:buFont typeface="+mj-lt"/>
              <a:buAutoNum type="arabicPeriod"/>
            </a:pPr>
            <a:r>
              <a:rPr lang="en-US" sz="2800" dirty="0" smtClean="0"/>
              <a:t>Methodology</a:t>
            </a:r>
          </a:p>
          <a:p>
            <a:pPr marL="514350" indent="-514350">
              <a:buFont typeface="+mj-lt"/>
              <a:buAutoNum type="arabicPeriod"/>
            </a:pPr>
            <a:r>
              <a:rPr lang="en-US" sz="2800" dirty="0" smtClean="0"/>
              <a:t>Results</a:t>
            </a:r>
            <a:endParaRPr lang="en-US" sz="2800" dirty="0"/>
          </a:p>
          <a:p>
            <a:pPr marL="514350" indent="-514350">
              <a:buFont typeface="+mj-lt"/>
              <a:buAutoNum type="arabicPeriod"/>
            </a:pPr>
            <a:r>
              <a:rPr lang="en-US" sz="2800" dirty="0" smtClean="0"/>
              <a:t>Conclusion and Outlook</a:t>
            </a:r>
            <a:endParaRPr lang="en-US" sz="2800" dirty="0"/>
          </a:p>
          <a:p>
            <a:pPr marL="0" indent="0">
              <a:buNone/>
            </a:pPr>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150626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615373" y="245018"/>
            <a:ext cx="8017827" cy="6553702"/>
          </a:xfrm>
          <a:prstGeom prst="rect">
            <a:avLst/>
          </a:prstGeom>
        </p:spPr>
      </p:pic>
      <p:pic>
        <p:nvPicPr>
          <p:cNvPr id="11" name="Picture 10"/>
          <p:cNvPicPr>
            <a:picLocks noChangeAspect="1"/>
          </p:cNvPicPr>
          <p:nvPr/>
        </p:nvPicPr>
        <p:blipFill>
          <a:blip r:embed="rId3"/>
          <a:stretch>
            <a:fillRect/>
          </a:stretch>
        </p:blipFill>
        <p:spPr>
          <a:xfrm>
            <a:off x="11118850" y="4038237"/>
            <a:ext cx="942975" cy="704850"/>
          </a:xfrm>
          <a:prstGeom prst="rect">
            <a:avLst/>
          </a:prstGeom>
        </p:spPr>
      </p:pic>
      <p:pic>
        <p:nvPicPr>
          <p:cNvPr id="13" name="Picture 12"/>
          <p:cNvPicPr>
            <a:picLocks noChangeAspect="1"/>
          </p:cNvPicPr>
          <p:nvPr/>
        </p:nvPicPr>
        <p:blipFill>
          <a:blip r:embed="rId4"/>
          <a:stretch>
            <a:fillRect/>
          </a:stretch>
        </p:blipFill>
        <p:spPr>
          <a:xfrm>
            <a:off x="8850361" y="111760"/>
            <a:ext cx="3341639" cy="2717482"/>
          </a:xfrm>
          <a:prstGeom prst="rect">
            <a:avLst/>
          </a:prstGeom>
        </p:spPr>
      </p:pic>
      <p:pic>
        <p:nvPicPr>
          <p:cNvPr id="14" name="Picture 13"/>
          <p:cNvPicPr>
            <a:picLocks noChangeAspect="1"/>
          </p:cNvPicPr>
          <p:nvPr/>
        </p:nvPicPr>
        <p:blipFill>
          <a:blip r:embed="rId5"/>
          <a:stretch>
            <a:fillRect/>
          </a:stretch>
        </p:blipFill>
        <p:spPr>
          <a:xfrm>
            <a:off x="11118850" y="3419204"/>
            <a:ext cx="1028700" cy="485775"/>
          </a:xfrm>
          <a:prstGeom prst="rect">
            <a:avLst/>
          </a:prstGeom>
        </p:spPr>
      </p:pic>
      <p:cxnSp>
        <p:nvCxnSpPr>
          <p:cNvPr id="16" name="Straight Connector 15"/>
          <p:cNvCxnSpPr/>
          <p:nvPr/>
        </p:nvCxnSpPr>
        <p:spPr>
          <a:xfrm flipV="1">
            <a:off x="4490720" y="650240"/>
            <a:ext cx="4582160" cy="68072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p:cNvCxnSpPr/>
          <p:nvPr/>
        </p:nvCxnSpPr>
        <p:spPr>
          <a:xfrm flipV="1">
            <a:off x="5293360" y="1168400"/>
            <a:ext cx="4155440" cy="135128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flipV="1">
            <a:off x="5943600" y="1137920"/>
            <a:ext cx="3952240" cy="151384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p:cNvCxnSpPr/>
          <p:nvPr/>
        </p:nvCxnSpPr>
        <p:spPr>
          <a:xfrm flipV="1">
            <a:off x="6187440" y="1554480"/>
            <a:ext cx="3454400" cy="1544320"/>
          </a:xfrm>
          <a:prstGeom prst="curvedConnector3">
            <a:avLst>
              <a:gd name="adj1" fmla="val 50000"/>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flipV="1">
            <a:off x="8717280" y="1102338"/>
            <a:ext cx="2174240" cy="1121524"/>
          </a:xfrm>
          <a:prstGeom prst="curvedConnector3">
            <a:avLst>
              <a:gd name="adj1" fmla="val 56075"/>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flipV="1">
            <a:off x="7467600" y="1915182"/>
            <a:ext cx="2631440" cy="197185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7467600" y="2014640"/>
            <a:ext cx="2905760" cy="2389402"/>
          </a:xfrm>
          <a:prstGeom prst="curvedConnector3">
            <a:avLst>
              <a:gd name="adj1" fmla="val 104196"/>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Footer Placeholder 2"/>
          <p:cNvSpPr>
            <a:spLocks noGrp="1"/>
          </p:cNvSpPr>
          <p:nvPr>
            <p:ph type="ftr" sz="quarter" idx="5"/>
          </p:nvPr>
        </p:nvSpPr>
        <p:spPr/>
        <p:txBody>
          <a:bodyPr/>
          <a:lstStyle/>
          <a:p>
            <a:r>
              <a:rPr lang="en-US" smtClean="0"/>
              <a:t>Phuong, Khuong Minh IIP - KIT</a:t>
            </a:r>
            <a:endParaRPr lang="en-US"/>
          </a:p>
        </p:txBody>
      </p:sp>
    </p:spTree>
    <p:extLst>
      <p:ext uri="{BB962C8B-B14F-4D97-AF65-F5344CB8AC3E}">
        <p14:creationId xmlns:p14="http://schemas.microsoft.com/office/powerpoint/2010/main" val="1222647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76578" y="89647"/>
            <a:ext cx="7771587" cy="6167718"/>
          </a:xfrm>
          <a:prstGeom prst="rect">
            <a:avLst/>
          </a:prstGeom>
        </p:spPr>
      </p:pic>
      <p:sp>
        <p:nvSpPr>
          <p:cNvPr id="5" name="Footer Placeholder 4"/>
          <p:cNvSpPr>
            <a:spLocks noGrp="1"/>
          </p:cNvSpPr>
          <p:nvPr>
            <p:ph type="ftr" sz="quarter" idx="5"/>
          </p:nvPr>
        </p:nvSpPr>
        <p:spPr/>
        <p:txBody>
          <a:bodyPr/>
          <a:lstStyle/>
          <a:p>
            <a:r>
              <a:rPr lang="en-US" smtClean="0"/>
              <a:t>Phuong, Khuong Minh IIP - KIT</a:t>
            </a:r>
            <a:endParaRPr lang="en-US"/>
          </a:p>
        </p:txBody>
      </p:sp>
      <p:graphicFrame>
        <p:nvGraphicFramePr>
          <p:cNvPr id="7" name="Chart 6"/>
          <p:cNvGraphicFramePr>
            <a:graphicFrameLocks/>
          </p:cNvGraphicFramePr>
          <p:nvPr>
            <p:extLst/>
          </p:nvPr>
        </p:nvGraphicFramePr>
        <p:xfrm>
          <a:off x="4219933" y="2747587"/>
          <a:ext cx="1460741" cy="870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1967344" y="2692475"/>
          <a:ext cx="1361823" cy="9296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518160" y="701040"/>
          <a:ext cx="1363597" cy="1028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nvPr>
        </p:nvGraphicFramePr>
        <p:xfrm>
          <a:off x="5336210" y="3317454"/>
          <a:ext cx="1519580" cy="9241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nvPr>
        </p:nvGraphicFramePr>
        <p:xfrm>
          <a:off x="6228090" y="1381125"/>
          <a:ext cx="1299639" cy="10172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a:graphicFrameLocks/>
          </p:cNvGraphicFramePr>
          <p:nvPr>
            <p:extLst/>
          </p:nvPr>
        </p:nvGraphicFramePr>
        <p:xfrm>
          <a:off x="792702" y="1729739"/>
          <a:ext cx="1404237" cy="110751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a:graphicFrameLocks/>
          </p:cNvGraphicFramePr>
          <p:nvPr>
            <p:extLst/>
          </p:nvPr>
        </p:nvGraphicFramePr>
        <p:xfrm>
          <a:off x="3595105" y="1294039"/>
          <a:ext cx="1631064" cy="1029970"/>
        </p:xfrm>
        <a:graphic>
          <a:graphicData uri="http://schemas.openxmlformats.org/drawingml/2006/chart">
            <c:chart xmlns:c="http://schemas.openxmlformats.org/drawingml/2006/chart" xmlns:r="http://schemas.openxmlformats.org/officeDocument/2006/relationships" r:id="rId9"/>
          </a:graphicData>
        </a:graphic>
      </p:graphicFrame>
      <p:pic>
        <p:nvPicPr>
          <p:cNvPr id="15" name="Picture 14"/>
          <p:cNvPicPr>
            <a:picLocks noChangeAspect="1"/>
          </p:cNvPicPr>
          <p:nvPr/>
        </p:nvPicPr>
        <p:blipFill>
          <a:blip r:embed="rId10"/>
          <a:stretch>
            <a:fillRect/>
          </a:stretch>
        </p:blipFill>
        <p:spPr>
          <a:xfrm>
            <a:off x="648195" y="4572564"/>
            <a:ext cx="933450" cy="1428750"/>
          </a:xfrm>
          <a:prstGeom prst="rect">
            <a:avLst/>
          </a:prstGeom>
        </p:spPr>
      </p:pic>
      <p:pic>
        <p:nvPicPr>
          <p:cNvPr id="16" name="Picture 15"/>
          <p:cNvPicPr>
            <a:picLocks noChangeAspect="1"/>
          </p:cNvPicPr>
          <p:nvPr/>
        </p:nvPicPr>
        <p:blipFill>
          <a:blip r:embed="rId11"/>
          <a:stretch>
            <a:fillRect/>
          </a:stretch>
        </p:blipFill>
        <p:spPr>
          <a:xfrm>
            <a:off x="590803" y="3730548"/>
            <a:ext cx="971550" cy="733425"/>
          </a:xfrm>
          <a:prstGeom prst="rect">
            <a:avLst/>
          </a:prstGeom>
        </p:spPr>
      </p:pic>
    </p:spTree>
    <p:extLst>
      <p:ext uri="{BB962C8B-B14F-4D97-AF65-F5344CB8AC3E}">
        <p14:creationId xmlns:p14="http://schemas.microsoft.com/office/powerpoint/2010/main" val="81058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p:cNvSpPr>
            <a:spLocks noGrp="1"/>
          </p:cNvSpPr>
          <p:nvPr>
            <p:ph type="ftr" sz="quarter" idx="5"/>
          </p:nvPr>
        </p:nvSpPr>
        <p:spPr>
          <a:xfrm>
            <a:off x="3246120" y="6356350"/>
            <a:ext cx="4114800" cy="365125"/>
          </a:xfrm>
        </p:spPr>
        <p:txBody>
          <a:bodyPr/>
          <a:lstStyle/>
          <a:p>
            <a:r>
              <a:rPr lang="en-US" smtClean="0"/>
              <a:t>Phuong, Khuong Minh IIP - KIT</a:t>
            </a:r>
            <a:endParaRPr lang="en-US"/>
          </a:p>
        </p:txBody>
      </p:sp>
      <p:sp>
        <p:nvSpPr>
          <p:cNvPr id="16" name="TextBox 15"/>
          <p:cNvSpPr txBox="1"/>
          <p:nvPr/>
        </p:nvSpPr>
        <p:spPr>
          <a:xfrm>
            <a:off x="11268635" y="6111585"/>
            <a:ext cx="923365" cy="307777"/>
          </a:xfrm>
          <a:prstGeom prst="rect">
            <a:avLst/>
          </a:prstGeom>
          <a:noFill/>
        </p:spPr>
        <p:txBody>
          <a:bodyPr wrap="square" rtlCol="0">
            <a:spAutoFit/>
          </a:bodyPr>
          <a:lstStyle/>
          <a:p>
            <a:pPr algn="ctr"/>
            <a:r>
              <a:rPr lang="en-US" sz="1050" i="1" dirty="0" smtClean="0"/>
              <a:t>- </a:t>
            </a:r>
            <a:r>
              <a:rPr lang="en-US" sz="1400" i="1" dirty="0" smtClean="0"/>
              <a:t>IEA</a:t>
            </a:r>
            <a:r>
              <a:rPr lang="en-US" sz="1050" i="1" dirty="0" smtClean="0"/>
              <a:t> -</a:t>
            </a:r>
            <a:endParaRPr lang="en-US" sz="1050" i="1" dirty="0"/>
          </a:p>
        </p:txBody>
      </p:sp>
      <p:grpSp>
        <p:nvGrpSpPr>
          <p:cNvPr id="22" name="Group 21"/>
          <p:cNvGrpSpPr/>
          <p:nvPr/>
        </p:nvGrpSpPr>
        <p:grpSpPr>
          <a:xfrm>
            <a:off x="1939351" y="1118018"/>
            <a:ext cx="7571930" cy="4139624"/>
            <a:chOff x="1748097" y="1418884"/>
            <a:chExt cx="6694863" cy="4064488"/>
          </a:xfrm>
        </p:grpSpPr>
        <p:sp>
          <p:nvSpPr>
            <p:cNvPr id="20" name="Rectangle 19"/>
            <p:cNvSpPr/>
            <p:nvPr/>
          </p:nvSpPr>
          <p:spPr>
            <a:xfrm>
              <a:off x="7640320" y="3291840"/>
              <a:ext cx="802640" cy="5283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5588000" y="1747520"/>
              <a:ext cx="802640" cy="5283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7537475" y="2011680"/>
              <a:ext cx="802640" cy="5283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5262183" y="2641600"/>
              <a:ext cx="645857" cy="4013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4897697" y="3491524"/>
              <a:ext cx="624263" cy="4556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2858674" y="3328182"/>
              <a:ext cx="624263" cy="4556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2113857" y="2312182"/>
              <a:ext cx="624263" cy="4556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1748097" y="1418884"/>
              <a:ext cx="715703" cy="4759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1839163" y="3783818"/>
              <a:ext cx="751637" cy="4681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2463800" y="5029982"/>
              <a:ext cx="782320" cy="4533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34" name="Picture 33"/>
          <p:cNvPicPr>
            <a:picLocks noChangeAspect="1"/>
          </p:cNvPicPr>
          <p:nvPr/>
        </p:nvPicPr>
        <p:blipFill>
          <a:blip r:embed="rId2"/>
          <a:stretch>
            <a:fillRect/>
          </a:stretch>
        </p:blipFill>
        <p:spPr>
          <a:xfrm>
            <a:off x="478028" y="888082"/>
            <a:ext cx="8693964" cy="5405142"/>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3203301849"/>
              </p:ext>
            </p:extLst>
          </p:nvPr>
        </p:nvGraphicFramePr>
        <p:xfrm>
          <a:off x="7190095" y="2824506"/>
          <a:ext cx="2144794" cy="1207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a:graphicFrameLocks/>
          </p:cNvGraphicFramePr>
          <p:nvPr>
            <p:extLst>
              <p:ext uri="{D42A27DB-BD31-4B8C-83A1-F6EECF244321}">
                <p14:modId xmlns:p14="http://schemas.microsoft.com/office/powerpoint/2010/main" val="2193388675"/>
              </p:ext>
            </p:extLst>
          </p:nvPr>
        </p:nvGraphicFramePr>
        <p:xfrm>
          <a:off x="315131" y="354562"/>
          <a:ext cx="2227642" cy="1367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p:cNvGraphicFramePr>
            <a:graphicFrameLocks/>
          </p:cNvGraphicFramePr>
          <p:nvPr>
            <p:extLst>
              <p:ext uri="{D42A27DB-BD31-4B8C-83A1-F6EECF244321}">
                <p14:modId xmlns:p14="http://schemas.microsoft.com/office/powerpoint/2010/main" val="2130456140"/>
              </p:ext>
            </p:extLst>
          </p:nvPr>
        </p:nvGraphicFramePr>
        <p:xfrm>
          <a:off x="7132335" y="1118018"/>
          <a:ext cx="2624729" cy="13738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42"/>
          <p:cNvGraphicFramePr>
            <a:graphicFrameLocks/>
          </p:cNvGraphicFramePr>
          <p:nvPr>
            <p:extLst>
              <p:ext uri="{D42A27DB-BD31-4B8C-83A1-F6EECF244321}">
                <p14:modId xmlns:p14="http://schemas.microsoft.com/office/powerpoint/2010/main" val="3690500662"/>
              </p:ext>
            </p:extLst>
          </p:nvPr>
        </p:nvGraphicFramePr>
        <p:xfrm>
          <a:off x="4356188" y="1721771"/>
          <a:ext cx="1925808" cy="1464054"/>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p:cNvSpPr txBox="1"/>
          <p:nvPr/>
        </p:nvSpPr>
        <p:spPr>
          <a:xfrm>
            <a:off x="3567011" y="910482"/>
            <a:ext cx="2541086" cy="461665"/>
          </a:xfrm>
          <a:prstGeom prst="rect">
            <a:avLst/>
          </a:prstGeom>
          <a:noFill/>
        </p:spPr>
        <p:txBody>
          <a:bodyPr wrap="square" rtlCol="0">
            <a:spAutoFit/>
          </a:bodyPr>
          <a:lstStyle/>
          <a:p>
            <a:r>
              <a:rPr lang="en-US" sz="1200" b="1" dirty="0" smtClean="0">
                <a:effectLst>
                  <a:outerShdw blurRad="38100" dist="38100" dir="2700000" algn="tl">
                    <a:srgbClr val="000000">
                      <a:alpha val="43137"/>
                    </a:srgbClr>
                  </a:outerShdw>
                </a:effectLst>
              </a:rPr>
              <a:t>CO2 intensity 1995-2013. </a:t>
            </a:r>
          </a:p>
          <a:p>
            <a:r>
              <a:rPr lang="en-US" sz="1200" b="1" dirty="0" smtClean="0">
                <a:effectLst>
                  <a:outerShdw blurRad="38100" dist="38100" dir="2700000" algn="tl">
                    <a:srgbClr val="000000">
                      <a:alpha val="43137"/>
                    </a:srgbClr>
                  </a:outerShdw>
                </a:effectLst>
              </a:rPr>
              <a:t>Unit: kgCo2/Toe</a:t>
            </a:r>
          </a:p>
        </p:txBody>
      </p:sp>
    </p:spTree>
    <p:extLst>
      <p:ext uri="{BB962C8B-B14F-4D97-AF65-F5344CB8AC3E}">
        <p14:creationId xmlns:p14="http://schemas.microsoft.com/office/powerpoint/2010/main" val="1430741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Urbanization effect on Energy </a:t>
            </a:r>
            <a:r>
              <a:rPr lang="en-US" dirty="0"/>
              <a:t>C</a:t>
            </a:r>
            <a:r>
              <a:rPr lang="en-US" dirty="0" smtClean="0"/>
              <a:t>onsumption</a:t>
            </a:r>
            <a:endParaRPr lang="en-US" dirty="0"/>
          </a:p>
        </p:txBody>
      </p:sp>
      <p:sp>
        <p:nvSpPr>
          <p:cNvPr id="4" name="Footer Placeholder 3"/>
          <p:cNvSpPr>
            <a:spLocks noGrp="1"/>
          </p:cNvSpPr>
          <p:nvPr>
            <p:ph type="ftr" sz="quarter" idx="5"/>
          </p:nvPr>
        </p:nvSpPr>
        <p:spPr/>
        <p:txBody>
          <a:bodyPr/>
          <a:lstStyle/>
          <a:p>
            <a:r>
              <a:rPr lang="en-US" smtClean="0"/>
              <a:t>Phuong, Khuong Minh IIP - KIT</a:t>
            </a:r>
            <a:endParaRPr lang="en-US"/>
          </a:p>
        </p:txBody>
      </p:sp>
      <p:graphicFrame>
        <p:nvGraphicFramePr>
          <p:cNvPr id="6" name="Chart 5"/>
          <p:cNvGraphicFramePr/>
          <p:nvPr>
            <p:extLst>
              <p:ext uri="{D42A27DB-BD31-4B8C-83A1-F6EECF244321}">
                <p14:modId xmlns:p14="http://schemas.microsoft.com/office/powerpoint/2010/main" val="2035428829"/>
              </p:ext>
            </p:extLst>
          </p:nvPr>
        </p:nvGraphicFramePr>
        <p:xfrm>
          <a:off x="376300" y="1463577"/>
          <a:ext cx="3715639" cy="4044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884454066"/>
              </p:ext>
            </p:extLst>
          </p:nvPr>
        </p:nvGraphicFramePr>
        <p:xfrm>
          <a:off x="4372356" y="1463576"/>
          <a:ext cx="3666744" cy="2571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49441687"/>
              </p:ext>
            </p:extLst>
          </p:nvPr>
        </p:nvGraphicFramePr>
        <p:xfrm>
          <a:off x="8319517" y="1463577"/>
          <a:ext cx="3636263" cy="2571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67959320"/>
              </p:ext>
            </p:extLst>
          </p:nvPr>
        </p:nvGraphicFramePr>
        <p:xfrm>
          <a:off x="6205728" y="4300973"/>
          <a:ext cx="4312230" cy="1920240"/>
        </p:xfrm>
        <a:graphic>
          <a:graphicData uri="http://schemas.openxmlformats.org/drawingml/2006/table">
            <a:tbl>
              <a:tblPr firstRow="1" firstCol="1" bandRow="1">
                <a:tableStyleId>{3B4B98B0-60AC-42C2-AFA5-B58CD77FA1E5}</a:tableStyleId>
              </a:tblPr>
              <a:tblGrid>
                <a:gridCol w="974179">
                  <a:extLst>
                    <a:ext uri="{9D8B030D-6E8A-4147-A177-3AD203B41FA5}">
                      <a16:colId xmlns:a16="http://schemas.microsoft.com/office/drawing/2014/main" val="2361393233"/>
                    </a:ext>
                  </a:extLst>
                </a:gridCol>
                <a:gridCol w="1145155">
                  <a:extLst>
                    <a:ext uri="{9D8B030D-6E8A-4147-A177-3AD203B41FA5}">
                      <a16:colId xmlns:a16="http://schemas.microsoft.com/office/drawing/2014/main" val="28961261"/>
                    </a:ext>
                  </a:extLst>
                </a:gridCol>
                <a:gridCol w="1096448">
                  <a:extLst>
                    <a:ext uri="{9D8B030D-6E8A-4147-A177-3AD203B41FA5}">
                      <a16:colId xmlns:a16="http://schemas.microsoft.com/office/drawing/2014/main" val="3840568049"/>
                    </a:ext>
                  </a:extLst>
                </a:gridCol>
                <a:gridCol w="1096448">
                  <a:extLst>
                    <a:ext uri="{9D8B030D-6E8A-4147-A177-3AD203B41FA5}">
                      <a16:colId xmlns:a16="http://schemas.microsoft.com/office/drawing/2014/main" val="4113831046"/>
                    </a:ext>
                  </a:extLst>
                </a:gridCol>
              </a:tblGrid>
              <a:tr h="225901">
                <a:tc>
                  <a:txBody>
                    <a:bodyPr/>
                    <a:lstStyle/>
                    <a:p>
                      <a:endParaRPr lang="en-US" sz="1050">
                        <a:solidFill>
                          <a:srgbClr val="000000"/>
                        </a:solidFill>
                        <a:effectLst/>
                        <a:latin typeface="Calibri" panose="020F0502020204030204" pitchFamily="34" charset="0"/>
                      </a:endParaRPr>
                    </a:p>
                  </a:txBody>
                  <a:tcPr marL="68580" marR="68580" marT="0" marB="0"/>
                </a:tc>
                <a:tc>
                  <a:txBody>
                    <a:bodyPr/>
                    <a:lstStyle/>
                    <a:p>
                      <a:pPr marL="0" marR="0" algn="l">
                        <a:lnSpc>
                          <a:spcPct val="150000"/>
                        </a:lnSpc>
                        <a:spcBef>
                          <a:spcPts val="0"/>
                        </a:spcBef>
                        <a:spcAft>
                          <a:spcPts val="0"/>
                        </a:spcAft>
                      </a:pPr>
                      <a:r>
                        <a:rPr lang="en-US" sz="1050">
                          <a:effectLst/>
                        </a:rPr>
                        <a:t>Population</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050">
                          <a:effectLst/>
                        </a:rPr>
                        <a:t>Urban 1</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050">
                          <a:effectLst/>
                        </a:rPr>
                        <a:t>Urban 2</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3993008"/>
                  </a:ext>
                </a:extLst>
              </a:tr>
              <a:tr h="225901">
                <a:tc>
                  <a:txBody>
                    <a:bodyPr/>
                    <a:lstStyle/>
                    <a:p>
                      <a:pPr marL="0" marR="0" algn="l">
                        <a:lnSpc>
                          <a:spcPct val="150000"/>
                        </a:lnSpc>
                        <a:spcBef>
                          <a:spcPts val="0"/>
                        </a:spcBef>
                        <a:spcAft>
                          <a:spcPts val="0"/>
                        </a:spcAft>
                      </a:pPr>
                      <a:r>
                        <a:rPr lang="en-US" sz="1050">
                          <a:effectLst/>
                        </a:rPr>
                        <a:t>Brunei</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1.00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1.33</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1.40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233977"/>
                  </a:ext>
                </a:extLst>
              </a:tr>
              <a:tr h="225901">
                <a:tc>
                  <a:txBody>
                    <a:bodyPr/>
                    <a:lstStyle/>
                    <a:p>
                      <a:pPr marL="0" marR="0" algn="l">
                        <a:lnSpc>
                          <a:spcPct val="150000"/>
                        </a:lnSpc>
                        <a:spcBef>
                          <a:spcPts val="0"/>
                        </a:spcBef>
                        <a:spcAft>
                          <a:spcPts val="0"/>
                        </a:spcAft>
                      </a:pPr>
                      <a:r>
                        <a:rPr lang="en-US" sz="1050">
                          <a:effectLst/>
                        </a:rPr>
                        <a:t>Cam</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dirty="0">
                          <a:effectLst/>
                        </a:rPr>
                        <a:t>1.00</a:t>
                      </a:r>
                      <a:endPar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1.48</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3.53</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386265"/>
                  </a:ext>
                </a:extLst>
              </a:tr>
              <a:tr h="225901">
                <a:tc>
                  <a:txBody>
                    <a:bodyPr/>
                    <a:lstStyle/>
                    <a:p>
                      <a:pPr marL="0" marR="0" algn="l">
                        <a:lnSpc>
                          <a:spcPct val="150000"/>
                        </a:lnSpc>
                        <a:spcBef>
                          <a:spcPts val="0"/>
                        </a:spcBef>
                        <a:spcAft>
                          <a:spcPts val="0"/>
                        </a:spcAft>
                      </a:pPr>
                      <a:r>
                        <a:rPr lang="en-US" sz="1050">
                          <a:effectLst/>
                        </a:rPr>
                        <a:t>Malay</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1.00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1.81</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1.55</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3626258"/>
                  </a:ext>
                </a:extLst>
              </a:tr>
              <a:tr h="225901">
                <a:tc>
                  <a:txBody>
                    <a:bodyPr/>
                    <a:lstStyle/>
                    <a:p>
                      <a:pPr marL="0" marR="0" algn="l">
                        <a:lnSpc>
                          <a:spcPct val="150000"/>
                        </a:lnSpc>
                        <a:spcBef>
                          <a:spcPts val="0"/>
                        </a:spcBef>
                        <a:spcAft>
                          <a:spcPts val="0"/>
                        </a:spcAft>
                      </a:pPr>
                      <a:r>
                        <a:rPr lang="en-US" sz="1050">
                          <a:effectLst/>
                        </a:rPr>
                        <a:t>Myan</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1.00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2.24</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3.41</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474348"/>
                  </a:ext>
                </a:extLst>
              </a:tr>
              <a:tr h="225901">
                <a:tc>
                  <a:txBody>
                    <a:bodyPr/>
                    <a:lstStyle/>
                    <a:p>
                      <a:pPr marL="0" marR="0" algn="l">
                        <a:lnSpc>
                          <a:spcPct val="150000"/>
                        </a:lnSpc>
                        <a:spcBef>
                          <a:spcPts val="0"/>
                        </a:spcBef>
                        <a:spcAft>
                          <a:spcPts val="0"/>
                        </a:spcAft>
                      </a:pPr>
                      <a:r>
                        <a:rPr lang="en-US" sz="1050">
                          <a:effectLst/>
                        </a:rPr>
                        <a:t>Phil</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1.00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0.82</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1.86</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157024"/>
                  </a:ext>
                </a:extLst>
              </a:tr>
              <a:tr h="225901">
                <a:tc>
                  <a:txBody>
                    <a:bodyPr/>
                    <a:lstStyle/>
                    <a:p>
                      <a:pPr marL="0" marR="0" algn="l">
                        <a:lnSpc>
                          <a:spcPct val="150000"/>
                        </a:lnSpc>
                        <a:spcBef>
                          <a:spcPts val="0"/>
                        </a:spcBef>
                        <a:spcAft>
                          <a:spcPts val="0"/>
                        </a:spcAft>
                      </a:pPr>
                      <a:r>
                        <a:rPr lang="en-US" sz="1050">
                          <a:effectLst/>
                        </a:rPr>
                        <a:t>Thai</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1.00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3.49</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3.25</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522159"/>
                  </a:ext>
                </a:extLst>
              </a:tr>
              <a:tr h="225901">
                <a:tc>
                  <a:txBody>
                    <a:bodyPr/>
                    <a:lstStyle/>
                    <a:p>
                      <a:pPr marL="0" marR="0" algn="l">
                        <a:lnSpc>
                          <a:spcPct val="150000"/>
                        </a:lnSpc>
                        <a:spcBef>
                          <a:spcPts val="0"/>
                        </a:spcBef>
                        <a:spcAft>
                          <a:spcPts val="0"/>
                        </a:spcAft>
                      </a:pPr>
                      <a:r>
                        <a:rPr lang="en-US" sz="1050" dirty="0">
                          <a:effectLst/>
                        </a:rPr>
                        <a:t>Viet</a:t>
                      </a:r>
                      <a:endPar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1.00</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a:effectLst/>
                        </a:rPr>
                        <a:t>2.57</a:t>
                      </a:r>
                      <a:endPar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050" dirty="0">
                          <a:effectLst/>
                        </a:rPr>
                        <a:t>4.66</a:t>
                      </a:r>
                      <a:endPar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8908623"/>
                  </a:ext>
                </a:extLst>
              </a:tr>
            </a:tbl>
          </a:graphicData>
        </a:graphic>
      </p:graphicFrame>
    </p:spTree>
    <p:extLst>
      <p:ext uri="{BB962C8B-B14F-4D97-AF65-F5344CB8AC3E}">
        <p14:creationId xmlns:p14="http://schemas.microsoft.com/office/powerpoint/2010/main" val="292856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118590" y="4811202"/>
          <a:ext cx="9731470" cy="828040"/>
        </p:xfrm>
        <a:graphic>
          <a:graphicData uri="http://schemas.openxmlformats.org/drawingml/2006/table">
            <a:tbl>
              <a:tblPr firstRow="1" bandRow="1">
                <a:tableStyleId>{7DF18680-E054-41AD-8BC1-D1AEF772440D}</a:tableStyleId>
              </a:tblPr>
              <a:tblGrid>
                <a:gridCol w="1390210">
                  <a:extLst>
                    <a:ext uri="{9D8B030D-6E8A-4147-A177-3AD203B41FA5}">
                      <a16:colId xmlns:a16="http://schemas.microsoft.com/office/drawing/2014/main" val="2361245411"/>
                    </a:ext>
                  </a:extLst>
                </a:gridCol>
                <a:gridCol w="1390210">
                  <a:extLst>
                    <a:ext uri="{9D8B030D-6E8A-4147-A177-3AD203B41FA5}">
                      <a16:colId xmlns:a16="http://schemas.microsoft.com/office/drawing/2014/main" val="3735016205"/>
                    </a:ext>
                  </a:extLst>
                </a:gridCol>
                <a:gridCol w="1390210">
                  <a:extLst>
                    <a:ext uri="{9D8B030D-6E8A-4147-A177-3AD203B41FA5}">
                      <a16:colId xmlns:a16="http://schemas.microsoft.com/office/drawing/2014/main" val="7064386"/>
                    </a:ext>
                  </a:extLst>
                </a:gridCol>
                <a:gridCol w="1390210">
                  <a:extLst>
                    <a:ext uri="{9D8B030D-6E8A-4147-A177-3AD203B41FA5}">
                      <a16:colId xmlns:a16="http://schemas.microsoft.com/office/drawing/2014/main" val="189885751"/>
                    </a:ext>
                  </a:extLst>
                </a:gridCol>
                <a:gridCol w="1390210">
                  <a:extLst>
                    <a:ext uri="{9D8B030D-6E8A-4147-A177-3AD203B41FA5}">
                      <a16:colId xmlns:a16="http://schemas.microsoft.com/office/drawing/2014/main" val="20004"/>
                    </a:ext>
                  </a:extLst>
                </a:gridCol>
                <a:gridCol w="1390210">
                  <a:extLst>
                    <a:ext uri="{9D8B030D-6E8A-4147-A177-3AD203B41FA5}">
                      <a16:colId xmlns:a16="http://schemas.microsoft.com/office/drawing/2014/main" val="20005"/>
                    </a:ext>
                  </a:extLst>
                </a:gridCol>
                <a:gridCol w="1390210">
                  <a:extLst>
                    <a:ext uri="{9D8B030D-6E8A-4147-A177-3AD203B41FA5}">
                      <a16:colId xmlns:a16="http://schemas.microsoft.com/office/drawing/2014/main" val="20006"/>
                    </a:ext>
                  </a:extLst>
                </a:gridCol>
              </a:tblGrid>
              <a:tr h="370840">
                <a:tc>
                  <a:txBody>
                    <a:bodyPr/>
                    <a:lstStyle/>
                    <a:p>
                      <a:r>
                        <a:rPr lang="en-US" sz="1200" dirty="0" smtClean="0">
                          <a:solidFill>
                            <a:schemeClr val="tx1"/>
                          </a:solidFill>
                        </a:rPr>
                        <a:t>Effect</a:t>
                      </a:r>
                      <a:endParaRPr lang="en-US" sz="1200" dirty="0">
                        <a:solidFill>
                          <a:schemeClr val="tx1"/>
                        </a:solidFill>
                      </a:endParaRPr>
                    </a:p>
                  </a:txBody>
                  <a:tcPr/>
                </a:tc>
                <a:tc>
                  <a:txBody>
                    <a:bodyPr/>
                    <a:lstStyle/>
                    <a:p>
                      <a:r>
                        <a:rPr lang="en-US" sz="1200" dirty="0" smtClean="0">
                          <a:solidFill>
                            <a:schemeClr val="tx1"/>
                          </a:solidFill>
                        </a:rPr>
                        <a:t>Emission</a:t>
                      </a:r>
                      <a:r>
                        <a:rPr lang="en-US" sz="1200" baseline="0" dirty="0" smtClean="0">
                          <a:solidFill>
                            <a:schemeClr val="tx1"/>
                          </a:solidFill>
                        </a:rPr>
                        <a:t> intensity</a:t>
                      </a:r>
                      <a:endParaRPr lang="en-US" sz="1200" dirty="0">
                        <a:solidFill>
                          <a:schemeClr val="tx1"/>
                        </a:solidFill>
                      </a:endParaRPr>
                    </a:p>
                  </a:txBody>
                  <a:tcPr/>
                </a:tc>
                <a:tc>
                  <a:txBody>
                    <a:bodyPr/>
                    <a:lstStyle/>
                    <a:p>
                      <a:r>
                        <a:rPr lang="en-US" sz="1200" dirty="0" smtClean="0">
                          <a:solidFill>
                            <a:schemeClr val="tx1"/>
                          </a:solidFill>
                        </a:rPr>
                        <a:t>Energy mix</a:t>
                      </a:r>
                      <a:endParaRPr lang="en-US" sz="1200" dirty="0">
                        <a:solidFill>
                          <a:schemeClr val="tx1"/>
                        </a:solidFill>
                      </a:endParaRPr>
                    </a:p>
                  </a:txBody>
                  <a:tcPr/>
                </a:tc>
                <a:tc>
                  <a:txBody>
                    <a:bodyPr/>
                    <a:lstStyle/>
                    <a:p>
                      <a:r>
                        <a:rPr lang="en-US" sz="1200" dirty="0" smtClean="0">
                          <a:solidFill>
                            <a:schemeClr val="tx1"/>
                          </a:solidFill>
                        </a:rPr>
                        <a:t>Energy intensity</a:t>
                      </a:r>
                      <a:endParaRPr lang="en-US" sz="1200" dirty="0">
                        <a:solidFill>
                          <a:schemeClr val="tx1"/>
                        </a:solidFill>
                      </a:endParaRPr>
                    </a:p>
                  </a:txBody>
                  <a:tcPr/>
                </a:tc>
                <a:tc>
                  <a:txBody>
                    <a:bodyPr/>
                    <a:lstStyle/>
                    <a:p>
                      <a:r>
                        <a:rPr lang="en-US" sz="1200" dirty="0" smtClean="0">
                          <a:solidFill>
                            <a:schemeClr val="tx1"/>
                          </a:solidFill>
                        </a:rPr>
                        <a:t>Economic</a:t>
                      </a:r>
                      <a:r>
                        <a:rPr lang="en-US" sz="1200" baseline="0" dirty="0" smtClean="0">
                          <a:solidFill>
                            <a:schemeClr val="tx1"/>
                          </a:solidFill>
                        </a:rPr>
                        <a:t> structure</a:t>
                      </a:r>
                      <a:endParaRPr lang="en-US" sz="1200" dirty="0">
                        <a:solidFill>
                          <a:schemeClr val="tx1"/>
                        </a:solidFill>
                      </a:endParaRPr>
                    </a:p>
                  </a:txBody>
                  <a:tcPr/>
                </a:tc>
                <a:tc>
                  <a:txBody>
                    <a:bodyPr/>
                    <a:lstStyle/>
                    <a:p>
                      <a:r>
                        <a:rPr lang="en-US" sz="1200" dirty="0" smtClean="0">
                          <a:solidFill>
                            <a:schemeClr val="tx1"/>
                          </a:solidFill>
                        </a:rPr>
                        <a:t>Activity</a:t>
                      </a:r>
                      <a:endParaRPr lang="en-US" sz="1200" dirty="0">
                        <a:solidFill>
                          <a:schemeClr val="tx1"/>
                        </a:solidFill>
                      </a:endParaRPr>
                    </a:p>
                  </a:txBody>
                  <a:tcPr/>
                </a:tc>
                <a:tc>
                  <a:txBody>
                    <a:bodyPr/>
                    <a:lstStyle/>
                    <a:p>
                      <a:r>
                        <a:rPr lang="en-US" sz="1200" dirty="0" smtClean="0">
                          <a:solidFill>
                            <a:schemeClr val="tx1"/>
                          </a:solidFill>
                        </a:rPr>
                        <a:t>Demographic</a:t>
                      </a:r>
                      <a:endParaRPr lang="en-US" sz="1200" dirty="0">
                        <a:solidFill>
                          <a:schemeClr val="tx1"/>
                        </a:solidFill>
                      </a:endParaRPr>
                    </a:p>
                  </a:txBody>
                  <a:tcPr/>
                </a:tc>
                <a:extLst>
                  <a:ext uri="{0D108BD9-81ED-4DB2-BD59-A6C34878D82A}">
                    <a16:rowId xmlns:a16="http://schemas.microsoft.com/office/drawing/2014/main" val="1037456872"/>
                  </a:ext>
                </a:extLst>
              </a:tr>
              <a:tr h="370840">
                <a:tc>
                  <a:txBody>
                    <a:bodyPr/>
                    <a:lstStyle/>
                    <a:p>
                      <a:r>
                        <a:rPr lang="en-US" sz="1200" dirty="0" smtClean="0">
                          <a:solidFill>
                            <a:schemeClr val="tx1"/>
                          </a:solidFill>
                        </a:rPr>
                        <a:t>Symbol</a:t>
                      </a:r>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extLst>
                  <a:ext uri="{0D108BD9-81ED-4DB2-BD59-A6C34878D82A}">
                    <a16:rowId xmlns:a16="http://schemas.microsoft.com/office/drawing/2014/main" val="1832091150"/>
                  </a:ext>
                </a:extLst>
              </a:tr>
            </a:tbl>
          </a:graphicData>
        </a:graphic>
      </p:graphicFrame>
      <p:sp>
        <p:nvSpPr>
          <p:cNvPr id="2" name="Title 1"/>
          <p:cNvSpPr>
            <a:spLocks noGrp="1"/>
          </p:cNvSpPr>
          <p:nvPr>
            <p:ph type="title"/>
          </p:nvPr>
        </p:nvSpPr>
        <p:spPr/>
        <p:txBody>
          <a:bodyPr/>
          <a:lstStyle/>
          <a:p>
            <a:r>
              <a:rPr lang="en-US" dirty="0" smtClean="0"/>
              <a:t>3. Methodology selection</a:t>
            </a:r>
            <a:endParaRPr lang="en-US" dirty="0"/>
          </a:p>
        </p:txBody>
      </p:sp>
      <p:sp>
        <p:nvSpPr>
          <p:cNvPr id="5" name="Footer Placeholder 4"/>
          <p:cNvSpPr>
            <a:spLocks noGrp="1"/>
          </p:cNvSpPr>
          <p:nvPr>
            <p:ph type="ftr" sz="quarter" idx="4294967295"/>
          </p:nvPr>
        </p:nvSpPr>
        <p:spPr>
          <a:xfrm>
            <a:off x="0" y="6413500"/>
            <a:ext cx="939800" cy="444500"/>
          </a:xfrm>
        </p:spPr>
        <p:txBody>
          <a:bodyPr/>
          <a:lstStyle/>
          <a:p>
            <a:r>
              <a:rPr lang="en-US" smtClean="0"/>
              <a:t>Phuong, Khuong Minh IIP - KIT</a:t>
            </a:r>
            <a:endParaRPr lang="en-US"/>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7442" y="4192757"/>
            <a:ext cx="5609187" cy="28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4598988"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7" name="Group 6"/>
          <p:cNvGrpSpPr/>
          <p:nvPr/>
        </p:nvGrpSpPr>
        <p:grpSpPr>
          <a:xfrm>
            <a:off x="2624440" y="5337636"/>
            <a:ext cx="7833737" cy="267620"/>
            <a:chOff x="2644829" y="2994587"/>
            <a:chExt cx="6877801" cy="267620"/>
          </a:xfrm>
        </p:grpSpPr>
        <p:pic>
          <p:nvPicPr>
            <p:cNvPr id="307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5243" y="3015716"/>
              <a:ext cx="458522" cy="2375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7730" y="2994587"/>
              <a:ext cx="458522" cy="2375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2042" y="2994587"/>
              <a:ext cx="520344" cy="246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4829" y="2996070"/>
              <a:ext cx="543528" cy="2623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2748" y="3011341"/>
              <a:ext cx="419882" cy="2508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2737" y="3008445"/>
              <a:ext cx="468825" cy="23759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829268" y="3560671"/>
            <a:ext cx="3878113" cy="369332"/>
          </a:xfrm>
          <a:prstGeom prst="rect">
            <a:avLst/>
          </a:prstGeom>
          <a:noFill/>
        </p:spPr>
        <p:txBody>
          <a:bodyPr wrap="none" rtlCol="0">
            <a:spAutoFit/>
          </a:bodyPr>
          <a:lstStyle/>
          <a:p>
            <a:r>
              <a:rPr lang="en-US" dirty="0" smtClean="0"/>
              <a:t>IDA – Index Decomposition Analysis</a:t>
            </a:r>
            <a:endParaRPr lang="en-US" dirty="0"/>
          </a:p>
        </p:txBody>
      </p:sp>
      <p:graphicFrame>
        <p:nvGraphicFramePr>
          <p:cNvPr id="9" name="Table 8"/>
          <p:cNvGraphicFramePr>
            <a:graphicFrameLocks noGrp="1"/>
          </p:cNvGraphicFramePr>
          <p:nvPr>
            <p:extLst/>
          </p:nvPr>
        </p:nvGraphicFramePr>
        <p:xfrm>
          <a:off x="963518" y="974230"/>
          <a:ext cx="9731470" cy="2321869"/>
        </p:xfrm>
        <a:graphic>
          <a:graphicData uri="http://schemas.openxmlformats.org/drawingml/2006/table">
            <a:tbl>
              <a:tblPr firstRow="1" bandRow="1">
                <a:tableStyleId>{7DF18680-E054-41AD-8BC1-D1AEF772440D}</a:tableStyleId>
              </a:tblPr>
              <a:tblGrid>
                <a:gridCol w="1165868">
                  <a:extLst>
                    <a:ext uri="{9D8B030D-6E8A-4147-A177-3AD203B41FA5}">
                      <a16:colId xmlns:a16="http://schemas.microsoft.com/office/drawing/2014/main" val="2760429364"/>
                    </a:ext>
                  </a:extLst>
                </a:gridCol>
                <a:gridCol w="8565602">
                  <a:extLst>
                    <a:ext uri="{9D8B030D-6E8A-4147-A177-3AD203B41FA5}">
                      <a16:colId xmlns:a16="http://schemas.microsoft.com/office/drawing/2014/main" val="2570414507"/>
                    </a:ext>
                  </a:extLst>
                </a:gridCol>
              </a:tblGrid>
              <a:tr h="334920">
                <a:tc>
                  <a:txBody>
                    <a:bodyPr/>
                    <a:lstStyle/>
                    <a:p>
                      <a:r>
                        <a:rPr lang="en-US" sz="1600" dirty="0" smtClean="0">
                          <a:solidFill>
                            <a:schemeClr val="tx1"/>
                          </a:solidFill>
                        </a:rPr>
                        <a:t>Limitation</a:t>
                      </a:r>
                      <a:endParaRPr lang="en-US" sz="1600" dirty="0">
                        <a:solidFill>
                          <a:schemeClr val="tx1"/>
                        </a:solidFill>
                      </a:endParaRPr>
                    </a:p>
                  </a:txBody>
                  <a:tcPr/>
                </a:tc>
                <a:tc>
                  <a:txBody>
                    <a:bodyPr/>
                    <a:lstStyle/>
                    <a:p>
                      <a:r>
                        <a:rPr lang="en-US" sz="1600" dirty="0" smtClean="0">
                          <a:solidFill>
                            <a:schemeClr val="tx1"/>
                          </a:solidFill>
                        </a:rPr>
                        <a:t>Regression</a:t>
                      </a:r>
                      <a:endParaRPr lang="en-US" sz="1600" dirty="0">
                        <a:solidFill>
                          <a:schemeClr val="tx1"/>
                        </a:solidFill>
                      </a:endParaRPr>
                    </a:p>
                  </a:txBody>
                  <a:tcPr/>
                </a:tc>
                <a:extLst>
                  <a:ext uri="{0D108BD9-81ED-4DB2-BD59-A6C34878D82A}">
                    <a16:rowId xmlns:a16="http://schemas.microsoft.com/office/drawing/2014/main" val="3043894507"/>
                  </a:ext>
                </a:extLst>
              </a:tr>
              <a:tr h="334920">
                <a:tc rowSpan="2">
                  <a:txBody>
                    <a:bodyPr/>
                    <a:lstStyle/>
                    <a:p>
                      <a:r>
                        <a:rPr lang="en-US" sz="1600" dirty="0" smtClean="0">
                          <a:solidFill>
                            <a:schemeClr val="tx1"/>
                          </a:solidFill>
                        </a:rPr>
                        <a:t>Data</a:t>
                      </a:r>
                      <a:endParaRPr lang="en-US" sz="1600" dirty="0">
                        <a:solidFill>
                          <a:schemeClr val="tx1"/>
                        </a:solidFill>
                      </a:endParaRPr>
                    </a:p>
                  </a:txBody>
                  <a:tcPr/>
                </a:tc>
                <a:tc>
                  <a:txBody>
                    <a:bodyPr/>
                    <a:lstStyle/>
                    <a:p>
                      <a:r>
                        <a:rPr lang="en-US" sz="1600" dirty="0" smtClean="0">
                          <a:solidFill>
                            <a:schemeClr val="tx1"/>
                          </a:solidFill>
                        </a:rPr>
                        <a:t>Require large</a:t>
                      </a:r>
                      <a:r>
                        <a:rPr lang="en-US" sz="1600" baseline="0" dirty="0" smtClean="0">
                          <a:solidFill>
                            <a:schemeClr val="tx1"/>
                          </a:solidFill>
                        </a:rPr>
                        <a:t> data sets</a:t>
                      </a:r>
                      <a:endParaRPr lang="en-US" sz="1600" dirty="0">
                        <a:solidFill>
                          <a:schemeClr val="tx1"/>
                        </a:solidFill>
                      </a:endParaRPr>
                    </a:p>
                  </a:txBody>
                  <a:tcPr/>
                </a:tc>
                <a:extLst>
                  <a:ext uri="{0D108BD9-81ED-4DB2-BD59-A6C34878D82A}">
                    <a16:rowId xmlns:a16="http://schemas.microsoft.com/office/drawing/2014/main" val="1307317701"/>
                  </a:ext>
                </a:extLst>
              </a:tr>
              <a:tr h="401629">
                <a:tc vMerge="1">
                  <a:txBody>
                    <a:bodyPr/>
                    <a:lstStyle/>
                    <a:p>
                      <a:endParaRPr lang="en-US" sz="1600" dirty="0">
                        <a:solidFill>
                          <a:schemeClr val="tx1"/>
                        </a:solidFill>
                      </a:endParaRPr>
                    </a:p>
                  </a:txBody>
                  <a:tcPr/>
                </a:tc>
                <a:tc>
                  <a:txBody>
                    <a:bodyPr/>
                    <a:lstStyle/>
                    <a:p>
                      <a:r>
                        <a:rPr lang="en-US" sz="1600" dirty="0" smtClean="0">
                          <a:solidFill>
                            <a:schemeClr val="tx1"/>
                          </a:solidFill>
                        </a:rPr>
                        <a:t>Difficult</a:t>
                      </a:r>
                      <a:r>
                        <a:rPr lang="en-US" sz="1600" baseline="0" dirty="0" smtClean="0">
                          <a:solidFill>
                            <a:schemeClr val="tx1"/>
                          </a:solidFill>
                        </a:rPr>
                        <a:t> to deal with unbalanced data (missing data &amp; different criterial) </a:t>
                      </a:r>
                      <a:endParaRPr lang="en-US" sz="1600" dirty="0">
                        <a:solidFill>
                          <a:schemeClr val="tx1"/>
                        </a:solidFill>
                      </a:endParaRPr>
                    </a:p>
                  </a:txBody>
                  <a:tcPr/>
                </a:tc>
                <a:extLst>
                  <a:ext uri="{0D108BD9-81ED-4DB2-BD59-A6C34878D82A}">
                    <a16:rowId xmlns:a16="http://schemas.microsoft.com/office/drawing/2014/main" val="3236446556"/>
                  </a:ext>
                </a:extLst>
              </a:tr>
              <a:tr h="401629">
                <a:tc rowSpan="3">
                  <a:txBody>
                    <a:bodyPr/>
                    <a:lstStyle/>
                    <a:p>
                      <a:r>
                        <a:rPr lang="en-US" sz="1600" dirty="0" smtClean="0">
                          <a:solidFill>
                            <a:schemeClr val="tx1"/>
                          </a:solidFill>
                        </a:rPr>
                        <a:t>Method</a:t>
                      </a:r>
                      <a:endParaRPr lang="en-US" sz="1600" dirty="0">
                        <a:solidFill>
                          <a:schemeClr val="tx1"/>
                        </a:solidFill>
                      </a:endParaRPr>
                    </a:p>
                  </a:txBody>
                  <a:tcPr/>
                </a:tc>
                <a:tc>
                  <a:txBody>
                    <a:bodyPr/>
                    <a:lstStyle/>
                    <a:p>
                      <a:r>
                        <a:rPr lang="en-US" sz="1600" dirty="0" smtClean="0">
                          <a:solidFill>
                            <a:schemeClr val="tx1"/>
                          </a:solidFill>
                        </a:rPr>
                        <a:t>Complex in defining</a:t>
                      </a:r>
                      <a:r>
                        <a:rPr lang="en-US" sz="1600" baseline="0" dirty="0" smtClean="0">
                          <a:solidFill>
                            <a:schemeClr val="tx1"/>
                          </a:solidFill>
                        </a:rPr>
                        <a:t> &amp; considering the relationship between dependent and independent variables</a:t>
                      </a:r>
                      <a:endParaRPr lang="en-US" sz="1600" dirty="0">
                        <a:solidFill>
                          <a:schemeClr val="tx1"/>
                        </a:solidFill>
                      </a:endParaRPr>
                    </a:p>
                  </a:txBody>
                  <a:tcPr/>
                </a:tc>
                <a:extLst>
                  <a:ext uri="{0D108BD9-81ED-4DB2-BD59-A6C34878D82A}">
                    <a16:rowId xmlns:a16="http://schemas.microsoft.com/office/drawing/2014/main" val="1656566401"/>
                  </a:ext>
                </a:extLst>
              </a:tr>
              <a:tr h="334920">
                <a:tc vMerge="1">
                  <a:txBody>
                    <a:bodyPr/>
                    <a:lstStyle/>
                    <a:p>
                      <a:endParaRPr lang="en-US" sz="1600" dirty="0">
                        <a:solidFill>
                          <a:schemeClr val="tx1"/>
                        </a:solidFill>
                      </a:endParaRPr>
                    </a:p>
                  </a:txBody>
                  <a:tcPr/>
                </a:tc>
                <a:tc>
                  <a:txBody>
                    <a:bodyPr/>
                    <a:lstStyle/>
                    <a:p>
                      <a:r>
                        <a:rPr lang="en-US" sz="1600" dirty="0" smtClean="0">
                          <a:solidFill>
                            <a:schemeClr val="tx1"/>
                          </a:solidFill>
                        </a:rPr>
                        <a:t>Not</a:t>
                      </a:r>
                      <a:r>
                        <a:rPr lang="en-US" sz="1600" baseline="0" dirty="0" smtClean="0">
                          <a:solidFill>
                            <a:schemeClr val="tx1"/>
                          </a:solidFill>
                        </a:rPr>
                        <a:t> a strong tool in comparison</a:t>
                      </a:r>
                      <a:endParaRPr lang="en-US" sz="1600" dirty="0">
                        <a:solidFill>
                          <a:schemeClr val="tx1"/>
                        </a:solidFill>
                      </a:endParaRPr>
                    </a:p>
                  </a:txBody>
                  <a:tcPr/>
                </a:tc>
                <a:extLst>
                  <a:ext uri="{0D108BD9-81ED-4DB2-BD59-A6C34878D82A}">
                    <a16:rowId xmlns:a16="http://schemas.microsoft.com/office/drawing/2014/main" val="807483999"/>
                  </a:ext>
                </a:extLst>
              </a:tr>
              <a:tr h="334920">
                <a:tc vMerge="1">
                  <a:txBody>
                    <a:bodyPr/>
                    <a:lstStyle/>
                    <a:p>
                      <a:endParaRPr lang="en-US" sz="1600" dirty="0">
                        <a:solidFill>
                          <a:schemeClr val="tx1"/>
                        </a:solidFill>
                      </a:endParaRPr>
                    </a:p>
                  </a:txBody>
                  <a:tcPr/>
                </a:tc>
                <a:tc>
                  <a:txBody>
                    <a:bodyPr/>
                    <a:lstStyle/>
                    <a:p>
                      <a:r>
                        <a:rPr lang="en-US" sz="1600" dirty="0" smtClean="0">
                          <a:solidFill>
                            <a:schemeClr val="tx1"/>
                          </a:solidFill>
                        </a:rPr>
                        <a:t>Overlooks</a:t>
                      </a:r>
                      <a:r>
                        <a:rPr lang="en-US" sz="1600" baseline="0" dirty="0" smtClean="0">
                          <a:solidFill>
                            <a:schemeClr val="tx1"/>
                          </a:solidFill>
                        </a:rPr>
                        <a:t> the effect of structure (i.e. energy structure &amp; economic structure)</a:t>
                      </a:r>
                      <a:endParaRPr lang="en-US" sz="1600" dirty="0">
                        <a:solidFill>
                          <a:schemeClr val="tx1"/>
                        </a:solidFill>
                      </a:endParaRPr>
                    </a:p>
                  </a:txBody>
                  <a:tcPr/>
                </a:tc>
                <a:extLst>
                  <a:ext uri="{0D108BD9-81ED-4DB2-BD59-A6C34878D82A}">
                    <a16:rowId xmlns:a16="http://schemas.microsoft.com/office/drawing/2014/main" val="2366290917"/>
                  </a:ext>
                </a:extLst>
              </a:tr>
            </a:tbl>
          </a:graphicData>
        </a:graphic>
      </p:graphicFrame>
    </p:spTree>
    <p:extLst>
      <p:ext uri="{BB962C8B-B14F-4D97-AF65-F5344CB8AC3E}">
        <p14:creationId xmlns:p14="http://schemas.microsoft.com/office/powerpoint/2010/main" val="3107102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0715" y="1435570"/>
            <a:ext cx="6961657" cy="4328146"/>
          </a:xfrm>
          <a:prstGeom prst="rect">
            <a:avLst/>
          </a:prstGeom>
        </p:spPr>
      </p:pic>
      <p:sp>
        <p:nvSpPr>
          <p:cNvPr id="2" name="Title 1"/>
          <p:cNvSpPr>
            <a:spLocks noGrp="1"/>
          </p:cNvSpPr>
          <p:nvPr>
            <p:ph type="title"/>
          </p:nvPr>
        </p:nvSpPr>
        <p:spPr/>
        <p:txBody>
          <a:bodyPr/>
          <a:lstStyle/>
          <a:p>
            <a:r>
              <a:rPr lang="en-US" dirty="0" smtClean="0"/>
              <a:t>1. Introduction to ASEAN</a:t>
            </a:r>
            <a:endParaRPr lang="en-US" dirty="0"/>
          </a:p>
        </p:txBody>
      </p:sp>
      <p:sp>
        <p:nvSpPr>
          <p:cNvPr id="6" name="TextBox 5"/>
          <p:cNvSpPr txBox="1"/>
          <p:nvPr/>
        </p:nvSpPr>
        <p:spPr>
          <a:xfrm>
            <a:off x="1003586" y="1000106"/>
            <a:ext cx="6054760" cy="307777"/>
          </a:xfrm>
          <a:prstGeom prst="rect">
            <a:avLst/>
          </a:prstGeom>
          <a:noFill/>
        </p:spPr>
        <p:txBody>
          <a:bodyPr wrap="square" rtlCol="0">
            <a:spAutoFit/>
          </a:bodyPr>
          <a:lstStyle/>
          <a:p>
            <a:r>
              <a:rPr lang="en-US" sz="1400" i="1" dirty="0" smtClean="0"/>
              <a:t>ASEAN – Association of Southeast Asian Nations consists of 10 countries</a:t>
            </a:r>
            <a:endParaRPr lang="en-US" sz="1400" i="1" dirty="0"/>
          </a:p>
        </p:txBody>
      </p:sp>
      <p:graphicFrame>
        <p:nvGraphicFramePr>
          <p:cNvPr id="7" name="Table 6"/>
          <p:cNvGraphicFramePr>
            <a:graphicFrameLocks noGrp="1"/>
          </p:cNvGraphicFramePr>
          <p:nvPr>
            <p:extLst>
              <p:ext uri="{D42A27DB-BD31-4B8C-83A1-F6EECF244321}">
                <p14:modId xmlns:p14="http://schemas.microsoft.com/office/powerpoint/2010/main" val="2825561008"/>
              </p:ext>
            </p:extLst>
          </p:nvPr>
        </p:nvGraphicFramePr>
        <p:xfrm>
          <a:off x="7182372" y="1600663"/>
          <a:ext cx="4497444" cy="3997960"/>
        </p:xfrm>
        <a:graphic>
          <a:graphicData uri="http://schemas.openxmlformats.org/drawingml/2006/table">
            <a:tbl>
              <a:tblPr firstRow="1" bandRow="1">
                <a:tableStyleId>{BC89EF96-8CEA-46FF-86C4-4CE0E7609802}</a:tableStyleId>
              </a:tblPr>
              <a:tblGrid>
                <a:gridCol w="2072160">
                  <a:extLst>
                    <a:ext uri="{9D8B030D-6E8A-4147-A177-3AD203B41FA5}">
                      <a16:colId xmlns:a16="http://schemas.microsoft.com/office/drawing/2014/main" val="20000"/>
                    </a:ext>
                  </a:extLst>
                </a:gridCol>
                <a:gridCol w="864158">
                  <a:extLst>
                    <a:ext uri="{9D8B030D-6E8A-4147-A177-3AD203B41FA5}">
                      <a16:colId xmlns:a16="http://schemas.microsoft.com/office/drawing/2014/main" val="20001"/>
                    </a:ext>
                  </a:extLst>
                </a:gridCol>
                <a:gridCol w="823965">
                  <a:extLst>
                    <a:ext uri="{9D8B030D-6E8A-4147-A177-3AD203B41FA5}">
                      <a16:colId xmlns:a16="http://schemas.microsoft.com/office/drawing/2014/main" val="20002"/>
                    </a:ext>
                  </a:extLst>
                </a:gridCol>
                <a:gridCol w="737161">
                  <a:extLst>
                    <a:ext uri="{9D8B030D-6E8A-4147-A177-3AD203B41FA5}">
                      <a16:colId xmlns:a16="http://schemas.microsoft.com/office/drawing/2014/main" val="20003"/>
                    </a:ext>
                  </a:extLst>
                </a:gridCol>
              </a:tblGrid>
              <a:tr h="370840">
                <a:tc>
                  <a:txBody>
                    <a:bodyPr/>
                    <a:lstStyle/>
                    <a:p>
                      <a:pPr algn="ctr"/>
                      <a:endParaRPr lang="en-US" sz="1400" dirty="0"/>
                    </a:p>
                  </a:txBody>
                  <a:tcPr/>
                </a:tc>
                <a:tc>
                  <a:txBody>
                    <a:bodyPr/>
                    <a:lstStyle/>
                    <a:p>
                      <a:pPr algn="ctr"/>
                      <a:r>
                        <a:rPr lang="en-US" sz="1400" dirty="0" smtClean="0"/>
                        <a:t>ASEAN</a:t>
                      </a:r>
                      <a:endParaRPr lang="en-US" sz="1400" dirty="0"/>
                    </a:p>
                  </a:txBody>
                  <a:tcPr/>
                </a:tc>
                <a:tc>
                  <a:txBody>
                    <a:bodyPr/>
                    <a:lstStyle/>
                    <a:p>
                      <a:pPr algn="ctr"/>
                      <a:r>
                        <a:rPr lang="en-US" sz="1400" dirty="0" smtClean="0"/>
                        <a:t>EU</a:t>
                      </a:r>
                      <a:endParaRPr lang="en-US" sz="1400" dirty="0"/>
                    </a:p>
                  </a:txBody>
                  <a:tcPr/>
                </a:tc>
                <a:tc>
                  <a:txBody>
                    <a:bodyPr/>
                    <a:lstStyle/>
                    <a:p>
                      <a:pPr algn="ctr"/>
                      <a:r>
                        <a:rPr lang="en-US" sz="1400" dirty="0" smtClean="0"/>
                        <a:t>World</a:t>
                      </a:r>
                      <a:endParaRPr lang="en-US" sz="1400" dirty="0"/>
                    </a:p>
                  </a:txBody>
                  <a:tcPr/>
                </a:tc>
                <a:extLst>
                  <a:ext uri="{0D108BD9-81ED-4DB2-BD59-A6C34878D82A}">
                    <a16:rowId xmlns:a16="http://schemas.microsoft.com/office/drawing/2014/main" val="10000"/>
                  </a:ext>
                </a:extLst>
              </a:tr>
              <a:tr h="370840">
                <a:tc>
                  <a:txBody>
                    <a:bodyPr/>
                    <a:lstStyle/>
                    <a:p>
                      <a:pPr algn="ctr"/>
                      <a:r>
                        <a:rPr lang="en-US" sz="1400" dirty="0" smtClean="0"/>
                        <a:t>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million km2</a:t>
                      </a:r>
                      <a:endParaRPr lang="en-US" sz="1400" i="1" dirty="0" smtClean="0"/>
                    </a:p>
                  </a:txBody>
                  <a:tcPr/>
                </a:tc>
                <a:tc>
                  <a:txBody>
                    <a:bodyPr/>
                    <a:lstStyle/>
                    <a:p>
                      <a:pPr algn="ctr"/>
                      <a:r>
                        <a:rPr lang="en-US" sz="1400" dirty="0" smtClean="0"/>
                        <a:t>4.4</a:t>
                      </a:r>
                      <a:endParaRPr lang="en-US" sz="1400" dirty="0"/>
                    </a:p>
                  </a:txBody>
                  <a:tcPr/>
                </a:tc>
                <a:tc>
                  <a:txBody>
                    <a:bodyPr/>
                    <a:lstStyle/>
                    <a:p>
                      <a:pPr algn="ctr"/>
                      <a:r>
                        <a:rPr lang="en-US" sz="1400" dirty="0" smtClean="0"/>
                        <a:t>4.4</a:t>
                      </a:r>
                      <a:endParaRPr lang="en-US" sz="1400" dirty="0"/>
                    </a:p>
                  </a:txBody>
                  <a:tcPr/>
                </a:tc>
                <a:tc>
                  <a:txBody>
                    <a:bodyPr/>
                    <a:lstStyle/>
                    <a:p>
                      <a:pPr algn="ctr"/>
                      <a:endParaRPr lang="en-US" sz="1400" dirty="0"/>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lgn="ctr"/>
                      <a:r>
                        <a:rPr lang="en-US" sz="1400" dirty="0" smtClean="0"/>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t>million</a:t>
                      </a:r>
                      <a:r>
                        <a:rPr lang="en-US" sz="1400" i="1" baseline="0" dirty="0" smtClean="0"/>
                        <a:t> people</a:t>
                      </a:r>
                      <a:endParaRPr lang="en-US" sz="1400" i="1" dirty="0" smtClean="0"/>
                    </a:p>
                  </a:txBody>
                  <a:tcPr/>
                </a:tc>
                <a:tc>
                  <a:txBody>
                    <a:bodyPr/>
                    <a:lstStyle/>
                    <a:p>
                      <a:pPr algn="ctr"/>
                      <a:r>
                        <a:rPr lang="en-US" sz="1400" dirty="0" smtClean="0"/>
                        <a:t>625</a:t>
                      </a:r>
                      <a:endParaRPr lang="en-US" sz="1400" dirty="0"/>
                    </a:p>
                  </a:txBody>
                  <a:tcPr/>
                </a:tc>
                <a:tc>
                  <a:txBody>
                    <a:bodyPr/>
                    <a:lstStyle/>
                    <a:p>
                      <a:pPr algn="ctr"/>
                      <a:r>
                        <a:rPr lang="en-US" sz="1400" dirty="0" smtClean="0"/>
                        <a:t>508</a:t>
                      </a:r>
                      <a:endParaRPr lang="en-US" sz="1400" dirty="0"/>
                    </a:p>
                  </a:txBody>
                  <a:tcPr/>
                </a:tc>
                <a:tc>
                  <a:txBody>
                    <a:bodyPr/>
                    <a:lstStyle/>
                    <a:p>
                      <a:pPr algn="ctr"/>
                      <a:endParaRPr lang="en-US" sz="1400" dirty="0"/>
                    </a:p>
                  </a:txBody>
                  <a:tcPr>
                    <a:solidFill>
                      <a:schemeClr val="bg1">
                        <a:lumMod val="75000"/>
                      </a:schemeClr>
                    </a:solidFill>
                  </a:tcPr>
                </a:tc>
                <a:extLst>
                  <a:ext uri="{0D108BD9-81ED-4DB2-BD59-A6C34878D82A}">
                    <a16:rowId xmlns:a16="http://schemas.microsoft.com/office/drawing/2014/main" val="10002"/>
                  </a:ext>
                </a:extLst>
              </a:tr>
              <a:tr h="370840">
                <a:tc>
                  <a:txBody>
                    <a:bodyPr/>
                    <a:lstStyle/>
                    <a:p>
                      <a:pPr algn="ctr"/>
                      <a:r>
                        <a:rPr lang="en-US" sz="1400" baseline="0" dirty="0" smtClean="0"/>
                        <a:t>GDP annual growth rate  % </a:t>
                      </a:r>
                    </a:p>
                  </a:txBody>
                  <a:tcPr/>
                </a:tc>
                <a:tc>
                  <a:txBody>
                    <a:bodyPr/>
                    <a:lstStyle/>
                    <a:p>
                      <a:pPr algn="ctr"/>
                      <a:r>
                        <a:rPr lang="en-US" sz="1400" dirty="0" smtClean="0"/>
                        <a:t>4.9</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3.5</a:t>
                      </a:r>
                      <a:endParaRPr lang="en-US" sz="1400" dirty="0"/>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Urban population</a:t>
                      </a:r>
                    </a:p>
                  </a:txBody>
                  <a:tcPr/>
                </a:tc>
                <a:tc>
                  <a:txBody>
                    <a:bodyPr/>
                    <a:lstStyle/>
                    <a:p>
                      <a:pPr algn="ctr"/>
                      <a:r>
                        <a:rPr lang="en-US" sz="1400" dirty="0" smtClean="0"/>
                        <a:t>52.2</a:t>
                      </a:r>
                    </a:p>
                    <a:p>
                      <a:pPr algn="ctr"/>
                      <a:endParaRPr lang="en-US" sz="1400" dirty="0"/>
                    </a:p>
                  </a:txBody>
                  <a:tcPr/>
                </a:tc>
                <a:tc>
                  <a:txBody>
                    <a:bodyPr/>
                    <a:lstStyle/>
                    <a:p>
                      <a:pPr algn="ctr"/>
                      <a:r>
                        <a:rPr lang="en-US" sz="1400" dirty="0" smtClean="0"/>
                        <a:t>71.3</a:t>
                      </a:r>
                      <a:endParaRPr lang="en-US" sz="1400" dirty="0"/>
                    </a:p>
                  </a:txBody>
                  <a:tcPr/>
                </a:tc>
                <a:tc>
                  <a:txBody>
                    <a:bodyPr/>
                    <a:lstStyle/>
                    <a:p>
                      <a:pPr algn="ctr"/>
                      <a:r>
                        <a:rPr lang="en-US" sz="1400" dirty="0" smtClean="0"/>
                        <a:t>60.2</a:t>
                      </a:r>
                      <a:endParaRPr lang="en-US" sz="1400" dirty="0"/>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Urban</a:t>
                      </a:r>
                      <a:r>
                        <a:rPr lang="en-US" sz="1400" baseline="0" dirty="0" smtClean="0"/>
                        <a:t> population annual growth rate %</a:t>
                      </a:r>
                      <a:endParaRPr lang="en-US" sz="1400" dirty="0" smtClean="0"/>
                    </a:p>
                  </a:txBody>
                  <a:tcPr/>
                </a:tc>
                <a:tc>
                  <a:txBody>
                    <a:bodyPr/>
                    <a:lstStyle/>
                    <a:p>
                      <a:pPr algn="ctr"/>
                      <a:r>
                        <a:rPr lang="en-US" sz="1400" dirty="0" smtClean="0"/>
                        <a:t>3.0</a:t>
                      </a:r>
                      <a:endParaRPr lang="en-US" sz="1400" dirty="0"/>
                    </a:p>
                  </a:txBody>
                  <a:tcPr/>
                </a:tc>
                <a:tc>
                  <a:txBody>
                    <a:bodyPr/>
                    <a:lstStyle/>
                    <a:p>
                      <a:pPr algn="ctr"/>
                      <a:r>
                        <a:rPr lang="en-US" sz="1400" dirty="0" smtClean="0"/>
                        <a:t>0.9</a:t>
                      </a:r>
                      <a:endParaRPr lang="en-US" sz="1400" dirty="0"/>
                    </a:p>
                  </a:txBody>
                  <a:tcPr/>
                </a:tc>
                <a:tc>
                  <a:txBody>
                    <a:bodyPr/>
                    <a:lstStyle/>
                    <a:p>
                      <a:pPr algn="ctr"/>
                      <a:r>
                        <a:rPr lang="en-US" sz="1400" dirty="0" smtClean="0"/>
                        <a:t>2.1</a:t>
                      </a:r>
                    </a:p>
                    <a:p>
                      <a:pPr algn="ctr"/>
                      <a:endParaRPr lang="en-US" sz="1400" dirty="0"/>
                    </a:p>
                  </a:txBody>
                  <a:tcPr/>
                </a:tc>
                <a:extLst>
                  <a:ext uri="{0D108BD9-81ED-4DB2-BD59-A6C34878D82A}">
                    <a16:rowId xmlns:a16="http://schemas.microsoft.com/office/drawing/2014/main" val="10005"/>
                  </a:ext>
                </a:extLst>
              </a:tr>
              <a:tr h="370840">
                <a:tc>
                  <a:txBody>
                    <a:bodyPr/>
                    <a:lstStyle/>
                    <a:p>
                      <a:pPr algn="ctr"/>
                      <a:r>
                        <a:rPr lang="en-US" sz="1400" dirty="0" smtClean="0"/>
                        <a:t>Energy intensity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err="1" smtClean="0"/>
                        <a:t>koe</a:t>
                      </a:r>
                      <a:r>
                        <a:rPr lang="en-US" sz="1400" i="1" dirty="0" smtClean="0"/>
                        <a:t>/$</a:t>
                      </a:r>
                    </a:p>
                  </a:txBody>
                  <a:tcPr/>
                </a:tc>
                <a:tc>
                  <a:txBody>
                    <a:bodyPr/>
                    <a:lstStyle/>
                    <a:p>
                      <a:pPr algn="ctr"/>
                      <a:r>
                        <a:rPr lang="en-US" sz="1400" dirty="0" smtClean="0"/>
                        <a:t>0.174</a:t>
                      </a:r>
                      <a:endParaRPr lang="en-US" sz="1400" dirty="0"/>
                    </a:p>
                  </a:txBody>
                  <a:tcPr/>
                </a:tc>
                <a:tc>
                  <a:txBody>
                    <a:bodyPr/>
                    <a:lstStyle/>
                    <a:p>
                      <a:pPr algn="ctr"/>
                      <a:r>
                        <a:rPr lang="en-US" sz="1400" dirty="0" smtClean="0"/>
                        <a:t>0.111</a:t>
                      </a:r>
                      <a:endParaRPr lang="en-US" sz="1400" dirty="0"/>
                    </a:p>
                  </a:txBody>
                  <a:tcPr/>
                </a:tc>
                <a:tc>
                  <a:txBody>
                    <a:bodyPr/>
                    <a:lstStyle/>
                    <a:p>
                      <a:pPr algn="ctr"/>
                      <a:r>
                        <a:rPr lang="en-US" sz="1400" dirty="0" smtClean="0"/>
                        <a:t>0.157</a:t>
                      </a:r>
                      <a:endParaRPr lang="en-US" sz="1400" dirty="0"/>
                    </a:p>
                  </a:txBody>
                  <a:tcPr/>
                </a:tc>
                <a:extLst>
                  <a:ext uri="{0D108BD9-81ED-4DB2-BD59-A6C34878D82A}">
                    <a16:rowId xmlns:a16="http://schemas.microsoft.com/office/drawing/2014/main" val="10006"/>
                  </a:ext>
                </a:extLst>
              </a:tr>
              <a:tr h="370840">
                <a:tc>
                  <a:txBody>
                    <a:bodyPr/>
                    <a:lstStyle/>
                    <a:p>
                      <a:pPr algn="ctr"/>
                      <a:r>
                        <a:rPr lang="en-US" sz="1400" dirty="0" smtClean="0"/>
                        <a:t>CO2</a:t>
                      </a:r>
                      <a:r>
                        <a:rPr lang="en-US" sz="1400" baseline="0" dirty="0" smtClean="0"/>
                        <a:t> emission annual growth rate %</a:t>
                      </a:r>
                      <a:endParaRPr lang="en-US" sz="1400" dirty="0"/>
                    </a:p>
                  </a:txBody>
                  <a:tcPr/>
                </a:tc>
                <a:tc>
                  <a:txBody>
                    <a:bodyPr/>
                    <a:lstStyle/>
                    <a:p>
                      <a:pPr algn="ctr"/>
                      <a:r>
                        <a:rPr lang="en-US" sz="1400" dirty="0" smtClean="0"/>
                        <a:t>6.1</a:t>
                      </a:r>
                      <a:endParaRPr lang="en-US" sz="1400" dirty="0"/>
                    </a:p>
                  </a:txBody>
                  <a:tcPr/>
                </a:tc>
                <a:tc>
                  <a:txBody>
                    <a:bodyPr/>
                    <a:lstStyle/>
                    <a:p>
                      <a:pPr algn="ctr"/>
                      <a:r>
                        <a:rPr lang="en-US" sz="1400" dirty="0" smtClean="0"/>
                        <a:t>-5.6</a:t>
                      </a:r>
                      <a:endParaRPr lang="en-US" sz="1400" dirty="0"/>
                    </a:p>
                  </a:txBody>
                  <a:tcPr/>
                </a:tc>
                <a:tc>
                  <a:txBody>
                    <a:bodyPr/>
                    <a:lstStyle/>
                    <a:p>
                      <a:pPr algn="ctr"/>
                      <a:r>
                        <a:rPr lang="en-US" sz="1400" dirty="0" smtClean="0"/>
                        <a:t>0.8</a:t>
                      </a:r>
                      <a:endParaRPr lang="en-US" sz="1400" dirty="0"/>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7890894" y="5625216"/>
            <a:ext cx="3788922" cy="276999"/>
          </a:xfrm>
          <a:prstGeom prst="rect">
            <a:avLst/>
          </a:prstGeom>
          <a:noFill/>
        </p:spPr>
        <p:txBody>
          <a:bodyPr wrap="none" rtlCol="0">
            <a:spAutoFit/>
          </a:bodyPr>
          <a:lstStyle/>
          <a:p>
            <a:r>
              <a:rPr lang="en-US" sz="1200" i="1" dirty="0" smtClean="0"/>
              <a:t>Resources: World Bank database – 2016, IEA - 2016</a:t>
            </a:r>
            <a:endParaRPr lang="en-US" sz="1200" i="1" dirty="0"/>
          </a:p>
        </p:txBody>
      </p:sp>
      <p:pic>
        <p:nvPicPr>
          <p:cNvPr id="1026" name="Picture 2" descr="Bildergebnis für AS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633" y="1600663"/>
            <a:ext cx="523333" cy="5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04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Motivation &amp; Objectives</a:t>
            </a:r>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81818769"/>
                  </p:ext>
                </p:extLst>
              </p:nvPr>
            </p:nvGraphicFramePr>
            <p:xfrm>
              <a:off x="432263" y="1577526"/>
              <a:ext cx="11321932" cy="1913819"/>
            </p:xfrm>
            <a:graphic>
              <a:graphicData uri="http://schemas.openxmlformats.org/drawingml/2006/table">
                <a:tbl>
                  <a:tblPr firstRow="1" firstCol="1" bandRow="1">
                    <a:tableStyleId>{BDBED569-4797-4DF1-A0F4-6AAB3CD982D8}</a:tableStyleId>
                  </a:tblPr>
                  <a:tblGrid>
                    <a:gridCol w="1414825">
                      <a:extLst>
                        <a:ext uri="{9D8B030D-6E8A-4147-A177-3AD203B41FA5}">
                          <a16:colId xmlns:a16="http://schemas.microsoft.com/office/drawing/2014/main" val="1673705175"/>
                        </a:ext>
                      </a:extLst>
                    </a:gridCol>
                    <a:gridCol w="835082">
                      <a:extLst>
                        <a:ext uri="{9D8B030D-6E8A-4147-A177-3AD203B41FA5}">
                          <a16:colId xmlns:a16="http://schemas.microsoft.com/office/drawing/2014/main" val="20001"/>
                        </a:ext>
                      </a:extLst>
                    </a:gridCol>
                    <a:gridCol w="634303">
                      <a:extLst>
                        <a:ext uri="{9D8B030D-6E8A-4147-A177-3AD203B41FA5}">
                          <a16:colId xmlns:a16="http://schemas.microsoft.com/office/drawing/2014/main" val="2291966116"/>
                        </a:ext>
                      </a:extLst>
                    </a:gridCol>
                    <a:gridCol w="679607">
                      <a:extLst>
                        <a:ext uri="{9D8B030D-6E8A-4147-A177-3AD203B41FA5}">
                          <a16:colId xmlns:a16="http://schemas.microsoft.com/office/drawing/2014/main" val="1299008749"/>
                        </a:ext>
                      </a:extLst>
                    </a:gridCol>
                    <a:gridCol w="600172">
                      <a:extLst>
                        <a:ext uri="{9D8B030D-6E8A-4147-A177-3AD203B41FA5}">
                          <a16:colId xmlns:a16="http://schemas.microsoft.com/office/drawing/2014/main" val="1559109926"/>
                        </a:ext>
                      </a:extLst>
                    </a:gridCol>
                    <a:gridCol w="608999">
                      <a:extLst>
                        <a:ext uri="{9D8B030D-6E8A-4147-A177-3AD203B41FA5}">
                          <a16:colId xmlns:a16="http://schemas.microsoft.com/office/drawing/2014/main" val="379230737"/>
                        </a:ext>
                      </a:extLst>
                    </a:gridCol>
                    <a:gridCol w="537885">
                      <a:extLst>
                        <a:ext uri="{9D8B030D-6E8A-4147-A177-3AD203B41FA5}">
                          <a16:colId xmlns:a16="http://schemas.microsoft.com/office/drawing/2014/main" val="187361197"/>
                        </a:ext>
                      </a:extLst>
                    </a:gridCol>
                    <a:gridCol w="760775">
                      <a:extLst>
                        <a:ext uri="{9D8B030D-6E8A-4147-A177-3AD203B41FA5}">
                          <a16:colId xmlns:a16="http://schemas.microsoft.com/office/drawing/2014/main" val="660107089"/>
                        </a:ext>
                      </a:extLst>
                    </a:gridCol>
                    <a:gridCol w="610498">
                      <a:extLst>
                        <a:ext uri="{9D8B030D-6E8A-4147-A177-3AD203B41FA5}">
                          <a16:colId xmlns:a16="http://schemas.microsoft.com/office/drawing/2014/main" val="2907450727"/>
                        </a:ext>
                      </a:extLst>
                    </a:gridCol>
                    <a:gridCol w="629283">
                      <a:extLst>
                        <a:ext uri="{9D8B030D-6E8A-4147-A177-3AD203B41FA5}">
                          <a16:colId xmlns:a16="http://schemas.microsoft.com/office/drawing/2014/main" val="4019717368"/>
                        </a:ext>
                      </a:extLst>
                    </a:gridCol>
                    <a:gridCol w="685636">
                      <a:extLst>
                        <a:ext uri="{9D8B030D-6E8A-4147-A177-3AD203B41FA5}">
                          <a16:colId xmlns:a16="http://schemas.microsoft.com/office/drawing/2014/main" val="3195305639"/>
                        </a:ext>
                      </a:extLst>
                    </a:gridCol>
                    <a:gridCol w="685635">
                      <a:extLst>
                        <a:ext uri="{9D8B030D-6E8A-4147-A177-3AD203B41FA5}">
                          <a16:colId xmlns:a16="http://schemas.microsoft.com/office/drawing/2014/main" val="1317564002"/>
                        </a:ext>
                      </a:extLst>
                    </a:gridCol>
                    <a:gridCol w="601106">
                      <a:extLst>
                        <a:ext uri="{9D8B030D-6E8A-4147-A177-3AD203B41FA5}">
                          <a16:colId xmlns:a16="http://schemas.microsoft.com/office/drawing/2014/main" val="330488724"/>
                        </a:ext>
                      </a:extLst>
                    </a:gridCol>
                    <a:gridCol w="638676">
                      <a:extLst>
                        <a:ext uri="{9D8B030D-6E8A-4147-A177-3AD203B41FA5}">
                          <a16:colId xmlns:a16="http://schemas.microsoft.com/office/drawing/2014/main" val="4016096183"/>
                        </a:ext>
                      </a:extLst>
                    </a:gridCol>
                    <a:gridCol w="779560">
                      <a:extLst>
                        <a:ext uri="{9D8B030D-6E8A-4147-A177-3AD203B41FA5}">
                          <a16:colId xmlns:a16="http://schemas.microsoft.com/office/drawing/2014/main" val="1625733881"/>
                        </a:ext>
                      </a:extLst>
                    </a:gridCol>
                    <a:gridCol w="619890">
                      <a:extLst>
                        <a:ext uri="{9D8B030D-6E8A-4147-A177-3AD203B41FA5}">
                          <a16:colId xmlns:a16="http://schemas.microsoft.com/office/drawing/2014/main" val="2024988141"/>
                        </a:ext>
                      </a:extLst>
                    </a:gridCol>
                  </a:tblGrid>
                  <a:tr h="333305">
                    <a:tc rowSpan="2">
                      <a:txBody>
                        <a:bodyPr/>
                        <a:lstStyle/>
                        <a:p>
                          <a:pPr marL="0" marR="0" algn="ctr">
                            <a:lnSpc>
                              <a:spcPct val="150000"/>
                            </a:lnSpc>
                            <a:spcBef>
                              <a:spcPts val="0"/>
                            </a:spcBef>
                            <a:spcAft>
                              <a:spcPts val="0"/>
                            </a:spcAft>
                          </a:pPr>
                          <a:r>
                            <a:rPr lang="en-US" sz="1400" dirty="0" smtClean="0">
                              <a:effectLst/>
                            </a:rPr>
                            <a:t>Level</a:t>
                          </a:r>
                          <a:endParaRPr lang="en-US" sz="1400" dirty="0">
                            <a:effectLst/>
                          </a:endParaRPr>
                        </a:p>
                        <a:p>
                          <a:pPr marL="0" marR="0" algn="ctr">
                            <a:lnSpc>
                              <a:spcPct val="150000"/>
                            </a:lnSpc>
                            <a:spcBef>
                              <a:spcPts val="0"/>
                            </a:spcBef>
                            <a:spcAft>
                              <a:spcPts val="0"/>
                            </a:spcAft>
                          </a:pPr>
                          <a:r>
                            <a:rPr lang="en-US" sz="1400" dirty="0">
                              <a:effectLst/>
                            </a:rPr>
                            <a: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rowSpan="2">
                      <a:txBody>
                        <a:bodyPr/>
                        <a:lstStyle/>
                        <a:p>
                          <a:pPr marL="0" marR="0" algn="ctr">
                            <a:lnSpc>
                              <a:spcPct val="150000"/>
                            </a:lnSpc>
                            <a:spcBef>
                              <a:spcPts val="0"/>
                            </a:spcBef>
                            <a:spcAft>
                              <a:spcPts val="0"/>
                            </a:spcAft>
                          </a:pPr>
                          <a:r>
                            <a:rPr lang="en-US" sz="1400" dirty="0" smtClean="0">
                              <a:effectLst/>
                            </a:rPr>
                            <a:t>No. of</a:t>
                          </a:r>
                          <a:r>
                            <a:rPr lang="en-US" sz="1400" baseline="0" dirty="0" smtClean="0">
                              <a:effectLst/>
                            </a:rPr>
                            <a:t> studies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gridSpan="3">
                      <a:txBody>
                        <a:bodyPr/>
                        <a:lstStyle/>
                        <a:p>
                          <a:pPr marL="0" marR="0" algn="ctr">
                            <a:lnSpc>
                              <a:spcPct val="150000"/>
                            </a:lnSpc>
                            <a:spcBef>
                              <a:spcPts val="0"/>
                            </a:spcBef>
                            <a:spcAft>
                              <a:spcPts val="0"/>
                            </a:spcAft>
                          </a:pPr>
                          <a:r>
                            <a:rPr lang="en-US" sz="1400" dirty="0">
                              <a:effectLst/>
                            </a:rPr>
                            <a:t>year</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gridSpan="3">
                      <a:txBody>
                        <a:bodyPr/>
                        <a:lstStyle/>
                        <a:p>
                          <a:pPr marL="0" marR="0" algn="ctr">
                            <a:lnSpc>
                              <a:spcPct val="150000"/>
                            </a:lnSpc>
                            <a:spcBef>
                              <a:spcPts val="0"/>
                            </a:spcBef>
                            <a:spcAft>
                              <a:spcPts val="0"/>
                            </a:spcAft>
                          </a:pPr>
                          <a:r>
                            <a:rPr lang="en-US" sz="1400" dirty="0">
                              <a:effectLst/>
                            </a:rPr>
                            <a:t>Results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endParaRPr lang="en-US"/>
                        </a:p>
                      </a:txBody>
                      <a:tcPr/>
                    </a:tc>
                    <a:tc hMerge="1">
                      <a:txBody>
                        <a:bodyPr/>
                        <a:lstStyle/>
                        <a:p>
                          <a:pPr marL="0" marR="0" algn="ctr">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39" marR="64339" marT="0" marB="0"/>
                    </a:tc>
                    <a:tc gridSpan="3">
                      <a:txBody>
                        <a:bodyPr/>
                        <a:lstStyle/>
                        <a:p>
                          <a:pPr marL="0" marR="0" algn="ctr">
                            <a:lnSpc>
                              <a:spcPct val="150000"/>
                            </a:lnSpc>
                            <a:spcBef>
                              <a:spcPts val="0"/>
                            </a:spcBef>
                            <a:spcAft>
                              <a:spcPts val="0"/>
                            </a:spcAft>
                          </a:pPr>
                          <a:r>
                            <a:rPr lang="en-US" sz="1400">
                              <a:effectLst/>
                            </a:rPr>
                            <a:t>Method</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endParaRPr lang="en-US"/>
                        </a:p>
                      </a:txBody>
                      <a:tcPr/>
                    </a:tc>
                    <a:tc hMerge="1">
                      <a:txBody>
                        <a:bodyPr/>
                        <a:lstStyle/>
                        <a:p>
                          <a:endParaRPr lang="en-US"/>
                        </a:p>
                      </a:txBody>
                      <a:tcPr/>
                    </a:tc>
                    <a:tc gridSpan="5">
                      <a:txBody>
                        <a:bodyPr/>
                        <a:lstStyle/>
                        <a:p>
                          <a:pPr marL="0" marR="0" algn="ctr">
                            <a:lnSpc>
                              <a:spcPct val="150000"/>
                            </a:lnSpc>
                            <a:spcBef>
                              <a:spcPts val="0"/>
                            </a:spcBef>
                            <a:spcAft>
                              <a:spcPts val="0"/>
                            </a:spcAft>
                          </a:pPr>
                          <a:r>
                            <a:rPr lang="en-US" sz="1400" dirty="0">
                              <a:effectLst/>
                            </a:rPr>
                            <a:t>Variable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4391451"/>
                      </a:ext>
                    </a:extLst>
                  </a:tr>
                  <a:tr h="712916">
                    <a:tc v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v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a:effectLst/>
                            </a:rPr>
                            <a:t> </a:t>
                          </a:r>
                          <a:r>
                            <a:rPr lang="en-US" sz="1400" dirty="0" smtClean="0">
                              <a:effectLst/>
                            </a:rPr>
                            <a:t>1989-2000</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2000-2010</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2010-now</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2000" dirty="0" smtClean="0">
                              <a:effectLst/>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2000" dirty="0" smtClean="0">
                              <a:effectLst/>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i="1" baseline="-2500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aseline="-250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tc>
                    <a:tc>
                      <a:txBody>
                        <a:bodyPr/>
                        <a:lstStyle/>
                        <a:p>
                          <a:pPr marL="0" marR="0" algn="ctr">
                            <a:lnSpc>
                              <a:spcPct val="150000"/>
                            </a:lnSpc>
                            <a:spcBef>
                              <a:spcPts val="0"/>
                            </a:spcBef>
                            <a:spcAft>
                              <a:spcPts val="0"/>
                            </a:spcAft>
                          </a:pPr>
                          <a:r>
                            <a:rPr lang="en-US" sz="1400" dirty="0">
                              <a:effectLst/>
                            </a:rPr>
                            <a:t>Re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De</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Other</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GDP</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EC</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Em</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EI</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a:effectLst/>
                            </a:rPr>
                            <a:t>Others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extLst>
                      <a:ext uri="{0D108BD9-81ED-4DB2-BD59-A6C34878D82A}">
                        <a16:rowId xmlns:a16="http://schemas.microsoft.com/office/drawing/2014/main" val="17232742"/>
                      </a:ext>
                    </a:extLst>
                  </a:tr>
                  <a:tr h="433799">
                    <a:tc>
                      <a:txBody>
                        <a:bodyPr/>
                        <a:lstStyle/>
                        <a:p>
                          <a:pPr marL="0" marR="0" algn="ctr">
                            <a:lnSpc>
                              <a:spcPct val="150000"/>
                            </a:lnSpc>
                            <a:spcBef>
                              <a:spcPts val="0"/>
                            </a:spcBef>
                            <a:spcAft>
                              <a:spcPts val="0"/>
                            </a:spcAft>
                          </a:pPr>
                          <a:r>
                            <a:rPr lang="en-US" sz="1400" dirty="0" smtClean="0">
                              <a:effectLst/>
                            </a:rPr>
                            <a:t>Multi-country</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16</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algn="ctr"/>
                          <a:r>
                            <a:rPr lang="en-US" sz="1400" dirty="0" smtClean="0"/>
                            <a:t>9</a:t>
                          </a:r>
                          <a:endParaRPr lang="en-US" sz="1400" dirty="0">
                            <a:solidFill>
                              <a:schemeClr val="tx1"/>
                            </a:solidFill>
                            <a:latin typeface="+mn-lt"/>
                          </a:endParaRPr>
                        </a:p>
                      </a:txBody>
                      <a:tcPr marL="64339" marR="64339" marT="0" marB="0" anchor="ctr"/>
                    </a:tc>
                    <a:tc>
                      <a:txBody>
                        <a:bodyPr/>
                        <a:lstStyle/>
                        <a:p>
                          <a:pPr algn="ctr"/>
                          <a:r>
                            <a:rPr lang="en-US" sz="1400" dirty="0" smtClean="0"/>
                            <a:t>2</a:t>
                          </a:r>
                          <a:endParaRPr lang="en-US" sz="1400" dirty="0">
                            <a:solidFill>
                              <a:schemeClr val="tx1"/>
                            </a:solidFill>
                            <a:latin typeface="+mn-lt"/>
                          </a:endParaRPr>
                        </a:p>
                      </a:txBody>
                      <a:tcPr marL="64339" marR="64339" marT="0" marB="0" anchor="ctr"/>
                    </a:tc>
                    <a:tc>
                      <a:txBody>
                        <a:bodyPr/>
                        <a:lstStyle/>
                        <a:p>
                          <a:pPr algn="ctr"/>
                          <a:r>
                            <a:rPr lang="en-US" sz="1400" dirty="0" smtClean="0"/>
                            <a:t>5</a:t>
                          </a:r>
                          <a:endParaRPr lang="en-US" sz="1400" dirty="0">
                            <a:solidFill>
                              <a:schemeClr val="tx1"/>
                            </a:solidFill>
                            <a:latin typeface="+mn-lt"/>
                          </a:endParaRPr>
                        </a:p>
                      </a:txBody>
                      <a:tcPr marL="64339" marR="64339" marT="0" marB="0" anchor="ctr"/>
                    </a:tc>
                    <a:tc>
                      <a:txBody>
                        <a:bodyPr/>
                        <a:lstStyle/>
                        <a:p>
                          <a:pPr algn="ctr"/>
                          <a:r>
                            <a:rPr lang="en-US" sz="1400" dirty="0" smtClean="0"/>
                            <a:t>13</a:t>
                          </a:r>
                          <a:endParaRPr lang="en-US" sz="1400" dirty="0">
                            <a:solidFill>
                              <a:schemeClr val="tx1"/>
                            </a:solidFill>
                            <a:latin typeface="+mn-lt"/>
                          </a:endParaRPr>
                        </a:p>
                      </a:txBody>
                      <a:tcPr marL="64339" marR="64339" marT="0" marB="0" anchor="ctr"/>
                    </a:tc>
                    <a:tc>
                      <a:txBody>
                        <a:bodyPr/>
                        <a:lstStyle/>
                        <a:p>
                          <a:pPr algn="ctr"/>
                          <a:r>
                            <a:rPr lang="en-US" sz="1400" dirty="0" smtClean="0"/>
                            <a:t>0</a:t>
                          </a:r>
                          <a:endParaRPr lang="en-US" sz="1400" dirty="0">
                            <a:solidFill>
                              <a:schemeClr val="tx1"/>
                            </a:solidFill>
                            <a:latin typeface="+mn-lt"/>
                          </a:endParaRPr>
                        </a:p>
                      </a:txBody>
                      <a:tcPr marL="64339" marR="64339" marT="0" marB="0" anchor="ctr"/>
                    </a:tc>
                    <a:tc>
                      <a:txBody>
                        <a:bodyPr/>
                        <a:lstStyle/>
                        <a:p>
                          <a:pPr algn="ctr"/>
                          <a:r>
                            <a:rPr lang="en-US" sz="1400" dirty="0" smtClean="0"/>
                            <a:t>3</a:t>
                          </a:r>
                          <a:endParaRPr lang="en-US" sz="1400" dirty="0">
                            <a:solidFill>
                              <a:schemeClr val="tx1"/>
                            </a:solidFill>
                            <a:latin typeface="+mn-lt"/>
                          </a:endParaRPr>
                        </a:p>
                      </a:txBody>
                      <a:tcPr marL="64339" marR="64339" marT="0" marB="0" anchor="ctr"/>
                    </a:tc>
                    <a:tc>
                      <a:txBody>
                        <a:bodyPr/>
                        <a:lstStyle/>
                        <a:p>
                          <a:pPr algn="ctr"/>
                          <a:r>
                            <a:rPr lang="en-US" sz="1400" dirty="0" smtClean="0"/>
                            <a:t>17</a:t>
                          </a:r>
                          <a:endParaRPr lang="en-US" sz="1400" dirty="0">
                            <a:solidFill>
                              <a:schemeClr val="tx1"/>
                            </a:solidFill>
                            <a:latin typeface="+mn-lt"/>
                          </a:endParaRPr>
                        </a:p>
                      </a:txBody>
                      <a:tcPr marL="64339" marR="64339" marT="0" marB="0" anchor="ctr"/>
                    </a:tc>
                    <a:tc>
                      <a:txBody>
                        <a:bodyPr/>
                        <a:lstStyle/>
                        <a:p>
                          <a:pPr algn="ctr"/>
                          <a:r>
                            <a:rPr lang="en-US" sz="1400" dirty="0" smtClean="0"/>
                            <a:t>15</a:t>
                          </a:r>
                          <a:endParaRPr lang="en-US" sz="1400" dirty="0">
                            <a:solidFill>
                              <a:schemeClr val="tx1"/>
                            </a:solidFill>
                            <a:latin typeface="+mn-lt"/>
                          </a:endParaRPr>
                        </a:p>
                      </a:txBody>
                      <a:tcPr marL="64339" marR="64339" marT="0" marB="0" anchor="ctr"/>
                    </a:tc>
                    <a:tc>
                      <a:txBody>
                        <a:bodyPr/>
                        <a:lstStyle/>
                        <a:p>
                          <a:pPr algn="ctr"/>
                          <a:r>
                            <a:rPr lang="en-US" sz="1400" dirty="0" smtClean="0"/>
                            <a:t>6</a:t>
                          </a:r>
                          <a:endParaRPr lang="en-US" sz="1400" dirty="0">
                            <a:solidFill>
                              <a:schemeClr val="tx1"/>
                            </a:solidFill>
                            <a:latin typeface="+mn-lt"/>
                          </a:endParaRPr>
                        </a:p>
                      </a:txBody>
                      <a:tcPr marL="64339" marR="64339" marT="0" marB="0" anchor="ctr"/>
                    </a:tc>
                    <a:tc>
                      <a:txBody>
                        <a:bodyPr/>
                        <a:lstStyle/>
                        <a:p>
                          <a:pPr algn="ctr"/>
                          <a:r>
                            <a:rPr lang="en-US" sz="1400" dirty="0" smtClean="0"/>
                            <a:t>3</a:t>
                          </a:r>
                          <a:endParaRPr lang="en-US" sz="1400" dirty="0">
                            <a:solidFill>
                              <a:schemeClr val="tx1"/>
                            </a:solidFill>
                            <a:latin typeface="+mn-lt"/>
                          </a:endParaRPr>
                        </a:p>
                      </a:txBody>
                      <a:tcPr marL="64339" marR="64339" marT="0" marB="0" anchor="ctr"/>
                    </a:tc>
                    <a:tc>
                      <a:txBody>
                        <a:bodyPr/>
                        <a:lstStyle/>
                        <a:p>
                          <a:pPr algn="ctr"/>
                          <a:r>
                            <a:rPr lang="en-US" sz="1400" dirty="0" smtClean="0"/>
                            <a:t>1</a:t>
                          </a:r>
                          <a:endParaRPr lang="en-US" sz="1400" dirty="0">
                            <a:solidFill>
                              <a:schemeClr val="tx1"/>
                            </a:solidFill>
                            <a:latin typeface="+mn-lt"/>
                          </a:endParaRPr>
                        </a:p>
                      </a:txBody>
                      <a:tcPr marL="64339" marR="64339" marT="0" marB="0" anchor="ctr"/>
                    </a:tc>
                    <a:extLst>
                      <a:ext uri="{0D108BD9-81ED-4DB2-BD59-A6C34878D82A}">
                        <a16:rowId xmlns:a16="http://schemas.microsoft.com/office/drawing/2014/main" val="3511401856"/>
                      </a:ext>
                    </a:extLst>
                  </a:tr>
                  <a:tr h="433799">
                    <a:tc>
                      <a:txBody>
                        <a:bodyPr/>
                        <a:lstStyle/>
                        <a:p>
                          <a:pPr marL="0" marR="0" algn="ctr">
                            <a:lnSpc>
                              <a:spcPct val="150000"/>
                            </a:lnSpc>
                            <a:spcBef>
                              <a:spcPts val="0"/>
                            </a:spcBef>
                            <a:spcAft>
                              <a:spcPts val="0"/>
                            </a:spcAft>
                          </a:pPr>
                          <a:r>
                            <a:rPr lang="en-US" sz="1400" dirty="0" smtClean="0">
                              <a:effectLst/>
                            </a:rPr>
                            <a:t>Country/Sector</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26</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9</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14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algn="ctr"/>
                          <a:r>
                            <a:rPr lang="en-US" sz="1400" dirty="0" smtClean="0"/>
                            <a:t>13</a:t>
                          </a:r>
                          <a:endParaRPr lang="en-US" sz="1400" dirty="0">
                            <a:solidFill>
                              <a:schemeClr val="tx1"/>
                            </a:solidFill>
                            <a:latin typeface="+mn-lt"/>
                          </a:endParaRPr>
                        </a:p>
                      </a:txBody>
                      <a:tcPr marL="64339" marR="64339" marT="0" marB="0" anchor="ctr"/>
                    </a:tc>
                    <a:tc>
                      <a:txBody>
                        <a:bodyPr/>
                        <a:lstStyle/>
                        <a:p>
                          <a:pPr algn="ctr"/>
                          <a:r>
                            <a:rPr lang="en-US" sz="1400" dirty="0" smtClean="0"/>
                            <a:t>4</a:t>
                          </a:r>
                          <a:endParaRPr lang="en-US" sz="1400" dirty="0">
                            <a:solidFill>
                              <a:schemeClr val="tx1"/>
                            </a:solidFill>
                            <a:latin typeface="+mn-lt"/>
                          </a:endParaRPr>
                        </a:p>
                      </a:txBody>
                      <a:tcPr marL="64339" marR="64339" marT="0" marB="0" anchor="ctr"/>
                    </a:tc>
                    <a:tc>
                      <a:txBody>
                        <a:bodyPr/>
                        <a:lstStyle/>
                        <a:p>
                          <a:pPr algn="ctr"/>
                          <a:r>
                            <a:rPr lang="en-US" sz="1400" dirty="0" smtClean="0"/>
                            <a:t>9</a:t>
                          </a:r>
                          <a:endParaRPr lang="en-US" sz="1400" dirty="0">
                            <a:solidFill>
                              <a:schemeClr val="tx1"/>
                            </a:solidFill>
                            <a:latin typeface="+mn-lt"/>
                          </a:endParaRPr>
                        </a:p>
                      </a:txBody>
                      <a:tcPr marL="64339" marR="64339" marT="0" marB="0" anchor="ctr"/>
                    </a:tc>
                    <a:tc>
                      <a:txBody>
                        <a:bodyPr/>
                        <a:lstStyle/>
                        <a:p>
                          <a:pPr algn="ctr"/>
                          <a:r>
                            <a:rPr lang="en-US" sz="1400" dirty="0" smtClean="0"/>
                            <a:t>19</a:t>
                          </a:r>
                          <a:endParaRPr lang="en-US" sz="1400" dirty="0">
                            <a:solidFill>
                              <a:schemeClr val="tx1"/>
                            </a:solidFill>
                            <a:latin typeface="+mn-lt"/>
                          </a:endParaRPr>
                        </a:p>
                      </a:txBody>
                      <a:tcPr marL="64339" marR="64339" marT="0" marB="0" anchor="ctr"/>
                    </a:tc>
                    <a:tc>
                      <a:txBody>
                        <a:bodyPr/>
                        <a:lstStyle/>
                        <a:p>
                          <a:pPr algn="ctr"/>
                          <a:r>
                            <a:rPr lang="en-US" sz="1400" dirty="0" smtClean="0"/>
                            <a:t>3</a:t>
                          </a:r>
                          <a:endParaRPr lang="en-US" sz="1400" dirty="0">
                            <a:solidFill>
                              <a:schemeClr val="tx1"/>
                            </a:solidFill>
                            <a:latin typeface="+mn-lt"/>
                          </a:endParaRPr>
                        </a:p>
                      </a:txBody>
                      <a:tcPr marL="64339" marR="64339" marT="0" marB="0" anchor="ctr"/>
                    </a:tc>
                    <a:tc>
                      <a:txBody>
                        <a:bodyPr/>
                        <a:lstStyle/>
                        <a:p>
                          <a:pPr algn="ctr"/>
                          <a:r>
                            <a:rPr lang="en-US" sz="1400" dirty="0" smtClean="0"/>
                            <a:t>10</a:t>
                          </a:r>
                          <a:endParaRPr lang="en-US" sz="1400" dirty="0">
                            <a:solidFill>
                              <a:schemeClr val="tx1"/>
                            </a:solidFill>
                            <a:latin typeface="+mn-lt"/>
                          </a:endParaRPr>
                        </a:p>
                      </a:txBody>
                      <a:tcPr marL="64339" marR="64339" marT="0" marB="0" anchor="ctr"/>
                    </a:tc>
                    <a:tc>
                      <a:txBody>
                        <a:bodyPr/>
                        <a:lstStyle/>
                        <a:p>
                          <a:pPr algn="ctr"/>
                          <a:r>
                            <a:rPr lang="en-US" sz="1400" dirty="0" smtClean="0"/>
                            <a:t>23</a:t>
                          </a:r>
                          <a:endParaRPr lang="en-US" sz="1400" dirty="0">
                            <a:solidFill>
                              <a:schemeClr val="tx1"/>
                            </a:solidFill>
                            <a:latin typeface="+mn-lt"/>
                          </a:endParaRPr>
                        </a:p>
                      </a:txBody>
                      <a:tcPr marL="64339" marR="64339" marT="0" marB="0" anchor="ctr"/>
                    </a:tc>
                    <a:tc>
                      <a:txBody>
                        <a:bodyPr/>
                        <a:lstStyle/>
                        <a:p>
                          <a:pPr algn="ctr"/>
                          <a:r>
                            <a:rPr lang="en-US" sz="1400" dirty="0" smtClean="0"/>
                            <a:t>22</a:t>
                          </a:r>
                          <a:endParaRPr lang="en-US" sz="1400" dirty="0">
                            <a:solidFill>
                              <a:schemeClr val="tx1"/>
                            </a:solidFill>
                            <a:latin typeface="+mn-lt"/>
                          </a:endParaRPr>
                        </a:p>
                      </a:txBody>
                      <a:tcPr marL="64339" marR="64339" marT="0" marB="0" anchor="ctr"/>
                    </a:tc>
                    <a:tc>
                      <a:txBody>
                        <a:bodyPr/>
                        <a:lstStyle/>
                        <a:p>
                          <a:pPr algn="ctr"/>
                          <a:r>
                            <a:rPr lang="en-US" sz="1400" dirty="0" smtClean="0"/>
                            <a:t>1</a:t>
                          </a:r>
                          <a:endParaRPr lang="en-US" sz="1400" dirty="0">
                            <a:solidFill>
                              <a:schemeClr val="tx1"/>
                            </a:solidFill>
                            <a:latin typeface="+mn-lt"/>
                          </a:endParaRPr>
                        </a:p>
                      </a:txBody>
                      <a:tcPr marL="64339" marR="64339" marT="0" marB="0" anchor="ctr"/>
                    </a:tc>
                    <a:tc>
                      <a:txBody>
                        <a:bodyPr/>
                        <a:lstStyle/>
                        <a:p>
                          <a:pPr algn="ctr"/>
                          <a:r>
                            <a:rPr lang="en-US" sz="1400" dirty="0" smtClean="0"/>
                            <a:t>4</a:t>
                          </a:r>
                          <a:endParaRPr lang="en-US" sz="1400" dirty="0">
                            <a:solidFill>
                              <a:schemeClr val="tx1"/>
                            </a:solidFill>
                            <a:latin typeface="+mn-lt"/>
                          </a:endParaRPr>
                        </a:p>
                      </a:txBody>
                      <a:tcPr marL="64339" marR="64339" marT="0" marB="0" anchor="ctr"/>
                    </a:tc>
                    <a:tc>
                      <a:txBody>
                        <a:bodyPr/>
                        <a:lstStyle/>
                        <a:p>
                          <a:pPr algn="ctr"/>
                          <a:r>
                            <a:rPr lang="en-US" sz="1400" dirty="0" smtClean="0"/>
                            <a:t>9</a:t>
                          </a:r>
                          <a:endParaRPr lang="en-US" sz="1400" dirty="0">
                            <a:solidFill>
                              <a:schemeClr val="tx1"/>
                            </a:solidFill>
                            <a:latin typeface="+mn-lt"/>
                          </a:endParaRPr>
                        </a:p>
                      </a:txBody>
                      <a:tcPr marL="64339" marR="64339" marT="0" marB="0" anchor="ctr"/>
                    </a:tc>
                    <a:extLst>
                      <a:ext uri="{0D108BD9-81ED-4DB2-BD59-A6C34878D82A}">
                        <a16:rowId xmlns:a16="http://schemas.microsoft.com/office/drawing/2014/main" val="96317882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81818769"/>
                  </p:ext>
                </p:extLst>
              </p:nvPr>
            </p:nvGraphicFramePr>
            <p:xfrm>
              <a:off x="432263" y="1577526"/>
              <a:ext cx="11321932" cy="1913819"/>
            </p:xfrm>
            <a:graphic>
              <a:graphicData uri="http://schemas.openxmlformats.org/drawingml/2006/table">
                <a:tbl>
                  <a:tblPr firstRow="1" firstCol="1" bandRow="1">
                    <a:tableStyleId>{BDBED569-4797-4DF1-A0F4-6AAB3CD982D8}</a:tableStyleId>
                  </a:tblPr>
                  <a:tblGrid>
                    <a:gridCol w="1414825">
                      <a:extLst>
                        <a:ext uri="{9D8B030D-6E8A-4147-A177-3AD203B41FA5}">
                          <a16:colId xmlns:a16="http://schemas.microsoft.com/office/drawing/2014/main" val="1673705175"/>
                        </a:ext>
                      </a:extLst>
                    </a:gridCol>
                    <a:gridCol w="835082">
                      <a:extLst>
                        <a:ext uri="{9D8B030D-6E8A-4147-A177-3AD203B41FA5}">
                          <a16:colId xmlns:a16="http://schemas.microsoft.com/office/drawing/2014/main" val="20001"/>
                        </a:ext>
                      </a:extLst>
                    </a:gridCol>
                    <a:gridCol w="634303">
                      <a:extLst>
                        <a:ext uri="{9D8B030D-6E8A-4147-A177-3AD203B41FA5}">
                          <a16:colId xmlns:a16="http://schemas.microsoft.com/office/drawing/2014/main" val="2291966116"/>
                        </a:ext>
                      </a:extLst>
                    </a:gridCol>
                    <a:gridCol w="679607">
                      <a:extLst>
                        <a:ext uri="{9D8B030D-6E8A-4147-A177-3AD203B41FA5}">
                          <a16:colId xmlns:a16="http://schemas.microsoft.com/office/drawing/2014/main" val="1299008749"/>
                        </a:ext>
                      </a:extLst>
                    </a:gridCol>
                    <a:gridCol w="600172">
                      <a:extLst>
                        <a:ext uri="{9D8B030D-6E8A-4147-A177-3AD203B41FA5}">
                          <a16:colId xmlns:a16="http://schemas.microsoft.com/office/drawing/2014/main" val="1559109926"/>
                        </a:ext>
                      </a:extLst>
                    </a:gridCol>
                    <a:gridCol w="608999">
                      <a:extLst>
                        <a:ext uri="{9D8B030D-6E8A-4147-A177-3AD203B41FA5}">
                          <a16:colId xmlns:a16="http://schemas.microsoft.com/office/drawing/2014/main" val="379230737"/>
                        </a:ext>
                      </a:extLst>
                    </a:gridCol>
                    <a:gridCol w="537885">
                      <a:extLst>
                        <a:ext uri="{9D8B030D-6E8A-4147-A177-3AD203B41FA5}">
                          <a16:colId xmlns:a16="http://schemas.microsoft.com/office/drawing/2014/main" val="187361197"/>
                        </a:ext>
                      </a:extLst>
                    </a:gridCol>
                    <a:gridCol w="760775">
                      <a:extLst>
                        <a:ext uri="{9D8B030D-6E8A-4147-A177-3AD203B41FA5}">
                          <a16:colId xmlns:a16="http://schemas.microsoft.com/office/drawing/2014/main" val="660107089"/>
                        </a:ext>
                      </a:extLst>
                    </a:gridCol>
                    <a:gridCol w="610498">
                      <a:extLst>
                        <a:ext uri="{9D8B030D-6E8A-4147-A177-3AD203B41FA5}">
                          <a16:colId xmlns:a16="http://schemas.microsoft.com/office/drawing/2014/main" val="2907450727"/>
                        </a:ext>
                      </a:extLst>
                    </a:gridCol>
                    <a:gridCol w="629283">
                      <a:extLst>
                        <a:ext uri="{9D8B030D-6E8A-4147-A177-3AD203B41FA5}">
                          <a16:colId xmlns:a16="http://schemas.microsoft.com/office/drawing/2014/main" val="4019717368"/>
                        </a:ext>
                      </a:extLst>
                    </a:gridCol>
                    <a:gridCol w="685636">
                      <a:extLst>
                        <a:ext uri="{9D8B030D-6E8A-4147-A177-3AD203B41FA5}">
                          <a16:colId xmlns:a16="http://schemas.microsoft.com/office/drawing/2014/main" val="3195305639"/>
                        </a:ext>
                      </a:extLst>
                    </a:gridCol>
                    <a:gridCol w="685635">
                      <a:extLst>
                        <a:ext uri="{9D8B030D-6E8A-4147-A177-3AD203B41FA5}">
                          <a16:colId xmlns:a16="http://schemas.microsoft.com/office/drawing/2014/main" val="1317564002"/>
                        </a:ext>
                      </a:extLst>
                    </a:gridCol>
                    <a:gridCol w="601106">
                      <a:extLst>
                        <a:ext uri="{9D8B030D-6E8A-4147-A177-3AD203B41FA5}">
                          <a16:colId xmlns:a16="http://schemas.microsoft.com/office/drawing/2014/main" val="330488724"/>
                        </a:ext>
                      </a:extLst>
                    </a:gridCol>
                    <a:gridCol w="638676">
                      <a:extLst>
                        <a:ext uri="{9D8B030D-6E8A-4147-A177-3AD203B41FA5}">
                          <a16:colId xmlns:a16="http://schemas.microsoft.com/office/drawing/2014/main" val="4016096183"/>
                        </a:ext>
                      </a:extLst>
                    </a:gridCol>
                    <a:gridCol w="779560">
                      <a:extLst>
                        <a:ext uri="{9D8B030D-6E8A-4147-A177-3AD203B41FA5}">
                          <a16:colId xmlns:a16="http://schemas.microsoft.com/office/drawing/2014/main" val="1625733881"/>
                        </a:ext>
                      </a:extLst>
                    </a:gridCol>
                    <a:gridCol w="619890">
                      <a:extLst>
                        <a:ext uri="{9D8B030D-6E8A-4147-A177-3AD203B41FA5}">
                          <a16:colId xmlns:a16="http://schemas.microsoft.com/office/drawing/2014/main" val="2024988141"/>
                        </a:ext>
                      </a:extLst>
                    </a:gridCol>
                  </a:tblGrid>
                  <a:tr h="333305">
                    <a:tc rowSpan="2">
                      <a:txBody>
                        <a:bodyPr/>
                        <a:lstStyle/>
                        <a:p>
                          <a:pPr marL="0" marR="0" algn="ctr">
                            <a:lnSpc>
                              <a:spcPct val="150000"/>
                            </a:lnSpc>
                            <a:spcBef>
                              <a:spcPts val="0"/>
                            </a:spcBef>
                            <a:spcAft>
                              <a:spcPts val="0"/>
                            </a:spcAft>
                          </a:pPr>
                          <a:r>
                            <a:rPr lang="en-US" sz="1400" dirty="0" smtClean="0">
                              <a:effectLst/>
                            </a:rPr>
                            <a:t>Level</a:t>
                          </a:r>
                          <a:endParaRPr lang="en-US" sz="1400" dirty="0">
                            <a:effectLst/>
                          </a:endParaRPr>
                        </a:p>
                        <a:p>
                          <a:pPr marL="0" marR="0" algn="ctr">
                            <a:lnSpc>
                              <a:spcPct val="150000"/>
                            </a:lnSpc>
                            <a:spcBef>
                              <a:spcPts val="0"/>
                            </a:spcBef>
                            <a:spcAft>
                              <a:spcPts val="0"/>
                            </a:spcAft>
                          </a:pPr>
                          <a:r>
                            <a:rPr lang="en-US" sz="1400" dirty="0">
                              <a:effectLst/>
                            </a:rPr>
                            <a: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rowSpan="2">
                      <a:txBody>
                        <a:bodyPr/>
                        <a:lstStyle/>
                        <a:p>
                          <a:pPr marL="0" marR="0" algn="ctr">
                            <a:lnSpc>
                              <a:spcPct val="150000"/>
                            </a:lnSpc>
                            <a:spcBef>
                              <a:spcPts val="0"/>
                            </a:spcBef>
                            <a:spcAft>
                              <a:spcPts val="0"/>
                            </a:spcAft>
                          </a:pPr>
                          <a:r>
                            <a:rPr lang="en-US" sz="1400" dirty="0" smtClean="0">
                              <a:effectLst/>
                            </a:rPr>
                            <a:t>No. of</a:t>
                          </a:r>
                          <a:r>
                            <a:rPr lang="en-US" sz="1400" baseline="0" dirty="0" smtClean="0">
                              <a:effectLst/>
                            </a:rPr>
                            <a:t> studies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gridSpan="3">
                      <a:txBody>
                        <a:bodyPr/>
                        <a:lstStyle/>
                        <a:p>
                          <a:pPr marL="0" marR="0" algn="ctr">
                            <a:lnSpc>
                              <a:spcPct val="150000"/>
                            </a:lnSpc>
                            <a:spcBef>
                              <a:spcPts val="0"/>
                            </a:spcBef>
                            <a:spcAft>
                              <a:spcPts val="0"/>
                            </a:spcAft>
                          </a:pPr>
                          <a:r>
                            <a:rPr lang="en-US" sz="1400" dirty="0">
                              <a:effectLst/>
                            </a:rPr>
                            <a:t>year</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gridSpan="3">
                      <a:txBody>
                        <a:bodyPr/>
                        <a:lstStyle/>
                        <a:p>
                          <a:pPr marL="0" marR="0" algn="ctr">
                            <a:lnSpc>
                              <a:spcPct val="150000"/>
                            </a:lnSpc>
                            <a:spcBef>
                              <a:spcPts val="0"/>
                            </a:spcBef>
                            <a:spcAft>
                              <a:spcPts val="0"/>
                            </a:spcAft>
                          </a:pPr>
                          <a:r>
                            <a:rPr lang="en-US" sz="1400" dirty="0">
                              <a:effectLst/>
                            </a:rPr>
                            <a:t>Results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endParaRPr lang="en-US"/>
                        </a:p>
                      </a:txBody>
                      <a:tcPr/>
                    </a:tc>
                    <a:tc hMerge="1">
                      <a:txBody>
                        <a:bodyPr/>
                        <a:lstStyle/>
                        <a:p>
                          <a:pPr marL="0" marR="0" algn="ctr">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39" marR="64339" marT="0" marB="0"/>
                    </a:tc>
                    <a:tc gridSpan="3">
                      <a:txBody>
                        <a:bodyPr/>
                        <a:lstStyle/>
                        <a:p>
                          <a:pPr marL="0" marR="0" algn="ctr">
                            <a:lnSpc>
                              <a:spcPct val="150000"/>
                            </a:lnSpc>
                            <a:spcBef>
                              <a:spcPts val="0"/>
                            </a:spcBef>
                            <a:spcAft>
                              <a:spcPts val="0"/>
                            </a:spcAft>
                          </a:pPr>
                          <a:r>
                            <a:rPr lang="en-US" sz="1400">
                              <a:effectLst/>
                            </a:rPr>
                            <a:t>Method</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endParaRPr lang="en-US"/>
                        </a:p>
                      </a:txBody>
                      <a:tcPr/>
                    </a:tc>
                    <a:tc hMerge="1">
                      <a:txBody>
                        <a:bodyPr/>
                        <a:lstStyle/>
                        <a:p>
                          <a:endParaRPr lang="en-US"/>
                        </a:p>
                      </a:txBody>
                      <a:tcPr/>
                    </a:tc>
                    <a:tc gridSpan="5">
                      <a:txBody>
                        <a:bodyPr/>
                        <a:lstStyle/>
                        <a:p>
                          <a:pPr marL="0" marR="0" algn="ctr">
                            <a:lnSpc>
                              <a:spcPct val="150000"/>
                            </a:lnSpc>
                            <a:spcBef>
                              <a:spcPts val="0"/>
                            </a:spcBef>
                            <a:spcAft>
                              <a:spcPts val="0"/>
                            </a:spcAft>
                          </a:pPr>
                          <a:r>
                            <a:rPr lang="en-US" sz="1400" dirty="0">
                              <a:effectLst/>
                            </a:rPr>
                            <a:t>Variable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4391451"/>
                      </a:ext>
                    </a:extLst>
                  </a:tr>
                  <a:tr h="712916">
                    <a:tc v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vMerge="1">
                      <a:txBody>
                        <a:bodyPr/>
                        <a:lstStyle/>
                        <a:p>
                          <a:pPr marL="0" marR="0" algn="ctr">
                            <a:lnSpc>
                              <a:spcPct val="150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a:effectLst/>
                            </a:rPr>
                            <a:t> </a:t>
                          </a:r>
                          <a:r>
                            <a:rPr lang="en-US" sz="1400" dirty="0" smtClean="0">
                              <a:effectLst/>
                            </a:rPr>
                            <a:t>1989-2000</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2000-2010</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2010-now</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2000" dirty="0" smtClean="0">
                              <a:effectLst/>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2000" dirty="0" smtClean="0">
                              <a:effectLst/>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endParaRPr lang="de-DE"/>
                        </a:p>
                      </a:txBody>
                      <a:tcPr marL="64339" marR="64339" marT="0" marB="0">
                        <a:blipFill>
                          <a:blip r:embed="rId3"/>
                          <a:stretch>
                            <a:fillRect l="-698400" t="-47863" r="-692000" b="-123932"/>
                          </a:stretch>
                        </a:blipFill>
                      </a:tcPr>
                    </a:tc>
                    <a:tc>
                      <a:txBody>
                        <a:bodyPr/>
                        <a:lstStyle/>
                        <a:p>
                          <a:pPr marL="0" marR="0" algn="ctr">
                            <a:lnSpc>
                              <a:spcPct val="150000"/>
                            </a:lnSpc>
                            <a:spcBef>
                              <a:spcPts val="0"/>
                            </a:spcBef>
                            <a:spcAft>
                              <a:spcPts val="0"/>
                            </a:spcAft>
                          </a:pPr>
                          <a:r>
                            <a:rPr lang="en-US" sz="1400" dirty="0">
                              <a:effectLst/>
                            </a:rPr>
                            <a:t>Re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De</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Other</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GDP</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EC</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a:effectLst/>
                            </a:rPr>
                            <a:t>Em</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EI</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a:effectLst/>
                            </a:rPr>
                            <a:t>Others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extLst>
                      <a:ext uri="{0D108BD9-81ED-4DB2-BD59-A6C34878D82A}">
                        <a16:rowId xmlns:a16="http://schemas.microsoft.com/office/drawing/2014/main" val="17232742"/>
                      </a:ext>
                    </a:extLst>
                  </a:tr>
                  <a:tr h="433799">
                    <a:tc>
                      <a:txBody>
                        <a:bodyPr/>
                        <a:lstStyle/>
                        <a:p>
                          <a:pPr marL="0" marR="0" algn="ctr">
                            <a:lnSpc>
                              <a:spcPct val="150000"/>
                            </a:lnSpc>
                            <a:spcBef>
                              <a:spcPts val="0"/>
                            </a:spcBef>
                            <a:spcAft>
                              <a:spcPts val="0"/>
                            </a:spcAft>
                          </a:pPr>
                          <a:r>
                            <a:rPr lang="en-US" sz="1400" dirty="0" smtClean="0">
                              <a:effectLst/>
                            </a:rPr>
                            <a:t>Multi-country</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16</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algn="ctr"/>
                          <a:r>
                            <a:rPr lang="en-US" sz="1400" dirty="0" smtClean="0"/>
                            <a:t>9</a:t>
                          </a:r>
                          <a:endParaRPr lang="en-US" sz="1400" dirty="0">
                            <a:solidFill>
                              <a:schemeClr val="tx1"/>
                            </a:solidFill>
                            <a:latin typeface="+mn-lt"/>
                          </a:endParaRPr>
                        </a:p>
                      </a:txBody>
                      <a:tcPr marL="64339" marR="64339" marT="0" marB="0" anchor="ctr"/>
                    </a:tc>
                    <a:tc>
                      <a:txBody>
                        <a:bodyPr/>
                        <a:lstStyle/>
                        <a:p>
                          <a:pPr algn="ctr"/>
                          <a:r>
                            <a:rPr lang="en-US" sz="1400" dirty="0" smtClean="0"/>
                            <a:t>2</a:t>
                          </a:r>
                          <a:endParaRPr lang="en-US" sz="1400" dirty="0">
                            <a:solidFill>
                              <a:schemeClr val="tx1"/>
                            </a:solidFill>
                            <a:latin typeface="+mn-lt"/>
                          </a:endParaRPr>
                        </a:p>
                      </a:txBody>
                      <a:tcPr marL="64339" marR="64339" marT="0" marB="0" anchor="ctr"/>
                    </a:tc>
                    <a:tc>
                      <a:txBody>
                        <a:bodyPr/>
                        <a:lstStyle/>
                        <a:p>
                          <a:pPr algn="ctr"/>
                          <a:r>
                            <a:rPr lang="en-US" sz="1400" dirty="0" smtClean="0"/>
                            <a:t>5</a:t>
                          </a:r>
                          <a:endParaRPr lang="en-US" sz="1400" dirty="0">
                            <a:solidFill>
                              <a:schemeClr val="tx1"/>
                            </a:solidFill>
                            <a:latin typeface="+mn-lt"/>
                          </a:endParaRPr>
                        </a:p>
                      </a:txBody>
                      <a:tcPr marL="64339" marR="64339" marT="0" marB="0" anchor="ctr"/>
                    </a:tc>
                    <a:tc>
                      <a:txBody>
                        <a:bodyPr/>
                        <a:lstStyle/>
                        <a:p>
                          <a:pPr algn="ctr"/>
                          <a:r>
                            <a:rPr lang="en-US" sz="1400" dirty="0" smtClean="0"/>
                            <a:t>13</a:t>
                          </a:r>
                          <a:endParaRPr lang="en-US" sz="1400" dirty="0">
                            <a:solidFill>
                              <a:schemeClr val="tx1"/>
                            </a:solidFill>
                            <a:latin typeface="+mn-lt"/>
                          </a:endParaRPr>
                        </a:p>
                      </a:txBody>
                      <a:tcPr marL="64339" marR="64339" marT="0" marB="0" anchor="ctr"/>
                    </a:tc>
                    <a:tc>
                      <a:txBody>
                        <a:bodyPr/>
                        <a:lstStyle/>
                        <a:p>
                          <a:pPr algn="ctr"/>
                          <a:r>
                            <a:rPr lang="en-US" sz="1400" dirty="0" smtClean="0"/>
                            <a:t>0</a:t>
                          </a:r>
                          <a:endParaRPr lang="en-US" sz="1400" dirty="0">
                            <a:solidFill>
                              <a:schemeClr val="tx1"/>
                            </a:solidFill>
                            <a:latin typeface="+mn-lt"/>
                          </a:endParaRPr>
                        </a:p>
                      </a:txBody>
                      <a:tcPr marL="64339" marR="64339" marT="0" marB="0" anchor="ctr"/>
                    </a:tc>
                    <a:tc>
                      <a:txBody>
                        <a:bodyPr/>
                        <a:lstStyle/>
                        <a:p>
                          <a:pPr algn="ctr"/>
                          <a:r>
                            <a:rPr lang="en-US" sz="1400" dirty="0" smtClean="0"/>
                            <a:t>3</a:t>
                          </a:r>
                          <a:endParaRPr lang="en-US" sz="1400" dirty="0">
                            <a:solidFill>
                              <a:schemeClr val="tx1"/>
                            </a:solidFill>
                            <a:latin typeface="+mn-lt"/>
                          </a:endParaRPr>
                        </a:p>
                      </a:txBody>
                      <a:tcPr marL="64339" marR="64339" marT="0" marB="0" anchor="ctr"/>
                    </a:tc>
                    <a:tc>
                      <a:txBody>
                        <a:bodyPr/>
                        <a:lstStyle/>
                        <a:p>
                          <a:pPr algn="ctr"/>
                          <a:r>
                            <a:rPr lang="en-US" sz="1400" dirty="0" smtClean="0"/>
                            <a:t>17</a:t>
                          </a:r>
                          <a:endParaRPr lang="en-US" sz="1400" dirty="0">
                            <a:solidFill>
                              <a:schemeClr val="tx1"/>
                            </a:solidFill>
                            <a:latin typeface="+mn-lt"/>
                          </a:endParaRPr>
                        </a:p>
                      </a:txBody>
                      <a:tcPr marL="64339" marR="64339" marT="0" marB="0" anchor="ctr"/>
                    </a:tc>
                    <a:tc>
                      <a:txBody>
                        <a:bodyPr/>
                        <a:lstStyle/>
                        <a:p>
                          <a:pPr algn="ctr"/>
                          <a:r>
                            <a:rPr lang="en-US" sz="1400" dirty="0" smtClean="0"/>
                            <a:t>15</a:t>
                          </a:r>
                          <a:endParaRPr lang="en-US" sz="1400" dirty="0">
                            <a:solidFill>
                              <a:schemeClr val="tx1"/>
                            </a:solidFill>
                            <a:latin typeface="+mn-lt"/>
                          </a:endParaRPr>
                        </a:p>
                      </a:txBody>
                      <a:tcPr marL="64339" marR="64339" marT="0" marB="0" anchor="ctr"/>
                    </a:tc>
                    <a:tc>
                      <a:txBody>
                        <a:bodyPr/>
                        <a:lstStyle/>
                        <a:p>
                          <a:pPr algn="ctr"/>
                          <a:r>
                            <a:rPr lang="en-US" sz="1400" dirty="0" smtClean="0"/>
                            <a:t>6</a:t>
                          </a:r>
                          <a:endParaRPr lang="en-US" sz="1400" dirty="0">
                            <a:solidFill>
                              <a:schemeClr val="tx1"/>
                            </a:solidFill>
                            <a:latin typeface="+mn-lt"/>
                          </a:endParaRPr>
                        </a:p>
                      </a:txBody>
                      <a:tcPr marL="64339" marR="64339" marT="0" marB="0" anchor="ctr"/>
                    </a:tc>
                    <a:tc>
                      <a:txBody>
                        <a:bodyPr/>
                        <a:lstStyle/>
                        <a:p>
                          <a:pPr algn="ctr"/>
                          <a:r>
                            <a:rPr lang="en-US" sz="1400" dirty="0" smtClean="0"/>
                            <a:t>3</a:t>
                          </a:r>
                          <a:endParaRPr lang="en-US" sz="1400" dirty="0">
                            <a:solidFill>
                              <a:schemeClr val="tx1"/>
                            </a:solidFill>
                            <a:latin typeface="+mn-lt"/>
                          </a:endParaRPr>
                        </a:p>
                      </a:txBody>
                      <a:tcPr marL="64339" marR="64339" marT="0" marB="0" anchor="ctr"/>
                    </a:tc>
                    <a:tc>
                      <a:txBody>
                        <a:bodyPr/>
                        <a:lstStyle/>
                        <a:p>
                          <a:pPr algn="ctr"/>
                          <a:r>
                            <a:rPr lang="en-US" sz="1400" dirty="0" smtClean="0"/>
                            <a:t>1</a:t>
                          </a:r>
                          <a:endParaRPr lang="en-US" sz="1400" dirty="0">
                            <a:solidFill>
                              <a:schemeClr val="tx1"/>
                            </a:solidFill>
                            <a:latin typeface="+mn-lt"/>
                          </a:endParaRPr>
                        </a:p>
                      </a:txBody>
                      <a:tcPr marL="64339" marR="64339" marT="0" marB="0" anchor="ctr"/>
                    </a:tc>
                    <a:extLst>
                      <a:ext uri="{0D108BD9-81ED-4DB2-BD59-A6C34878D82A}">
                        <a16:rowId xmlns:a16="http://schemas.microsoft.com/office/drawing/2014/main" val="3511401856"/>
                      </a:ext>
                    </a:extLst>
                  </a:tr>
                  <a:tr h="433799">
                    <a:tc>
                      <a:txBody>
                        <a:bodyPr/>
                        <a:lstStyle/>
                        <a:p>
                          <a:pPr marL="0" marR="0" algn="ctr">
                            <a:lnSpc>
                              <a:spcPct val="150000"/>
                            </a:lnSpc>
                            <a:spcBef>
                              <a:spcPts val="0"/>
                            </a:spcBef>
                            <a:spcAft>
                              <a:spcPts val="0"/>
                            </a:spcAft>
                          </a:pPr>
                          <a:r>
                            <a:rPr lang="en-US" sz="1400" dirty="0" smtClean="0">
                              <a:effectLst/>
                            </a:rPr>
                            <a:t>Country/Sector</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26</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9</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marL="0" marR="0" algn="ctr">
                            <a:lnSpc>
                              <a:spcPct val="150000"/>
                            </a:lnSpc>
                            <a:spcBef>
                              <a:spcPts val="0"/>
                            </a:spcBef>
                            <a:spcAft>
                              <a:spcPts val="0"/>
                            </a:spcAft>
                          </a:pPr>
                          <a:r>
                            <a:rPr lang="en-US" sz="1400" dirty="0" smtClean="0">
                              <a:effectLst/>
                            </a:rPr>
                            <a:t>14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4339" marR="64339" marT="0" marB="0" anchor="ctr"/>
                    </a:tc>
                    <a:tc>
                      <a:txBody>
                        <a:bodyPr/>
                        <a:lstStyle/>
                        <a:p>
                          <a:pPr algn="ctr"/>
                          <a:r>
                            <a:rPr lang="en-US" sz="1400" dirty="0" smtClean="0"/>
                            <a:t>13</a:t>
                          </a:r>
                          <a:endParaRPr lang="en-US" sz="1400" dirty="0">
                            <a:solidFill>
                              <a:schemeClr val="tx1"/>
                            </a:solidFill>
                            <a:latin typeface="+mn-lt"/>
                          </a:endParaRPr>
                        </a:p>
                      </a:txBody>
                      <a:tcPr marL="64339" marR="64339" marT="0" marB="0" anchor="ctr"/>
                    </a:tc>
                    <a:tc>
                      <a:txBody>
                        <a:bodyPr/>
                        <a:lstStyle/>
                        <a:p>
                          <a:pPr algn="ctr"/>
                          <a:r>
                            <a:rPr lang="en-US" sz="1400" dirty="0" smtClean="0"/>
                            <a:t>4</a:t>
                          </a:r>
                          <a:endParaRPr lang="en-US" sz="1400" dirty="0">
                            <a:solidFill>
                              <a:schemeClr val="tx1"/>
                            </a:solidFill>
                            <a:latin typeface="+mn-lt"/>
                          </a:endParaRPr>
                        </a:p>
                      </a:txBody>
                      <a:tcPr marL="64339" marR="64339" marT="0" marB="0" anchor="ctr"/>
                    </a:tc>
                    <a:tc>
                      <a:txBody>
                        <a:bodyPr/>
                        <a:lstStyle/>
                        <a:p>
                          <a:pPr algn="ctr"/>
                          <a:r>
                            <a:rPr lang="en-US" sz="1400" dirty="0" smtClean="0"/>
                            <a:t>9</a:t>
                          </a:r>
                          <a:endParaRPr lang="en-US" sz="1400" dirty="0">
                            <a:solidFill>
                              <a:schemeClr val="tx1"/>
                            </a:solidFill>
                            <a:latin typeface="+mn-lt"/>
                          </a:endParaRPr>
                        </a:p>
                      </a:txBody>
                      <a:tcPr marL="64339" marR="64339" marT="0" marB="0" anchor="ctr"/>
                    </a:tc>
                    <a:tc>
                      <a:txBody>
                        <a:bodyPr/>
                        <a:lstStyle/>
                        <a:p>
                          <a:pPr algn="ctr"/>
                          <a:r>
                            <a:rPr lang="en-US" sz="1400" dirty="0" smtClean="0"/>
                            <a:t>19</a:t>
                          </a:r>
                          <a:endParaRPr lang="en-US" sz="1400" dirty="0">
                            <a:solidFill>
                              <a:schemeClr val="tx1"/>
                            </a:solidFill>
                            <a:latin typeface="+mn-lt"/>
                          </a:endParaRPr>
                        </a:p>
                      </a:txBody>
                      <a:tcPr marL="64339" marR="64339" marT="0" marB="0" anchor="ctr"/>
                    </a:tc>
                    <a:tc>
                      <a:txBody>
                        <a:bodyPr/>
                        <a:lstStyle/>
                        <a:p>
                          <a:pPr algn="ctr"/>
                          <a:r>
                            <a:rPr lang="en-US" sz="1400" dirty="0" smtClean="0"/>
                            <a:t>3</a:t>
                          </a:r>
                          <a:endParaRPr lang="en-US" sz="1400" dirty="0">
                            <a:solidFill>
                              <a:schemeClr val="tx1"/>
                            </a:solidFill>
                            <a:latin typeface="+mn-lt"/>
                          </a:endParaRPr>
                        </a:p>
                      </a:txBody>
                      <a:tcPr marL="64339" marR="64339" marT="0" marB="0" anchor="ctr"/>
                    </a:tc>
                    <a:tc>
                      <a:txBody>
                        <a:bodyPr/>
                        <a:lstStyle/>
                        <a:p>
                          <a:pPr algn="ctr"/>
                          <a:r>
                            <a:rPr lang="en-US" sz="1400" dirty="0" smtClean="0"/>
                            <a:t>10</a:t>
                          </a:r>
                          <a:endParaRPr lang="en-US" sz="1400" dirty="0">
                            <a:solidFill>
                              <a:schemeClr val="tx1"/>
                            </a:solidFill>
                            <a:latin typeface="+mn-lt"/>
                          </a:endParaRPr>
                        </a:p>
                      </a:txBody>
                      <a:tcPr marL="64339" marR="64339" marT="0" marB="0" anchor="ctr"/>
                    </a:tc>
                    <a:tc>
                      <a:txBody>
                        <a:bodyPr/>
                        <a:lstStyle/>
                        <a:p>
                          <a:pPr algn="ctr"/>
                          <a:r>
                            <a:rPr lang="en-US" sz="1400" dirty="0" smtClean="0"/>
                            <a:t>23</a:t>
                          </a:r>
                          <a:endParaRPr lang="en-US" sz="1400" dirty="0">
                            <a:solidFill>
                              <a:schemeClr val="tx1"/>
                            </a:solidFill>
                            <a:latin typeface="+mn-lt"/>
                          </a:endParaRPr>
                        </a:p>
                      </a:txBody>
                      <a:tcPr marL="64339" marR="64339" marT="0" marB="0" anchor="ctr"/>
                    </a:tc>
                    <a:tc>
                      <a:txBody>
                        <a:bodyPr/>
                        <a:lstStyle/>
                        <a:p>
                          <a:pPr algn="ctr"/>
                          <a:r>
                            <a:rPr lang="en-US" sz="1400" dirty="0" smtClean="0"/>
                            <a:t>22</a:t>
                          </a:r>
                          <a:endParaRPr lang="en-US" sz="1400" dirty="0">
                            <a:solidFill>
                              <a:schemeClr val="tx1"/>
                            </a:solidFill>
                            <a:latin typeface="+mn-lt"/>
                          </a:endParaRPr>
                        </a:p>
                      </a:txBody>
                      <a:tcPr marL="64339" marR="64339" marT="0" marB="0" anchor="ctr"/>
                    </a:tc>
                    <a:tc>
                      <a:txBody>
                        <a:bodyPr/>
                        <a:lstStyle/>
                        <a:p>
                          <a:pPr algn="ctr"/>
                          <a:r>
                            <a:rPr lang="en-US" sz="1400" dirty="0" smtClean="0"/>
                            <a:t>1</a:t>
                          </a:r>
                          <a:endParaRPr lang="en-US" sz="1400" dirty="0">
                            <a:solidFill>
                              <a:schemeClr val="tx1"/>
                            </a:solidFill>
                            <a:latin typeface="+mn-lt"/>
                          </a:endParaRPr>
                        </a:p>
                      </a:txBody>
                      <a:tcPr marL="64339" marR="64339" marT="0" marB="0" anchor="ctr"/>
                    </a:tc>
                    <a:tc>
                      <a:txBody>
                        <a:bodyPr/>
                        <a:lstStyle/>
                        <a:p>
                          <a:pPr algn="ctr"/>
                          <a:r>
                            <a:rPr lang="en-US" sz="1400" dirty="0" smtClean="0"/>
                            <a:t>4</a:t>
                          </a:r>
                          <a:endParaRPr lang="en-US" sz="1400" dirty="0">
                            <a:solidFill>
                              <a:schemeClr val="tx1"/>
                            </a:solidFill>
                            <a:latin typeface="+mn-lt"/>
                          </a:endParaRPr>
                        </a:p>
                      </a:txBody>
                      <a:tcPr marL="64339" marR="64339" marT="0" marB="0" anchor="ctr"/>
                    </a:tc>
                    <a:tc>
                      <a:txBody>
                        <a:bodyPr/>
                        <a:lstStyle/>
                        <a:p>
                          <a:pPr algn="ctr"/>
                          <a:r>
                            <a:rPr lang="en-US" sz="1400" dirty="0" smtClean="0"/>
                            <a:t>9</a:t>
                          </a:r>
                          <a:endParaRPr lang="en-US" sz="1400" dirty="0">
                            <a:solidFill>
                              <a:schemeClr val="tx1"/>
                            </a:solidFill>
                            <a:latin typeface="+mn-lt"/>
                          </a:endParaRPr>
                        </a:p>
                      </a:txBody>
                      <a:tcPr marL="64339" marR="64339" marT="0" marB="0" anchor="ctr"/>
                    </a:tc>
                    <a:extLst>
                      <a:ext uri="{0D108BD9-81ED-4DB2-BD59-A6C34878D82A}">
                        <a16:rowId xmlns:a16="http://schemas.microsoft.com/office/drawing/2014/main" val="963178826"/>
                      </a:ext>
                    </a:extLst>
                  </a:tr>
                </a:tbl>
              </a:graphicData>
            </a:graphic>
          </p:graphicFrame>
        </mc:Fallback>
      </mc:AlternateContent>
      <p:sp>
        <p:nvSpPr>
          <p:cNvPr id="7" name="Rounded Rectangle 6"/>
          <p:cNvSpPr/>
          <p:nvPr/>
        </p:nvSpPr>
        <p:spPr>
          <a:xfrm>
            <a:off x="7181636" y="1904922"/>
            <a:ext cx="478458" cy="160901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ounded Rectangle 8"/>
          <p:cNvSpPr/>
          <p:nvPr/>
        </p:nvSpPr>
        <p:spPr>
          <a:xfrm>
            <a:off x="9705843" y="1904923"/>
            <a:ext cx="591670" cy="160901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ounded Rectangle 9"/>
          <p:cNvSpPr/>
          <p:nvPr/>
        </p:nvSpPr>
        <p:spPr>
          <a:xfrm>
            <a:off x="10437325" y="1918791"/>
            <a:ext cx="591670" cy="160901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ounded Rectangle 10"/>
          <p:cNvSpPr/>
          <p:nvPr/>
        </p:nvSpPr>
        <p:spPr>
          <a:xfrm>
            <a:off x="5797394" y="1918791"/>
            <a:ext cx="591670" cy="160901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TextBox 23"/>
          <p:cNvSpPr txBox="1"/>
          <p:nvPr/>
        </p:nvSpPr>
        <p:spPr>
          <a:xfrm>
            <a:off x="947651" y="4268651"/>
            <a:ext cx="5359052" cy="1569660"/>
          </a:xfrm>
          <a:prstGeom prst="rect">
            <a:avLst/>
          </a:prstGeom>
          <a:noFill/>
        </p:spPr>
        <p:txBody>
          <a:bodyPr wrap="square" rtlCol="0">
            <a:spAutoFit/>
          </a:bodyPr>
          <a:lstStyle/>
          <a:p>
            <a:r>
              <a:rPr lang="en-US" sz="1600" b="1" dirty="0" smtClean="0"/>
              <a:t>Issues:</a:t>
            </a:r>
          </a:p>
          <a:p>
            <a:pPr marL="800100" lvl="1" indent="-342900">
              <a:buAutoNum type="arabicPeriod"/>
            </a:pPr>
            <a:r>
              <a:rPr lang="en-US" sz="1600" dirty="0" smtClean="0"/>
              <a:t>Comparison between countries &amp; sectors</a:t>
            </a:r>
          </a:p>
          <a:p>
            <a:pPr marL="800100" lvl="1" indent="-342900">
              <a:buFontTx/>
              <a:buAutoNum type="arabicPeriod"/>
            </a:pPr>
            <a:r>
              <a:rPr lang="en-US" sz="1600" dirty="0"/>
              <a:t>Partly conflicting </a:t>
            </a:r>
            <a:r>
              <a:rPr lang="en-US" sz="1600" dirty="0" smtClean="0"/>
              <a:t>results</a:t>
            </a:r>
          </a:p>
          <a:p>
            <a:pPr marL="800100" lvl="1" indent="-342900">
              <a:buFontTx/>
              <a:buAutoNum type="arabicPeriod"/>
            </a:pPr>
            <a:r>
              <a:rPr lang="en-US" sz="1600" dirty="0" smtClean="0"/>
              <a:t>Methodology limitations</a:t>
            </a:r>
            <a:endParaRPr lang="en-US" sz="1600" dirty="0"/>
          </a:p>
          <a:p>
            <a:pPr marL="800100" lvl="1" indent="-342900">
              <a:buFontTx/>
              <a:buAutoNum type="arabicPeriod"/>
            </a:pPr>
            <a:r>
              <a:rPr lang="en-US" sz="1600" dirty="0" smtClean="0"/>
              <a:t>Variable selection : Urbanization definition, Emission &amp; Energy intensity</a:t>
            </a:r>
          </a:p>
        </p:txBody>
      </p:sp>
      <p:sp>
        <p:nvSpPr>
          <p:cNvPr id="25" name="TextBox 24"/>
          <p:cNvSpPr txBox="1"/>
          <p:nvPr/>
        </p:nvSpPr>
        <p:spPr>
          <a:xfrm>
            <a:off x="1648828" y="1037170"/>
            <a:ext cx="9533379" cy="338554"/>
          </a:xfrm>
          <a:prstGeom prst="rect">
            <a:avLst/>
          </a:prstGeom>
          <a:noFill/>
        </p:spPr>
        <p:txBody>
          <a:bodyPr wrap="none" rtlCol="0">
            <a:spAutoFit/>
          </a:bodyPr>
          <a:lstStyle/>
          <a:p>
            <a:r>
              <a:rPr lang="en-US" sz="1600" dirty="0" smtClean="0"/>
              <a:t>Literature review of the studies for relationship between Energy Consumption, Emission &amp; Urbanization</a:t>
            </a:r>
            <a:endParaRPr lang="en-US" sz="1600" dirty="0"/>
          </a:p>
        </p:txBody>
      </p:sp>
      <p:sp>
        <p:nvSpPr>
          <p:cNvPr id="26" name="Rounded Rectangle 25"/>
          <p:cNvSpPr/>
          <p:nvPr/>
        </p:nvSpPr>
        <p:spPr>
          <a:xfrm>
            <a:off x="524492" y="2668494"/>
            <a:ext cx="1314583" cy="78191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947651" y="3513941"/>
                <a:ext cx="8618380" cy="600164"/>
              </a:xfrm>
              <a:prstGeom prst="rect">
                <a:avLst/>
              </a:prstGeom>
              <a:noFill/>
            </p:spPr>
            <p:txBody>
              <a:bodyPr wrap="square" rtlCol="0">
                <a:spAutoFit/>
              </a:bodyPr>
              <a:lstStyle/>
              <a:p>
                <a:r>
                  <a:rPr lang="en-US" sz="1100" i="1" dirty="0" smtClean="0"/>
                  <a:t>Acronyms: </a:t>
                </a:r>
              </a:p>
              <a:p>
                <a:r>
                  <a:rPr lang="en-US" sz="1100" i="1" dirty="0" smtClean="0"/>
                  <a:t>	“+”: increase effect, “-”: decrease effect, “</a:t>
                </a:r>
                <a14:m>
                  <m:oMath xmlns:m="http://schemas.openxmlformats.org/officeDocument/2006/math">
                    <m:r>
                      <a:rPr lang="en-US" sz="1100" i="1" smtClean="0">
                        <a:latin typeface="Cambria Math" panose="02040503050406030204" pitchFamily="18" charset="0"/>
                        <a:ea typeface="Cambria Math" panose="02040503050406030204" pitchFamily="18" charset="0"/>
                      </a:rPr>
                      <m:t>~</m:t>
                    </m:r>
                  </m:oMath>
                </a14:m>
                <a:r>
                  <a:rPr lang="en-US" sz="1100" i="1" dirty="0" smtClean="0"/>
                  <a:t>”: unclear effect. </a:t>
                </a:r>
              </a:p>
              <a:p>
                <a:r>
                  <a:rPr lang="en-US" sz="1100" i="1" dirty="0" smtClean="0"/>
                  <a:t>	Re: Regression; De: Decomposition; EC: Energy consumption; </a:t>
                </a:r>
                <a:r>
                  <a:rPr lang="en-US" sz="1100" i="1" dirty="0" err="1" smtClean="0"/>
                  <a:t>Em</a:t>
                </a:r>
                <a:r>
                  <a:rPr lang="en-US" sz="1100" i="1" dirty="0" smtClean="0"/>
                  <a:t>: Emission, EI: Energy Intensity </a:t>
                </a:r>
                <a:endParaRPr lang="en-US" sz="1100" i="1" dirty="0"/>
              </a:p>
            </p:txBody>
          </p:sp>
        </mc:Choice>
        <mc:Fallback xmlns="">
          <p:sp>
            <p:nvSpPr>
              <p:cNvPr id="3" name="TextBox 2"/>
              <p:cNvSpPr txBox="1">
                <a:spLocks noRot="1" noChangeAspect="1" noMove="1" noResize="1" noEditPoints="1" noAdjustHandles="1" noChangeArrowheads="1" noChangeShapeType="1" noTextEdit="1"/>
              </p:cNvSpPr>
              <p:nvPr/>
            </p:nvSpPr>
            <p:spPr>
              <a:xfrm>
                <a:off x="947651" y="3513941"/>
                <a:ext cx="8618380" cy="600164"/>
              </a:xfrm>
              <a:prstGeom prst="rect">
                <a:avLst/>
              </a:prstGeom>
              <a:blipFill>
                <a:blip r:embed="rId4"/>
                <a:stretch>
                  <a:fillRect t="-1010" b="-5051"/>
                </a:stretch>
              </a:blipFill>
            </p:spPr>
            <p:txBody>
              <a:bodyPr/>
              <a:lstStyle/>
              <a:p>
                <a:r>
                  <a:rPr lang="en-US">
                    <a:noFill/>
                  </a:rPr>
                  <a:t> </a:t>
                </a:r>
              </a:p>
            </p:txBody>
          </p:sp>
        </mc:Fallback>
      </mc:AlternateContent>
      <p:sp>
        <p:nvSpPr>
          <p:cNvPr id="13" name="TextBox 12"/>
          <p:cNvSpPr txBox="1"/>
          <p:nvPr/>
        </p:nvSpPr>
        <p:spPr>
          <a:xfrm>
            <a:off x="6345138" y="4268651"/>
            <a:ext cx="5359052" cy="1569660"/>
          </a:xfrm>
          <a:prstGeom prst="rect">
            <a:avLst/>
          </a:prstGeom>
          <a:noFill/>
        </p:spPr>
        <p:txBody>
          <a:bodyPr wrap="square" rtlCol="0">
            <a:spAutoFit/>
          </a:bodyPr>
          <a:lstStyle/>
          <a:p>
            <a:r>
              <a:rPr lang="en-US" sz="1600" b="1" dirty="0" smtClean="0"/>
              <a:t>Objectives:</a:t>
            </a:r>
          </a:p>
          <a:p>
            <a:pPr marL="800100" lvl="1" indent="-342900">
              <a:buFontTx/>
              <a:buAutoNum type="arabicPeriod"/>
            </a:pPr>
            <a:r>
              <a:rPr lang="en-US" sz="1600" dirty="0" smtClean="0"/>
              <a:t>Estimate the urbanization effect and other contributions effects on energy consumption &amp; emission by new approach</a:t>
            </a:r>
            <a:endParaRPr lang="en-US" sz="1600" dirty="0"/>
          </a:p>
          <a:p>
            <a:pPr marL="800100" lvl="1" indent="-342900">
              <a:buFontTx/>
              <a:buAutoNum type="arabicPeriod"/>
            </a:pPr>
            <a:r>
              <a:rPr lang="en-US" sz="1600" dirty="0" smtClean="0"/>
              <a:t>Compare the effects in multi-level in ASEAN</a:t>
            </a:r>
          </a:p>
          <a:p>
            <a:pPr marL="800100" lvl="1" indent="-342900">
              <a:buFontTx/>
              <a:buAutoNum type="arabicPeriod"/>
            </a:pPr>
            <a:r>
              <a:rPr lang="en-US" sz="1600" dirty="0" smtClean="0"/>
              <a:t>Propose some suggestions for policy makers</a:t>
            </a:r>
          </a:p>
        </p:txBody>
      </p:sp>
    </p:spTree>
    <p:extLst>
      <p:ext uri="{BB962C8B-B14F-4D97-AF65-F5344CB8AC3E}">
        <p14:creationId xmlns:p14="http://schemas.microsoft.com/office/powerpoint/2010/main" val="35109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6"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1271454990"/>
                  </p:ext>
                </p:extLst>
              </p:nvPr>
            </p:nvGraphicFramePr>
            <p:xfrm>
              <a:off x="1588941" y="2325832"/>
              <a:ext cx="9731470" cy="959359"/>
            </p:xfrm>
            <a:graphic>
              <a:graphicData uri="http://schemas.openxmlformats.org/drawingml/2006/table">
                <a:tbl>
                  <a:tblPr firstRow="1" bandRow="1">
                    <a:tableStyleId>{3B4B98B0-60AC-42C2-AFA5-B58CD77FA1E5}</a:tableStyleId>
                  </a:tblPr>
                  <a:tblGrid>
                    <a:gridCol w="1390210">
                      <a:extLst>
                        <a:ext uri="{9D8B030D-6E8A-4147-A177-3AD203B41FA5}">
                          <a16:colId xmlns:a16="http://schemas.microsoft.com/office/drawing/2014/main" val="2361245411"/>
                        </a:ext>
                      </a:extLst>
                    </a:gridCol>
                    <a:gridCol w="1390210">
                      <a:extLst>
                        <a:ext uri="{9D8B030D-6E8A-4147-A177-3AD203B41FA5}">
                          <a16:colId xmlns:a16="http://schemas.microsoft.com/office/drawing/2014/main" val="3735016205"/>
                        </a:ext>
                      </a:extLst>
                    </a:gridCol>
                    <a:gridCol w="1394442">
                      <a:extLst>
                        <a:ext uri="{9D8B030D-6E8A-4147-A177-3AD203B41FA5}">
                          <a16:colId xmlns:a16="http://schemas.microsoft.com/office/drawing/2014/main" val="7064386"/>
                        </a:ext>
                      </a:extLst>
                    </a:gridCol>
                    <a:gridCol w="1385978">
                      <a:extLst>
                        <a:ext uri="{9D8B030D-6E8A-4147-A177-3AD203B41FA5}">
                          <a16:colId xmlns:a16="http://schemas.microsoft.com/office/drawing/2014/main" val="189885751"/>
                        </a:ext>
                      </a:extLst>
                    </a:gridCol>
                    <a:gridCol w="1390210">
                      <a:extLst>
                        <a:ext uri="{9D8B030D-6E8A-4147-A177-3AD203B41FA5}">
                          <a16:colId xmlns:a16="http://schemas.microsoft.com/office/drawing/2014/main" val="20004"/>
                        </a:ext>
                      </a:extLst>
                    </a:gridCol>
                    <a:gridCol w="1390210">
                      <a:extLst>
                        <a:ext uri="{9D8B030D-6E8A-4147-A177-3AD203B41FA5}">
                          <a16:colId xmlns:a16="http://schemas.microsoft.com/office/drawing/2014/main" val="20005"/>
                        </a:ext>
                      </a:extLst>
                    </a:gridCol>
                    <a:gridCol w="1390210">
                      <a:extLst>
                        <a:ext uri="{9D8B030D-6E8A-4147-A177-3AD203B41FA5}">
                          <a16:colId xmlns:a16="http://schemas.microsoft.com/office/drawing/2014/main" val="20006"/>
                        </a:ext>
                      </a:extLst>
                    </a:gridCol>
                  </a:tblGrid>
                  <a:tr h="374614">
                    <a:tc>
                      <a:txBody>
                        <a:bodyPr/>
                        <a:lstStyle/>
                        <a:p>
                          <a:r>
                            <a:rPr lang="en-US" sz="1200" dirty="0" smtClean="0"/>
                            <a:t>Effect</a:t>
                          </a:r>
                          <a:endParaRPr lang="en-US" sz="1200" dirty="0">
                            <a:solidFill>
                              <a:schemeClr val="tx1"/>
                            </a:solidFill>
                          </a:endParaRPr>
                        </a:p>
                      </a:txBody>
                      <a:tcPr/>
                    </a:tc>
                    <a:tc>
                      <a:txBody>
                        <a:bodyPr/>
                        <a:lstStyle/>
                        <a:p>
                          <a:r>
                            <a:rPr lang="en-US" sz="1200" dirty="0" smtClean="0"/>
                            <a:t>Emission</a:t>
                          </a:r>
                          <a:r>
                            <a:rPr lang="en-US" sz="1200" baseline="0" dirty="0" smtClean="0"/>
                            <a:t>-factor</a:t>
                          </a:r>
                          <a:endParaRPr lang="en-US" sz="1200" dirty="0">
                            <a:solidFill>
                              <a:schemeClr val="tx1"/>
                            </a:solidFill>
                          </a:endParaRPr>
                        </a:p>
                      </a:txBody>
                      <a:tcPr/>
                    </a:tc>
                    <a:tc>
                      <a:txBody>
                        <a:bodyPr/>
                        <a:lstStyle/>
                        <a:p>
                          <a:r>
                            <a:rPr lang="en-US" sz="1200" dirty="0" smtClean="0"/>
                            <a:t>Energy-mix</a:t>
                          </a:r>
                          <a:endParaRPr lang="en-US" sz="1200" dirty="0">
                            <a:solidFill>
                              <a:schemeClr val="tx1"/>
                            </a:solidFill>
                          </a:endParaRPr>
                        </a:p>
                      </a:txBody>
                      <a:tcPr/>
                    </a:tc>
                    <a:tc>
                      <a:txBody>
                        <a:bodyPr/>
                        <a:lstStyle/>
                        <a:p>
                          <a:r>
                            <a:rPr lang="en-US" sz="1200" dirty="0" smtClean="0"/>
                            <a:t>Energy intensity</a:t>
                          </a:r>
                          <a:endParaRPr lang="en-US" sz="1200" dirty="0">
                            <a:solidFill>
                              <a:schemeClr val="tx1"/>
                            </a:solidFill>
                          </a:endParaRPr>
                        </a:p>
                      </a:txBody>
                      <a:tcPr/>
                    </a:tc>
                    <a:tc>
                      <a:txBody>
                        <a:bodyPr/>
                        <a:lstStyle/>
                        <a:p>
                          <a:r>
                            <a:rPr lang="en-US" sz="1200" dirty="0" smtClean="0"/>
                            <a:t>Economic</a:t>
                          </a:r>
                          <a:r>
                            <a:rPr lang="en-US" sz="1200" baseline="0" dirty="0" smtClean="0"/>
                            <a:t> structure</a:t>
                          </a:r>
                          <a:endParaRPr lang="en-US" sz="1200" dirty="0">
                            <a:solidFill>
                              <a:schemeClr val="tx1"/>
                            </a:solidFill>
                          </a:endParaRPr>
                        </a:p>
                      </a:txBody>
                      <a:tcPr/>
                    </a:tc>
                    <a:tc>
                      <a:txBody>
                        <a:bodyPr/>
                        <a:lstStyle/>
                        <a:p>
                          <a:r>
                            <a:rPr lang="en-US" sz="1200" dirty="0" smtClean="0"/>
                            <a:t>Activity</a:t>
                          </a:r>
                          <a:endParaRPr lang="en-US" sz="1200" dirty="0">
                            <a:solidFill>
                              <a:schemeClr val="tx1"/>
                            </a:solidFill>
                          </a:endParaRPr>
                        </a:p>
                      </a:txBody>
                      <a:tcPr/>
                    </a:tc>
                    <a:tc>
                      <a:txBody>
                        <a:bodyPr/>
                        <a:lstStyle/>
                        <a:p>
                          <a:r>
                            <a:rPr lang="en-US" sz="1200" dirty="0" smtClean="0"/>
                            <a:t>Demographic</a:t>
                          </a:r>
                          <a:endParaRPr lang="en-US" sz="1200" dirty="0">
                            <a:solidFill>
                              <a:schemeClr val="tx1"/>
                            </a:solidFill>
                          </a:endParaRPr>
                        </a:p>
                      </a:txBody>
                      <a:tcPr/>
                    </a:tc>
                    <a:extLst>
                      <a:ext uri="{0D108BD9-81ED-4DB2-BD59-A6C34878D82A}">
                        <a16:rowId xmlns:a16="http://schemas.microsoft.com/office/drawing/2014/main" val="1037456872"/>
                      </a:ext>
                    </a:extLst>
                  </a:tr>
                  <a:tr h="502159">
                    <a:tc>
                      <a:txBody>
                        <a:bodyPr/>
                        <a:lstStyle/>
                        <a:p>
                          <a:r>
                            <a:rPr lang="en-US" sz="1200" dirty="0" smtClean="0"/>
                            <a:t>Symbol</a:t>
                          </a:r>
                          <a:endParaRPr lang="en-US" sz="1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𝑒𝑚𝑓</m:t>
                                    </m:r>
                                  </m:sub>
                                </m:sSub>
                                <m:r>
                                  <a:rPr lang="en-US" sz="1200" smtClean="0">
                                    <a:latin typeface="Cambria Math" panose="02040503050406030204" pitchFamily="18" charset="0"/>
                                  </a:rPr>
                                  <m:t>=</m:t>
                                </m:r>
                                <m:r>
                                  <m:rPr>
                                    <m:nor/>
                                  </m:rPr>
                                  <a:rPr lang="en-US" sz="1200" dirty="0" smtClean="0"/>
                                  <m:t>∆</m:t>
                                </m:r>
                                <m:f>
                                  <m:fPr>
                                    <m:ctrlPr>
                                      <a:rPr lang="en-US" sz="1200" i="1" smtClean="0">
                                        <a:latin typeface="Cambria Math" panose="02040503050406030204" pitchFamily="18" charset="0"/>
                                      </a:rPr>
                                    </m:ctrlPr>
                                  </m:fPr>
                                  <m:num>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𝑖𝑗</m:t>
                                        </m:r>
                                      </m:sub>
                                    </m:sSub>
                                  </m:num>
                                  <m:den>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𝐸</m:t>
                                        </m:r>
                                      </m:e>
                                      <m:sub>
                                        <m:r>
                                          <a:rPr lang="en-US" sz="1200" smtClean="0">
                                            <a:latin typeface="Cambria Math" panose="02040503050406030204" pitchFamily="18" charset="0"/>
                                          </a:rPr>
                                          <m:t>𝑖𝑗</m:t>
                                        </m:r>
                                      </m:sub>
                                    </m:sSub>
                                  </m:den>
                                </m:f>
                              </m:oMath>
                            </m:oMathPara>
                          </a14:m>
                          <a:endParaRPr lang="en-US" sz="1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𝑚𝑖𝑥</m:t>
                                    </m:r>
                                  </m:sub>
                                </m:sSub>
                                <m:r>
                                  <a:rPr lang="en-US" sz="1200" smtClean="0">
                                    <a:latin typeface="Cambria Math" panose="02040503050406030204" pitchFamily="18" charset="0"/>
                                  </a:rPr>
                                  <m:t>=</m:t>
                                </m:r>
                                <m:r>
                                  <m:rPr>
                                    <m:nor/>
                                  </m:rPr>
                                  <a:rPr lang="en-US" sz="1200" dirty="0" smtClean="0"/>
                                  <m:t>∆</m:t>
                                </m:r>
                                <m:f>
                                  <m:fPr>
                                    <m:ctrlPr>
                                      <a:rPr lang="en-US" sz="1200" i="1" smtClean="0">
                                        <a:latin typeface="Cambria Math" panose="02040503050406030204" pitchFamily="18" charset="0"/>
                                      </a:rPr>
                                    </m:ctrlPr>
                                  </m:fPr>
                                  <m:num>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𝐸</m:t>
                                        </m:r>
                                      </m:e>
                                      <m:sub>
                                        <m:r>
                                          <a:rPr lang="en-US" sz="1200" smtClean="0">
                                            <a:latin typeface="Cambria Math" panose="02040503050406030204" pitchFamily="18" charset="0"/>
                                          </a:rPr>
                                          <m:t>𝑖𝑗</m:t>
                                        </m:r>
                                      </m:sub>
                                    </m:sSub>
                                  </m:num>
                                  <m:den>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𝐸</m:t>
                                        </m:r>
                                      </m:e>
                                      <m:sub>
                                        <m:r>
                                          <a:rPr lang="en-US" sz="1200" smtClean="0">
                                            <a:latin typeface="Cambria Math" panose="02040503050406030204" pitchFamily="18" charset="0"/>
                                          </a:rPr>
                                          <m:t>𝑗</m:t>
                                        </m:r>
                                      </m:sub>
                                    </m:sSub>
                                  </m:den>
                                </m:f>
                              </m:oMath>
                            </m:oMathPara>
                          </a14:m>
                          <a:endParaRPr lang="en-US" sz="1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𝑖𝑛𝑡</m:t>
                                    </m:r>
                                  </m:sub>
                                </m:sSub>
                                <m:r>
                                  <a:rPr lang="en-US" sz="1200" smtClean="0">
                                    <a:latin typeface="Cambria Math" panose="02040503050406030204" pitchFamily="18" charset="0"/>
                                  </a:rPr>
                                  <m:t>=</m:t>
                                </m:r>
                                <m:r>
                                  <m:rPr>
                                    <m:nor/>
                                  </m:rPr>
                                  <a:rPr lang="en-US" sz="1200" dirty="0" smtClean="0"/>
                                  <m:t>∆</m:t>
                                </m:r>
                                <m:f>
                                  <m:fPr>
                                    <m:ctrlPr>
                                      <a:rPr lang="en-US" sz="1200" i="1" smtClean="0">
                                        <a:latin typeface="Cambria Math" panose="02040503050406030204" pitchFamily="18" charset="0"/>
                                      </a:rPr>
                                    </m:ctrlPr>
                                  </m:fPr>
                                  <m:num>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𝐸</m:t>
                                        </m:r>
                                      </m:e>
                                      <m:sub>
                                        <m:r>
                                          <a:rPr lang="en-US" sz="1200" smtClean="0">
                                            <a:latin typeface="Cambria Math" panose="02040503050406030204" pitchFamily="18" charset="0"/>
                                          </a:rPr>
                                          <m:t>𝑗</m:t>
                                        </m:r>
                                      </m:sub>
                                    </m:sSub>
                                  </m:num>
                                  <m:den>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𝑉𝐴</m:t>
                                        </m:r>
                                      </m:e>
                                      <m:sub>
                                        <m:r>
                                          <a:rPr lang="en-US" sz="1200" smtClean="0">
                                            <a:latin typeface="Cambria Math" panose="02040503050406030204" pitchFamily="18" charset="0"/>
                                          </a:rPr>
                                          <m:t>𝑗</m:t>
                                        </m:r>
                                      </m:sub>
                                    </m:sSub>
                                  </m:den>
                                </m:f>
                              </m:oMath>
                            </m:oMathPara>
                          </a14:m>
                          <a:endParaRPr lang="en-US" sz="1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𝑠𝑡𝑟</m:t>
                                    </m:r>
                                  </m:sub>
                                </m:sSub>
                                <m:r>
                                  <a:rPr lang="en-US" sz="1200" smtClean="0">
                                    <a:latin typeface="Cambria Math" panose="02040503050406030204" pitchFamily="18" charset="0"/>
                                  </a:rPr>
                                  <m:t>=</m:t>
                                </m:r>
                                <m:r>
                                  <m:rPr>
                                    <m:nor/>
                                  </m:rPr>
                                  <a:rPr lang="en-US" sz="1200" dirty="0" smtClean="0"/>
                                  <m:t>∆</m:t>
                                </m:r>
                                <m:f>
                                  <m:fPr>
                                    <m:ctrlPr>
                                      <a:rPr lang="en-US" sz="1200" i="1" smtClean="0">
                                        <a:latin typeface="Cambria Math" panose="02040503050406030204" pitchFamily="18" charset="0"/>
                                      </a:rPr>
                                    </m:ctrlPr>
                                  </m:fPr>
                                  <m:num>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𝑉𝐴</m:t>
                                        </m:r>
                                      </m:e>
                                      <m:sub>
                                        <m:r>
                                          <a:rPr lang="en-US" sz="1200" smtClean="0">
                                            <a:latin typeface="Cambria Math" panose="02040503050406030204" pitchFamily="18" charset="0"/>
                                          </a:rPr>
                                          <m:t>𝑗</m:t>
                                        </m:r>
                                      </m:sub>
                                    </m:sSub>
                                  </m:num>
                                  <m:den>
                                    <m:r>
                                      <a:rPr lang="en-US" sz="1200" smtClean="0">
                                        <a:latin typeface="Cambria Math" panose="02040503050406030204" pitchFamily="18" charset="0"/>
                                      </a:rPr>
                                      <m:t>𝐺𝐷𝑃</m:t>
                                    </m:r>
                                  </m:den>
                                </m:f>
                              </m:oMath>
                            </m:oMathPara>
                          </a14:m>
                          <a:endParaRPr lang="en-US" sz="120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𝑎𝑐𝑡</m:t>
                                    </m:r>
                                  </m:sub>
                                </m:sSub>
                                <m:r>
                                  <a:rPr lang="en-US" sz="1200" smtClean="0">
                                    <a:latin typeface="Cambria Math" panose="02040503050406030204" pitchFamily="18" charset="0"/>
                                  </a:rPr>
                                  <m:t>=</m:t>
                                </m:r>
                                <m:r>
                                  <m:rPr>
                                    <m:nor/>
                                  </m:rPr>
                                  <a:rPr lang="en-US" sz="1200" dirty="0" smtClean="0"/>
                                  <m:t>∆</m:t>
                                </m:r>
                                <m:f>
                                  <m:fPr>
                                    <m:ctrlPr>
                                      <a:rPr lang="en-US" sz="1200" i="1" smtClean="0">
                                        <a:latin typeface="Cambria Math" panose="02040503050406030204" pitchFamily="18" charset="0"/>
                                      </a:rPr>
                                    </m:ctrlPr>
                                  </m:fPr>
                                  <m:num>
                                    <m:r>
                                      <a:rPr lang="en-US" sz="1200" smtClean="0">
                                        <a:latin typeface="Cambria Math" panose="02040503050406030204" pitchFamily="18" charset="0"/>
                                      </a:rPr>
                                      <m:t>𝐺𝐷𝑃</m:t>
                                    </m:r>
                                  </m:num>
                                  <m:den>
                                    <m:r>
                                      <a:rPr lang="en-US" sz="1200" smtClean="0">
                                        <a:latin typeface="Cambria Math" panose="02040503050406030204" pitchFamily="18" charset="0"/>
                                      </a:rPr>
                                      <m:t>𝐷𝑒</m:t>
                                    </m:r>
                                  </m:den>
                                </m:f>
                              </m:oMath>
                            </m:oMathPara>
                          </a14:m>
                          <a:endParaRPr lang="en-US" sz="1200" dirty="0">
                            <a:solidFill>
                              <a:schemeClr val="tx1"/>
                            </a:solidFill>
                          </a:endParaRPr>
                        </a:p>
                      </a:txBody>
                      <a:tcPr/>
                    </a:tc>
                    <a:tc>
                      <a:txBody>
                        <a:bodyPr/>
                        <a:lstStyle/>
                        <a:p>
                          <a:pPr algn="ctr"/>
                          <a14:m>
                            <m:oMath xmlns:m="http://schemas.openxmlformats.org/officeDocument/2006/math">
                              <m:r>
                                <a:rPr lang="en-US" sz="1200" smtClean="0">
                                  <a:latin typeface="Cambria Math" panose="02040503050406030204" pitchFamily="18" charset="0"/>
                                </a:rPr>
                                <m:t>∆</m:t>
                              </m:r>
                              <m:sSub>
                                <m:sSubPr>
                                  <m:ctrlPr>
                                    <a:rPr lang="en-US" sz="1200" i="1" smtClean="0">
                                      <a:latin typeface="Cambria Math" panose="02040503050406030204" pitchFamily="18" charset="0"/>
                                    </a:rPr>
                                  </m:ctrlPr>
                                </m:sSubPr>
                                <m:e>
                                  <m:r>
                                    <a:rPr lang="en-US" sz="1200" smtClean="0">
                                      <a:latin typeface="Cambria Math" panose="02040503050406030204" pitchFamily="18" charset="0"/>
                                    </a:rPr>
                                    <m:t>𝐶</m:t>
                                  </m:r>
                                </m:e>
                                <m:sub>
                                  <m:r>
                                    <a:rPr lang="en-US" sz="1200" smtClean="0">
                                      <a:latin typeface="Cambria Math" panose="02040503050406030204" pitchFamily="18" charset="0"/>
                                    </a:rPr>
                                    <m:t>𝑑𝑒</m:t>
                                  </m:r>
                                </m:sub>
                              </m:sSub>
                            </m:oMath>
                          </a14:m>
                          <a:r>
                            <a:rPr lang="en-US" sz="1200" dirty="0" smtClean="0"/>
                            <a:t>=∆De</a:t>
                          </a:r>
                          <a:endParaRPr lang="en-US" sz="1200" dirty="0">
                            <a:solidFill>
                              <a:schemeClr val="tx1"/>
                            </a:solidFill>
                          </a:endParaRPr>
                        </a:p>
                      </a:txBody>
                      <a:tcPr anchor="ctr"/>
                    </a:tc>
                    <a:extLst>
                      <a:ext uri="{0D108BD9-81ED-4DB2-BD59-A6C34878D82A}">
                        <a16:rowId xmlns:a16="http://schemas.microsoft.com/office/drawing/2014/main" val="1832091150"/>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1271454990"/>
                  </p:ext>
                </p:extLst>
              </p:nvPr>
            </p:nvGraphicFramePr>
            <p:xfrm>
              <a:off x="1588941" y="2325832"/>
              <a:ext cx="9731470" cy="959359"/>
            </p:xfrm>
            <a:graphic>
              <a:graphicData uri="http://schemas.openxmlformats.org/drawingml/2006/table">
                <a:tbl>
                  <a:tblPr firstRow="1" bandRow="1">
                    <a:tableStyleId>{3B4B98B0-60AC-42C2-AFA5-B58CD77FA1E5}</a:tableStyleId>
                  </a:tblPr>
                  <a:tblGrid>
                    <a:gridCol w="1390210">
                      <a:extLst>
                        <a:ext uri="{9D8B030D-6E8A-4147-A177-3AD203B41FA5}">
                          <a16:colId xmlns:a16="http://schemas.microsoft.com/office/drawing/2014/main" val="2361245411"/>
                        </a:ext>
                      </a:extLst>
                    </a:gridCol>
                    <a:gridCol w="1390210">
                      <a:extLst>
                        <a:ext uri="{9D8B030D-6E8A-4147-A177-3AD203B41FA5}">
                          <a16:colId xmlns:a16="http://schemas.microsoft.com/office/drawing/2014/main" val="3735016205"/>
                        </a:ext>
                      </a:extLst>
                    </a:gridCol>
                    <a:gridCol w="1394442">
                      <a:extLst>
                        <a:ext uri="{9D8B030D-6E8A-4147-A177-3AD203B41FA5}">
                          <a16:colId xmlns:a16="http://schemas.microsoft.com/office/drawing/2014/main" val="7064386"/>
                        </a:ext>
                      </a:extLst>
                    </a:gridCol>
                    <a:gridCol w="1385978">
                      <a:extLst>
                        <a:ext uri="{9D8B030D-6E8A-4147-A177-3AD203B41FA5}">
                          <a16:colId xmlns:a16="http://schemas.microsoft.com/office/drawing/2014/main" val="189885751"/>
                        </a:ext>
                      </a:extLst>
                    </a:gridCol>
                    <a:gridCol w="1390210">
                      <a:extLst>
                        <a:ext uri="{9D8B030D-6E8A-4147-A177-3AD203B41FA5}">
                          <a16:colId xmlns:a16="http://schemas.microsoft.com/office/drawing/2014/main" val="20004"/>
                        </a:ext>
                      </a:extLst>
                    </a:gridCol>
                    <a:gridCol w="1390210">
                      <a:extLst>
                        <a:ext uri="{9D8B030D-6E8A-4147-A177-3AD203B41FA5}">
                          <a16:colId xmlns:a16="http://schemas.microsoft.com/office/drawing/2014/main" val="20005"/>
                        </a:ext>
                      </a:extLst>
                    </a:gridCol>
                    <a:gridCol w="1390210">
                      <a:extLst>
                        <a:ext uri="{9D8B030D-6E8A-4147-A177-3AD203B41FA5}">
                          <a16:colId xmlns:a16="http://schemas.microsoft.com/office/drawing/2014/main" val="20006"/>
                        </a:ext>
                      </a:extLst>
                    </a:gridCol>
                  </a:tblGrid>
                  <a:tr h="457200">
                    <a:tc>
                      <a:txBody>
                        <a:bodyPr/>
                        <a:lstStyle/>
                        <a:p>
                          <a:r>
                            <a:rPr lang="en-US" sz="1200" dirty="0" smtClean="0"/>
                            <a:t>Effect</a:t>
                          </a:r>
                          <a:endParaRPr lang="en-US" sz="1200" dirty="0">
                            <a:solidFill>
                              <a:schemeClr val="tx1"/>
                            </a:solidFill>
                          </a:endParaRPr>
                        </a:p>
                      </a:txBody>
                      <a:tcPr/>
                    </a:tc>
                    <a:tc>
                      <a:txBody>
                        <a:bodyPr/>
                        <a:lstStyle/>
                        <a:p>
                          <a:r>
                            <a:rPr lang="en-US" sz="1200" dirty="0" smtClean="0"/>
                            <a:t>Emission</a:t>
                          </a:r>
                          <a:r>
                            <a:rPr lang="en-US" sz="1200" baseline="0" dirty="0" smtClean="0"/>
                            <a:t>-factor</a:t>
                          </a:r>
                          <a:endParaRPr lang="en-US" sz="1200" dirty="0">
                            <a:solidFill>
                              <a:schemeClr val="tx1"/>
                            </a:solidFill>
                          </a:endParaRPr>
                        </a:p>
                      </a:txBody>
                      <a:tcPr/>
                    </a:tc>
                    <a:tc>
                      <a:txBody>
                        <a:bodyPr/>
                        <a:lstStyle/>
                        <a:p>
                          <a:r>
                            <a:rPr lang="en-US" sz="1200" dirty="0" smtClean="0"/>
                            <a:t>Energy-mix</a:t>
                          </a:r>
                          <a:endParaRPr lang="en-US" sz="1200" dirty="0">
                            <a:solidFill>
                              <a:schemeClr val="tx1"/>
                            </a:solidFill>
                          </a:endParaRPr>
                        </a:p>
                      </a:txBody>
                      <a:tcPr/>
                    </a:tc>
                    <a:tc>
                      <a:txBody>
                        <a:bodyPr/>
                        <a:lstStyle/>
                        <a:p>
                          <a:r>
                            <a:rPr lang="en-US" sz="1200" dirty="0" smtClean="0"/>
                            <a:t>Energy intensity</a:t>
                          </a:r>
                          <a:endParaRPr lang="en-US" sz="1200" dirty="0">
                            <a:solidFill>
                              <a:schemeClr val="tx1"/>
                            </a:solidFill>
                          </a:endParaRPr>
                        </a:p>
                      </a:txBody>
                      <a:tcPr/>
                    </a:tc>
                    <a:tc>
                      <a:txBody>
                        <a:bodyPr/>
                        <a:lstStyle/>
                        <a:p>
                          <a:r>
                            <a:rPr lang="en-US" sz="1200" dirty="0" smtClean="0"/>
                            <a:t>Economic</a:t>
                          </a:r>
                          <a:r>
                            <a:rPr lang="en-US" sz="1200" baseline="0" dirty="0" smtClean="0"/>
                            <a:t> structure</a:t>
                          </a:r>
                          <a:endParaRPr lang="en-US" sz="1200" dirty="0">
                            <a:solidFill>
                              <a:schemeClr val="tx1"/>
                            </a:solidFill>
                          </a:endParaRPr>
                        </a:p>
                      </a:txBody>
                      <a:tcPr/>
                    </a:tc>
                    <a:tc>
                      <a:txBody>
                        <a:bodyPr/>
                        <a:lstStyle/>
                        <a:p>
                          <a:r>
                            <a:rPr lang="en-US" sz="1200" dirty="0" smtClean="0"/>
                            <a:t>Activity</a:t>
                          </a:r>
                          <a:endParaRPr lang="en-US" sz="1200" dirty="0">
                            <a:solidFill>
                              <a:schemeClr val="tx1"/>
                            </a:solidFill>
                          </a:endParaRPr>
                        </a:p>
                      </a:txBody>
                      <a:tcPr/>
                    </a:tc>
                    <a:tc>
                      <a:txBody>
                        <a:bodyPr/>
                        <a:lstStyle/>
                        <a:p>
                          <a:r>
                            <a:rPr lang="en-US" sz="1200" dirty="0" smtClean="0"/>
                            <a:t>Demographic</a:t>
                          </a:r>
                          <a:endParaRPr lang="en-US" sz="1200" dirty="0">
                            <a:solidFill>
                              <a:schemeClr val="tx1"/>
                            </a:solidFill>
                          </a:endParaRPr>
                        </a:p>
                      </a:txBody>
                      <a:tcPr/>
                    </a:tc>
                    <a:extLst>
                      <a:ext uri="{0D108BD9-81ED-4DB2-BD59-A6C34878D82A}">
                        <a16:rowId xmlns:a16="http://schemas.microsoft.com/office/drawing/2014/main" val="1037456872"/>
                      </a:ext>
                    </a:extLst>
                  </a:tr>
                  <a:tr h="502159">
                    <a:tc>
                      <a:txBody>
                        <a:bodyPr/>
                        <a:lstStyle/>
                        <a:p>
                          <a:r>
                            <a:rPr lang="en-US" sz="1200" dirty="0" smtClean="0"/>
                            <a:t>Symbol</a:t>
                          </a:r>
                          <a:endParaRPr lang="en-US" sz="1200" dirty="0">
                            <a:solidFill>
                              <a:schemeClr val="tx1"/>
                            </a:solidFill>
                          </a:endParaRPr>
                        </a:p>
                      </a:txBody>
                      <a:tcPr/>
                    </a:tc>
                    <a:tc>
                      <a:txBody>
                        <a:bodyPr/>
                        <a:lstStyle/>
                        <a:p>
                          <a:endParaRPr lang="en-US"/>
                        </a:p>
                      </a:txBody>
                      <a:tcPr>
                        <a:blipFill>
                          <a:blip r:embed="rId3"/>
                          <a:stretch>
                            <a:fillRect l="-99563" t="-91566" r="-498690" b="-1205"/>
                          </a:stretch>
                        </a:blipFill>
                      </a:tcPr>
                    </a:tc>
                    <a:tc>
                      <a:txBody>
                        <a:bodyPr/>
                        <a:lstStyle/>
                        <a:p>
                          <a:endParaRPr lang="en-US"/>
                        </a:p>
                      </a:txBody>
                      <a:tcPr>
                        <a:blipFill>
                          <a:blip r:embed="rId3"/>
                          <a:stretch>
                            <a:fillRect l="-199563" t="-91566" r="-398690" b="-1205"/>
                          </a:stretch>
                        </a:blipFill>
                      </a:tcPr>
                    </a:tc>
                    <a:tc>
                      <a:txBody>
                        <a:bodyPr/>
                        <a:lstStyle/>
                        <a:p>
                          <a:endParaRPr lang="en-US"/>
                        </a:p>
                      </a:txBody>
                      <a:tcPr>
                        <a:blipFill>
                          <a:blip r:embed="rId3"/>
                          <a:stretch>
                            <a:fillRect l="-302203" t="-91566" r="-302203" b="-1205"/>
                          </a:stretch>
                        </a:blipFill>
                      </a:tcPr>
                    </a:tc>
                    <a:tc>
                      <a:txBody>
                        <a:bodyPr/>
                        <a:lstStyle/>
                        <a:p>
                          <a:endParaRPr lang="en-US"/>
                        </a:p>
                      </a:txBody>
                      <a:tcPr>
                        <a:blipFill>
                          <a:blip r:embed="rId3"/>
                          <a:stretch>
                            <a:fillRect l="-400439" t="-91566" r="-200877" b="-1205"/>
                          </a:stretch>
                        </a:blipFill>
                      </a:tcPr>
                    </a:tc>
                    <a:tc>
                      <a:txBody>
                        <a:bodyPr/>
                        <a:lstStyle/>
                        <a:p>
                          <a:endParaRPr lang="en-US"/>
                        </a:p>
                      </a:txBody>
                      <a:tcPr>
                        <a:blipFill>
                          <a:blip r:embed="rId3"/>
                          <a:stretch>
                            <a:fillRect l="-498253" t="-91566" r="-100000" b="-1205"/>
                          </a:stretch>
                        </a:blipFill>
                      </a:tcPr>
                    </a:tc>
                    <a:tc>
                      <a:txBody>
                        <a:bodyPr/>
                        <a:lstStyle/>
                        <a:p>
                          <a:endParaRPr lang="en-US"/>
                        </a:p>
                      </a:txBody>
                      <a:tcPr anchor="ctr">
                        <a:blipFill>
                          <a:blip r:embed="rId3"/>
                          <a:stretch>
                            <a:fillRect l="-600877" t="-91566" r="-439" b="-1205"/>
                          </a:stretch>
                        </a:blipFill>
                      </a:tcPr>
                    </a:tc>
                    <a:extLst>
                      <a:ext uri="{0D108BD9-81ED-4DB2-BD59-A6C34878D82A}">
                        <a16:rowId xmlns:a16="http://schemas.microsoft.com/office/drawing/2014/main" val="1832091150"/>
                      </a:ext>
                    </a:extLst>
                  </a:tr>
                </a:tbl>
              </a:graphicData>
            </a:graphic>
          </p:graphicFrame>
        </mc:Fallback>
      </mc:AlternateContent>
      <p:sp>
        <p:nvSpPr>
          <p:cNvPr id="2" name="Title 1"/>
          <p:cNvSpPr>
            <a:spLocks noGrp="1"/>
          </p:cNvSpPr>
          <p:nvPr>
            <p:ph type="title"/>
          </p:nvPr>
        </p:nvSpPr>
        <p:spPr/>
        <p:txBody>
          <a:bodyPr/>
          <a:lstStyle/>
          <a:p>
            <a:r>
              <a:rPr lang="en-US" dirty="0" smtClean="0"/>
              <a:t>3. Methodology</a:t>
            </a:r>
            <a:endParaRPr lang="en-US" dirty="0"/>
          </a:p>
        </p:txBody>
      </p:sp>
      <p:pic>
        <p:nvPicPr>
          <p:cNvPr id="307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0671" y="1718584"/>
            <a:ext cx="5609187" cy="28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4598988"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995375" y="1210287"/>
            <a:ext cx="3878113" cy="369332"/>
          </a:xfrm>
          <a:prstGeom prst="rect">
            <a:avLst/>
          </a:prstGeom>
          <a:noFill/>
        </p:spPr>
        <p:txBody>
          <a:bodyPr wrap="none" rtlCol="0">
            <a:spAutoFit/>
          </a:bodyPr>
          <a:lstStyle/>
          <a:p>
            <a:r>
              <a:rPr lang="en-US" dirty="0" smtClean="0"/>
              <a:t>IDA – Index Decomposition Analysis</a:t>
            </a:r>
            <a:endParaRPr lang="en-US" dirty="0"/>
          </a:p>
        </p:txBody>
      </p:sp>
      <p:graphicFrame>
        <p:nvGraphicFramePr>
          <p:cNvPr id="23" name="Chart 22"/>
          <p:cNvGraphicFramePr>
            <a:graphicFrameLocks/>
          </p:cNvGraphicFramePr>
          <p:nvPr>
            <p:extLst>
              <p:ext uri="{D42A27DB-BD31-4B8C-83A1-F6EECF244321}">
                <p14:modId xmlns:p14="http://schemas.microsoft.com/office/powerpoint/2010/main" val="4291999071"/>
              </p:ext>
            </p:extLst>
          </p:nvPr>
        </p:nvGraphicFramePr>
        <p:xfrm>
          <a:off x="4726379" y="3439323"/>
          <a:ext cx="4402905" cy="291949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588941" y="3682352"/>
            <a:ext cx="3284547"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smtClean="0"/>
              <a:t>C: Emission</a:t>
            </a:r>
          </a:p>
          <a:p>
            <a:pPr marL="285750" indent="-285750">
              <a:lnSpc>
                <a:spcPct val="150000"/>
              </a:lnSpc>
              <a:buFont typeface="Arial" panose="020B0604020202020204" pitchFamily="34" charset="0"/>
              <a:buChar char="•"/>
            </a:pPr>
            <a:r>
              <a:rPr lang="en-US" sz="1200" dirty="0" smtClean="0"/>
              <a:t>E: energy consumption</a:t>
            </a:r>
          </a:p>
          <a:p>
            <a:pPr marL="285750" indent="-285750">
              <a:lnSpc>
                <a:spcPct val="150000"/>
              </a:lnSpc>
              <a:buFont typeface="Arial" panose="020B0604020202020204" pitchFamily="34" charset="0"/>
              <a:buChar char="•"/>
            </a:pPr>
            <a:r>
              <a:rPr lang="en-US" sz="1200" dirty="0" smtClean="0"/>
              <a:t>VA: Value added</a:t>
            </a:r>
          </a:p>
          <a:p>
            <a:pPr marL="285750" indent="-285750">
              <a:lnSpc>
                <a:spcPct val="150000"/>
              </a:lnSpc>
              <a:buFont typeface="Arial" panose="020B0604020202020204" pitchFamily="34" charset="0"/>
              <a:buChar char="•"/>
            </a:pPr>
            <a:r>
              <a:rPr lang="en-US" sz="1200" dirty="0" smtClean="0"/>
              <a:t>De: Demographic</a:t>
            </a:r>
          </a:p>
          <a:p>
            <a:pPr marL="285750" indent="-285750">
              <a:lnSpc>
                <a:spcPct val="150000"/>
              </a:lnSpc>
              <a:buFont typeface="Arial" panose="020B0604020202020204" pitchFamily="34" charset="0"/>
              <a:buChar char="•"/>
            </a:pPr>
            <a:r>
              <a:rPr lang="en-US" sz="1200" dirty="0" smtClean="0"/>
              <a:t>i: fuel (oil, gas, coal)</a:t>
            </a:r>
          </a:p>
          <a:p>
            <a:pPr marL="285750" indent="-285750">
              <a:lnSpc>
                <a:spcPct val="150000"/>
              </a:lnSpc>
              <a:buFont typeface="Arial" panose="020B0604020202020204" pitchFamily="34" charset="0"/>
              <a:buChar char="•"/>
            </a:pPr>
            <a:r>
              <a:rPr lang="en-US" sz="1200" dirty="0" smtClean="0"/>
              <a:t>j: sector (commercial, industrial, transportation, residential</a:t>
            </a:r>
            <a:endParaRPr lang="en-US" sz="1200" dirty="0"/>
          </a:p>
        </p:txBody>
      </p:sp>
      <p:graphicFrame>
        <p:nvGraphicFramePr>
          <p:cNvPr id="5" name="Diagram 4"/>
          <p:cNvGraphicFramePr/>
          <p:nvPr>
            <p:extLst>
              <p:ext uri="{D42A27DB-BD31-4B8C-83A1-F6EECF244321}">
                <p14:modId xmlns:p14="http://schemas.microsoft.com/office/powerpoint/2010/main" val="1567390960"/>
              </p:ext>
            </p:extLst>
          </p:nvPr>
        </p:nvGraphicFramePr>
        <p:xfrm>
          <a:off x="9736668" y="3593458"/>
          <a:ext cx="2042298" cy="24436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Down Arrow 6"/>
          <p:cNvSpPr/>
          <p:nvPr/>
        </p:nvSpPr>
        <p:spPr>
          <a:xfrm>
            <a:off x="10588336" y="3285190"/>
            <a:ext cx="124691" cy="3082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8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5" grpId="0">
        <p:bldAsOne/>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701" y="333376"/>
            <a:ext cx="9215967" cy="778987"/>
          </a:xfrm>
        </p:spPr>
        <p:txBody>
          <a:bodyPr/>
          <a:lstStyle/>
          <a:p>
            <a:r>
              <a:rPr lang="en-US" dirty="0" smtClean="0"/>
              <a:t>4. Results: different effects</a:t>
            </a:r>
            <a:endParaRPr lang="en-US" dirty="0"/>
          </a:p>
        </p:txBody>
      </p:sp>
      <p:graphicFrame>
        <p:nvGraphicFramePr>
          <p:cNvPr id="29" name="Chart 28"/>
          <p:cNvGraphicFramePr>
            <a:graphicFrameLocks/>
          </p:cNvGraphicFramePr>
          <p:nvPr>
            <p:extLst>
              <p:ext uri="{D42A27DB-BD31-4B8C-83A1-F6EECF244321}">
                <p14:modId xmlns:p14="http://schemas.microsoft.com/office/powerpoint/2010/main" val="1894601771"/>
              </p:ext>
            </p:extLst>
          </p:nvPr>
        </p:nvGraphicFramePr>
        <p:xfrm>
          <a:off x="421241" y="1500026"/>
          <a:ext cx="4034865" cy="4579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61847146"/>
              </p:ext>
            </p:extLst>
          </p:nvPr>
        </p:nvGraphicFramePr>
        <p:xfrm>
          <a:off x="4908764" y="1999621"/>
          <a:ext cx="6772955" cy="3457990"/>
        </p:xfrm>
        <a:graphic>
          <a:graphicData uri="http://schemas.openxmlformats.org/drawingml/2006/table">
            <a:tbl>
              <a:tblPr firstRow="1" bandRow="1">
                <a:tableStyleId>{3B4B98B0-60AC-42C2-AFA5-B58CD77FA1E5}</a:tableStyleId>
              </a:tblPr>
              <a:tblGrid>
                <a:gridCol w="967565">
                  <a:extLst>
                    <a:ext uri="{9D8B030D-6E8A-4147-A177-3AD203B41FA5}">
                      <a16:colId xmlns:a16="http://schemas.microsoft.com/office/drawing/2014/main" val="20000"/>
                    </a:ext>
                  </a:extLst>
                </a:gridCol>
                <a:gridCol w="967565">
                  <a:extLst>
                    <a:ext uri="{9D8B030D-6E8A-4147-A177-3AD203B41FA5}">
                      <a16:colId xmlns:a16="http://schemas.microsoft.com/office/drawing/2014/main" val="20001"/>
                    </a:ext>
                  </a:extLst>
                </a:gridCol>
                <a:gridCol w="967565">
                  <a:extLst>
                    <a:ext uri="{9D8B030D-6E8A-4147-A177-3AD203B41FA5}">
                      <a16:colId xmlns:a16="http://schemas.microsoft.com/office/drawing/2014/main" val="20002"/>
                    </a:ext>
                  </a:extLst>
                </a:gridCol>
                <a:gridCol w="967565">
                  <a:extLst>
                    <a:ext uri="{9D8B030D-6E8A-4147-A177-3AD203B41FA5}">
                      <a16:colId xmlns:a16="http://schemas.microsoft.com/office/drawing/2014/main" val="20003"/>
                    </a:ext>
                  </a:extLst>
                </a:gridCol>
                <a:gridCol w="967565">
                  <a:extLst>
                    <a:ext uri="{9D8B030D-6E8A-4147-A177-3AD203B41FA5}">
                      <a16:colId xmlns:a16="http://schemas.microsoft.com/office/drawing/2014/main" val="20004"/>
                    </a:ext>
                  </a:extLst>
                </a:gridCol>
                <a:gridCol w="967565">
                  <a:extLst>
                    <a:ext uri="{9D8B030D-6E8A-4147-A177-3AD203B41FA5}">
                      <a16:colId xmlns:a16="http://schemas.microsoft.com/office/drawing/2014/main" val="20005"/>
                    </a:ext>
                  </a:extLst>
                </a:gridCol>
                <a:gridCol w="967565">
                  <a:extLst>
                    <a:ext uri="{9D8B030D-6E8A-4147-A177-3AD203B41FA5}">
                      <a16:colId xmlns:a16="http://schemas.microsoft.com/office/drawing/2014/main" val="20006"/>
                    </a:ext>
                  </a:extLst>
                </a:gridCol>
              </a:tblGrid>
              <a:tr h="484516">
                <a:tc>
                  <a:txBody>
                    <a:bodyPr/>
                    <a:lstStyle/>
                    <a:p>
                      <a:endParaRPr lang="en-US" sz="1200" dirty="0"/>
                    </a:p>
                  </a:txBody>
                  <a:tcPr/>
                </a:tc>
                <a:tc>
                  <a:txBody>
                    <a:bodyPr/>
                    <a:lstStyle/>
                    <a:p>
                      <a:r>
                        <a:rPr lang="en-US" sz="1200" dirty="0" smtClean="0"/>
                        <a:t>Emission</a:t>
                      </a:r>
                      <a:r>
                        <a:rPr lang="en-US" sz="1200" baseline="0" dirty="0" smtClean="0"/>
                        <a:t>-factor</a:t>
                      </a:r>
                      <a:endParaRPr lang="en-US" sz="1200" dirty="0">
                        <a:solidFill>
                          <a:schemeClr val="tx1"/>
                        </a:solidFill>
                      </a:endParaRPr>
                    </a:p>
                  </a:txBody>
                  <a:tcPr/>
                </a:tc>
                <a:tc>
                  <a:txBody>
                    <a:bodyPr/>
                    <a:lstStyle/>
                    <a:p>
                      <a:r>
                        <a:rPr lang="en-US" sz="1200" dirty="0" smtClean="0"/>
                        <a:t>Energy-mix</a:t>
                      </a:r>
                      <a:endParaRPr lang="en-US" sz="1200" dirty="0">
                        <a:solidFill>
                          <a:schemeClr val="tx1"/>
                        </a:solidFill>
                      </a:endParaRPr>
                    </a:p>
                  </a:txBody>
                  <a:tcPr/>
                </a:tc>
                <a:tc>
                  <a:txBody>
                    <a:bodyPr/>
                    <a:lstStyle/>
                    <a:p>
                      <a:pPr algn="ctr"/>
                      <a:r>
                        <a:rPr lang="en-US" sz="1200" dirty="0" smtClean="0"/>
                        <a:t>Energy intensity</a:t>
                      </a:r>
                      <a:endParaRPr lang="en-US" sz="1200" dirty="0">
                        <a:solidFill>
                          <a:schemeClr val="tx1"/>
                        </a:solidFill>
                      </a:endParaRPr>
                    </a:p>
                  </a:txBody>
                  <a:tcPr/>
                </a:tc>
                <a:tc>
                  <a:txBody>
                    <a:bodyPr/>
                    <a:lstStyle/>
                    <a:p>
                      <a:pPr algn="ctr"/>
                      <a:r>
                        <a:rPr lang="en-US" sz="1200" dirty="0" smtClean="0"/>
                        <a:t>Economic</a:t>
                      </a:r>
                      <a:r>
                        <a:rPr lang="en-US" sz="1200" baseline="0" dirty="0" smtClean="0"/>
                        <a:t> structure</a:t>
                      </a:r>
                      <a:endParaRPr lang="en-US" sz="1200" dirty="0">
                        <a:solidFill>
                          <a:schemeClr val="tx1"/>
                        </a:solidFill>
                      </a:endParaRPr>
                    </a:p>
                  </a:txBody>
                  <a:tcPr/>
                </a:tc>
                <a:tc>
                  <a:txBody>
                    <a:bodyPr/>
                    <a:lstStyle/>
                    <a:p>
                      <a:pPr algn="ctr"/>
                      <a:r>
                        <a:rPr lang="en-US" sz="1200" dirty="0" smtClean="0"/>
                        <a:t>Activity</a:t>
                      </a:r>
                      <a:endParaRPr lang="en-US" sz="1200" dirty="0">
                        <a:solidFill>
                          <a:schemeClr val="tx1"/>
                        </a:solidFill>
                      </a:endParaRPr>
                    </a:p>
                  </a:txBody>
                  <a:tcPr/>
                </a:tc>
                <a:tc>
                  <a:txBody>
                    <a:bodyPr/>
                    <a:lstStyle/>
                    <a:p>
                      <a:pPr algn="ctr"/>
                      <a:r>
                        <a:rPr lang="en-US" sz="1200" dirty="0" smtClean="0"/>
                        <a:t>Demographic</a:t>
                      </a:r>
                      <a:endParaRPr lang="en-US" sz="1200" dirty="0">
                        <a:solidFill>
                          <a:schemeClr val="tx1"/>
                        </a:solidFill>
                      </a:endParaRPr>
                    </a:p>
                  </a:txBody>
                  <a:tcPr/>
                </a:tc>
                <a:extLst>
                  <a:ext uri="{0D108BD9-81ED-4DB2-BD59-A6C34878D82A}">
                    <a16:rowId xmlns:a16="http://schemas.microsoft.com/office/drawing/2014/main" val="10000"/>
                  </a:ext>
                </a:extLst>
              </a:tr>
              <a:tr h="424782">
                <a:tc>
                  <a:txBody>
                    <a:bodyPr/>
                    <a:lstStyle/>
                    <a:p>
                      <a:r>
                        <a:rPr lang="en-US" sz="1200" dirty="0" smtClean="0"/>
                        <a:t>Brunei</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1"/>
                  </a:ext>
                </a:extLst>
              </a:tr>
              <a:tr h="424782">
                <a:tc>
                  <a:txBody>
                    <a:bodyPr/>
                    <a:lstStyle/>
                    <a:p>
                      <a:r>
                        <a:rPr lang="en-US" sz="1200" dirty="0" smtClean="0"/>
                        <a:t>Cambodia</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2"/>
                  </a:ext>
                </a:extLst>
              </a:tr>
              <a:tr h="424782">
                <a:tc>
                  <a:txBody>
                    <a:bodyPr/>
                    <a:lstStyle/>
                    <a:p>
                      <a:r>
                        <a:rPr lang="en-US" sz="1200" dirty="0" smtClean="0"/>
                        <a:t>Malaysia</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3"/>
                  </a:ext>
                </a:extLst>
              </a:tr>
              <a:tr h="424782">
                <a:tc>
                  <a:txBody>
                    <a:bodyPr/>
                    <a:lstStyle/>
                    <a:p>
                      <a:r>
                        <a:rPr lang="en-US" sz="1200" dirty="0" smtClean="0"/>
                        <a:t>Myanmar</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4"/>
                  </a:ext>
                </a:extLst>
              </a:tr>
              <a:tr h="424782">
                <a:tc>
                  <a:txBody>
                    <a:bodyPr/>
                    <a:lstStyle/>
                    <a:p>
                      <a:r>
                        <a:rPr lang="en-US" sz="1200" dirty="0" smtClean="0"/>
                        <a:t>Philippines</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5"/>
                  </a:ext>
                </a:extLst>
              </a:tr>
              <a:tr h="424782">
                <a:tc>
                  <a:txBody>
                    <a:bodyPr/>
                    <a:lstStyle/>
                    <a:p>
                      <a:r>
                        <a:rPr lang="en-US" sz="1200" dirty="0" smtClean="0"/>
                        <a:t>Thailand</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6"/>
                  </a:ext>
                </a:extLst>
              </a:tr>
              <a:tr h="424782">
                <a:tc>
                  <a:txBody>
                    <a:bodyPr/>
                    <a:lstStyle/>
                    <a:p>
                      <a:r>
                        <a:rPr lang="en-US" sz="1200" dirty="0" smtClean="0"/>
                        <a:t>Vietnam</a:t>
                      </a:r>
                      <a:endParaRPr lang="en-US" sz="12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extLst>
                  <a:ext uri="{0D108BD9-81ED-4DB2-BD59-A6C34878D82A}">
                    <a16:rowId xmlns:a16="http://schemas.microsoft.com/office/drawing/2014/main" val="10007"/>
                  </a:ext>
                </a:extLst>
              </a:tr>
            </a:tbl>
          </a:graphicData>
        </a:graphic>
      </p:graphicFrame>
      <p:sp>
        <p:nvSpPr>
          <p:cNvPr id="3" name="Oval 2"/>
          <p:cNvSpPr/>
          <p:nvPr/>
        </p:nvSpPr>
        <p:spPr>
          <a:xfrm>
            <a:off x="9937821" y="2522136"/>
            <a:ext cx="572756" cy="2935479"/>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 name="Oval 5"/>
          <p:cNvSpPr/>
          <p:nvPr/>
        </p:nvSpPr>
        <p:spPr>
          <a:xfrm>
            <a:off x="10963235" y="2522136"/>
            <a:ext cx="572756" cy="2935479"/>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 name="TextBox 4"/>
          <p:cNvSpPr txBox="1"/>
          <p:nvPr/>
        </p:nvSpPr>
        <p:spPr>
          <a:xfrm>
            <a:off x="5526594" y="5550729"/>
            <a:ext cx="6009397" cy="646331"/>
          </a:xfrm>
          <a:prstGeom prst="rect">
            <a:avLst/>
          </a:prstGeom>
          <a:noFill/>
        </p:spPr>
        <p:txBody>
          <a:bodyPr wrap="square" rtlCol="0">
            <a:spAutoFit/>
          </a:bodyPr>
          <a:lstStyle/>
          <a:p>
            <a:r>
              <a:rPr lang="en-US" sz="1200" i="1" dirty="0" smtClean="0"/>
              <a:t>“+”: increasing effect, “-”: decreasing effect, </a:t>
            </a:r>
          </a:p>
          <a:p>
            <a:r>
              <a:rPr lang="en-US" sz="1200" i="1" dirty="0" smtClean="0"/>
              <a:t>	“+/-”: change from increasing to decreasing</a:t>
            </a:r>
          </a:p>
          <a:p>
            <a:r>
              <a:rPr lang="en-US" sz="1200" i="1" dirty="0" smtClean="0"/>
              <a:t>		“-/+”: change from decreasing to increasing</a:t>
            </a:r>
            <a:endParaRPr lang="en-US" sz="1200" i="1" dirty="0"/>
          </a:p>
        </p:txBody>
      </p:sp>
      <p:sp>
        <p:nvSpPr>
          <p:cNvPr id="7" name="TextBox 6"/>
          <p:cNvSpPr txBox="1"/>
          <p:nvPr/>
        </p:nvSpPr>
        <p:spPr>
          <a:xfrm>
            <a:off x="5834232" y="1449303"/>
            <a:ext cx="4753802" cy="338554"/>
          </a:xfrm>
          <a:prstGeom prst="rect">
            <a:avLst/>
          </a:prstGeom>
          <a:noFill/>
        </p:spPr>
        <p:txBody>
          <a:bodyPr wrap="none" rtlCol="0">
            <a:spAutoFit/>
          </a:bodyPr>
          <a:lstStyle/>
          <a:p>
            <a:r>
              <a:rPr lang="en-US" sz="1600" dirty="0" smtClean="0"/>
              <a:t>Different effects on CO2 emission from 1995-2013</a:t>
            </a:r>
            <a:endParaRPr lang="en-US" sz="1600" dirty="0"/>
          </a:p>
        </p:txBody>
      </p:sp>
    </p:spTree>
    <p:extLst>
      <p:ext uri="{BB962C8B-B14F-4D97-AF65-F5344CB8AC3E}">
        <p14:creationId xmlns:p14="http://schemas.microsoft.com/office/powerpoint/2010/main" val="105769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33376"/>
            <a:ext cx="9797675" cy="1012539"/>
          </a:xfrm>
        </p:spPr>
        <p:txBody>
          <a:bodyPr/>
          <a:lstStyle/>
          <a:p>
            <a:r>
              <a:rPr lang="en-US" dirty="0" smtClean="0"/>
              <a:t>4. Results: different effects by sector</a:t>
            </a:r>
            <a:br>
              <a:rPr lang="en-US" dirty="0" smtClean="0"/>
            </a:b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3669590893"/>
              </p:ext>
            </p:extLst>
          </p:nvPr>
        </p:nvGraphicFramePr>
        <p:xfrm>
          <a:off x="783771" y="1969477"/>
          <a:ext cx="10369898" cy="1920240"/>
        </p:xfrm>
        <a:graphic>
          <a:graphicData uri="http://schemas.openxmlformats.org/drawingml/2006/table">
            <a:tbl>
              <a:tblPr firstRow="1" bandRow="1">
                <a:tableStyleId>{3B4B98B0-60AC-42C2-AFA5-B58CD77FA1E5}</a:tableStyleId>
              </a:tblPr>
              <a:tblGrid>
                <a:gridCol w="1481414">
                  <a:extLst>
                    <a:ext uri="{9D8B030D-6E8A-4147-A177-3AD203B41FA5}">
                      <a16:colId xmlns:a16="http://schemas.microsoft.com/office/drawing/2014/main" val="20000"/>
                    </a:ext>
                  </a:extLst>
                </a:gridCol>
                <a:gridCol w="1481414">
                  <a:extLst>
                    <a:ext uri="{9D8B030D-6E8A-4147-A177-3AD203B41FA5}">
                      <a16:colId xmlns:a16="http://schemas.microsoft.com/office/drawing/2014/main" val="20001"/>
                    </a:ext>
                  </a:extLst>
                </a:gridCol>
                <a:gridCol w="1481414">
                  <a:extLst>
                    <a:ext uri="{9D8B030D-6E8A-4147-A177-3AD203B41FA5}">
                      <a16:colId xmlns:a16="http://schemas.microsoft.com/office/drawing/2014/main" val="20002"/>
                    </a:ext>
                  </a:extLst>
                </a:gridCol>
                <a:gridCol w="1481414">
                  <a:extLst>
                    <a:ext uri="{9D8B030D-6E8A-4147-A177-3AD203B41FA5}">
                      <a16:colId xmlns:a16="http://schemas.microsoft.com/office/drawing/2014/main" val="20003"/>
                    </a:ext>
                  </a:extLst>
                </a:gridCol>
                <a:gridCol w="1481414">
                  <a:extLst>
                    <a:ext uri="{9D8B030D-6E8A-4147-A177-3AD203B41FA5}">
                      <a16:colId xmlns:a16="http://schemas.microsoft.com/office/drawing/2014/main" val="20004"/>
                    </a:ext>
                  </a:extLst>
                </a:gridCol>
                <a:gridCol w="1481414">
                  <a:extLst>
                    <a:ext uri="{9D8B030D-6E8A-4147-A177-3AD203B41FA5}">
                      <a16:colId xmlns:a16="http://schemas.microsoft.com/office/drawing/2014/main" val="20005"/>
                    </a:ext>
                  </a:extLst>
                </a:gridCol>
                <a:gridCol w="1481414">
                  <a:extLst>
                    <a:ext uri="{9D8B030D-6E8A-4147-A177-3AD203B41FA5}">
                      <a16:colId xmlns:a16="http://schemas.microsoft.com/office/drawing/2014/main" val="20006"/>
                    </a:ext>
                  </a:extLst>
                </a:gridCol>
              </a:tblGrid>
              <a:tr h="387945">
                <a:tc>
                  <a:txBody>
                    <a:bodyPr/>
                    <a:lstStyle/>
                    <a:p>
                      <a:endParaRPr lang="en-US" sz="1200" dirty="0"/>
                    </a:p>
                  </a:txBody>
                  <a:tcPr/>
                </a:tc>
                <a:tc>
                  <a:txBody>
                    <a:bodyPr/>
                    <a:lstStyle/>
                    <a:p>
                      <a:pPr algn="ctr"/>
                      <a:r>
                        <a:rPr lang="en-US" sz="1200" dirty="0" smtClean="0"/>
                        <a:t>Emission</a:t>
                      </a:r>
                      <a:r>
                        <a:rPr lang="en-US" sz="1200" baseline="0" dirty="0" smtClean="0"/>
                        <a:t>-factor</a:t>
                      </a:r>
                      <a:endParaRPr lang="en-US" sz="1200" dirty="0">
                        <a:solidFill>
                          <a:schemeClr val="tx1"/>
                        </a:solidFill>
                      </a:endParaRPr>
                    </a:p>
                  </a:txBody>
                  <a:tcPr/>
                </a:tc>
                <a:tc>
                  <a:txBody>
                    <a:bodyPr/>
                    <a:lstStyle/>
                    <a:p>
                      <a:pPr algn="ctr"/>
                      <a:r>
                        <a:rPr lang="en-US" sz="1200" dirty="0" smtClean="0"/>
                        <a:t>Energy-mix</a:t>
                      </a:r>
                      <a:endParaRPr lang="en-US" sz="1200" dirty="0">
                        <a:solidFill>
                          <a:schemeClr val="tx1"/>
                        </a:solidFill>
                      </a:endParaRPr>
                    </a:p>
                  </a:txBody>
                  <a:tcPr/>
                </a:tc>
                <a:tc>
                  <a:txBody>
                    <a:bodyPr/>
                    <a:lstStyle/>
                    <a:p>
                      <a:pPr algn="ctr"/>
                      <a:r>
                        <a:rPr lang="en-US" sz="1200" dirty="0" smtClean="0"/>
                        <a:t>Energy intensity</a:t>
                      </a:r>
                      <a:endParaRPr lang="en-US" sz="1200" dirty="0">
                        <a:solidFill>
                          <a:schemeClr val="tx1"/>
                        </a:solidFill>
                      </a:endParaRPr>
                    </a:p>
                  </a:txBody>
                  <a:tcPr/>
                </a:tc>
                <a:tc>
                  <a:txBody>
                    <a:bodyPr/>
                    <a:lstStyle/>
                    <a:p>
                      <a:pPr algn="ctr"/>
                      <a:r>
                        <a:rPr lang="en-US" sz="1200" dirty="0" smtClean="0"/>
                        <a:t>Economic</a:t>
                      </a:r>
                      <a:r>
                        <a:rPr lang="en-US" sz="1200" baseline="0" dirty="0" smtClean="0"/>
                        <a:t> structure</a:t>
                      </a:r>
                      <a:endParaRPr lang="en-US" sz="1200" dirty="0">
                        <a:solidFill>
                          <a:schemeClr val="tx1"/>
                        </a:solidFill>
                      </a:endParaRPr>
                    </a:p>
                  </a:txBody>
                  <a:tcPr/>
                </a:tc>
                <a:tc>
                  <a:txBody>
                    <a:bodyPr/>
                    <a:lstStyle/>
                    <a:p>
                      <a:pPr algn="ctr"/>
                      <a:r>
                        <a:rPr lang="en-US" sz="1200" dirty="0" smtClean="0"/>
                        <a:t>Activity</a:t>
                      </a:r>
                      <a:endParaRPr lang="en-US" sz="1200" dirty="0">
                        <a:solidFill>
                          <a:schemeClr val="tx1"/>
                        </a:solidFill>
                      </a:endParaRPr>
                    </a:p>
                  </a:txBody>
                  <a:tcPr/>
                </a:tc>
                <a:tc>
                  <a:txBody>
                    <a:bodyPr/>
                    <a:lstStyle/>
                    <a:p>
                      <a:pPr algn="ctr"/>
                      <a:r>
                        <a:rPr lang="en-US" sz="1200" dirty="0" smtClean="0"/>
                        <a:t>Demographic</a:t>
                      </a:r>
                      <a:endParaRPr lang="en-US" sz="1200" dirty="0">
                        <a:solidFill>
                          <a:schemeClr val="tx1"/>
                        </a:solidFill>
                      </a:endParaRPr>
                    </a:p>
                  </a:txBody>
                  <a:tcPr/>
                </a:tc>
                <a:extLst>
                  <a:ext uri="{0D108BD9-81ED-4DB2-BD59-A6C34878D82A}">
                    <a16:rowId xmlns:a16="http://schemas.microsoft.com/office/drawing/2014/main" val="10000"/>
                  </a:ext>
                </a:extLst>
              </a:tr>
              <a:tr h="340117">
                <a:tc>
                  <a:txBody>
                    <a:bodyPr/>
                    <a:lstStyle/>
                    <a:p>
                      <a:r>
                        <a:rPr lang="en-US" sz="1200" dirty="0" smtClean="0"/>
                        <a:t>Commercial</a:t>
                      </a:r>
                      <a:endParaRPr lang="en-US" sz="12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1"/>
                  </a:ext>
                </a:extLst>
              </a:tr>
              <a:tr h="340117">
                <a:tc>
                  <a:txBody>
                    <a:bodyPr/>
                    <a:lstStyle/>
                    <a:p>
                      <a:r>
                        <a:rPr lang="en-US" sz="1200" dirty="0" smtClean="0"/>
                        <a:t>Industrial</a:t>
                      </a:r>
                      <a:endParaRPr lang="en-US" sz="12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40117">
                <a:tc>
                  <a:txBody>
                    <a:bodyPr/>
                    <a:lstStyle/>
                    <a:p>
                      <a:r>
                        <a:rPr lang="en-US" sz="1200" dirty="0" smtClean="0"/>
                        <a:t>Transportation</a:t>
                      </a:r>
                      <a:endParaRPr lang="en-US" sz="1200" dirty="0"/>
                    </a:p>
                  </a:txBody>
                  <a:tcPr/>
                </a:tc>
                <a:tc>
                  <a:txBody>
                    <a:bodyPr/>
                    <a:lstStyle/>
                    <a:p>
                      <a:pPr algn="ctr"/>
                      <a:r>
                        <a:rPr lang="en-US" dirty="0" smtClean="0"/>
                        <a:t>-</a:t>
                      </a:r>
                      <a:endParaRPr lang="en-US" dirty="0"/>
                    </a:p>
                  </a:txBody>
                  <a:tcPr/>
                </a:tc>
                <a:tc>
                  <a:txBody>
                    <a:bodyPr/>
                    <a:lstStyle/>
                    <a:p>
                      <a:pPr algn="ctr"/>
                      <a:endParaRPr lang="en-US" sz="12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3"/>
                  </a:ext>
                </a:extLst>
              </a:tr>
              <a:tr h="340117">
                <a:tc>
                  <a:txBody>
                    <a:bodyPr/>
                    <a:lstStyle/>
                    <a:p>
                      <a:r>
                        <a:rPr lang="en-US" sz="1200" dirty="0" smtClean="0"/>
                        <a:t>Residential</a:t>
                      </a:r>
                      <a:endParaRPr lang="en-US" sz="12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4"/>
                  </a:ext>
                </a:extLst>
              </a:tr>
            </a:tbl>
          </a:graphicData>
        </a:graphic>
      </p:graphicFrame>
      <p:sp>
        <p:nvSpPr>
          <p:cNvPr id="27" name="TextBox 26"/>
          <p:cNvSpPr txBox="1"/>
          <p:nvPr/>
        </p:nvSpPr>
        <p:spPr>
          <a:xfrm>
            <a:off x="2257019" y="1345915"/>
            <a:ext cx="7110216" cy="338554"/>
          </a:xfrm>
          <a:prstGeom prst="rect">
            <a:avLst/>
          </a:prstGeom>
          <a:noFill/>
        </p:spPr>
        <p:txBody>
          <a:bodyPr wrap="none" rtlCol="0">
            <a:spAutoFit/>
          </a:bodyPr>
          <a:lstStyle/>
          <a:p>
            <a:r>
              <a:rPr lang="en-US" sz="1600" dirty="0" smtClean="0"/>
              <a:t>Different effects on CO</a:t>
            </a:r>
            <a:r>
              <a:rPr lang="en-US" sz="1600" baseline="-25000" dirty="0" smtClean="0"/>
              <a:t>2</a:t>
            </a:r>
            <a:r>
              <a:rPr lang="en-US" sz="1600" dirty="0" smtClean="0"/>
              <a:t> emission by sectorial in Philippines from 1995-2013</a:t>
            </a:r>
            <a:endParaRPr lang="en-US" sz="1600" dirty="0"/>
          </a:p>
        </p:txBody>
      </p:sp>
      <p:sp>
        <p:nvSpPr>
          <p:cNvPr id="28" name="TextBox 27"/>
          <p:cNvSpPr txBox="1"/>
          <p:nvPr/>
        </p:nvSpPr>
        <p:spPr>
          <a:xfrm>
            <a:off x="783771" y="3889717"/>
            <a:ext cx="10761785" cy="276999"/>
          </a:xfrm>
          <a:prstGeom prst="rect">
            <a:avLst/>
          </a:prstGeom>
          <a:noFill/>
        </p:spPr>
        <p:txBody>
          <a:bodyPr wrap="square" rtlCol="0">
            <a:spAutoFit/>
          </a:bodyPr>
          <a:lstStyle/>
          <a:p>
            <a:r>
              <a:rPr lang="en-US" sz="1200" i="1" dirty="0" smtClean="0"/>
              <a:t>“+”: increasing 	“-”: decreasing 	“+/-”: change from increasing to decreasing	“-/+”: change from decreasing to increasing</a:t>
            </a:r>
            <a:endParaRPr lang="en-US" sz="1200" i="1" dirty="0"/>
          </a:p>
        </p:txBody>
      </p:sp>
      <p:sp>
        <p:nvSpPr>
          <p:cNvPr id="17" name="Oval 16"/>
          <p:cNvSpPr/>
          <p:nvPr/>
        </p:nvSpPr>
        <p:spPr>
          <a:xfrm>
            <a:off x="8631534" y="2481943"/>
            <a:ext cx="582804" cy="1407774"/>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9" name="Oval 28"/>
          <p:cNvSpPr/>
          <p:nvPr/>
        </p:nvSpPr>
        <p:spPr>
          <a:xfrm>
            <a:off x="10120365" y="2481943"/>
            <a:ext cx="582804" cy="1407774"/>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4" name="Straight Connector 3"/>
          <p:cNvCxnSpPr/>
          <p:nvPr/>
        </p:nvCxnSpPr>
        <p:spPr>
          <a:xfrm flipH="1">
            <a:off x="4176074" y="3167406"/>
            <a:ext cx="565608" cy="34879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081101" y="3516198"/>
            <a:ext cx="565608" cy="3487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95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333376"/>
            <a:ext cx="9215967" cy="1526246"/>
          </a:xfrm>
        </p:spPr>
        <p:txBody>
          <a:bodyPr/>
          <a:lstStyle/>
          <a:p>
            <a:r>
              <a:rPr lang="en-US" dirty="0"/>
              <a:t>4. Results: </a:t>
            </a:r>
            <a:br>
              <a:rPr lang="en-US" dirty="0"/>
            </a:br>
            <a:r>
              <a:rPr lang="en-US" dirty="0"/>
              <a:t>Normalized effect of Urban 1 on </a:t>
            </a:r>
            <a:r>
              <a:rPr lang="en-US" dirty="0" smtClean="0"/>
              <a:t>Energy Consumption</a:t>
            </a:r>
            <a:endParaRPr lang="en-US" dirty="0"/>
          </a:p>
        </p:txBody>
      </p:sp>
      <p:graphicFrame>
        <p:nvGraphicFramePr>
          <p:cNvPr id="4" name="Table 3"/>
          <p:cNvGraphicFramePr>
            <a:graphicFrameLocks noGrp="1"/>
          </p:cNvGraphicFramePr>
          <p:nvPr>
            <p:extLst/>
          </p:nvPr>
        </p:nvGraphicFramePr>
        <p:xfrm>
          <a:off x="811661" y="2558265"/>
          <a:ext cx="10572104" cy="2731004"/>
        </p:xfrm>
        <a:graphic>
          <a:graphicData uri="http://schemas.openxmlformats.org/drawingml/2006/table">
            <a:tbl>
              <a:tblPr firstRow="1" bandRow="1">
                <a:tableStyleId>{7DF18680-E054-41AD-8BC1-D1AEF772440D}</a:tableStyleId>
              </a:tblPr>
              <a:tblGrid>
                <a:gridCol w="1321513">
                  <a:extLst>
                    <a:ext uri="{9D8B030D-6E8A-4147-A177-3AD203B41FA5}">
                      <a16:colId xmlns:a16="http://schemas.microsoft.com/office/drawing/2014/main" val="20000"/>
                    </a:ext>
                  </a:extLst>
                </a:gridCol>
                <a:gridCol w="1321513">
                  <a:extLst>
                    <a:ext uri="{9D8B030D-6E8A-4147-A177-3AD203B41FA5}">
                      <a16:colId xmlns:a16="http://schemas.microsoft.com/office/drawing/2014/main" val="20001"/>
                    </a:ext>
                  </a:extLst>
                </a:gridCol>
                <a:gridCol w="1321513">
                  <a:extLst>
                    <a:ext uri="{9D8B030D-6E8A-4147-A177-3AD203B41FA5}">
                      <a16:colId xmlns:a16="http://schemas.microsoft.com/office/drawing/2014/main" val="20002"/>
                    </a:ext>
                  </a:extLst>
                </a:gridCol>
                <a:gridCol w="1321513">
                  <a:extLst>
                    <a:ext uri="{9D8B030D-6E8A-4147-A177-3AD203B41FA5}">
                      <a16:colId xmlns:a16="http://schemas.microsoft.com/office/drawing/2014/main" val="20003"/>
                    </a:ext>
                  </a:extLst>
                </a:gridCol>
                <a:gridCol w="1321513">
                  <a:extLst>
                    <a:ext uri="{9D8B030D-6E8A-4147-A177-3AD203B41FA5}">
                      <a16:colId xmlns:a16="http://schemas.microsoft.com/office/drawing/2014/main" val="20004"/>
                    </a:ext>
                  </a:extLst>
                </a:gridCol>
                <a:gridCol w="1321513">
                  <a:extLst>
                    <a:ext uri="{9D8B030D-6E8A-4147-A177-3AD203B41FA5}">
                      <a16:colId xmlns:a16="http://schemas.microsoft.com/office/drawing/2014/main" val="20005"/>
                    </a:ext>
                  </a:extLst>
                </a:gridCol>
                <a:gridCol w="1321513">
                  <a:extLst>
                    <a:ext uri="{9D8B030D-6E8A-4147-A177-3AD203B41FA5}">
                      <a16:colId xmlns:a16="http://schemas.microsoft.com/office/drawing/2014/main" val="20006"/>
                    </a:ext>
                  </a:extLst>
                </a:gridCol>
                <a:gridCol w="1321513">
                  <a:extLst>
                    <a:ext uri="{9D8B030D-6E8A-4147-A177-3AD203B41FA5}">
                      <a16:colId xmlns:a16="http://schemas.microsoft.com/office/drawing/2014/main" val="20007"/>
                    </a:ext>
                  </a:extLst>
                </a:gridCol>
              </a:tblGrid>
              <a:tr h="465512">
                <a:tc>
                  <a:txBody>
                    <a:bodyPr/>
                    <a:lstStyle/>
                    <a:p>
                      <a:pPr algn="ctr"/>
                      <a:r>
                        <a:rPr lang="en-US" sz="1400" dirty="0" smtClean="0">
                          <a:solidFill>
                            <a:schemeClr val="tx1"/>
                          </a:solidFill>
                        </a:rPr>
                        <a:t>EC</a:t>
                      </a:r>
                      <a:endParaRPr lang="en-US" sz="1400" dirty="0">
                        <a:solidFill>
                          <a:schemeClr val="tx1"/>
                        </a:solidFill>
                      </a:endParaRPr>
                    </a:p>
                  </a:txBody>
                  <a:tcPr/>
                </a:tc>
                <a:tc>
                  <a:txBody>
                    <a:bodyPr/>
                    <a:lstStyle/>
                    <a:p>
                      <a:pPr algn="ctr"/>
                      <a:r>
                        <a:rPr lang="en-US" sz="1400" dirty="0" smtClean="0">
                          <a:solidFill>
                            <a:schemeClr val="tx1"/>
                          </a:solidFill>
                        </a:rPr>
                        <a:t>Brunei</a:t>
                      </a:r>
                      <a:endParaRPr lang="en-US" sz="1400" dirty="0">
                        <a:solidFill>
                          <a:schemeClr val="tx1"/>
                        </a:solidFill>
                      </a:endParaRPr>
                    </a:p>
                  </a:txBody>
                  <a:tcPr/>
                </a:tc>
                <a:tc>
                  <a:txBody>
                    <a:bodyPr/>
                    <a:lstStyle/>
                    <a:p>
                      <a:pPr algn="ctr"/>
                      <a:r>
                        <a:rPr lang="en-US" sz="1400" dirty="0" smtClean="0">
                          <a:solidFill>
                            <a:schemeClr val="tx1"/>
                          </a:solidFill>
                        </a:rPr>
                        <a:t>Cambodia</a:t>
                      </a:r>
                      <a:endParaRPr lang="en-US" sz="1400" dirty="0">
                        <a:solidFill>
                          <a:schemeClr val="tx1"/>
                        </a:solidFill>
                      </a:endParaRPr>
                    </a:p>
                  </a:txBody>
                  <a:tcPr/>
                </a:tc>
                <a:tc>
                  <a:txBody>
                    <a:bodyPr/>
                    <a:lstStyle/>
                    <a:p>
                      <a:pPr algn="ctr"/>
                      <a:r>
                        <a:rPr lang="en-US" sz="1400" dirty="0" smtClean="0">
                          <a:solidFill>
                            <a:schemeClr val="tx1"/>
                          </a:solidFill>
                        </a:rPr>
                        <a:t>Malaysia</a:t>
                      </a:r>
                      <a:endParaRPr lang="en-US" sz="1400" dirty="0">
                        <a:solidFill>
                          <a:schemeClr val="tx1"/>
                        </a:solidFill>
                      </a:endParaRPr>
                    </a:p>
                  </a:txBody>
                  <a:tcPr/>
                </a:tc>
                <a:tc>
                  <a:txBody>
                    <a:bodyPr/>
                    <a:lstStyle/>
                    <a:p>
                      <a:pPr algn="ctr"/>
                      <a:r>
                        <a:rPr lang="en-US" sz="1400" dirty="0" smtClean="0">
                          <a:solidFill>
                            <a:schemeClr val="tx1"/>
                          </a:solidFill>
                        </a:rPr>
                        <a:t>Myanmar</a:t>
                      </a:r>
                      <a:endParaRPr lang="en-US" sz="1400" dirty="0">
                        <a:solidFill>
                          <a:schemeClr val="tx1"/>
                        </a:solidFill>
                      </a:endParaRPr>
                    </a:p>
                  </a:txBody>
                  <a:tcPr/>
                </a:tc>
                <a:tc>
                  <a:txBody>
                    <a:bodyPr/>
                    <a:lstStyle/>
                    <a:p>
                      <a:pPr algn="ctr"/>
                      <a:r>
                        <a:rPr lang="en-US" sz="1400" dirty="0" smtClean="0">
                          <a:solidFill>
                            <a:schemeClr val="tx1"/>
                          </a:solidFill>
                        </a:rPr>
                        <a:t>Philippines</a:t>
                      </a:r>
                      <a:endParaRPr lang="en-US" sz="1400" dirty="0">
                        <a:solidFill>
                          <a:schemeClr val="tx1"/>
                        </a:solidFill>
                      </a:endParaRPr>
                    </a:p>
                  </a:txBody>
                  <a:tcPr/>
                </a:tc>
                <a:tc>
                  <a:txBody>
                    <a:bodyPr/>
                    <a:lstStyle/>
                    <a:p>
                      <a:pPr algn="ctr"/>
                      <a:r>
                        <a:rPr lang="en-US" sz="1400" dirty="0" smtClean="0">
                          <a:solidFill>
                            <a:schemeClr val="tx1"/>
                          </a:solidFill>
                        </a:rPr>
                        <a:t>Thailand</a:t>
                      </a:r>
                      <a:endParaRPr lang="en-US" sz="1400" dirty="0">
                        <a:solidFill>
                          <a:schemeClr val="tx1"/>
                        </a:solidFill>
                      </a:endParaRPr>
                    </a:p>
                  </a:txBody>
                  <a:tcPr/>
                </a:tc>
                <a:tc>
                  <a:txBody>
                    <a:bodyPr/>
                    <a:lstStyle/>
                    <a:p>
                      <a:pPr algn="ctr"/>
                      <a:r>
                        <a:rPr lang="en-US" sz="1400" dirty="0" smtClean="0">
                          <a:solidFill>
                            <a:schemeClr val="tx1"/>
                          </a:solidFill>
                        </a:rPr>
                        <a:t>Vietnam</a:t>
                      </a:r>
                      <a:endParaRPr lang="en-US" sz="1400" dirty="0">
                        <a:solidFill>
                          <a:schemeClr val="tx1"/>
                        </a:solidFill>
                      </a:endParaRPr>
                    </a:p>
                  </a:txBody>
                  <a:tcPr/>
                </a:tc>
                <a:extLst>
                  <a:ext uri="{0D108BD9-81ED-4DB2-BD59-A6C34878D82A}">
                    <a16:rowId xmlns:a16="http://schemas.microsoft.com/office/drawing/2014/main" val="10000"/>
                  </a:ext>
                </a:extLst>
              </a:tr>
              <a:tr h="566373">
                <a:tc>
                  <a:txBody>
                    <a:bodyPr/>
                    <a:lstStyle/>
                    <a:p>
                      <a:pPr algn="ctr"/>
                      <a:r>
                        <a:rPr lang="en-US" sz="1400" dirty="0" smtClean="0">
                          <a:solidFill>
                            <a:schemeClr val="tx1"/>
                          </a:solidFill>
                        </a:rPr>
                        <a:t>Commercial</a:t>
                      </a:r>
                      <a:endParaRPr lang="en-US" sz="1400"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extLst>
                  <a:ext uri="{0D108BD9-81ED-4DB2-BD59-A6C34878D82A}">
                    <a16:rowId xmlns:a16="http://schemas.microsoft.com/office/drawing/2014/main" val="10001"/>
                  </a:ext>
                </a:extLst>
              </a:tr>
              <a:tr h="566373">
                <a:tc>
                  <a:txBody>
                    <a:bodyPr/>
                    <a:lstStyle/>
                    <a:p>
                      <a:pPr algn="ctr"/>
                      <a:r>
                        <a:rPr lang="en-US" sz="1400" dirty="0" smtClean="0">
                          <a:solidFill>
                            <a:schemeClr val="tx1"/>
                          </a:solidFill>
                        </a:rPr>
                        <a:t>Industrial</a:t>
                      </a:r>
                      <a:endParaRPr lang="en-US" sz="1400"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extLst>
                  <a:ext uri="{0D108BD9-81ED-4DB2-BD59-A6C34878D82A}">
                    <a16:rowId xmlns:a16="http://schemas.microsoft.com/office/drawing/2014/main" val="10002"/>
                  </a:ext>
                </a:extLst>
              </a:tr>
              <a:tr h="566373">
                <a:tc>
                  <a:txBody>
                    <a:bodyPr/>
                    <a:lstStyle/>
                    <a:p>
                      <a:pPr algn="ctr"/>
                      <a:r>
                        <a:rPr lang="en-US" sz="1400" dirty="0" smtClean="0">
                          <a:solidFill>
                            <a:schemeClr val="tx1"/>
                          </a:solidFill>
                        </a:rPr>
                        <a:t>Residential</a:t>
                      </a:r>
                      <a:endParaRPr lang="en-US" sz="1400"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tc>
                  <a:txBody>
                    <a:bodyPr/>
                    <a:lstStyle/>
                    <a:p>
                      <a:pPr algn="ctr"/>
                      <a:r>
                        <a:rPr lang="en-US" dirty="0" smtClean="0">
                          <a:solidFill>
                            <a:schemeClr val="tx1"/>
                          </a:solidFill>
                        </a:rPr>
                        <a:t>++++</a:t>
                      </a:r>
                      <a:endParaRPr lang="en-US" b="1" dirty="0">
                        <a:solidFill>
                          <a:schemeClr val="tx1"/>
                        </a:solidFill>
                      </a:endParaRPr>
                    </a:p>
                  </a:txBody>
                  <a:tcPr/>
                </a:tc>
                <a:extLst>
                  <a:ext uri="{0D108BD9-81ED-4DB2-BD59-A6C34878D82A}">
                    <a16:rowId xmlns:a16="http://schemas.microsoft.com/office/drawing/2014/main" val="10003"/>
                  </a:ext>
                </a:extLst>
              </a:tr>
              <a:tr h="566373">
                <a:tc>
                  <a:txBody>
                    <a:bodyPr/>
                    <a:lstStyle/>
                    <a:p>
                      <a:pPr algn="ctr"/>
                      <a:r>
                        <a:rPr lang="en-US" sz="1400" dirty="0" smtClean="0">
                          <a:solidFill>
                            <a:schemeClr val="tx1"/>
                          </a:solidFill>
                        </a:rPr>
                        <a:t>Transportation</a:t>
                      </a:r>
                      <a:endParaRPr lang="en-US" sz="1400"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846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4. Results: demographic effects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31271816"/>
              </p:ext>
            </p:extLst>
          </p:nvPr>
        </p:nvGraphicFramePr>
        <p:xfrm>
          <a:off x="758446" y="1696743"/>
          <a:ext cx="4677713" cy="2194560"/>
        </p:xfrm>
        <a:graphic>
          <a:graphicData uri="http://schemas.openxmlformats.org/drawingml/2006/table">
            <a:tbl>
              <a:tblPr firstRow="1" firstCol="1" bandRow="1">
                <a:tableStyleId>{3B4B98B0-60AC-42C2-AFA5-B58CD77FA1E5}</a:tableStyleId>
              </a:tblPr>
              <a:tblGrid>
                <a:gridCol w="1056746">
                  <a:extLst>
                    <a:ext uri="{9D8B030D-6E8A-4147-A177-3AD203B41FA5}">
                      <a16:colId xmlns:a16="http://schemas.microsoft.com/office/drawing/2014/main" val="2361393233"/>
                    </a:ext>
                  </a:extLst>
                </a:gridCol>
                <a:gridCol w="1242213">
                  <a:extLst>
                    <a:ext uri="{9D8B030D-6E8A-4147-A177-3AD203B41FA5}">
                      <a16:colId xmlns:a16="http://schemas.microsoft.com/office/drawing/2014/main" val="28961261"/>
                    </a:ext>
                  </a:extLst>
                </a:gridCol>
                <a:gridCol w="1189377">
                  <a:extLst>
                    <a:ext uri="{9D8B030D-6E8A-4147-A177-3AD203B41FA5}">
                      <a16:colId xmlns:a16="http://schemas.microsoft.com/office/drawing/2014/main" val="3840568049"/>
                    </a:ext>
                  </a:extLst>
                </a:gridCol>
                <a:gridCol w="1189377">
                  <a:extLst>
                    <a:ext uri="{9D8B030D-6E8A-4147-A177-3AD203B41FA5}">
                      <a16:colId xmlns:a16="http://schemas.microsoft.com/office/drawing/2014/main" val="4113831046"/>
                    </a:ext>
                  </a:extLst>
                </a:gridCol>
              </a:tblGrid>
              <a:tr h="227134">
                <a:tc>
                  <a:txBody>
                    <a:bodyPr/>
                    <a:lstStyle/>
                    <a:p>
                      <a:endParaRPr lang="en-US" sz="1200" dirty="0">
                        <a:solidFill>
                          <a:srgbClr val="000000"/>
                        </a:solidFill>
                        <a:effectLst/>
                        <a:latin typeface="Calibri" panose="020F0502020204030204" pitchFamily="34" charset="0"/>
                      </a:endParaRPr>
                    </a:p>
                  </a:txBody>
                  <a:tcPr marL="68580" marR="68580" marT="0" marB="0"/>
                </a:tc>
                <a:tc>
                  <a:txBody>
                    <a:bodyPr/>
                    <a:lstStyle/>
                    <a:p>
                      <a:pPr marL="0" marR="0" algn="l">
                        <a:lnSpc>
                          <a:spcPct val="150000"/>
                        </a:lnSpc>
                        <a:spcBef>
                          <a:spcPts val="0"/>
                        </a:spcBef>
                        <a:spcAft>
                          <a:spcPts val="0"/>
                        </a:spcAft>
                      </a:pPr>
                      <a:r>
                        <a:rPr lang="en-US" sz="1200">
                          <a:effectLst/>
                        </a:rPr>
                        <a:t>Population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Urban 1</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Urban 2</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3993008"/>
                  </a:ext>
                </a:extLst>
              </a:tr>
              <a:tr h="227134">
                <a:tc>
                  <a:txBody>
                    <a:bodyPr/>
                    <a:lstStyle/>
                    <a:p>
                      <a:pPr marL="0" marR="0" algn="l">
                        <a:lnSpc>
                          <a:spcPct val="150000"/>
                        </a:lnSpc>
                        <a:spcBef>
                          <a:spcPts val="0"/>
                        </a:spcBef>
                        <a:spcAft>
                          <a:spcPts val="0"/>
                        </a:spcAft>
                      </a:pPr>
                      <a:r>
                        <a:rPr lang="en-US" sz="1200">
                          <a:effectLst/>
                        </a:rPr>
                        <a:t>Brunei</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1.00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1.33</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1.40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233977"/>
                  </a:ext>
                </a:extLst>
              </a:tr>
              <a:tr h="227134">
                <a:tc>
                  <a:txBody>
                    <a:bodyPr/>
                    <a:lstStyle/>
                    <a:p>
                      <a:pPr marL="0" marR="0" algn="l">
                        <a:lnSpc>
                          <a:spcPct val="150000"/>
                        </a:lnSpc>
                        <a:spcBef>
                          <a:spcPts val="0"/>
                        </a:spcBef>
                        <a:spcAft>
                          <a:spcPts val="0"/>
                        </a:spcAft>
                      </a:pPr>
                      <a:r>
                        <a:rPr lang="en-US" sz="1200">
                          <a:effectLst/>
                        </a:rPr>
                        <a:t>Cam</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effectLst/>
                        </a:rPr>
                        <a:t>1.00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1.48</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3.53</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386265"/>
                  </a:ext>
                </a:extLst>
              </a:tr>
              <a:tr h="227134">
                <a:tc>
                  <a:txBody>
                    <a:bodyPr/>
                    <a:lstStyle/>
                    <a:p>
                      <a:pPr marL="0" marR="0" algn="l">
                        <a:lnSpc>
                          <a:spcPct val="150000"/>
                        </a:lnSpc>
                        <a:spcBef>
                          <a:spcPts val="0"/>
                        </a:spcBef>
                        <a:spcAft>
                          <a:spcPts val="0"/>
                        </a:spcAft>
                      </a:pPr>
                      <a:r>
                        <a:rPr lang="en-US" sz="1200" dirty="0">
                          <a:effectLst/>
                        </a:rPr>
                        <a:t>Malay</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1.00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1.81</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1.55</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3626258"/>
                  </a:ext>
                </a:extLst>
              </a:tr>
              <a:tr h="227134">
                <a:tc>
                  <a:txBody>
                    <a:bodyPr/>
                    <a:lstStyle/>
                    <a:p>
                      <a:pPr marL="0" marR="0" algn="l">
                        <a:lnSpc>
                          <a:spcPct val="150000"/>
                        </a:lnSpc>
                        <a:spcBef>
                          <a:spcPts val="0"/>
                        </a:spcBef>
                        <a:spcAft>
                          <a:spcPts val="0"/>
                        </a:spcAft>
                      </a:pPr>
                      <a:r>
                        <a:rPr lang="en-US" sz="1200">
                          <a:effectLst/>
                        </a:rPr>
                        <a:t>Myan</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1.00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2.24</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3.41</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474348"/>
                  </a:ext>
                </a:extLst>
              </a:tr>
              <a:tr h="227134">
                <a:tc>
                  <a:txBody>
                    <a:bodyPr/>
                    <a:lstStyle/>
                    <a:p>
                      <a:pPr marL="0" marR="0" algn="l">
                        <a:lnSpc>
                          <a:spcPct val="150000"/>
                        </a:lnSpc>
                        <a:spcBef>
                          <a:spcPts val="0"/>
                        </a:spcBef>
                        <a:spcAft>
                          <a:spcPts val="0"/>
                        </a:spcAft>
                      </a:pPr>
                      <a:r>
                        <a:rPr lang="en-US" sz="1200">
                          <a:effectLst/>
                        </a:rPr>
                        <a:t>Phil</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1.00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solidFill>
                            <a:srgbClr val="FF0000"/>
                          </a:solidFill>
                          <a:effectLst/>
                        </a:rPr>
                        <a:t>0.82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1.86</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157024"/>
                  </a:ext>
                </a:extLst>
              </a:tr>
              <a:tr h="227134">
                <a:tc>
                  <a:txBody>
                    <a:bodyPr/>
                    <a:lstStyle/>
                    <a:p>
                      <a:pPr marL="0" marR="0" algn="l">
                        <a:lnSpc>
                          <a:spcPct val="150000"/>
                        </a:lnSpc>
                        <a:spcBef>
                          <a:spcPts val="0"/>
                        </a:spcBef>
                        <a:spcAft>
                          <a:spcPts val="0"/>
                        </a:spcAft>
                      </a:pPr>
                      <a:r>
                        <a:rPr lang="en-US" sz="1200">
                          <a:effectLst/>
                        </a:rPr>
                        <a:t>Thai</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1.00</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3.49</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3.25</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522159"/>
                  </a:ext>
                </a:extLst>
              </a:tr>
              <a:tr h="227134">
                <a:tc>
                  <a:txBody>
                    <a:bodyPr/>
                    <a:lstStyle/>
                    <a:p>
                      <a:pPr marL="0" marR="0" algn="l">
                        <a:lnSpc>
                          <a:spcPct val="150000"/>
                        </a:lnSpc>
                        <a:spcBef>
                          <a:spcPts val="0"/>
                        </a:spcBef>
                        <a:spcAft>
                          <a:spcPts val="0"/>
                        </a:spcAft>
                      </a:pPr>
                      <a:r>
                        <a:rPr lang="en-US" sz="1200" dirty="0">
                          <a:effectLst/>
                        </a:rPr>
                        <a:t>Viet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effectLst/>
                        </a:rPr>
                        <a:t>1.00</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a:effectLst/>
                        </a:rPr>
                        <a:t>2.57</a:t>
                      </a:r>
                      <a:endPar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200" dirty="0">
                          <a:effectLst/>
                        </a:rPr>
                        <a:t>4.66</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8908623"/>
                  </a:ext>
                </a:extLst>
              </a:tr>
            </a:tbl>
          </a:graphicData>
        </a:graphic>
      </p:graphicFrame>
      <p:sp>
        <p:nvSpPr>
          <p:cNvPr id="8" name="TextBox 7"/>
          <p:cNvSpPr txBox="1"/>
          <p:nvPr/>
        </p:nvSpPr>
        <p:spPr>
          <a:xfrm>
            <a:off x="520701" y="1062834"/>
            <a:ext cx="5000664" cy="584775"/>
          </a:xfrm>
          <a:prstGeom prst="rect">
            <a:avLst/>
          </a:prstGeom>
          <a:noFill/>
        </p:spPr>
        <p:txBody>
          <a:bodyPr wrap="none" rtlCol="0">
            <a:spAutoFit/>
          </a:bodyPr>
          <a:lstStyle/>
          <a:p>
            <a:pPr algn="ctr"/>
            <a:r>
              <a:rPr lang="en-US" sz="1600" dirty="0" smtClean="0"/>
              <a:t>Average demographic effect on Energy Consumption</a:t>
            </a:r>
          </a:p>
          <a:p>
            <a:pPr algn="ctr"/>
            <a:r>
              <a:rPr lang="en-US" sz="1600" dirty="0" smtClean="0"/>
              <a:t>from 1995-2013</a:t>
            </a:r>
            <a:endParaRPr lang="en-US" sz="1600" dirty="0"/>
          </a:p>
        </p:txBody>
      </p:sp>
      <p:sp>
        <p:nvSpPr>
          <p:cNvPr id="9" name="TextBox 8"/>
          <p:cNvSpPr txBox="1"/>
          <p:nvPr/>
        </p:nvSpPr>
        <p:spPr>
          <a:xfrm>
            <a:off x="758446" y="3891303"/>
            <a:ext cx="5049501" cy="954107"/>
          </a:xfrm>
          <a:prstGeom prst="rect">
            <a:avLst/>
          </a:prstGeom>
          <a:noFill/>
        </p:spPr>
        <p:txBody>
          <a:bodyPr wrap="square" rtlCol="0">
            <a:spAutoFit/>
          </a:bodyPr>
          <a:lstStyle/>
          <a:p>
            <a:r>
              <a:rPr lang="en-US" sz="1400" b="1" dirty="0" smtClean="0"/>
              <a:t>Multi-country comparison</a:t>
            </a:r>
          </a:p>
          <a:p>
            <a:endParaRPr lang="en-US" sz="1400" b="1" dirty="0" smtClean="0"/>
          </a:p>
          <a:p>
            <a:pPr marL="285750" indent="-285750">
              <a:buFontTx/>
              <a:buChar char="-"/>
            </a:pPr>
            <a:r>
              <a:rPr lang="en-US" sz="1400" b="1" dirty="0" smtClean="0"/>
              <a:t>Urban 1 &amp; 2 </a:t>
            </a:r>
            <a:r>
              <a:rPr lang="en-US" sz="1400" dirty="0" smtClean="0"/>
              <a:t>effect more than </a:t>
            </a:r>
            <a:r>
              <a:rPr lang="en-US" sz="1400" b="1" dirty="0" smtClean="0"/>
              <a:t>Population </a:t>
            </a:r>
          </a:p>
          <a:p>
            <a:pPr marL="285750" indent="-285750">
              <a:buFontTx/>
              <a:buChar char="-"/>
            </a:pPr>
            <a:endParaRPr lang="en-US" sz="1400" b="1" dirty="0" smtClean="0"/>
          </a:p>
        </p:txBody>
      </p:sp>
      <p:graphicFrame>
        <p:nvGraphicFramePr>
          <p:cNvPr id="10" name="Chart 9"/>
          <p:cNvGraphicFramePr/>
          <p:nvPr>
            <p:extLst>
              <p:ext uri="{D42A27DB-BD31-4B8C-83A1-F6EECF244321}">
                <p14:modId xmlns:p14="http://schemas.microsoft.com/office/powerpoint/2010/main" val="1523253650"/>
              </p:ext>
            </p:extLst>
          </p:nvPr>
        </p:nvGraphicFramePr>
        <p:xfrm>
          <a:off x="5959995" y="1180943"/>
          <a:ext cx="5605657" cy="268579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240686" y="3893662"/>
            <a:ext cx="4762919" cy="2031325"/>
          </a:xfrm>
          <a:prstGeom prst="rect">
            <a:avLst/>
          </a:prstGeom>
          <a:noFill/>
        </p:spPr>
        <p:txBody>
          <a:bodyPr wrap="square" rtlCol="0">
            <a:spAutoFit/>
          </a:bodyPr>
          <a:lstStyle/>
          <a:p>
            <a:r>
              <a:rPr lang="en-US" sz="1400" b="1" dirty="0" smtClean="0"/>
              <a:t>Sectorial comparison across countries</a:t>
            </a:r>
          </a:p>
          <a:p>
            <a:endParaRPr lang="en-US" sz="1400" b="1" dirty="0" smtClean="0"/>
          </a:p>
          <a:p>
            <a:r>
              <a:rPr lang="en-US" sz="1400" b="1" i="1" dirty="0" smtClean="0"/>
              <a:t>On Energy consumption</a:t>
            </a:r>
          </a:p>
          <a:p>
            <a:pPr marL="285750" indent="-285750">
              <a:buFontTx/>
              <a:buChar char="-"/>
            </a:pPr>
            <a:r>
              <a:rPr lang="en-US" sz="1400" dirty="0" smtClean="0"/>
              <a:t>Strongest effect in residential sector</a:t>
            </a:r>
          </a:p>
          <a:p>
            <a:pPr marL="285750" indent="-285750">
              <a:buFontTx/>
              <a:buChar char="-"/>
            </a:pPr>
            <a:r>
              <a:rPr lang="en-US" sz="1400" dirty="0" smtClean="0"/>
              <a:t>Weakest effect in commercial sector</a:t>
            </a:r>
          </a:p>
          <a:p>
            <a:endParaRPr lang="en-US" sz="1400" dirty="0" smtClean="0"/>
          </a:p>
          <a:p>
            <a:r>
              <a:rPr lang="en-US" sz="1400" b="1" i="1" dirty="0" smtClean="0"/>
              <a:t>On CO2 Emission</a:t>
            </a:r>
          </a:p>
          <a:p>
            <a:pPr marL="285750" indent="-285750">
              <a:buFontTx/>
              <a:buChar char="-"/>
            </a:pPr>
            <a:r>
              <a:rPr lang="en-US" sz="1400" dirty="0" smtClean="0"/>
              <a:t>Strongest effect in transportation</a:t>
            </a:r>
          </a:p>
          <a:p>
            <a:pPr marL="285750" indent="-285750">
              <a:buFontTx/>
              <a:buChar char="-"/>
            </a:pPr>
            <a:r>
              <a:rPr lang="en-US" sz="1400" dirty="0" smtClean="0"/>
              <a:t>Weakest effect in residential sector</a:t>
            </a:r>
          </a:p>
        </p:txBody>
      </p:sp>
      <p:sp>
        <p:nvSpPr>
          <p:cNvPr id="12" name="TextBox 11"/>
          <p:cNvSpPr txBox="1"/>
          <p:nvPr/>
        </p:nvSpPr>
        <p:spPr>
          <a:xfrm>
            <a:off x="758445" y="4643561"/>
            <a:ext cx="5049501" cy="1600438"/>
          </a:xfrm>
          <a:prstGeom prst="rect">
            <a:avLst/>
          </a:prstGeom>
          <a:noFill/>
        </p:spPr>
        <p:txBody>
          <a:bodyPr wrap="square" rtlCol="0">
            <a:spAutoFit/>
          </a:bodyPr>
          <a:lstStyle/>
          <a:p>
            <a:pPr marL="285750" indent="-285750">
              <a:buFontTx/>
              <a:buChar char="-"/>
            </a:pPr>
            <a:r>
              <a:rPr lang="en-US" sz="1400" dirty="0" smtClean="0"/>
              <a:t>Notable effect in Cambodia &amp; Philippines</a:t>
            </a:r>
          </a:p>
          <a:p>
            <a:pPr marL="285750" indent="-285750">
              <a:buFontTx/>
              <a:buChar char="-"/>
            </a:pPr>
            <a:r>
              <a:rPr lang="en-US" sz="1400" dirty="0" smtClean="0"/>
              <a:t>Constant effect in Vietnam &amp; Malaysia</a:t>
            </a:r>
          </a:p>
          <a:p>
            <a:pPr marL="285750" indent="-285750">
              <a:buFontTx/>
              <a:buChar char="-"/>
            </a:pPr>
            <a:endParaRPr lang="en-US" sz="1400" dirty="0" smtClean="0"/>
          </a:p>
          <a:p>
            <a:pPr marL="285750" indent="-285750">
              <a:buFontTx/>
              <a:buChar char="-"/>
            </a:pPr>
            <a:r>
              <a:rPr lang="en-US" sz="1400" dirty="0" smtClean="0"/>
              <a:t>Urban 1 &amp; 2 increase their effects in the first phrase and decrease gradually after that</a:t>
            </a:r>
          </a:p>
          <a:p>
            <a:pPr marL="285750" indent="-285750">
              <a:buFontTx/>
              <a:buChar char="-"/>
            </a:pPr>
            <a:endParaRPr lang="en-US" sz="1400" dirty="0" smtClean="0"/>
          </a:p>
          <a:p>
            <a:pPr marL="285750" indent="-285750">
              <a:buFontTx/>
              <a:buChar char="-"/>
            </a:pPr>
            <a:r>
              <a:rPr lang="en-US" sz="1400" dirty="0" smtClean="0"/>
              <a:t>Urban factors co-variate with energy consumption</a:t>
            </a:r>
          </a:p>
        </p:txBody>
      </p:sp>
    </p:spTree>
    <p:extLst>
      <p:ext uri="{BB962C8B-B14F-4D97-AF65-F5344CB8AC3E}">
        <p14:creationId xmlns:p14="http://schemas.microsoft.com/office/powerpoint/2010/main" val="32761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1" grpId="0"/>
      <p:bldP spid="12" grpId="0"/>
    </p:bldLst>
  </p:timing>
</p:sld>
</file>

<file path=ppt/theme/theme1.xml><?xml version="1.0" encoding="utf-8"?>
<a:theme xmlns:a="http://schemas.openxmlformats.org/drawingml/2006/main" name="KIT-PPT_Master_dt_2016">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1966</Words>
  <Application>Microsoft Office PowerPoint</Application>
  <PresentationFormat>Widescreen</PresentationFormat>
  <Paragraphs>661</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Symbol</vt:lpstr>
      <vt:lpstr>Times New Roman</vt:lpstr>
      <vt:lpstr>KIT-PPT_Master_dt_2016</vt:lpstr>
      <vt:lpstr>PowerPoint Presentation</vt:lpstr>
      <vt:lpstr>Contents</vt:lpstr>
      <vt:lpstr>1. Introduction to ASEAN</vt:lpstr>
      <vt:lpstr>2. Motivation &amp; Objectives</vt:lpstr>
      <vt:lpstr>3. Methodology</vt:lpstr>
      <vt:lpstr>4. Results: different effects</vt:lpstr>
      <vt:lpstr>4. Results: different effects by sector </vt:lpstr>
      <vt:lpstr>4. Results:  Normalized effect of Urban 1 on Energy Consumption</vt:lpstr>
      <vt:lpstr>4. Results: demographic effects</vt:lpstr>
      <vt:lpstr>4. Critique of the methodology</vt:lpstr>
      <vt:lpstr>5. Conclusion &amp; Outlook</vt:lpstr>
      <vt:lpstr>1. Introduction to ASEAN</vt:lpstr>
      <vt:lpstr>Thank you for attention Feedback &amp; Questions </vt:lpstr>
      <vt:lpstr>PowerPoint Presentation</vt:lpstr>
      <vt:lpstr>PowerPoint Presentation</vt:lpstr>
      <vt:lpstr>3. Methodology &amp; Database</vt:lpstr>
      <vt:lpstr>4. Results:  Normalized effect of Urban 1 on Emissions</vt:lpstr>
      <vt:lpstr>Energy consumption</vt:lpstr>
      <vt:lpstr>ASEAN status</vt:lpstr>
      <vt:lpstr>PowerPoint Presentation</vt:lpstr>
      <vt:lpstr>PowerPoint Presentation</vt:lpstr>
      <vt:lpstr>PowerPoint Presentation</vt:lpstr>
      <vt:lpstr>Urbanization effect on Energy Consumption</vt:lpstr>
      <vt:lpstr>3. Methodology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Khuong Minh (IIP)</dc:creator>
  <cp:lastModifiedBy>Phuong, Khuong Minh (IIP)</cp:lastModifiedBy>
  <cp:revision>182</cp:revision>
  <dcterms:created xsi:type="dcterms:W3CDTF">2017-07-19T16:02:21Z</dcterms:created>
  <dcterms:modified xsi:type="dcterms:W3CDTF">2017-09-06T06:35:23Z</dcterms:modified>
</cp:coreProperties>
</file>