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0" r:id="rId2"/>
    <p:sldId id="262" r:id="rId3"/>
    <p:sldId id="281" r:id="rId4"/>
    <p:sldId id="283" r:id="rId5"/>
    <p:sldId id="280" r:id="rId6"/>
    <p:sldId id="302" r:id="rId7"/>
    <p:sldId id="286" r:id="rId8"/>
    <p:sldId id="263" r:id="rId9"/>
    <p:sldId id="303" r:id="rId10"/>
    <p:sldId id="289" r:id="rId11"/>
    <p:sldId id="291" r:id="rId12"/>
    <p:sldId id="287" r:id="rId13"/>
    <p:sldId id="294" r:id="rId14"/>
    <p:sldId id="267" r:id="rId15"/>
    <p:sldId id="277" r:id="rId16"/>
    <p:sldId id="278" r:id="rId17"/>
    <p:sldId id="271" r:id="rId18"/>
    <p:sldId id="268" r:id="rId19"/>
    <p:sldId id="300" r:id="rId20"/>
    <p:sldId id="269" r:id="rId21"/>
    <p:sldId id="298" r:id="rId22"/>
    <p:sldId id="299" r:id="rId23"/>
    <p:sldId id="270" r:id="rId24"/>
    <p:sldId id="273" r:id="rId25"/>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8438"/>
    <a:srgbClr val="E9EDF4"/>
    <a:srgbClr val="9316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820" autoAdjust="0"/>
    <p:restoredTop sz="78420" autoAdjust="0"/>
  </p:normalViewPr>
  <p:slideViewPr>
    <p:cSldViewPr>
      <p:cViewPr>
        <p:scale>
          <a:sx n="94" d="100"/>
          <a:sy n="94" d="100"/>
        </p:scale>
        <p:origin x="1064" y="-32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1A2542-52C8-402D-9916-6F2DA75DDF0B}" type="datetimeFigureOut">
              <a:rPr kumimoji="1" lang="ja-JP" altLang="en-US" smtClean="0"/>
              <a:t>2017/9/1</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E42F83-FA1A-4A1E-BC89-D8D6C139F5ED}" type="slidenum">
              <a:rPr kumimoji="1" lang="ja-JP" altLang="en-US" smtClean="0"/>
              <a:t>‹#›</a:t>
            </a:fld>
            <a:endParaRPr kumimoji="1" lang="ja-JP" altLang="en-US"/>
          </a:p>
        </p:txBody>
      </p:sp>
    </p:spTree>
    <p:extLst>
      <p:ext uri="{BB962C8B-B14F-4D97-AF65-F5344CB8AC3E}">
        <p14:creationId xmlns:p14="http://schemas.microsoft.com/office/powerpoint/2010/main" val="172973901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charset="0"/>
                <a:ea typeface="Times New Roman" charset="0"/>
                <a:cs typeface="Times New Roman" charset="0"/>
              </a:rPr>
              <a:t>As a global momentum of climate change, in 2015 the world agreed to make efforts to reduce GHG emissions to limit rising temperatures below 2 degrees Celsius in Paris Agreement under the international climate change negotiation of the United Nations Framework Convention on Climate Change (UNFCCC). To achieve the goal, nations are required to effectively reduce CO</a:t>
            </a:r>
            <a:r>
              <a:rPr lang="en-US" baseline="-25000" dirty="0" smtClean="0">
                <a:latin typeface="Times New Roman" charset="0"/>
                <a:ea typeface="Times New Roman" charset="0"/>
                <a:cs typeface="Times New Roman" charset="0"/>
              </a:rPr>
              <a:t>2</a:t>
            </a:r>
            <a:r>
              <a:rPr lang="en-US" dirty="0" smtClean="0">
                <a:latin typeface="Times New Roman" charset="0"/>
                <a:ea typeface="Times New Roman" charset="0"/>
                <a:cs typeface="Times New Roman" charset="0"/>
              </a:rPr>
              <a:t> emissions. </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Times New Roman" charset="0"/>
                <a:ea typeface="Times New Roman" charset="0"/>
                <a:cs typeface="Times New Roman" charset="0"/>
              </a:rPr>
              <a:t>Examining the impacts of electricity market reform in U.S. to CO</a:t>
            </a:r>
            <a:r>
              <a:rPr lang="en-US" sz="1200" baseline="-25000" dirty="0" smtClean="0">
                <a:latin typeface="Times New Roman" charset="0"/>
                <a:ea typeface="Times New Roman" charset="0"/>
                <a:cs typeface="Times New Roman" charset="0"/>
              </a:rPr>
              <a:t>2</a:t>
            </a:r>
            <a:r>
              <a:rPr lang="en-US" sz="1200" dirty="0" smtClean="0">
                <a:latin typeface="Times New Roman" charset="0"/>
                <a:ea typeface="Times New Roman" charset="0"/>
                <a:cs typeface="Times New Roman" charset="0"/>
              </a:rPr>
              <a:t> emissions would be useful for countries that are currently planning the electricity market reform to understand the impact of electricity market reform and effective system that can promote renewable energy, energy efficiency and reduction of CO</a:t>
            </a:r>
            <a:r>
              <a:rPr lang="en-US" sz="1200" baseline="-25000" dirty="0" smtClean="0">
                <a:latin typeface="Times New Roman" charset="0"/>
                <a:ea typeface="Times New Roman" charset="0"/>
                <a:cs typeface="Times New Roman" charset="0"/>
              </a:rPr>
              <a:t>2</a:t>
            </a:r>
            <a:r>
              <a:rPr lang="en-US" sz="1200" dirty="0" smtClean="0">
                <a:latin typeface="Times New Roman" charset="0"/>
                <a:ea typeface="Times New Roman" charset="0"/>
                <a:cs typeface="Times New Roman" charset="0"/>
              </a:rPr>
              <a:t> emissions. </a:t>
            </a:r>
          </a:p>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3</a:t>
            </a:fld>
            <a:endParaRPr kumimoji="1" lang="ja-JP" altLang="en-US"/>
          </a:p>
        </p:txBody>
      </p:sp>
    </p:spTree>
    <p:extLst>
      <p:ext uri="{BB962C8B-B14F-4D97-AF65-F5344CB8AC3E}">
        <p14:creationId xmlns:p14="http://schemas.microsoft.com/office/powerpoint/2010/main" val="1632344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smtClean="0">
                <a:solidFill>
                  <a:schemeClr val="tx1"/>
                </a:solidFill>
                <a:effectLst/>
                <a:latin typeface="+mn-lt"/>
                <a:ea typeface="+mn-ea"/>
                <a:cs typeface="+mn-cs"/>
              </a:rPr>
              <a:t>The U.S is the second largest emitters of CO</a:t>
            </a:r>
            <a:r>
              <a:rPr kumimoji="1" lang="en-US" sz="1200" kern="1200" baseline="-25000" dirty="0" smtClean="0">
                <a:solidFill>
                  <a:schemeClr val="tx1"/>
                </a:solidFill>
                <a:effectLst/>
                <a:latin typeface="+mn-lt"/>
                <a:ea typeface="+mn-ea"/>
                <a:cs typeface="+mn-cs"/>
              </a:rPr>
              <a:t>2 </a:t>
            </a:r>
            <a:r>
              <a:rPr kumimoji="1" lang="en-US" sz="1200" kern="1200" dirty="0" smtClean="0">
                <a:solidFill>
                  <a:schemeClr val="tx1"/>
                </a:solidFill>
                <a:effectLst/>
                <a:latin typeface="+mn-lt"/>
                <a:ea typeface="+mn-ea"/>
                <a:cs typeface="+mn-cs"/>
              </a:rPr>
              <a:t>(IEA 2016)</a:t>
            </a:r>
            <a:r>
              <a:rPr kumimoji="1" lang="en-US" sz="1200" kern="1200" baseline="-25000" dirty="0" smtClean="0">
                <a:solidFill>
                  <a:schemeClr val="tx1"/>
                </a:solidFill>
                <a:effectLst/>
                <a:latin typeface="+mn-lt"/>
                <a:ea typeface="+mn-ea"/>
                <a:cs typeface="+mn-cs"/>
              </a:rPr>
              <a:t>.</a:t>
            </a:r>
            <a:r>
              <a:rPr kumimoji="1" lang="en-US" sz="1200" kern="1200" dirty="0" smtClean="0">
                <a:solidFill>
                  <a:schemeClr val="tx1"/>
                </a:solidFill>
                <a:effectLst/>
                <a:latin typeface="+mn-lt"/>
                <a:ea typeface="+mn-ea"/>
                <a:cs typeface="+mn-cs"/>
              </a:rPr>
              <a:t> CO</a:t>
            </a:r>
            <a:r>
              <a:rPr kumimoji="1" lang="en-US" sz="1200" kern="1200" baseline="-25000" dirty="0" smtClean="0">
                <a:solidFill>
                  <a:schemeClr val="tx1"/>
                </a:solidFill>
                <a:effectLst/>
                <a:latin typeface="+mn-lt"/>
                <a:ea typeface="+mn-ea"/>
                <a:cs typeface="+mn-cs"/>
              </a:rPr>
              <a:t>2 </a:t>
            </a:r>
            <a:r>
              <a:rPr kumimoji="1" lang="en-US" sz="1200" kern="1200" dirty="0" smtClean="0">
                <a:solidFill>
                  <a:schemeClr val="tx1"/>
                </a:solidFill>
                <a:effectLst/>
                <a:latin typeface="+mn-lt"/>
                <a:ea typeface="+mn-ea"/>
                <a:cs typeface="+mn-cs"/>
              </a:rPr>
              <a:t>emissions accounts for 82% of the U.S GHG emissions and electricity contributes to 29% of the total GHG emissions in 2015 </a:t>
            </a:r>
          </a:p>
          <a:p>
            <a:endParaRPr kumimoji="1" lang="en-US"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According to the IEA data of kaya identity (IEA, 2016), the main contributions to CO</a:t>
            </a:r>
            <a:r>
              <a:rPr kumimoji="1" lang="en-US" sz="1200" kern="1200" baseline="-25000" dirty="0" smtClean="0">
                <a:solidFill>
                  <a:schemeClr val="tx1"/>
                </a:solidFill>
                <a:effectLst/>
                <a:latin typeface="+mn-lt"/>
                <a:ea typeface="+mn-ea"/>
                <a:cs typeface="+mn-cs"/>
              </a:rPr>
              <a:t>2</a:t>
            </a:r>
            <a:r>
              <a:rPr kumimoji="1" lang="en-US" sz="1200" kern="1200" dirty="0" smtClean="0">
                <a:solidFill>
                  <a:schemeClr val="tx1"/>
                </a:solidFill>
                <a:effectLst/>
                <a:latin typeface="+mn-lt"/>
                <a:ea typeface="+mn-ea"/>
                <a:cs typeface="+mn-cs"/>
              </a:rPr>
              <a:t> emissions is population and GDP per capita (Fig. 1). </a:t>
            </a:r>
          </a:p>
          <a:p>
            <a:endParaRPr kumimoji="1" lang="en-US"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CO</a:t>
            </a:r>
            <a:r>
              <a:rPr kumimoji="1" lang="en-US" sz="1200" kern="1200" baseline="-25000" dirty="0" smtClean="0">
                <a:solidFill>
                  <a:schemeClr val="tx1"/>
                </a:solidFill>
                <a:effectLst/>
                <a:latin typeface="+mn-lt"/>
                <a:ea typeface="+mn-ea"/>
                <a:cs typeface="+mn-cs"/>
              </a:rPr>
              <a:t>2</a:t>
            </a:r>
            <a:r>
              <a:rPr kumimoji="1" lang="en-US" sz="1200" kern="1200" dirty="0" smtClean="0">
                <a:solidFill>
                  <a:schemeClr val="tx1"/>
                </a:solidFill>
                <a:effectLst/>
                <a:latin typeface="+mn-lt"/>
                <a:ea typeface="+mn-ea"/>
                <a:cs typeface="+mn-cs"/>
              </a:rPr>
              <a:t> emissions in 2014 increased 7.6% from 1990, where GDP per capita has increased 40%. </a:t>
            </a:r>
          </a:p>
          <a:p>
            <a:endParaRPr kumimoji="1" lang="en-US"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On the other hand, energy intensity (total primary energy supply/GDP) with 35% reduction from 1990 in 2014 has a great contribution to the reductions in CO</a:t>
            </a:r>
            <a:r>
              <a:rPr kumimoji="1" lang="en-US" sz="1200" kern="1200" baseline="-25000" dirty="0" smtClean="0">
                <a:solidFill>
                  <a:schemeClr val="tx1"/>
                </a:solidFill>
                <a:effectLst/>
                <a:latin typeface="+mn-lt"/>
                <a:ea typeface="+mn-ea"/>
                <a:cs typeface="+mn-cs"/>
              </a:rPr>
              <a:t>2</a:t>
            </a:r>
            <a:r>
              <a:rPr kumimoji="1" lang="en-US" sz="1200" kern="1200" dirty="0" smtClean="0">
                <a:solidFill>
                  <a:schemeClr val="tx1"/>
                </a:solidFill>
                <a:effectLst/>
                <a:latin typeface="+mn-lt"/>
                <a:ea typeface="+mn-ea"/>
                <a:cs typeface="+mn-cs"/>
              </a:rPr>
              <a:t> emissions since 1990, which also contributed to the reduction of CO</a:t>
            </a:r>
            <a:r>
              <a:rPr kumimoji="1" lang="en-US" sz="1200" kern="1200" baseline="-25000" dirty="0" smtClean="0">
                <a:solidFill>
                  <a:schemeClr val="tx1"/>
                </a:solidFill>
                <a:effectLst/>
                <a:latin typeface="+mn-lt"/>
                <a:ea typeface="+mn-ea"/>
                <a:cs typeface="+mn-cs"/>
              </a:rPr>
              <a:t>2</a:t>
            </a:r>
            <a:r>
              <a:rPr kumimoji="1" lang="en-US" sz="1200" kern="1200" dirty="0" smtClean="0">
                <a:solidFill>
                  <a:schemeClr val="tx1"/>
                </a:solidFill>
                <a:effectLst/>
                <a:latin typeface="+mn-lt"/>
                <a:ea typeface="+mn-ea"/>
                <a:cs typeface="+mn-cs"/>
              </a:rPr>
              <a:t> emissions. "CO2 emissions and drivers: CO2 = P (GDP/P) (TPES/GDP) (CO2/TPES)	</a:t>
            </a:r>
          </a:p>
          <a:p>
            <a:r>
              <a:rPr kumimoji="1" lang="en-US" sz="1200" kern="1200" dirty="0" smtClean="0">
                <a:solidFill>
                  <a:schemeClr val="tx1"/>
                </a:solidFill>
                <a:effectLst/>
                <a:latin typeface="+mn-lt"/>
                <a:ea typeface="+mn-ea"/>
                <a:cs typeface="+mn-cs"/>
              </a:rPr>
              <a:t>			</a:t>
            </a:r>
            <a:endParaRPr kumimoji="1" lang="en-GB"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where: C = CO2 emissions; P = population; GDP/P = GDP/population; TPES/GDP = Total primary energy consumption per GDP; CO2/TPES = CO2 emissions per unit TPES</a:t>
            </a:r>
            <a:endParaRPr kumimoji="1" lang="en-GB"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5</a:t>
            </a:fld>
            <a:endParaRPr kumimoji="1" lang="ja-JP" altLang="en-US"/>
          </a:p>
        </p:txBody>
      </p:sp>
    </p:spTree>
    <p:extLst>
      <p:ext uri="{BB962C8B-B14F-4D97-AF65-F5344CB8AC3E}">
        <p14:creationId xmlns:p14="http://schemas.microsoft.com/office/powerpoint/2010/main" val="133082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sz="1200" kern="1200" dirty="0" smtClean="0">
                <a:solidFill>
                  <a:schemeClr val="tx1"/>
                </a:solidFill>
                <a:effectLst/>
                <a:latin typeface="+mn-lt"/>
                <a:ea typeface="+mn-ea"/>
                <a:cs typeface="+mn-cs"/>
              </a:rPr>
              <a:t>The U.S. has improved carbon intensity with increase in natural gas and renewables. </a:t>
            </a:r>
          </a:p>
          <a:p>
            <a:pPr marL="0" marR="0" indent="0" algn="l" defTabSz="914400" rtl="0" eaLnBrk="1" fontAlgn="auto" latinLnBrk="0" hangingPunct="1">
              <a:lnSpc>
                <a:spcPct val="100000"/>
              </a:lnSpc>
              <a:spcBef>
                <a:spcPts val="0"/>
              </a:spcBef>
              <a:spcAft>
                <a:spcPts val="0"/>
              </a:spcAft>
              <a:buClrTx/>
              <a:buSzTx/>
              <a:buFontTx/>
              <a:buNone/>
              <a:tabLst/>
              <a:defRPr/>
            </a:pPr>
            <a:endParaRPr kumimoji="1"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1" lang="en-US" sz="1200" kern="1200" dirty="0" smtClean="0">
                <a:solidFill>
                  <a:schemeClr val="tx1"/>
                </a:solidFill>
                <a:effectLst/>
                <a:latin typeface="+mn-lt"/>
                <a:ea typeface="+mn-ea"/>
                <a:cs typeface="+mn-cs"/>
              </a:rPr>
              <a:t>Electricity net generation from natural gas has increased three times more from 1990 to 2016 while that of coal has declined (Shearer et al 2014). </a:t>
            </a:r>
          </a:p>
          <a:p>
            <a:pPr marL="0" marR="0" indent="0" algn="l" defTabSz="914400" rtl="0" eaLnBrk="1" fontAlgn="auto" latinLnBrk="0" hangingPunct="1">
              <a:lnSpc>
                <a:spcPct val="100000"/>
              </a:lnSpc>
              <a:spcBef>
                <a:spcPts val="0"/>
              </a:spcBef>
              <a:spcAft>
                <a:spcPts val="0"/>
              </a:spcAft>
              <a:buClrTx/>
              <a:buSzTx/>
              <a:buFontTx/>
              <a:buNone/>
              <a:tabLst/>
              <a:defRPr/>
            </a:pPr>
            <a:endParaRPr kumimoji="1"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kumimoji="1" lang="en-US" sz="1200" kern="1200" dirty="0" smtClean="0">
                <a:solidFill>
                  <a:schemeClr val="tx1"/>
                </a:solidFill>
                <a:effectLst/>
                <a:latin typeface="+mn-lt"/>
                <a:ea typeface="+mn-ea"/>
                <a:cs typeface="+mn-cs"/>
              </a:rPr>
              <a:t>The carbon intensity of natural gas is 0.40MtCO2/</a:t>
            </a:r>
            <a:r>
              <a:rPr kumimoji="1" lang="en-US" sz="1200" kern="1200" dirty="0" err="1" smtClean="0">
                <a:solidFill>
                  <a:schemeClr val="tx1"/>
                </a:solidFill>
                <a:effectLst/>
                <a:latin typeface="+mn-lt"/>
                <a:ea typeface="+mn-ea"/>
                <a:cs typeface="+mn-cs"/>
              </a:rPr>
              <a:t>GWh</a:t>
            </a:r>
            <a:r>
              <a:rPr kumimoji="1" lang="en-US" sz="1200" kern="1200" dirty="0" smtClean="0">
                <a:solidFill>
                  <a:schemeClr val="tx1"/>
                </a:solidFill>
                <a:effectLst/>
                <a:latin typeface="+mn-lt"/>
                <a:ea typeface="+mn-ea"/>
                <a:cs typeface="+mn-cs"/>
              </a:rPr>
              <a:t> while that of coal is 1.00MtCO2/</a:t>
            </a:r>
            <a:r>
              <a:rPr kumimoji="1" lang="en-US" sz="1200" kern="1200" dirty="0" err="1" smtClean="0">
                <a:solidFill>
                  <a:schemeClr val="tx1"/>
                </a:solidFill>
                <a:effectLst/>
                <a:latin typeface="+mn-lt"/>
                <a:ea typeface="+mn-ea"/>
                <a:cs typeface="+mn-cs"/>
              </a:rPr>
              <a:t>GWh</a:t>
            </a:r>
            <a:r>
              <a:rPr kumimoji="1" lang="en-US" sz="1200" kern="1200" dirty="0" smtClean="0">
                <a:solidFill>
                  <a:schemeClr val="tx1"/>
                </a:solidFill>
                <a:effectLst/>
                <a:latin typeface="+mn-lt"/>
                <a:ea typeface="+mn-ea"/>
                <a:cs typeface="+mn-cs"/>
              </a:rPr>
              <a:t> (Fig. 3). </a:t>
            </a:r>
            <a:endParaRPr kumimoji="1" lang="en-GB" sz="1200" kern="1200" dirty="0" smtClean="0">
              <a:solidFill>
                <a:schemeClr val="tx1"/>
              </a:solidFill>
              <a:effectLst/>
              <a:latin typeface="+mn-lt"/>
              <a:ea typeface="+mn-ea"/>
              <a:cs typeface="+mn-cs"/>
            </a:endParaRPr>
          </a:p>
          <a:p>
            <a:endParaRPr lang="en-US" dirty="0" smtClean="0"/>
          </a:p>
          <a:p>
            <a:r>
              <a:rPr kumimoji="1" lang="en-US" sz="1200" kern="1200" dirty="0" smtClean="0">
                <a:solidFill>
                  <a:schemeClr val="tx1"/>
                </a:solidFill>
                <a:effectLst/>
                <a:latin typeface="+mn-lt"/>
                <a:ea typeface="+mn-ea"/>
                <a:cs typeface="+mn-cs"/>
              </a:rPr>
              <a:t>Renewables have also contributed to the improvement of carbon intensity. </a:t>
            </a:r>
          </a:p>
          <a:p>
            <a:endParaRPr kumimoji="1" lang="en-US"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As of 2016, renewable energy sources provide 15% of U.S electricity generation. </a:t>
            </a:r>
          </a:p>
          <a:p>
            <a:endParaRPr kumimoji="1" lang="en-US" sz="1200" kern="1200" dirty="0" smtClean="0">
              <a:solidFill>
                <a:schemeClr val="tx1"/>
              </a:solidFill>
              <a:effectLst/>
              <a:latin typeface="+mn-lt"/>
              <a:ea typeface="+mn-ea"/>
              <a:cs typeface="+mn-cs"/>
            </a:endParaRPr>
          </a:p>
          <a:p>
            <a:r>
              <a:rPr kumimoji="1" lang="en-US" sz="1200" kern="1200" dirty="0" smtClean="0">
                <a:solidFill>
                  <a:schemeClr val="tx1"/>
                </a:solidFill>
                <a:effectLst/>
                <a:latin typeface="+mn-lt"/>
                <a:ea typeface="+mn-ea"/>
                <a:cs typeface="+mn-cs"/>
              </a:rPr>
              <a:t>Most of the renewable sources come from hydropower generation (about 44%) and wind power (about 37%)</a:t>
            </a:r>
            <a:r>
              <a:rPr lang="en-GB" dirty="0" smtClean="0">
                <a:effectLst/>
              </a:rPr>
              <a:t> </a:t>
            </a:r>
            <a:endParaRPr lang="en-US" dirty="0" smtClean="0"/>
          </a:p>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6</a:t>
            </a:fld>
            <a:endParaRPr kumimoji="1" lang="ja-JP" altLang="en-US"/>
          </a:p>
        </p:txBody>
      </p:sp>
    </p:spTree>
    <p:extLst>
      <p:ext uri="{BB962C8B-B14F-4D97-AF65-F5344CB8AC3E}">
        <p14:creationId xmlns:p14="http://schemas.microsoft.com/office/powerpoint/2010/main" val="937605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7</a:t>
            </a:fld>
            <a:endParaRPr kumimoji="1" lang="ja-JP" altLang="en-US"/>
          </a:p>
        </p:txBody>
      </p:sp>
    </p:spTree>
    <p:extLst>
      <p:ext uri="{BB962C8B-B14F-4D97-AF65-F5344CB8AC3E}">
        <p14:creationId xmlns:p14="http://schemas.microsoft.com/office/powerpoint/2010/main" val="906141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10</a:t>
            </a:fld>
            <a:endParaRPr kumimoji="1" lang="ja-JP" altLang="en-US"/>
          </a:p>
        </p:txBody>
      </p:sp>
    </p:spTree>
    <p:extLst>
      <p:ext uri="{BB962C8B-B14F-4D97-AF65-F5344CB8AC3E}">
        <p14:creationId xmlns:p14="http://schemas.microsoft.com/office/powerpoint/2010/main" val="11965247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Times New Roman" charset="0"/>
                <a:ea typeface="Times New Roman" charset="0"/>
                <a:cs typeface="Times New Roman" charset="0"/>
              </a:rPr>
              <a:t>Currently 29 states and Washington DC have a RPS while eight sates set up renewable goals without any financial penalties for non-achievement. </a:t>
            </a:r>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11</a:t>
            </a:fld>
            <a:endParaRPr kumimoji="1" lang="ja-JP" altLang="en-US"/>
          </a:p>
        </p:txBody>
      </p:sp>
    </p:spTree>
    <p:extLst>
      <p:ext uri="{BB962C8B-B14F-4D97-AF65-F5344CB8AC3E}">
        <p14:creationId xmlns:p14="http://schemas.microsoft.com/office/powerpoint/2010/main" val="1289193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charset="0"/>
                <a:ea typeface="Times New Roman" charset="0"/>
              </a:rPr>
              <a:t>CO</a:t>
            </a:r>
            <a:r>
              <a:rPr lang="en-US" baseline="-25000" dirty="0" smtClean="0">
                <a:latin typeface="Times New Roman" charset="0"/>
                <a:ea typeface="Times New Roman" charset="0"/>
              </a:rPr>
              <a:t>2</a:t>
            </a:r>
            <a:r>
              <a:rPr lang="en-US" dirty="0" smtClean="0">
                <a:latin typeface="Times New Roman" charset="0"/>
                <a:ea typeface="Times New Roman" charset="0"/>
              </a:rPr>
              <a:t> emissions is modeled as a function of carbon and energy intensity. These variables vary with states and time. However, if there are other variables that could be invariant in states and time or measures that are difficult to measure or hard to obtain data, it affects CO</a:t>
            </a:r>
            <a:r>
              <a:rPr lang="en-US" baseline="-25000" dirty="0" smtClean="0">
                <a:latin typeface="Times New Roman" charset="0"/>
                <a:ea typeface="Times New Roman" charset="0"/>
              </a:rPr>
              <a:t>2</a:t>
            </a:r>
            <a:r>
              <a:rPr lang="en-US" dirty="0" smtClean="0">
                <a:latin typeface="Times New Roman" charset="0"/>
                <a:ea typeface="Times New Roman" charset="0"/>
              </a:rPr>
              <a:t> emissions, but it cannot include it in the equation. By omitting these variables, the estimated result would have bias. Panel data analysis can control these invariant variables in states and time by effectively control all states specific characteristics. </a:t>
            </a:r>
            <a:endParaRPr lang="en-US" dirty="0" smtClean="0"/>
          </a:p>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13</a:t>
            </a:fld>
            <a:endParaRPr kumimoji="1" lang="ja-JP" altLang="en-US"/>
          </a:p>
        </p:txBody>
      </p:sp>
    </p:spTree>
    <p:extLst>
      <p:ext uri="{BB962C8B-B14F-4D97-AF65-F5344CB8AC3E}">
        <p14:creationId xmlns:p14="http://schemas.microsoft.com/office/powerpoint/2010/main" val="1758964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20</a:t>
            </a:fld>
            <a:endParaRPr kumimoji="1" lang="ja-JP" altLang="en-US"/>
          </a:p>
        </p:txBody>
      </p:sp>
    </p:spTree>
    <p:extLst>
      <p:ext uri="{BB962C8B-B14F-4D97-AF65-F5344CB8AC3E}">
        <p14:creationId xmlns:p14="http://schemas.microsoft.com/office/powerpoint/2010/main" val="318961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sz="1200" kern="1200" dirty="0" smtClean="0">
                <a:solidFill>
                  <a:schemeClr val="tx1"/>
                </a:solidFill>
                <a:effectLst/>
                <a:latin typeface="+mn-lt"/>
                <a:ea typeface="+mn-ea"/>
                <a:cs typeface="+mn-cs"/>
              </a:rPr>
              <a:t>if we combine direct and indirect effects, the effect is negative. The reason for this is that this is the effect of electricity market reform after controlling for a lot of variables that were affected by the reforms. </a:t>
            </a:r>
            <a:endParaRPr kumimoji="1" lang="en-GB"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4E42F83-FA1A-4A1E-BC89-D8D6C139F5ED}" type="slidenum">
              <a:rPr kumimoji="1" lang="ja-JP" altLang="en-US" smtClean="0"/>
              <a:t>22</a:t>
            </a:fld>
            <a:endParaRPr kumimoji="1" lang="ja-JP" altLang="en-US"/>
          </a:p>
        </p:txBody>
      </p:sp>
    </p:spTree>
    <p:extLst>
      <p:ext uri="{BB962C8B-B14F-4D97-AF65-F5344CB8AC3E}">
        <p14:creationId xmlns:p14="http://schemas.microsoft.com/office/powerpoint/2010/main" val="204951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ユーザー設定レイアウト">
    <p:spTree>
      <p:nvGrpSpPr>
        <p:cNvPr id="1" name=""/>
        <p:cNvGrpSpPr/>
        <p:nvPr/>
      </p:nvGrpSpPr>
      <p:grpSpPr>
        <a:xfrm>
          <a:off x="0" y="0"/>
          <a:ext cx="0" cy="0"/>
          <a:chOff x="0" y="0"/>
          <a:chExt cx="0" cy="0"/>
        </a:xfrm>
      </p:grpSpPr>
      <p:pic>
        <p:nvPicPr>
          <p:cNvPr id="4" name="図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362712"/>
          </a:xfrm>
          <a:prstGeom prst="rect">
            <a:avLst/>
          </a:prstGeom>
        </p:spPr>
      </p:pic>
      <p:pic>
        <p:nvPicPr>
          <p:cNvPr id="5" name="Picture 2" descr="Z:\PMO\Outreach\ガイドライン\ppt\NEWPPTITEM\IGESLOGO3L.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822698" y="5590645"/>
            <a:ext cx="1697037" cy="95726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直線コネクタ 5"/>
          <p:cNvCxnSpPr/>
          <p:nvPr userDrawn="1"/>
        </p:nvCxnSpPr>
        <p:spPr>
          <a:xfrm>
            <a:off x="0" y="2420888"/>
            <a:ext cx="9144000" cy="0"/>
          </a:xfrm>
          <a:prstGeom prst="line">
            <a:avLst/>
          </a:prstGeom>
          <a:ln w="38100">
            <a:solidFill>
              <a:srgbClr val="93166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905506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cxnSp>
        <p:nvCxnSpPr>
          <p:cNvPr id="4" name="直線コネクタ 3"/>
          <p:cNvCxnSpPr/>
          <p:nvPr userDrawn="1"/>
        </p:nvCxnSpPr>
        <p:spPr>
          <a:xfrm>
            <a:off x="0" y="6319440"/>
            <a:ext cx="9144000" cy="0"/>
          </a:xfrm>
          <a:prstGeom prst="line">
            <a:avLst/>
          </a:prstGeom>
          <a:ln w="38100">
            <a:solidFill>
              <a:srgbClr val="93166F"/>
            </a:solidFill>
          </a:ln>
        </p:spPr>
        <p:style>
          <a:lnRef idx="1">
            <a:schemeClr val="accent1"/>
          </a:lnRef>
          <a:fillRef idx="0">
            <a:schemeClr val="accent1"/>
          </a:fillRef>
          <a:effectRef idx="0">
            <a:schemeClr val="accent1"/>
          </a:effectRef>
          <a:fontRef idx="minor">
            <a:schemeClr val="tx1"/>
          </a:fontRef>
        </p:style>
      </p:cxnSp>
      <p:pic>
        <p:nvPicPr>
          <p:cNvPr id="5" name="図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182880"/>
          </a:xfrm>
          <a:prstGeom prst="rect">
            <a:avLst/>
          </a:prstGeom>
        </p:spPr>
      </p:pic>
      <p:pic>
        <p:nvPicPr>
          <p:cNvPr id="6" name="図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6789" y="6537617"/>
            <a:ext cx="963168" cy="121920"/>
          </a:xfrm>
          <a:prstGeom prst="rect">
            <a:avLst/>
          </a:prstGeom>
        </p:spPr>
      </p:pic>
      <p:pic>
        <p:nvPicPr>
          <p:cNvPr id="7" name="図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483768" y="6500821"/>
            <a:ext cx="4176464" cy="195512"/>
          </a:xfrm>
          <a:prstGeom prst="rect">
            <a:avLst/>
          </a:prstGeom>
        </p:spPr>
      </p:pic>
      <p:sp>
        <p:nvSpPr>
          <p:cNvPr id="8" name="テキスト ボックス 7"/>
          <p:cNvSpPr txBox="1"/>
          <p:nvPr userDrawn="1"/>
        </p:nvSpPr>
        <p:spPr>
          <a:xfrm>
            <a:off x="8604448" y="6460078"/>
            <a:ext cx="432048" cy="276999"/>
          </a:xfrm>
          <a:prstGeom prst="rect">
            <a:avLst/>
          </a:prstGeom>
          <a:noFill/>
        </p:spPr>
        <p:txBody>
          <a:bodyPr wrap="square" rtlCol="0">
            <a:spAutoFit/>
          </a:bodyPr>
          <a:lstStyle/>
          <a:p>
            <a:fld id="{DBE1B6B2-3455-42D0-B4CA-93D2FB7BF612}" type="slidenum">
              <a:rPr kumimoji="1" lang="ja-JP" altLang="en-US" sz="1200" smtClean="0">
                <a:latin typeface="Segoe UI" panose="020B0502040204020203" pitchFamily="34" charset="0"/>
                <a:ea typeface="HGPｺﾞｼｯｸM" panose="020B0600000000000000" pitchFamily="50" charset="-128"/>
                <a:cs typeface="Segoe UI" panose="020B0502040204020203" pitchFamily="34" charset="0"/>
              </a:rPr>
              <a:t>‹#›</a:t>
            </a:fld>
            <a:endParaRPr kumimoji="1" lang="ja-JP" altLang="en-US" sz="1200" dirty="0">
              <a:latin typeface="Segoe UI" panose="020B0502040204020203" pitchFamily="34" charset="0"/>
              <a:ea typeface="HGPｺﾞｼｯｸM" panose="020B0600000000000000" pitchFamily="50" charset="-128"/>
              <a:cs typeface="Segoe UI" panose="020B0502040204020203" pitchFamily="34" charset="0"/>
            </a:endParaRPr>
          </a:p>
        </p:txBody>
      </p:sp>
    </p:spTree>
    <p:extLst>
      <p:ext uri="{BB962C8B-B14F-4D97-AF65-F5344CB8AC3E}">
        <p14:creationId xmlns:p14="http://schemas.microsoft.com/office/powerpoint/2010/main" val="14993443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ユーザー設定レイアウト">
    <p:spTree>
      <p:nvGrpSpPr>
        <p:cNvPr id="1" name=""/>
        <p:cNvGrpSpPr/>
        <p:nvPr/>
      </p:nvGrpSpPr>
      <p:grpSpPr>
        <a:xfrm>
          <a:off x="0" y="0"/>
          <a:ext cx="0" cy="0"/>
          <a:chOff x="0" y="0"/>
          <a:chExt cx="0" cy="0"/>
        </a:xfrm>
      </p:grpSpPr>
      <p:sp>
        <p:nvSpPr>
          <p:cNvPr id="4" name="テキスト ボックス 3"/>
          <p:cNvSpPr txBox="1"/>
          <p:nvPr userDrawn="1"/>
        </p:nvSpPr>
        <p:spPr>
          <a:xfrm>
            <a:off x="8604448" y="84951"/>
            <a:ext cx="432048" cy="276999"/>
          </a:xfrm>
          <a:prstGeom prst="rect">
            <a:avLst/>
          </a:prstGeom>
          <a:noFill/>
        </p:spPr>
        <p:txBody>
          <a:bodyPr wrap="square" rtlCol="0">
            <a:spAutoFit/>
          </a:bodyPr>
          <a:lstStyle/>
          <a:p>
            <a:fld id="{DBE1B6B2-3455-42D0-B4CA-93D2FB7BF612}" type="slidenum">
              <a:rPr kumimoji="1" lang="ja-JP" altLang="en-US" sz="1200" smtClean="0">
                <a:solidFill>
                  <a:schemeClr val="bg1"/>
                </a:solidFill>
                <a:latin typeface="Segoe UI" panose="020B0502040204020203" pitchFamily="34" charset="0"/>
                <a:cs typeface="Segoe UI" panose="020B0502040204020203" pitchFamily="34" charset="0"/>
              </a:rPr>
              <a:t>‹#›</a:t>
            </a:fld>
            <a:endParaRPr kumimoji="1" lang="ja-JP" altLang="en-US" sz="1200" dirty="0">
              <a:solidFill>
                <a:schemeClr val="bg1"/>
              </a:solidFill>
              <a:latin typeface="Segoe UI" panose="020B0502040204020203" pitchFamily="34" charset="0"/>
              <a:cs typeface="Segoe UI" panose="020B0502040204020203" pitchFamily="34" charset="0"/>
            </a:endParaRPr>
          </a:p>
        </p:txBody>
      </p:sp>
      <p:pic>
        <p:nvPicPr>
          <p:cNvPr id="5" name="Picture 2" descr="Z:\PMO\Outreach\ガイドライン\ppt\PPT0408\A1.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361950"/>
          </a:xfrm>
          <a:prstGeom prst="rect">
            <a:avLst/>
          </a:prstGeom>
          <a:noFill/>
          <a:extLst>
            <a:ext uri="{909E8E84-426E-40DD-AFC4-6F175D3DCCD1}">
              <a14:hiddenFill xmlns:a14="http://schemas.microsoft.com/office/drawing/2010/main">
                <a:solidFill>
                  <a:srgbClr val="FFFFFF"/>
                </a:solidFill>
              </a14:hiddenFill>
            </a:ext>
          </a:extLst>
        </p:spPr>
      </p:pic>
      <p:sp>
        <p:nvSpPr>
          <p:cNvPr id="6" name="テキスト ボックス 5"/>
          <p:cNvSpPr txBox="1"/>
          <p:nvPr userDrawn="1"/>
        </p:nvSpPr>
        <p:spPr>
          <a:xfrm>
            <a:off x="8604448" y="84951"/>
            <a:ext cx="432048" cy="276999"/>
          </a:xfrm>
          <a:prstGeom prst="rect">
            <a:avLst/>
          </a:prstGeom>
          <a:noFill/>
        </p:spPr>
        <p:txBody>
          <a:bodyPr wrap="square" rtlCol="0">
            <a:spAutoFit/>
          </a:bodyPr>
          <a:lstStyle/>
          <a:p>
            <a:fld id="{DBE1B6B2-3455-42D0-B4CA-93D2FB7BF612}" type="slidenum">
              <a:rPr kumimoji="1" lang="ja-JP" altLang="en-US" sz="1200" smtClean="0">
                <a:solidFill>
                  <a:schemeClr val="bg1"/>
                </a:solidFill>
                <a:latin typeface="HGPｺﾞｼｯｸM" panose="020B0600000000000000" pitchFamily="50" charset="-128"/>
                <a:ea typeface="HGPｺﾞｼｯｸM" panose="020B0600000000000000" pitchFamily="50" charset="-128"/>
                <a:cs typeface="Segoe UI" panose="020B0502040204020203" pitchFamily="34" charset="0"/>
              </a:rPr>
              <a:t>‹#›</a:t>
            </a:fld>
            <a:endParaRPr kumimoji="1" lang="ja-JP" altLang="en-US" sz="1200" dirty="0">
              <a:solidFill>
                <a:schemeClr val="bg1"/>
              </a:solidFill>
              <a:latin typeface="HGPｺﾞｼｯｸM" panose="020B0600000000000000" pitchFamily="50" charset="-128"/>
              <a:ea typeface="HGPｺﾞｼｯｸM" panose="020B0600000000000000" pitchFamily="50" charset="-128"/>
              <a:cs typeface="Segoe UI" panose="020B0502040204020203" pitchFamily="34" charset="0"/>
            </a:endParaRPr>
          </a:p>
        </p:txBody>
      </p:sp>
    </p:spTree>
    <p:extLst>
      <p:ext uri="{BB962C8B-B14F-4D97-AF65-F5344CB8AC3E}">
        <p14:creationId xmlns:p14="http://schemas.microsoft.com/office/powerpoint/2010/main" val="26267739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ユーザー設定レイアウト">
    <p:spTree>
      <p:nvGrpSpPr>
        <p:cNvPr id="1" name=""/>
        <p:cNvGrpSpPr/>
        <p:nvPr/>
      </p:nvGrpSpPr>
      <p:grpSpPr>
        <a:xfrm>
          <a:off x="0" y="0"/>
          <a:ext cx="0" cy="0"/>
          <a:chOff x="0" y="0"/>
          <a:chExt cx="0" cy="0"/>
        </a:xfrm>
      </p:grpSpPr>
      <p:sp>
        <p:nvSpPr>
          <p:cNvPr id="4" name="テキスト ボックス 3"/>
          <p:cNvSpPr txBox="1"/>
          <p:nvPr userDrawn="1"/>
        </p:nvSpPr>
        <p:spPr>
          <a:xfrm>
            <a:off x="8604448" y="6568200"/>
            <a:ext cx="432048" cy="276999"/>
          </a:xfrm>
          <a:prstGeom prst="rect">
            <a:avLst/>
          </a:prstGeom>
          <a:noFill/>
        </p:spPr>
        <p:txBody>
          <a:bodyPr wrap="square" rtlCol="0">
            <a:spAutoFit/>
          </a:bodyPr>
          <a:lstStyle/>
          <a:p>
            <a:fld id="{DBE1B6B2-3455-42D0-B4CA-93D2FB7BF612}" type="slidenum">
              <a:rPr kumimoji="1" lang="ja-JP" altLang="en-US" sz="1200" smtClean="0">
                <a:solidFill>
                  <a:schemeClr val="bg1"/>
                </a:solidFill>
                <a:latin typeface="Segoe UI" panose="020B0502040204020203" pitchFamily="34" charset="0"/>
                <a:cs typeface="Segoe UI" panose="020B0502040204020203" pitchFamily="34" charset="0"/>
              </a:rPr>
              <a:t>‹#›</a:t>
            </a:fld>
            <a:endParaRPr kumimoji="1" lang="ja-JP" altLang="en-US" sz="1200" dirty="0">
              <a:solidFill>
                <a:schemeClr val="bg1"/>
              </a:solidFill>
              <a:latin typeface="Segoe UI" panose="020B0502040204020203" pitchFamily="34" charset="0"/>
              <a:cs typeface="Segoe UI" panose="020B0502040204020203" pitchFamily="34" charset="0"/>
            </a:endParaRPr>
          </a:p>
        </p:txBody>
      </p:sp>
      <p:pic>
        <p:nvPicPr>
          <p:cNvPr id="5" name="図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25344"/>
            <a:ext cx="9144000" cy="362712"/>
          </a:xfrm>
          <a:prstGeom prst="rect">
            <a:avLst/>
          </a:prstGeom>
        </p:spPr>
      </p:pic>
      <p:sp>
        <p:nvSpPr>
          <p:cNvPr id="6" name="テキスト ボックス 5"/>
          <p:cNvSpPr txBox="1"/>
          <p:nvPr userDrawn="1"/>
        </p:nvSpPr>
        <p:spPr>
          <a:xfrm>
            <a:off x="8604448" y="6536377"/>
            <a:ext cx="432048" cy="276999"/>
          </a:xfrm>
          <a:prstGeom prst="rect">
            <a:avLst/>
          </a:prstGeom>
          <a:noFill/>
        </p:spPr>
        <p:txBody>
          <a:bodyPr wrap="square" rtlCol="0">
            <a:spAutoFit/>
          </a:bodyPr>
          <a:lstStyle/>
          <a:p>
            <a:fld id="{DBE1B6B2-3455-42D0-B4CA-93D2FB7BF612}" type="slidenum">
              <a:rPr kumimoji="1" lang="ja-JP" altLang="en-US" sz="1200" smtClean="0">
                <a:solidFill>
                  <a:schemeClr val="bg1"/>
                </a:solidFill>
                <a:latin typeface="HGPｺﾞｼｯｸM" panose="020B0600000000000000" pitchFamily="50" charset="-128"/>
                <a:ea typeface="HGPｺﾞｼｯｸM" panose="020B0600000000000000" pitchFamily="50" charset="-128"/>
                <a:cs typeface="Segoe UI" panose="020B0502040204020203" pitchFamily="34" charset="0"/>
              </a:rPr>
              <a:t>‹#›</a:t>
            </a:fld>
            <a:endParaRPr kumimoji="1" lang="ja-JP" altLang="en-US" sz="1200" dirty="0">
              <a:solidFill>
                <a:schemeClr val="bg1"/>
              </a:solidFill>
              <a:latin typeface="HGPｺﾞｼｯｸM" panose="020B0600000000000000" pitchFamily="50" charset="-128"/>
              <a:ea typeface="HGPｺﾞｼｯｸM" panose="020B0600000000000000" pitchFamily="50" charset="-128"/>
              <a:cs typeface="Segoe UI" panose="020B0502040204020203" pitchFamily="34" charset="0"/>
            </a:endParaRPr>
          </a:p>
        </p:txBody>
      </p:sp>
    </p:spTree>
    <p:extLst>
      <p:ext uri="{BB962C8B-B14F-4D97-AF65-F5344CB8AC3E}">
        <p14:creationId xmlns:p14="http://schemas.microsoft.com/office/powerpoint/2010/main" val="1760309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ユーザー設定レイアウト">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447819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テキスト プレースホルダー 2"/>
          <p:cNvSpPr>
            <a:spLocks noGrp="1"/>
          </p:cNvSpPr>
          <p:nvPr>
            <p:ph type="body" idx="1"/>
          </p:nvPr>
        </p:nvSpPr>
        <p:spPr>
          <a:xfrm>
            <a:off x="457200" y="1600201"/>
            <a:ext cx="8229600" cy="676671"/>
          </a:xfrm>
          <a:prstGeom prst="rect">
            <a:avLst/>
          </a:prstGeom>
        </p:spPr>
        <p:txBody>
          <a:bodyPr vert="horz" lIns="91440" tIns="45720" rIns="91440" bIns="45720" rtlCol="0">
            <a:normAutofit/>
          </a:bodyPr>
          <a:lstStyle/>
          <a:p>
            <a:pPr algn="ctr"/>
            <a:r>
              <a:rPr lang="en-US" altLang="ja-JP" dirty="0" smtClean="0">
                <a:solidFill>
                  <a:schemeClr val="tx1"/>
                </a:solidFill>
              </a:rPr>
              <a:t>Title here</a:t>
            </a:r>
            <a:r>
              <a:rPr lang="ja-JP" altLang="en-US" dirty="0" smtClean="0">
                <a:solidFill>
                  <a:schemeClr val="tx1"/>
                </a:solidFill>
              </a:rPr>
              <a:t>　</a:t>
            </a:r>
            <a:r>
              <a:rPr lang="ja-JP" altLang="en-US" b="1" dirty="0" smtClean="0">
                <a:solidFill>
                  <a:schemeClr val="tx1"/>
                </a:solidFill>
                <a:latin typeface="HGPｺﾞｼｯｸM" panose="020B0600000000000000" pitchFamily="50" charset="-128"/>
                <a:ea typeface="HGPｺﾞｼｯｸM" panose="020B0600000000000000" pitchFamily="50" charset="-128"/>
              </a:rPr>
              <a:t>タイトルはこちら</a:t>
            </a:r>
            <a:endParaRPr lang="ja-JP" altLang="en-US" b="1" dirty="0">
              <a:solidFill>
                <a:schemeClr val="tx1"/>
              </a:solidFill>
              <a:latin typeface="HGPｺﾞｼｯｸM" panose="020B0600000000000000" pitchFamily="50" charset="-128"/>
              <a:ea typeface="HGPｺﾞｼｯｸM" panose="020B0600000000000000" pitchFamily="50" charset="-128"/>
            </a:endParaRPr>
          </a:p>
        </p:txBody>
      </p:sp>
      <p:sp>
        <p:nvSpPr>
          <p:cNvPr id="4" name="タイトル プレースホルダー 3"/>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en-US" altLang="ja-JP" dirty="0" smtClean="0"/>
              <a:t>Presentation Title here</a:t>
            </a:r>
            <a:br>
              <a:rPr kumimoji="1" lang="en-US" altLang="ja-JP" dirty="0" smtClean="0"/>
            </a:br>
            <a:r>
              <a:rPr kumimoji="1" lang="ja-JP" altLang="en-US" dirty="0" smtClean="0"/>
              <a:t>マスター タイトルの書式設定</a:t>
            </a:r>
            <a:endParaRPr kumimoji="1" lang="ja-JP" altLang="en-US" dirty="0"/>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dirty="0"/>
          </a:p>
        </p:txBody>
      </p:sp>
    </p:spTree>
    <p:extLst>
      <p:ext uri="{BB962C8B-B14F-4D97-AF65-F5344CB8AC3E}">
        <p14:creationId xmlns:p14="http://schemas.microsoft.com/office/powerpoint/2010/main" val="2747288714"/>
      </p:ext>
    </p:extLst>
  </p:cSld>
  <p:clrMap bg1="lt1" tx1="dk1" bg2="lt2" tx2="dk2" accent1="accent1" accent2="accent2" accent3="accent3" accent4="accent4" accent5="accent5" accent6="accent6" hlink="hlink" folHlink="folHlink"/>
  <p:sldLayoutIdLst>
    <p:sldLayoutId id="2147483688" r:id="rId1"/>
    <p:sldLayoutId id="2147483683" r:id="rId2"/>
    <p:sldLayoutId id="2147483684" r:id="rId3"/>
    <p:sldLayoutId id="2147483685" r:id="rId4"/>
    <p:sldLayoutId id="2147483689" r:id="rId5"/>
  </p:sldLayoutIdLst>
  <p:timing>
    <p:tnLst>
      <p:par>
        <p:cTn id="1" dur="indefinite" restart="never" nodeType="tmRoot"/>
      </p:par>
    </p:tnLst>
  </p:timing>
  <p:txStyles>
    <p:title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p:titleStyle>
    <p:bodyStyle>
      <a:lvl1pPr marL="0" indent="0" algn="l" defTabSz="914400" rtl="0" eaLnBrk="1" latinLnBrk="0" hangingPunct="1">
        <a:spcBef>
          <a:spcPct val="20000"/>
        </a:spcBef>
        <a:buFont typeface="Arial" panose="020B0604020202020204" pitchFamily="34" charset="0"/>
        <a:buNone/>
        <a:defRPr kumimoji="1" sz="3200" kern="1200">
          <a:solidFill>
            <a:schemeClr val="tx1"/>
          </a:solidFill>
          <a:latin typeface="Segoe UI" panose="020B0502040204020203" pitchFamily="34" charset="0"/>
          <a:ea typeface="HGPｺﾞｼｯｸM" panose="020B0600000000000000" pitchFamily="50" charset="-128"/>
          <a:cs typeface="Segoe UI" panose="020B0502040204020203" pitchFamily="34" charset="0"/>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Segoe UI" panose="020B0502040204020203" pitchFamily="34" charset="0"/>
          <a:ea typeface="HGPｺﾞｼｯｸM" panose="020B0600000000000000" pitchFamily="50" charset="-128"/>
          <a:cs typeface="Segoe UI" panose="020B0502040204020203" pitchFamily="34" charset="0"/>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Segoe UI" panose="020B0502040204020203" pitchFamily="34" charset="0"/>
          <a:ea typeface="HGPｺﾞｼｯｸM" panose="020B0600000000000000" pitchFamily="50" charset="-128"/>
          <a:cs typeface="Segoe UI" panose="020B0502040204020203" pitchFamily="34" charset="0"/>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Segoe UI" panose="020B0502040204020203" pitchFamily="34" charset="0"/>
          <a:ea typeface="HGPｺﾞｼｯｸM" panose="020B0600000000000000" pitchFamily="50" charset="-128"/>
          <a:cs typeface="Segoe UI" panose="020B0502040204020203" pitchFamily="34" charset="0"/>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Segoe UI" panose="020B0502040204020203" pitchFamily="34" charset="0"/>
          <a:ea typeface="HGPｺﾞｼｯｸM" panose="020B0600000000000000" pitchFamily="50" charset="-128"/>
          <a:cs typeface="Segoe UI" panose="020B0502040204020203" pitchFamily="34" charset="0"/>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4.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5.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6.png"/><Relationship Id="rId3"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プレースホルダー 1"/>
          <p:cNvSpPr txBox="1">
            <a:spLocks/>
          </p:cNvSpPr>
          <p:nvPr/>
        </p:nvSpPr>
        <p:spPr>
          <a:xfrm>
            <a:off x="382219" y="1340768"/>
            <a:ext cx="6061533" cy="970120"/>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r>
              <a:rPr lang="en-US" sz="2400" b="1" dirty="0"/>
              <a:t>Impact of electricity market reform on CO</a:t>
            </a:r>
            <a:r>
              <a:rPr lang="en-US" sz="2400" b="1" baseline="-25000" dirty="0"/>
              <a:t>2 </a:t>
            </a:r>
            <a:r>
              <a:rPr lang="en-US" sz="2400" b="1" dirty="0"/>
              <a:t>emissions by states and its implication in the U.S </a:t>
            </a:r>
            <a:endParaRPr lang="en-GB" sz="2400" dirty="0"/>
          </a:p>
        </p:txBody>
      </p:sp>
      <p:sp>
        <p:nvSpPr>
          <p:cNvPr id="6" name="タイトル プレースホルダー 1"/>
          <p:cNvSpPr txBox="1">
            <a:spLocks/>
          </p:cNvSpPr>
          <p:nvPr/>
        </p:nvSpPr>
        <p:spPr>
          <a:xfrm>
            <a:off x="382219" y="3126523"/>
            <a:ext cx="5845965" cy="39604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kern="1200" baseline="0">
                <a:solidFill>
                  <a:schemeClr val="tx1"/>
                </a:solidFill>
                <a:latin typeface="Segoe UI Semibold" panose="020B0702040204020203" pitchFamily="34" charset="0"/>
                <a:ea typeface="+mj-ea"/>
                <a:cs typeface="+mj-cs"/>
              </a:defRPr>
            </a:lvl1pPr>
          </a:lstStyle>
          <a:p>
            <a:r>
              <a:rPr lang="en-US" sz="1800" dirty="0"/>
              <a:t>Takako </a:t>
            </a:r>
            <a:r>
              <a:rPr lang="en-US" sz="1800" dirty="0" smtClean="0"/>
              <a:t>Wakiyama</a:t>
            </a:r>
            <a:r>
              <a:rPr lang="en-US" sz="1800" baseline="30000" dirty="0" smtClean="0"/>
              <a:t>1,2</a:t>
            </a:r>
            <a:r>
              <a:rPr lang="en-US" sz="1800" dirty="0" smtClean="0"/>
              <a:t>, </a:t>
            </a:r>
            <a:r>
              <a:rPr lang="en-US" sz="1800" dirty="0"/>
              <a:t>Eric </a:t>
            </a:r>
            <a:r>
              <a:rPr lang="en-US" sz="1800" dirty="0" smtClean="0"/>
              <a:t>Zusman</a:t>
            </a:r>
            <a:r>
              <a:rPr lang="en-US" sz="1800" baseline="30000" dirty="0" smtClean="0"/>
              <a:t>1</a:t>
            </a:r>
            <a:r>
              <a:rPr lang="en-US" sz="1800" dirty="0" smtClean="0"/>
              <a:t>, </a:t>
            </a:r>
            <a:r>
              <a:rPr lang="en-US" sz="1800" dirty="0"/>
              <a:t>James E. </a:t>
            </a:r>
            <a:r>
              <a:rPr lang="en-US" sz="1800" dirty="0" err="1"/>
              <a:t>Monogan</a:t>
            </a:r>
            <a:r>
              <a:rPr lang="en-US" sz="1800" dirty="0"/>
              <a:t> </a:t>
            </a:r>
            <a:r>
              <a:rPr lang="en-US" sz="1800" dirty="0" smtClean="0"/>
              <a:t>III</a:t>
            </a:r>
            <a:r>
              <a:rPr lang="en-US" sz="1800" baseline="30000" dirty="0" smtClean="0"/>
              <a:t>3</a:t>
            </a:r>
            <a:endParaRPr lang="en-GB" sz="1800" baseline="30000" dirty="0"/>
          </a:p>
        </p:txBody>
      </p:sp>
      <p:sp>
        <p:nvSpPr>
          <p:cNvPr id="7" name="タイトル プレースホルダー 1"/>
          <p:cNvSpPr txBox="1">
            <a:spLocks/>
          </p:cNvSpPr>
          <p:nvPr/>
        </p:nvSpPr>
        <p:spPr>
          <a:xfrm>
            <a:off x="382219" y="4338202"/>
            <a:ext cx="6048672" cy="39604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kern="1200" baseline="0">
                <a:solidFill>
                  <a:schemeClr val="tx1"/>
                </a:solidFill>
                <a:latin typeface="Segoe UI Semibold" panose="020B0702040204020203" pitchFamily="34" charset="0"/>
                <a:ea typeface="+mj-ea"/>
                <a:cs typeface="+mj-cs"/>
              </a:defRPr>
            </a:lvl1pPr>
          </a:lstStyle>
          <a:p>
            <a:r>
              <a:rPr lang="en-US" sz="1800" dirty="0" smtClean="0"/>
              <a:t>1. Institute </a:t>
            </a:r>
            <a:r>
              <a:rPr lang="en-US" sz="1800" dirty="0"/>
              <a:t>for Global Environmental Strategies (IGES</a:t>
            </a:r>
            <a:r>
              <a:rPr lang="en-US" sz="1800" dirty="0" smtClean="0"/>
              <a:t>), Japan </a:t>
            </a:r>
            <a:endParaRPr lang="en-GB" sz="1800" dirty="0"/>
          </a:p>
          <a:p>
            <a:r>
              <a:rPr lang="en-US" sz="1800" dirty="0" smtClean="0"/>
              <a:t>2. University </a:t>
            </a:r>
            <a:r>
              <a:rPr lang="en-US" sz="1800" dirty="0"/>
              <a:t>of </a:t>
            </a:r>
            <a:r>
              <a:rPr lang="en-US" sz="1800" dirty="0" smtClean="0"/>
              <a:t>Sydney, Australia</a:t>
            </a:r>
          </a:p>
          <a:p>
            <a:r>
              <a:rPr lang="en-US" sz="1800" dirty="0" smtClean="0"/>
              <a:t>3. </a:t>
            </a:r>
            <a:r>
              <a:rPr lang="en-US" sz="1800" dirty="0"/>
              <a:t>University of </a:t>
            </a:r>
            <a:r>
              <a:rPr lang="en-US" sz="1800" dirty="0" smtClean="0"/>
              <a:t>Georgia, U.S</a:t>
            </a:r>
            <a:r>
              <a:rPr lang="en-GB" sz="1800" dirty="0" smtClean="0"/>
              <a:t> </a:t>
            </a:r>
            <a:endParaRPr lang="en-GB" sz="1800" dirty="0"/>
          </a:p>
        </p:txBody>
      </p:sp>
      <p:pic>
        <p:nvPicPr>
          <p:cNvPr id="8" name="図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46271" y="404424"/>
            <a:ext cx="1692000" cy="1188461"/>
          </a:xfrm>
          <a:prstGeom prst="rect">
            <a:avLst/>
          </a:prstGeom>
        </p:spPr>
      </p:pic>
      <p:pic>
        <p:nvPicPr>
          <p:cNvPr id="9" name="図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6271" y="2865000"/>
            <a:ext cx="1692000" cy="1128000"/>
          </a:xfrm>
          <a:prstGeom prst="rect">
            <a:avLst/>
          </a:prstGeom>
        </p:spPr>
      </p:pic>
      <p:pic>
        <p:nvPicPr>
          <p:cNvPr id="10" name="図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6271" y="1666266"/>
            <a:ext cx="1692000" cy="1125352"/>
          </a:xfrm>
          <a:prstGeom prst="rect">
            <a:avLst/>
          </a:prstGeom>
        </p:spPr>
      </p:pic>
      <p:sp>
        <p:nvSpPr>
          <p:cNvPr id="2" name="Rectangle 1"/>
          <p:cNvSpPr/>
          <p:nvPr/>
        </p:nvSpPr>
        <p:spPr>
          <a:xfrm>
            <a:off x="402886" y="5661249"/>
            <a:ext cx="5825297" cy="646331"/>
          </a:xfrm>
          <a:prstGeom prst="rect">
            <a:avLst/>
          </a:prstGeom>
        </p:spPr>
        <p:txBody>
          <a:bodyPr wrap="square">
            <a:spAutoFit/>
          </a:bodyPr>
          <a:lstStyle/>
          <a:p>
            <a:r>
              <a:rPr lang="en-GB">
                <a:latin typeface="Times New Roman" charset="0"/>
                <a:ea typeface="ＭＳ 明朝" charset="-128"/>
              </a:rPr>
              <a:t>This study was supported by JSPS KAKENHI, Grant Number JP 16K21703</a:t>
            </a:r>
            <a:r>
              <a:rPr lang="en-GB"/>
              <a:t> </a:t>
            </a:r>
            <a:endParaRPr lang="en-US" dirty="0"/>
          </a:p>
        </p:txBody>
      </p:sp>
    </p:spTree>
    <p:extLst>
      <p:ext uri="{BB962C8B-B14F-4D97-AF65-F5344CB8AC3E}">
        <p14:creationId xmlns:p14="http://schemas.microsoft.com/office/powerpoint/2010/main" val="15696267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Outline</a:t>
            </a:r>
            <a:endParaRPr lang="ja-JP" altLang="en-US" sz="2800" b="1" dirty="0">
              <a:solidFill>
                <a:schemeClr val="tx1"/>
              </a:solidFill>
              <a:latin typeface="HGPｺﾞｼｯｸE" panose="020B0900000000000000" pitchFamily="50" charset="-128"/>
              <a:ea typeface="HGPｺﾞｼｯｸE" panose="020B0900000000000000" pitchFamily="50" charset="-128"/>
            </a:endParaRPr>
          </a:p>
        </p:txBody>
      </p:sp>
      <p:sp>
        <p:nvSpPr>
          <p:cNvPr id="5" name="TextBox 4"/>
          <p:cNvSpPr txBox="1"/>
          <p:nvPr/>
        </p:nvSpPr>
        <p:spPr>
          <a:xfrm>
            <a:off x="904970" y="2204864"/>
            <a:ext cx="7334059" cy="2308324"/>
          </a:xfrm>
          <a:prstGeom prst="rect">
            <a:avLst/>
          </a:prstGeom>
          <a:noFill/>
        </p:spPr>
        <p:txBody>
          <a:bodyPr wrap="none" rtlCol="0">
            <a:spAutoFit/>
          </a:bodyPr>
          <a:lstStyle/>
          <a:p>
            <a:pPr marL="285750" indent="-285750">
              <a:buFont typeface="Arial" charset="0"/>
              <a:buChar char="•"/>
            </a:pPr>
            <a:r>
              <a:rPr kumimoji="1" lang="en-US" dirty="0" smtClean="0">
                <a:latin typeface="Times New Roman" charset="0"/>
                <a:ea typeface="Times New Roman" charset="0"/>
                <a:cs typeface="Times New Roman" charset="0"/>
              </a:rPr>
              <a:t>Purpose of the paper</a:t>
            </a:r>
          </a:p>
          <a:p>
            <a:pPr marL="285750" indent="-285750">
              <a:buFont typeface="Arial" charset="0"/>
              <a:buChar char="•"/>
            </a:pP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Background </a:t>
            </a:r>
            <a:r>
              <a:rPr lang="en-US" dirty="0">
                <a:latin typeface="Times New Roman" charset="0"/>
                <a:ea typeface="Times New Roman" charset="0"/>
                <a:cs typeface="Times New Roman" charset="0"/>
              </a:rPr>
              <a:t>and Trends of the U.S CO2 and electricity </a:t>
            </a:r>
            <a:r>
              <a:rPr lang="en-US" dirty="0" smtClean="0">
                <a:latin typeface="Times New Roman" charset="0"/>
                <a:ea typeface="Times New Roman" charset="0"/>
                <a:cs typeface="Times New Roman" charset="0"/>
              </a:rPr>
              <a:t>market</a:t>
            </a:r>
          </a:p>
          <a:p>
            <a:pPr marL="285750" indent="-285750">
              <a:buFont typeface="Arial" charset="0"/>
              <a:buChar char="•"/>
            </a:pPr>
            <a:endParaRPr lang="en-US" dirty="0" smtClean="0">
              <a:latin typeface="Times New Roman" charset="0"/>
              <a:ea typeface="Times New Roman" charset="0"/>
              <a:cs typeface="Times New Roman" charset="0"/>
            </a:endParaRPr>
          </a:p>
          <a:p>
            <a:pPr marL="285750" indent="-285750">
              <a:buFont typeface="Arial" charset="0"/>
              <a:buChar char="•"/>
            </a:pPr>
            <a:r>
              <a:rPr lang="en-US" dirty="0">
                <a:latin typeface="Times New Roman" charset="0"/>
                <a:ea typeface="Times New Roman" charset="0"/>
                <a:cs typeface="Times New Roman" charset="0"/>
              </a:rPr>
              <a:t>Methodology and model to assess the impacts of </a:t>
            </a:r>
            <a:r>
              <a:rPr lang="en-US" dirty="0" smtClean="0">
                <a:latin typeface="Times New Roman" charset="0"/>
                <a:ea typeface="Times New Roman" charset="0"/>
                <a:cs typeface="Times New Roman" charset="0"/>
              </a:rPr>
              <a:t>electricity </a:t>
            </a:r>
            <a:r>
              <a:rPr lang="en-US" dirty="0">
                <a:latin typeface="Times New Roman" charset="0"/>
                <a:ea typeface="Times New Roman" charset="0"/>
                <a:cs typeface="Times New Roman" charset="0"/>
              </a:rPr>
              <a:t>market reform</a:t>
            </a:r>
          </a:p>
          <a:p>
            <a:pPr marL="285750" indent="-285750">
              <a:buFont typeface="Arial" charset="0"/>
              <a:buChar char="•"/>
            </a:pPr>
            <a:endParaRPr lang="en-US" dirty="0" smtClean="0">
              <a:latin typeface="Times New Roman" charset="0"/>
              <a:ea typeface="Times New Roman" charset="0"/>
              <a:cs typeface="Times New Roman" charset="0"/>
            </a:endParaRPr>
          </a:p>
          <a:p>
            <a:pPr marL="285750" indent="-285750">
              <a:buFont typeface="Arial" charset="0"/>
              <a:buChar char="•"/>
            </a:pPr>
            <a:r>
              <a:rPr lang="en-US" dirty="0">
                <a:latin typeface="Times New Roman" charset="0"/>
                <a:ea typeface="Times New Roman" charset="0"/>
                <a:cs typeface="Times New Roman" charset="0"/>
              </a:rPr>
              <a:t>Results and conclusion</a:t>
            </a:r>
          </a:p>
          <a:p>
            <a:pPr marL="285750" indent="-285750">
              <a:buFont typeface="Arial" charset="0"/>
              <a:buChar char="•"/>
            </a:pPr>
            <a:endParaRPr kumimoji="1"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6774785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Purpose of the paper</a:t>
            </a:r>
            <a:endParaRPr lang="ja-JP" altLang="en-US" sz="2800" b="1" dirty="0">
              <a:solidFill>
                <a:schemeClr val="tx1"/>
              </a:solidFill>
              <a:latin typeface="HGPｺﾞｼｯｸE" panose="020B0900000000000000" pitchFamily="50" charset="-128"/>
              <a:ea typeface="HGPｺﾞｼｯｸE" panose="020B0900000000000000" pitchFamily="50" charset="-128"/>
            </a:endParaRPr>
          </a:p>
        </p:txBody>
      </p:sp>
      <p:sp>
        <p:nvSpPr>
          <p:cNvPr id="3" name="Rectangle 2"/>
          <p:cNvSpPr/>
          <p:nvPr/>
        </p:nvSpPr>
        <p:spPr>
          <a:xfrm>
            <a:off x="438359" y="3140968"/>
            <a:ext cx="8267282" cy="2862322"/>
          </a:xfrm>
          <a:prstGeom prst="rect">
            <a:avLst/>
          </a:prstGeom>
        </p:spPr>
        <p:txBody>
          <a:bodyPr wrap="square">
            <a:spAutoFit/>
          </a:bodyPr>
          <a:lstStyle/>
          <a:p>
            <a:pPr marL="285750" indent="-285750">
              <a:buFont typeface="Arial" charset="0"/>
              <a:buChar char="•"/>
            </a:pPr>
            <a:r>
              <a:rPr lang="en-US" sz="2000" dirty="0" smtClean="0">
                <a:latin typeface="Times New Roman" charset="0"/>
                <a:ea typeface="Times New Roman" charset="0"/>
                <a:cs typeface="Times New Roman" charset="0"/>
              </a:rPr>
              <a:t>To </a:t>
            </a:r>
            <a:r>
              <a:rPr lang="en-US" sz="2000" dirty="0">
                <a:latin typeface="Times New Roman" charset="0"/>
                <a:ea typeface="Times New Roman" charset="0"/>
                <a:cs typeface="Times New Roman" charset="0"/>
              </a:rPr>
              <a:t>improve carbon and energy intensity and for further reductions of CO</a:t>
            </a:r>
            <a:r>
              <a:rPr lang="en-US" sz="2000" baseline="-25000" dirty="0">
                <a:latin typeface="Times New Roman" charset="0"/>
                <a:ea typeface="Times New Roman" charset="0"/>
                <a:cs typeface="Times New Roman" charset="0"/>
              </a:rPr>
              <a:t>2</a:t>
            </a:r>
            <a:r>
              <a:rPr lang="en-US" sz="2000" dirty="0">
                <a:latin typeface="Times New Roman" charset="0"/>
                <a:ea typeface="Times New Roman" charset="0"/>
                <a:cs typeface="Times New Roman" charset="0"/>
              </a:rPr>
              <a:t> </a:t>
            </a:r>
            <a:r>
              <a:rPr lang="en-US" sz="2000" dirty="0" smtClean="0">
                <a:latin typeface="Times New Roman" charset="0"/>
                <a:ea typeface="Times New Roman" charset="0"/>
                <a:cs typeface="Times New Roman" charset="0"/>
              </a:rPr>
              <a:t>emissions, </a:t>
            </a:r>
            <a:r>
              <a:rPr lang="en-US" sz="2000" dirty="0">
                <a:latin typeface="Times New Roman" charset="0"/>
                <a:ea typeface="Times New Roman" charset="0"/>
                <a:cs typeface="Times New Roman" charset="0"/>
              </a:rPr>
              <a:t>restructure of electricity market could be one of key measures. </a:t>
            </a:r>
            <a:endParaRPr lang="en-US" sz="2000" dirty="0" smtClean="0">
              <a:latin typeface="Times New Roman" charset="0"/>
              <a:ea typeface="Times New Roman" charset="0"/>
              <a:cs typeface="Times New Roman" charset="0"/>
            </a:endParaRPr>
          </a:p>
          <a:p>
            <a:pPr marL="285750" indent="-285750">
              <a:buFont typeface="Arial" charset="0"/>
              <a:buChar char="•"/>
            </a:pPr>
            <a:endParaRPr lang="en-US" sz="2000" dirty="0" smtClean="0">
              <a:latin typeface="Times New Roman" charset="0"/>
              <a:ea typeface="Times New Roman" charset="0"/>
              <a:cs typeface="Times New Roman" charset="0"/>
            </a:endParaRPr>
          </a:p>
          <a:p>
            <a:pPr marL="285750" indent="-285750">
              <a:buFont typeface="Arial" charset="0"/>
              <a:buChar char="•"/>
            </a:pPr>
            <a:r>
              <a:rPr lang="en-US" sz="2000" dirty="0" smtClean="0">
                <a:latin typeface="Times New Roman" charset="0"/>
                <a:ea typeface="Times New Roman" charset="0"/>
                <a:cs typeface="Times New Roman" charset="0"/>
              </a:rPr>
              <a:t>Electricity </a:t>
            </a:r>
            <a:r>
              <a:rPr lang="en-US" sz="2000" dirty="0">
                <a:latin typeface="Times New Roman" charset="0"/>
                <a:ea typeface="Times New Roman" charset="0"/>
                <a:cs typeface="Times New Roman" charset="0"/>
              </a:rPr>
              <a:t>market system in the U.S. differs by states and regions. The impacts of restructuring electricity market and state policy on energy efficiency and energy mix in electricity, which contribute to reductions of CO</a:t>
            </a:r>
            <a:r>
              <a:rPr lang="en-US" sz="2000" baseline="-25000" dirty="0">
                <a:latin typeface="Times New Roman" charset="0"/>
                <a:ea typeface="Times New Roman" charset="0"/>
                <a:cs typeface="Times New Roman" charset="0"/>
              </a:rPr>
              <a:t>2</a:t>
            </a:r>
            <a:r>
              <a:rPr lang="en-US" sz="2000" dirty="0">
                <a:latin typeface="Times New Roman" charset="0"/>
                <a:ea typeface="Times New Roman" charset="0"/>
                <a:cs typeface="Times New Roman" charset="0"/>
              </a:rPr>
              <a:t> emissions at the state level, will be different. </a:t>
            </a:r>
            <a:r>
              <a:rPr lang="en-US" sz="2000" dirty="0" smtClean="0">
                <a:latin typeface="Times New Roman" charset="0"/>
                <a:ea typeface="Times New Roman" charset="0"/>
                <a:cs typeface="Times New Roman" charset="0"/>
              </a:rPr>
              <a:t>So it can help to understand the impact of electricity market reform in different conditions.</a:t>
            </a:r>
          </a:p>
          <a:p>
            <a:pPr marL="285750" indent="-285750">
              <a:buFont typeface="Arial" charset="0"/>
              <a:buChar char="•"/>
            </a:pPr>
            <a:endParaRPr lang="en-US" sz="2000" dirty="0" smtClean="0">
              <a:latin typeface="Times New Roman" charset="0"/>
              <a:ea typeface="Times New Roman" charset="0"/>
              <a:cs typeface="Times New Roman" charset="0"/>
            </a:endParaRPr>
          </a:p>
        </p:txBody>
      </p:sp>
      <p:sp>
        <p:nvSpPr>
          <p:cNvPr id="5" name="Rectangle 4"/>
          <p:cNvSpPr/>
          <p:nvPr/>
        </p:nvSpPr>
        <p:spPr>
          <a:xfrm>
            <a:off x="524959" y="1268760"/>
            <a:ext cx="8094081" cy="1200329"/>
          </a:xfrm>
          <a:prstGeom prst="rect">
            <a:avLst/>
          </a:prstGeom>
        </p:spPr>
        <p:txBody>
          <a:bodyPr wrap="square">
            <a:spAutoFit/>
          </a:bodyPr>
          <a:lstStyle/>
          <a:p>
            <a:pPr marL="285750" indent="-285750">
              <a:buFont typeface="Arial" charset="0"/>
              <a:buChar char="•"/>
            </a:pPr>
            <a:r>
              <a:rPr lang="en-US" dirty="0">
                <a:latin typeface="Times New Roman" charset="0"/>
                <a:ea typeface="Times New Roman" charset="0"/>
                <a:cs typeface="Times New Roman" charset="0"/>
              </a:rPr>
              <a:t>This paper aims to assess the impacts of electricity market reform and state policy to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a:t>
            </a:r>
            <a:r>
              <a:rPr lang="en-US" dirty="0" smtClean="0">
                <a:latin typeface="Times New Roman" charset="0"/>
                <a:ea typeface="Times New Roman" charset="0"/>
                <a:cs typeface="Times New Roman" charset="0"/>
              </a:rPr>
              <a:t>emissions. </a:t>
            </a:r>
            <a:r>
              <a:rPr lang="en-US" dirty="0">
                <a:latin typeface="Times New Roman" charset="0"/>
                <a:ea typeface="Times New Roman" charset="0"/>
                <a:cs typeface="Times New Roman" charset="0"/>
              </a:rPr>
              <a:t>W</a:t>
            </a:r>
            <a:r>
              <a:rPr lang="en-US" dirty="0" smtClean="0">
                <a:latin typeface="Times New Roman" charset="0"/>
                <a:ea typeface="Times New Roman" charset="0"/>
                <a:cs typeface="Times New Roman" charset="0"/>
              </a:rPr>
              <a:t>e </a:t>
            </a:r>
            <a:r>
              <a:rPr lang="en-US" dirty="0">
                <a:latin typeface="Times New Roman" charset="0"/>
                <a:ea typeface="Times New Roman" charset="0"/>
                <a:cs typeface="Times New Roman" charset="0"/>
              </a:rPr>
              <a:t>consider electricity market reform and policy are variables that impact to a shift of energy and carbon intensity, and indirectly affect to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a:t>
            </a:r>
            <a:endParaRPr lang="en-US" dirty="0">
              <a:latin typeface="Times New Roman" charset="0"/>
              <a:ea typeface="Times New Roman" charset="0"/>
              <a:cs typeface="Times New Roman" charset="0"/>
            </a:endParaRPr>
          </a:p>
        </p:txBody>
      </p:sp>
      <p:sp>
        <p:nvSpPr>
          <p:cNvPr id="6" name="タイトル プレースホルダー 1"/>
          <p:cNvSpPr txBox="1">
            <a:spLocks/>
          </p:cNvSpPr>
          <p:nvPr/>
        </p:nvSpPr>
        <p:spPr>
          <a:xfrm>
            <a:off x="935596" y="2469089"/>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Basic assumption</a:t>
            </a:r>
            <a:endParaRPr lang="ja-JP" altLang="en-US" sz="2800" b="1" dirty="0">
              <a:solidFill>
                <a:schemeClr val="tx1"/>
              </a:solidFill>
              <a:latin typeface="HGPｺﾞｼｯｸE" panose="020B0900000000000000" pitchFamily="50" charset="-128"/>
              <a:ea typeface="HGPｺﾞｼｯｸE" panose="020B0900000000000000" pitchFamily="50" charset="-128"/>
            </a:endParaRPr>
          </a:p>
        </p:txBody>
      </p:sp>
    </p:spTree>
    <p:extLst>
      <p:ext uri="{BB962C8B-B14F-4D97-AF65-F5344CB8AC3E}">
        <p14:creationId xmlns:p14="http://schemas.microsoft.com/office/powerpoint/2010/main" val="13618773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2708920"/>
            <a:ext cx="8352928" cy="830997"/>
          </a:xfrm>
          <a:prstGeom prst="rect">
            <a:avLst/>
          </a:prstGeom>
        </p:spPr>
        <p:txBody>
          <a:bodyPr wrap="square">
            <a:spAutoFit/>
          </a:bodyPr>
          <a:lstStyle/>
          <a:p>
            <a:r>
              <a:rPr lang="en-US" sz="2400" b="1" dirty="0">
                <a:solidFill>
                  <a:srgbClr val="418438"/>
                </a:solidFill>
                <a:latin typeface="Times New Roman" charset="0"/>
                <a:ea typeface="Times New Roman" charset="0"/>
                <a:cs typeface="Times New Roman" charset="0"/>
              </a:rPr>
              <a:t>Background and Trends of the U.S </a:t>
            </a:r>
            <a:r>
              <a:rPr lang="en-US" sz="2400" b="1" dirty="0" smtClean="0">
                <a:solidFill>
                  <a:srgbClr val="418438"/>
                </a:solidFill>
                <a:latin typeface="Times New Roman" charset="0"/>
                <a:ea typeface="Times New Roman" charset="0"/>
                <a:cs typeface="Times New Roman" charset="0"/>
              </a:rPr>
              <a:t>CO2 emissions </a:t>
            </a:r>
            <a:r>
              <a:rPr lang="en-US" sz="2400" b="1" dirty="0">
                <a:solidFill>
                  <a:srgbClr val="418438"/>
                </a:solidFill>
                <a:latin typeface="Times New Roman" charset="0"/>
                <a:ea typeface="Times New Roman" charset="0"/>
                <a:cs typeface="Times New Roman" charset="0"/>
              </a:rPr>
              <a:t>and electricity market</a:t>
            </a:r>
            <a:endParaRPr lang="en-US" sz="2400" dirty="0">
              <a:solidFill>
                <a:srgbClr val="418438"/>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2003532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683568" y="242851"/>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Emission </a:t>
            </a:r>
            <a:r>
              <a:rPr lang="en-US" sz="2000" b="1" dirty="0"/>
              <a:t>contributions since 1990 to 2014 </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pic>
        <p:nvPicPr>
          <p:cNvPr id="3" name="picture"/>
          <p:cNvPicPr/>
          <p:nvPr/>
        </p:nvPicPr>
        <p:blipFill>
          <a:blip r:embed="rId3">
            <a:extLst>
              <a:ext uri="{28A0092B-C50C-407E-A947-70E740481C1C}">
                <a14:useLocalDpi xmlns:a14="http://schemas.microsoft.com/office/drawing/2010/main" val="0"/>
              </a:ext>
            </a:extLst>
          </a:blip>
          <a:stretch>
            <a:fillRect/>
          </a:stretch>
        </p:blipFill>
        <p:spPr>
          <a:xfrm>
            <a:off x="683568" y="894999"/>
            <a:ext cx="7092788" cy="3672408"/>
          </a:xfrm>
          <a:prstGeom prst="rect">
            <a:avLst/>
          </a:prstGeom>
        </p:spPr>
      </p:pic>
      <p:sp>
        <p:nvSpPr>
          <p:cNvPr id="4" name="Rectangle 3"/>
          <p:cNvSpPr/>
          <p:nvPr/>
        </p:nvSpPr>
        <p:spPr>
          <a:xfrm>
            <a:off x="4319972" y="4574195"/>
            <a:ext cx="3960440" cy="322845"/>
          </a:xfrm>
          <a:prstGeom prst="rect">
            <a:avLst/>
          </a:prstGeom>
        </p:spPr>
        <p:txBody>
          <a:bodyPr wrap="square">
            <a:spAutoFit/>
          </a:bodyPr>
          <a:lstStyle/>
          <a:p>
            <a:pPr>
              <a:lnSpc>
                <a:spcPct val="107000"/>
              </a:lnSpc>
              <a:spcBef>
                <a:spcPts val="1200"/>
              </a:spcBef>
              <a:spcAft>
                <a:spcPts val="0"/>
              </a:spcAft>
            </a:pPr>
            <a:r>
              <a:rPr lang="en-US" sz="1400" smtClean="0">
                <a:latin typeface="Times New Roman" charset="0"/>
                <a:ea typeface="Times New Roman" charset="0"/>
              </a:rPr>
              <a:t>Source: Created </a:t>
            </a:r>
            <a:r>
              <a:rPr lang="en-US" sz="1400" dirty="0">
                <a:latin typeface="Times New Roman" charset="0"/>
                <a:ea typeface="Times New Roman" charset="0"/>
              </a:rPr>
              <a:t>by Authors from IEA (2016</a:t>
            </a:r>
            <a:r>
              <a:rPr lang="en-US" sz="1400" dirty="0" smtClean="0">
                <a:latin typeface="Times New Roman" charset="0"/>
                <a:ea typeface="Times New Roman" charset="0"/>
              </a:rPr>
              <a:t>)</a:t>
            </a:r>
            <a:endParaRPr lang="en-GB" sz="1400" dirty="0">
              <a:effectLst/>
              <a:latin typeface="Calibri" charset="0"/>
              <a:ea typeface="ＭＳ 明朝" charset="-128"/>
              <a:cs typeface="Times New Roman" charset="0"/>
            </a:endParaRPr>
          </a:p>
        </p:txBody>
      </p:sp>
      <p:sp>
        <p:nvSpPr>
          <p:cNvPr id="5" name="Down Arrow 4"/>
          <p:cNvSpPr/>
          <p:nvPr/>
        </p:nvSpPr>
        <p:spPr>
          <a:xfrm>
            <a:off x="3727534" y="5036037"/>
            <a:ext cx="1868951" cy="48119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67544" y="5517232"/>
            <a:ext cx="8388932" cy="646331"/>
          </a:xfrm>
          <a:prstGeom prst="rect">
            <a:avLst/>
          </a:prstGeom>
          <a:noFill/>
        </p:spPr>
        <p:txBody>
          <a:bodyPr wrap="square" rtlCol="0">
            <a:spAutoFit/>
          </a:bodyPr>
          <a:lstStyle/>
          <a:p>
            <a:r>
              <a:rPr kumimoji="1" lang="en-US" b="1" dirty="0" smtClean="0">
                <a:latin typeface="Times New Roman" charset="0"/>
                <a:ea typeface="Times New Roman" charset="0"/>
                <a:cs typeface="Times New Roman" charset="0"/>
              </a:rPr>
              <a:t>Research question</a:t>
            </a:r>
            <a:r>
              <a:rPr kumimoji="1" lang="en-US" b="1" smtClean="0">
                <a:latin typeface="Times New Roman" charset="0"/>
                <a:ea typeface="Times New Roman" charset="0"/>
                <a:cs typeface="Times New Roman" charset="0"/>
              </a:rPr>
              <a:t>: </a:t>
            </a:r>
            <a:endParaRPr kumimoji="1" lang="en-US" dirty="0" smtClean="0">
              <a:latin typeface="Times New Roman" charset="0"/>
              <a:ea typeface="Times New Roman" charset="0"/>
              <a:cs typeface="Times New Roman" charset="0"/>
            </a:endParaRPr>
          </a:p>
          <a:p>
            <a:r>
              <a:rPr kumimoji="1" lang="en-US" dirty="0" smtClean="0">
                <a:latin typeface="Times New Roman" charset="0"/>
                <a:ea typeface="Times New Roman" charset="0"/>
                <a:cs typeface="Times New Roman" charset="0"/>
              </a:rPr>
              <a:t>Can electricity market reform improve carbon and energy intensity?</a:t>
            </a:r>
            <a:endParaRPr kumimoji="1"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526345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Improvement of carbon intensity: </a:t>
            </a:r>
          </a:p>
          <a:p>
            <a:pPr algn="ctr"/>
            <a:r>
              <a:rPr lang="en-US" sz="2000" b="1" dirty="0" smtClean="0"/>
              <a:t>Electricity </a:t>
            </a:r>
            <a:r>
              <a:rPr lang="en-US" sz="2000" b="1" dirty="0"/>
              <a:t>net generation by different energy sources</a:t>
            </a:r>
            <a:r>
              <a:rPr lang="en-GB" sz="2000" b="1" dirty="0"/>
              <a:t> </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pic>
        <p:nvPicPr>
          <p:cNvPr id="4" name="picture"/>
          <p:cNvPicPr/>
          <p:nvPr/>
        </p:nvPicPr>
        <p:blipFill>
          <a:blip r:embed="rId3" cstate="print">
            <a:extLst>
              <a:ext uri="{28A0092B-C50C-407E-A947-70E740481C1C}">
                <a14:useLocalDpi xmlns:a14="http://schemas.microsoft.com/office/drawing/2010/main" val="0"/>
              </a:ext>
            </a:extLst>
          </a:blip>
          <a:stretch>
            <a:fillRect/>
          </a:stretch>
        </p:blipFill>
        <p:spPr>
          <a:xfrm>
            <a:off x="3635896" y="3284984"/>
            <a:ext cx="5508104" cy="3573016"/>
          </a:xfrm>
          <a:prstGeom prst="rect">
            <a:avLst/>
          </a:prstGeom>
        </p:spPr>
      </p:pic>
      <p:pic>
        <p:nvPicPr>
          <p:cNvPr id="3" name="picture"/>
          <p:cNvPicPr/>
          <p:nvPr/>
        </p:nvPicPr>
        <p:blipFill>
          <a:blip r:embed="rId4" cstate="print">
            <a:extLst>
              <a:ext uri="{28A0092B-C50C-407E-A947-70E740481C1C}">
                <a14:useLocalDpi xmlns:a14="http://schemas.microsoft.com/office/drawing/2010/main" val="0"/>
              </a:ext>
            </a:extLst>
          </a:blip>
          <a:stretch>
            <a:fillRect/>
          </a:stretch>
        </p:blipFill>
        <p:spPr>
          <a:xfrm>
            <a:off x="323528" y="1412776"/>
            <a:ext cx="5256584" cy="3528392"/>
          </a:xfrm>
          <a:prstGeom prst="rect">
            <a:avLst/>
          </a:prstGeom>
        </p:spPr>
      </p:pic>
      <p:sp>
        <p:nvSpPr>
          <p:cNvPr id="6" name="TextBox 5"/>
          <p:cNvSpPr txBox="1"/>
          <p:nvPr/>
        </p:nvSpPr>
        <p:spPr>
          <a:xfrm>
            <a:off x="336467" y="5059952"/>
            <a:ext cx="2795373" cy="523220"/>
          </a:xfrm>
          <a:prstGeom prst="rect">
            <a:avLst/>
          </a:prstGeom>
          <a:noFill/>
        </p:spPr>
        <p:txBody>
          <a:bodyPr wrap="square" rtlCol="0">
            <a:spAutoFit/>
          </a:bodyPr>
          <a:lstStyle/>
          <a:p>
            <a:r>
              <a:rPr kumimoji="1" lang="en-US" sz="1400" dirty="0" smtClean="0">
                <a:latin typeface="Times New Roman" charset="0"/>
                <a:ea typeface="Times New Roman" charset="0"/>
                <a:cs typeface="Times New Roman" charset="0"/>
              </a:rPr>
              <a:t>Source: </a:t>
            </a:r>
            <a:r>
              <a:rPr lang="en-US" sz="1400" dirty="0" smtClean="0">
                <a:latin typeface="Times New Roman" charset="0"/>
                <a:ea typeface="Times New Roman" charset="0"/>
                <a:cs typeface="Times New Roman" charset="0"/>
              </a:rPr>
              <a:t>Created by Authors from </a:t>
            </a:r>
          </a:p>
          <a:p>
            <a:r>
              <a:rPr kumimoji="1" lang="en-US" sz="1400" dirty="0" smtClean="0">
                <a:latin typeface="Times New Roman" charset="0"/>
                <a:ea typeface="Times New Roman" charset="0"/>
                <a:cs typeface="Times New Roman" charset="0"/>
              </a:rPr>
              <a:t>EIA 2016</a:t>
            </a:r>
            <a:endParaRPr kumimoji="1" lang="en-US" sz="14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9153755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827584" y="188640"/>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000" b="1" dirty="0" smtClean="0"/>
              <a:t>The U.S electricity market reform</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sp>
        <p:nvSpPr>
          <p:cNvPr id="4" name="Rectangle 3"/>
          <p:cNvSpPr/>
          <p:nvPr/>
        </p:nvSpPr>
        <p:spPr>
          <a:xfrm>
            <a:off x="395536" y="908720"/>
            <a:ext cx="8424936" cy="5355312"/>
          </a:xfrm>
          <a:prstGeom prst="rect">
            <a:avLst/>
          </a:prstGeom>
        </p:spPr>
        <p:txBody>
          <a:bodyPr wrap="square">
            <a:spAutoFit/>
          </a:bodyPr>
          <a:lstStyle/>
          <a:p>
            <a:r>
              <a:rPr lang="en-US" b="1" dirty="0" smtClean="0">
                <a:latin typeface="Times New Roman" charset="0"/>
                <a:ea typeface="Times New Roman" charset="0"/>
                <a:cs typeface="Times New Roman" charset="0"/>
              </a:rPr>
              <a:t>Liberalization of wholesale market</a:t>
            </a:r>
          </a:p>
          <a:p>
            <a:endParaRPr lang="en-US" dirty="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In </a:t>
            </a:r>
            <a:r>
              <a:rPr lang="en-US" dirty="0">
                <a:latin typeface="Times New Roman" charset="0"/>
                <a:ea typeface="Times New Roman" charset="0"/>
                <a:cs typeface="Times New Roman" charset="0"/>
              </a:rPr>
              <a:t>1992, the U.S established a new class of electricity </a:t>
            </a:r>
            <a:r>
              <a:rPr lang="en-US" dirty="0" smtClean="0">
                <a:latin typeface="Times New Roman" charset="0"/>
                <a:ea typeface="Times New Roman" charset="0"/>
                <a:cs typeface="Times New Roman" charset="0"/>
              </a:rPr>
              <a:t>generators </a:t>
            </a:r>
            <a:r>
              <a:rPr lang="en-US" dirty="0">
                <a:latin typeface="Times New Roman" charset="0"/>
                <a:ea typeface="Times New Roman" charset="0"/>
                <a:cs typeface="Times New Roman" charset="0"/>
              </a:rPr>
              <a:t>as one of the initiation of electricity market restructuring. With this, utilities and non-utilities are encouraged to invest in Independent Power Producers (IPPs) and to enhance the competition of wholesale </a:t>
            </a:r>
            <a:r>
              <a:rPr lang="en-US" dirty="0" smtClean="0">
                <a:latin typeface="Times New Roman" charset="0"/>
                <a:ea typeface="Times New Roman" charset="0"/>
                <a:cs typeface="Times New Roman" charset="0"/>
              </a:rPr>
              <a:t>markets</a:t>
            </a:r>
          </a:p>
          <a:p>
            <a:pPr marL="285750" indent="-285750">
              <a:buFont typeface="Arial" charset="0"/>
              <a:buChar char="•"/>
            </a:pPr>
            <a:r>
              <a:rPr lang="en-US" dirty="0">
                <a:latin typeface="Times New Roman" charset="0"/>
                <a:ea typeface="Times New Roman" charset="0"/>
                <a:cs typeface="Times New Roman" charset="0"/>
              </a:rPr>
              <a:t>In 1996, FERC issued order 888 and 889 to unbundle their generation functions and provide open access to their transmission </a:t>
            </a:r>
            <a:r>
              <a:rPr lang="en-US" dirty="0" smtClean="0">
                <a:latin typeface="Times New Roman" charset="0"/>
                <a:ea typeface="Times New Roman" charset="0"/>
                <a:cs typeface="Times New Roman" charset="0"/>
              </a:rPr>
              <a:t>facilities. These </a:t>
            </a:r>
            <a:r>
              <a:rPr lang="en-US" dirty="0">
                <a:latin typeface="Times New Roman" charset="0"/>
                <a:ea typeface="Times New Roman" charset="0"/>
                <a:cs typeface="Times New Roman" charset="0"/>
              </a:rPr>
              <a:t>orders also encouraged the establishment of Independent System Operators (ISOs) and Regional Transmission Organizations (RTOs) that manage the power transfers in the interconnection across </a:t>
            </a:r>
            <a:r>
              <a:rPr lang="en-US" dirty="0" smtClean="0">
                <a:latin typeface="Times New Roman" charset="0"/>
                <a:ea typeface="Times New Roman" charset="0"/>
                <a:cs typeface="Times New Roman" charset="0"/>
              </a:rPr>
              <a:t>states</a:t>
            </a:r>
          </a:p>
          <a:p>
            <a:endParaRPr lang="en-US" dirty="0" smtClean="0">
              <a:latin typeface="Times New Roman" charset="0"/>
              <a:ea typeface="Times New Roman" charset="0"/>
              <a:cs typeface="Times New Roman" charset="0"/>
            </a:endParaRPr>
          </a:p>
          <a:p>
            <a:r>
              <a:rPr lang="en-US" b="1" dirty="0">
                <a:latin typeface="Times New Roman" charset="0"/>
                <a:ea typeface="Times New Roman" charset="0"/>
                <a:cs typeface="Times New Roman" charset="0"/>
              </a:rPr>
              <a:t>Liberalization of </a:t>
            </a:r>
            <a:r>
              <a:rPr lang="en-US" b="1" dirty="0" smtClean="0">
                <a:latin typeface="Times New Roman" charset="0"/>
                <a:ea typeface="Times New Roman" charset="0"/>
                <a:cs typeface="Times New Roman" charset="0"/>
              </a:rPr>
              <a:t>retail market</a:t>
            </a:r>
          </a:p>
          <a:p>
            <a:endParaRPr lang="en-US" b="1" dirty="0">
              <a:latin typeface="Times New Roman" charset="0"/>
              <a:ea typeface="Times New Roman" charset="0"/>
              <a:cs typeface="Times New Roman" charset="0"/>
            </a:endParaRPr>
          </a:p>
          <a:p>
            <a:pPr marL="285750" indent="-285750">
              <a:buFont typeface="Arial" charset="0"/>
              <a:buChar char="•"/>
            </a:pPr>
            <a:r>
              <a:rPr lang="en-US" dirty="0">
                <a:latin typeface="Times New Roman" charset="0"/>
                <a:ea typeface="Times New Roman" charset="0"/>
                <a:cs typeface="Times New Roman" charset="0"/>
              </a:rPr>
              <a:t>Retail restructuring implemented in some states allows non-utility companies to purchase electricity in a wholesale market and offer retail consumers variety of pricing structures and choices. </a:t>
            </a: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Energy </a:t>
            </a:r>
            <a:r>
              <a:rPr lang="en-US" dirty="0">
                <a:latin typeface="Times New Roman" charset="0"/>
                <a:ea typeface="Times New Roman" charset="0"/>
                <a:cs typeface="Times New Roman" charset="0"/>
              </a:rPr>
              <a:t>consumers in such states have choices to select energy suppliers offering different price </a:t>
            </a:r>
            <a:r>
              <a:rPr lang="en-US" dirty="0" smtClean="0">
                <a:latin typeface="Times New Roman" charset="0"/>
                <a:ea typeface="Times New Roman" charset="0"/>
                <a:cs typeface="Times New Roman" charset="0"/>
              </a:rPr>
              <a:t>structures</a:t>
            </a:r>
            <a:endParaRPr lang="en-GB"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2528698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9241" y="476672"/>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Electricity market reform in the U.S</a:t>
            </a:r>
          </a:p>
          <a:p>
            <a:pPr algn="ctr"/>
            <a:r>
              <a:rPr lang="en-US" sz="2000" b="1" dirty="0" smtClean="0"/>
              <a:t>Map </a:t>
            </a:r>
            <a:r>
              <a:rPr lang="en-US" sz="2000" b="1" dirty="0"/>
              <a:t>of ISOs and RTOs</a:t>
            </a:r>
            <a:r>
              <a:rPr lang="en-GB" sz="2000" b="1" dirty="0"/>
              <a:t> </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sp>
        <p:nvSpPr>
          <p:cNvPr id="4" name="TextBox 3"/>
          <p:cNvSpPr txBox="1"/>
          <p:nvPr/>
        </p:nvSpPr>
        <p:spPr>
          <a:xfrm>
            <a:off x="6660232" y="5795972"/>
            <a:ext cx="1524776" cy="369332"/>
          </a:xfrm>
          <a:prstGeom prst="rect">
            <a:avLst/>
          </a:prstGeom>
          <a:noFill/>
        </p:spPr>
        <p:txBody>
          <a:bodyPr wrap="none" rtlCol="0">
            <a:spAutoFit/>
          </a:bodyPr>
          <a:lstStyle/>
          <a:p>
            <a:r>
              <a:rPr lang="en-US" dirty="0">
                <a:latin typeface="Times New Roman" charset="0"/>
                <a:ea typeface="Times New Roman" charset="0"/>
                <a:cs typeface="Times New Roman" charset="0"/>
              </a:rPr>
              <a:t>Source: </a:t>
            </a:r>
            <a:r>
              <a:rPr lang="en-US" dirty="0" smtClean="0">
                <a:latin typeface="Times New Roman" charset="0"/>
                <a:ea typeface="Times New Roman" charset="0"/>
                <a:cs typeface="Times New Roman" charset="0"/>
              </a:rPr>
              <a:t>FERC</a:t>
            </a:r>
            <a:endParaRPr kumimoji="1" lang="en-US" dirty="0">
              <a:latin typeface="Times New Roman" charset="0"/>
              <a:ea typeface="Times New Roman" charset="0"/>
              <a:cs typeface="Times New Roman"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1308100"/>
            <a:ext cx="6388100" cy="4241800"/>
          </a:xfrm>
          <a:prstGeom prst="rect">
            <a:avLst/>
          </a:prstGeom>
        </p:spPr>
      </p:pic>
    </p:spTree>
    <p:extLst>
      <p:ext uri="{BB962C8B-B14F-4D97-AF65-F5344CB8AC3E}">
        <p14:creationId xmlns:p14="http://schemas.microsoft.com/office/powerpoint/2010/main" val="814351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07845929"/>
              </p:ext>
            </p:extLst>
          </p:nvPr>
        </p:nvGraphicFramePr>
        <p:xfrm>
          <a:off x="1" y="103224"/>
          <a:ext cx="9143999" cy="6638144"/>
        </p:xfrm>
        <a:graphic>
          <a:graphicData uri="http://schemas.openxmlformats.org/drawingml/2006/table">
            <a:tbl>
              <a:tblPr firstRow="1" firstCol="1" bandRow="1">
                <a:tableStyleId>{5C22544A-7EE6-4342-B048-85BDC9FD1C3A}</a:tableStyleId>
              </a:tblPr>
              <a:tblGrid>
                <a:gridCol w="1123522"/>
                <a:gridCol w="1359414"/>
                <a:gridCol w="1096596"/>
                <a:gridCol w="1170280"/>
                <a:gridCol w="1406364"/>
                <a:gridCol w="1296144"/>
                <a:gridCol w="1691679"/>
              </a:tblGrid>
              <a:tr h="245166">
                <a:tc>
                  <a:txBody>
                    <a:bodyPr/>
                    <a:lstStyle/>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Regulated market: Resource mix</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Regulation: Timeframe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Regulation: Settlement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Demand Response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Energy Markets</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Ancillary Services</a:t>
                      </a:r>
                      <a:endParaRPr lang="en-GB" sz="900">
                        <a:effectLst/>
                        <a:latin typeface="Calibri" charset="0"/>
                        <a:ea typeface="ＭＳ 明朝" charset="-128"/>
                        <a:cs typeface="Times New Roman" charset="0"/>
                      </a:endParaRPr>
                    </a:p>
                  </a:txBody>
                  <a:tcPr marL="4776" marR="4776" marT="0" marB="0"/>
                </a:tc>
              </a:tr>
              <a:tr h="820367">
                <a:tc>
                  <a:txBody>
                    <a:bodyPr/>
                    <a:lstStyle/>
                    <a:p>
                      <a:pPr>
                        <a:lnSpc>
                          <a:spcPct val="107000"/>
                        </a:lnSpc>
                        <a:spcAft>
                          <a:spcPts val="800"/>
                        </a:spcAft>
                      </a:pPr>
                      <a:r>
                        <a:rPr lang="en-US" sz="900">
                          <a:effectLst/>
                        </a:rPr>
                        <a:t>California ISO</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Conventional generators, storage, demand response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Day-ahead market. Regulation up and down are 15 minute products</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demand response in California consists of programs for managing peak summer demands operated by the state’s electric utilities.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In day-ahead market, From the offers and bids, CAISO constructs aggregate supply and demand curves for each location.</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CAISO procures four ancillary services in the day-ahead and real-time markets: Regulation up: Regulation down: Spinning reserve: Nonspinning reserve</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r>
              <a:tr h="769854">
                <a:tc>
                  <a:txBody>
                    <a:bodyPr/>
                    <a:lstStyle/>
                    <a:p>
                      <a:pPr>
                        <a:lnSpc>
                          <a:spcPct val="107000"/>
                        </a:lnSpc>
                        <a:spcAft>
                          <a:spcPts val="800"/>
                        </a:spcAft>
                      </a:pPr>
                      <a:r>
                        <a:rPr lang="en-US" sz="900">
                          <a:effectLst/>
                        </a:rPr>
                        <a:t>New York ISO (NYISO)</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Conventional generators, storage, demand response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Day-ahead and real-time markets</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For demand-response (DR) programs</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Hour ahead and Real time market</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NYISO administers competitive markets for ancillary services that are required to support the power system. Operating reserves and regulation.</a:t>
                      </a:r>
                      <a:endParaRPr lang="en-GB" sz="900">
                        <a:effectLst/>
                        <a:latin typeface="Calibri" charset="0"/>
                        <a:ea typeface="ＭＳ 明朝" charset="-128"/>
                        <a:cs typeface="Times New Roman" charset="0"/>
                      </a:endParaRPr>
                    </a:p>
                  </a:txBody>
                  <a:tcPr marL="4776" marR="4776" marT="0" marB="0"/>
                </a:tc>
              </a:tr>
              <a:tr h="490332">
                <a:tc>
                  <a:txBody>
                    <a:bodyPr/>
                    <a:lstStyle/>
                    <a:p>
                      <a:pPr>
                        <a:lnSpc>
                          <a:spcPct val="107000"/>
                        </a:lnSpc>
                        <a:spcAft>
                          <a:spcPts val="800"/>
                        </a:spcAft>
                      </a:pPr>
                      <a:r>
                        <a:rPr lang="en-US" sz="900">
                          <a:effectLst/>
                        </a:rPr>
                        <a:t>Electric Reliability Council of Texas (ERCOT)</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Conventional generators, mostly made up of CC for both regulation up and down</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Cleared in day ahead market</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r>
              <a:tr h="942950">
                <a:tc>
                  <a:txBody>
                    <a:bodyPr/>
                    <a:lstStyle/>
                    <a:p>
                      <a:pPr>
                        <a:lnSpc>
                          <a:spcPct val="107000"/>
                        </a:lnSpc>
                        <a:spcAft>
                          <a:spcPts val="800"/>
                        </a:spcAft>
                      </a:pPr>
                      <a:r>
                        <a:rPr lang="en-US" sz="900">
                          <a:effectLst/>
                        </a:rPr>
                        <a:t>PJM interconnection</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Conventional generators, storage, demand response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Cleared hourly in real-time market</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PJM’s DR programs can be grouped into emergency or economic programs. </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In Real-Time Market, PJM must coordinate the dispatch of generation and demand resources to meet the instantaneous demand for electricity. </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Regulation: Synchronized reserves: Day-ahead scheduling reserves (DASR): </a:t>
                      </a:r>
                      <a:endParaRPr lang="en-GB" sz="900">
                        <a:effectLst/>
                        <a:latin typeface="Calibri" charset="0"/>
                        <a:ea typeface="ＭＳ 明朝" charset="-128"/>
                        <a:cs typeface="Times New Roman" charset="0"/>
                      </a:endParaRPr>
                    </a:p>
                  </a:txBody>
                  <a:tcPr marL="4776" marR="4776" marT="0" marB="0"/>
                </a:tc>
              </a:tr>
              <a:tr h="769854">
                <a:tc>
                  <a:txBody>
                    <a:bodyPr/>
                    <a:lstStyle/>
                    <a:p>
                      <a:pPr>
                        <a:lnSpc>
                          <a:spcPct val="107000"/>
                        </a:lnSpc>
                        <a:spcAft>
                          <a:spcPts val="800"/>
                        </a:spcAft>
                      </a:pPr>
                      <a:r>
                        <a:rPr lang="en-US" sz="900" dirty="0">
                          <a:effectLst/>
                        </a:rPr>
                        <a:t>ISO New England (ISO-NE)</a:t>
                      </a:r>
                      <a:endParaRPr lang="en-GB" sz="900" dirty="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Generators only</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Approximately hourly</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ISO-NE administers the following demand-response programs for the New England wholesale electricity market</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In real time market, ISO-NE must coordinate the dispatch of generation and demand resources to meet the instantaneous demand for electricity.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ISO-NE procures ancillary services via the forward reserve market and its regulation market. </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r>
              <a:tr h="858081">
                <a:tc>
                  <a:txBody>
                    <a:bodyPr/>
                    <a:lstStyle/>
                    <a:p>
                      <a:pPr>
                        <a:lnSpc>
                          <a:spcPct val="107000"/>
                        </a:lnSpc>
                        <a:spcAft>
                          <a:spcPts val="800"/>
                        </a:spcAft>
                      </a:pPr>
                      <a:r>
                        <a:rPr lang="en-US" sz="900">
                          <a:effectLst/>
                        </a:rPr>
                        <a:t>Midwest ISO (MISO)</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Mostly conventional generators. Very small percentage from one battery and one demand response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Day-ahead and real-time market</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MISO recognizes the value of Demand Response as a mechanism for improving market efficiency</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MISO must coordinate the dispatch of generation and demand resources to meet the instantaneous demand for electricity. </a:t>
                      </a:r>
                      <a:endParaRPr lang="en-GB" sz="900">
                        <a:effectLst/>
                      </a:endParaRPr>
                    </a:p>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MISO procures ancillary services via the co-optimized energy and ancillary services market and includes the following services: Spinning Reserves, Supplemental Reserves, Regulation </a:t>
                      </a:r>
                      <a:endParaRPr lang="en-GB" sz="900">
                        <a:effectLst/>
                        <a:latin typeface="Calibri" charset="0"/>
                        <a:ea typeface="ＭＳ 明朝" charset="-128"/>
                        <a:cs typeface="Times New Roman" charset="0"/>
                      </a:endParaRPr>
                    </a:p>
                  </a:txBody>
                  <a:tcPr marL="4776" marR="4776" marT="0" marB="0"/>
                </a:tc>
              </a:tr>
              <a:tr h="980664">
                <a:tc>
                  <a:txBody>
                    <a:bodyPr/>
                    <a:lstStyle/>
                    <a:p>
                      <a:pPr>
                        <a:lnSpc>
                          <a:spcPct val="107000"/>
                        </a:lnSpc>
                        <a:spcAft>
                          <a:spcPts val="800"/>
                        </a:spcAft>
                      </a:pPr>
                      <a:r>
                        <a:rPr lang="en-US" sz="900">
                          <a:effectLst/>
                        </a:rPr>
                        <a:t>Southwestern Power Pool (SSP)</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Mostly conventional generation, dispatchable wind occasionally participates in providing regulation down</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Day-ahead and real-time markets. Regulation up and down are five minute products</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Real-time price and historical performance</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 </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a:effectLst/>
                        </a:rPr>
                        <a:t>SPP must coordinate the dispatch of generation and demand resources to meet the instantaneous demand for electricity</a:t>
                      </a:r>
                      <a:endParaRPr lang="en-GB" sz="900">
                        <a:effectLst/>
                        <a:latin typeface="Calibri" charset="0"/>
                        <a:ea typeface="ＭＳ 明朝" charset="-128"/>
                        <a:cs typeface="Times New Roman" charset="0"/>
                      </a:endParaRPr>
                    </a:p>
                  </a:txBody>
                  <a:tcPr marL="4776" marR="4776" marT="0" marB="0"/>
                </a:tc>
                <a:tc>
                  <a:txBody>
                    <a:bodyPr/>
                    <a:lstStyle/>
                    <a:p>
                      <a:pPr>
                        <a:lnSpc>
                          <a:spcPct val="107000"/>
                        </a:lnSpc>
                        <a:spcAft>
                          <a:spcPts val="800"/>
                        </a:spcAft>
                      </a:pPr>
                      <a:r>
                        <a:rPr lang="en-US" sz="900" dirty="0">
                          <a:effectLst/>
                        </a:rPr>
                        <a:t>SPP procures ancillary services via the co-optimized energy and ancillary services market and includes the following services: Regulation Up reserves, Regulation Down reserves. Spinning Reserves, Supplemental Reserves</a:t>
                      </a:r>
                      <a:endParaRPr lang="en-GB" sz="900" dirty="0">
                        <a:effectLst/>
                        <a:latin typeface="Calibri" charset="0"/>
                        <a:ea typeface="ＭＳ 明朝" charset="-128"/>
                        <a:cs typeface="Times New Roman" charset="0"/>
                      </a:endParaRPr>
                    </a:p>
                  </a:txBody>
                  <a:tcPr marL="4776" marR="4776" marT="0" marB="0"/>
                </a:tc>
              </a:tr>
            </a:tbl>
          </a:graphicData>
        </a:graphic>
      </p:graphicFrame>
    </p:spTree>
    <p:extLst>
      <p:ext uri="{BB962C8B-B14F-4D97-AF65-F5344CB8AC3E}">
        <p14:creationId xmlns:p14="http://schemas.microsoft.com/office/powerpoint/2010/main" val="71975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899592" y="260648"/>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Electricity market reform and improvement </a:t>
            </a:r>
            <a:r>
              <a:rPr lang="en-US" sz="2000" b="1" dirty="0"/>
              <a:t>of </a:t>
            </a:r>
            <a:r>
              <a:rPr lang="en-US" sz="2000" b="1" dirty="0" smtClean="0"/>
              <a:t>energy intensity</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sp>
        <p:nvSpPr>
          <p:cNvPr id="4" name="Rectangle 3"/>
          <p:cNvSpPr/>
          <p:nvPr/>
        </p:nvSpPr>
        <p:spPr>
          <a:xfrm>
            <a:off x="611560" y="980727"/>
            <a:ext cx="8136904" cy="1200329"/>
          </a:xfrm>
          <a:prstGeom prst="rect">
            <a:avLst/>
          </a:prstGeom>
        </p:spPr>
        <p:txBody>
          <a:bodyPr wrap="square">
            <a:spAutoFit/>
          </a:bodyPr>
          <a:lstStyle/>
          <a:p>
            <a:pPr marL="285750" indent="-285750">
              <a:buFont typeface="Arial" charset="0"/>
              <a:buChar char="•"/>
            </a:pPr>
            <a:r>
              <a:rPr lang="en-US" dirty="0" smtClean="0">
                <a:latin typeface="Times New Roman" charset="0"/>
                <a:ea typeface="Times New Roman" charset="0"/>
              </a:rPr>
              <a:t>Reducing </a:t>
            </a:r>
            <a:r>
              <a:rPr lang="en-US" dirty="0">
                <a:latin typeface="Times New Roman" charset="0"/>
                <a:ea typeface="Times New Roman" charset="0"/>
              </a:rPr>
              <a:t>electricity consumption (in this paper we look at electricity sales) per GDP at the state level</a:t>
            </a:r>
            <a:r>
              <a:rPr lang="en-US" dirty="0" smtClean="0">
                <a:latin typeface="Times New Roman" charset="0"/>
                <a:ea typeface="Times New Roman" charset="0"/>
              </a:rPr>
              <a:t>.</a:t>
            </a:r>
          </a:p>
          <a:p>
            <a:pPr marL="285750" indent="-285750">
              <a:buFont typeface="Arial" charset="0"/>
              <a:buChar char="•"/>
            </a:pPr>
            <a:r>
              <a:rPr lang="en-US" dirty="0" smtClean="0">
                <a:latin typeface="Times New Roman" charset="0"/>
                <a:ea typeface="Times New Roman" charset="0"/>
              </a:rPr>
              <a:t>To </a:t>
            </a:r>
            <a:r>
              <a:rPr lang="en-US" dirty="0">
                <a:latin typeface="Times New Roman" charset="0"/>
                <a:ea typeface="Times New Roman" charset="0"/>
              </a:rPr>
              <a:t>reduce electricity from demand side. </a:t>
            </a:r>
          </a:p>
          <a:p>
            <a:pPr marL="285750" indent="-285750">
              <a:buFont typeface="Arial" charset="0"/>
              <a:buChar char="•"/>
            </a:pPr>
            <a:r>
              <a:rPr lang="en-US" dirty="0" smtClean="0">
                <a:latin typeface="Times New Roman" charset="0"/>
                <a:ea typeface="Times New Roman" charset="0"/>
              </a:rPr>
              <a:t>To </a:t>
            </a:r>
            <a:r>
              <a:rPr lang="en-US" dirty="0">
                <a:latin typeface="Times New Roman" charset="0"/>
                <a:ea typeface="Times New Roman" charset="0"/>
              </a:rPr>
              <a:t>reduce energy use per generation in energy supply. </a:t>
            </a:r>
            <a:endParaRPr lang="en-US" dirty="0"/>
          </a:p>
        </p:txBody>
      </p:sp>
      <p:sp>
        <p:nvSpPr>
          <p:cNvPr id="3" name="Rectangle 2"/>
          <p:cNvSpPr/>
          <p:nvPr/>
        </p:nvSpPr>
        <p:spPr>
          <a:xfrm>
            <a:off x="588158" y="2778860"/>
            <a:ext cx="8136904" cy="3693319"/>
          </a:xfrm>
          <a:prstGeom prst="rect">
            <a:avLst/>
          </a:prstGeom>
        </p:spPr>
        <p:txBody>
          <a:bodyPr wrap="square">
            <a:spAutoFit/>
          </a:bodyPr>
          <a:lstStyle/>
          <a:p>
            <a:pPr>
              <a:spcAft>
                <a:spcPts val="0"/>
              </a:spcAft>
            </a:pPr>
            <a:r>
              <a:rPr lang="en-US" b="1" dirty="0" smtClean="0">
                <a:latin typeface="Times New Roman" charset="0"/>
                <a:ea typeface="Times New Roman" charset="0"/>
                <a:cs typeface="Times New Roman" charset="0"/>
              </a:rPr>
              <a:t>In </a:t>
            </a:r>
            <a:r>
              <a:rPr lang="en-US" b="1" dirty="0">
                <a:latin typeface="Times New Roman" charset="0"/>
                <a:ea typeface="Times New Roman" charset="0"/>
                <a:cs typeface="Times New Roman" charset="0"/>
              </a:rPr>
              <a:t>deregulated competitive </a:t>
            </a:r>
            <a:r>
              <a:rPr lang="en-US" b="1" dirty="0" smtClean="0">
                <a:latin typeface="Times New Roman" charset="0"/>
                <a:ea typeface="Times New Roman" charset="0"/>
                <a:cs typeface="Times New Roman" charset="0"/>
              </a:rPr>
              <a:t>market</a:t>
            </a:r>
            <a:endParaRPr lang="en-US" b="1" dirty="0">
              <a:latin typeface="Times New Roman" charset="0"/>
              <a:ea typeface="Times New Roman" charset="0"/>
              <a:cs typeface="Times New Roman" charset="0"/>
            </a:endParaRPr>
          </a:p>
          <a:p>
            <a:pPr>
              <a:spcAft>
                <a:spcPts val="0"/>
              </a:spcAft>
            </a:pPr>
            <a:endParaRPr lang="en-US" dirty="0" smtClean="0">
              <a:latin typeface="Times New Roman" charset="0"/>
              <a:ea typeface="Times New Roman" charset="0"/>
              <a:cs typeface="Times New Roman" charset="0"/>
            </a:endParaRPr>
          </a:p>
          <a:p>
            <a:pPr marL="285750" indent="-285750">
              <a:spcAft>
                <a:spcPts val="0"/>
              </a:spcAft>
              <a:buFont typeface="Wingdings" charset="2"/>
              <a:buChar char="ü"/>
            </a:pPr>
            <a:r>
              <a:rPr lang="en-US" dirty="0" smtClean="0">
                <a:latin typeface="Times New Roman" charset="0"/>
                <a:ea typeface="Times New Roman" charset="0"/>
                <a:cs typeface="Times New Roman" charset="0"/>
              </a:rPr>
              <a:t>Electricity </a:t>
            </a:r>
            <a:r>
              <a:rPr lang="en-US" dirty="0">
                <a:latin typeface="Times New Roman" charset="0"/>
                <a:ea typeface="Times New Roman" charset="0"/>
                <a:cs typeface="Times New Roman" charset="0"/>
              </a:rPr>
              <a:t>suppliers seek to reduce their total cost of supply by pursuing better </a:t>
            </a:r>
            <a:r>
              <a:rPr lang="en-US" dirty="0" smtClean="0">
                <a:latin typeface="Times New Roman" charset="0"/>
                <a:ea typeface="Times New Roman" charset="0"/>
                <a:cs typeface="Times New Roman" charset="0"/>
              </a:rPr>
              <a:t>cost-performance. </a:t>
            </a:r>
          </a:p>
          <a:p>
            <a:pPr marL="285750" indent="-285750">
              <a:spcAft>
                <a:spcPts val="0"/>
              </a:spcAft>
              <a:buFont typeface="Wingdings" charset="2"/>
              <a:buChar char="ü"/>
            </a:pPr>
            <a:r>
              <a:rPr lang="en-US" dirty="0" smtClean="0">
                <a:latin typeface="Times New Roman" charset="0"/>
                <a:ea typeface="Times New Roman" charset="0"/>
                <a:cs typeface="Times New Roman" charset="0"/>
              </a:rPr>
              <a:t>Incentive </a:t>
            </a:r>
            <a:r>
              <a:rPr lang="en-US" dirty="0">
                <a:latin typeface="Times New Roman" charset="0"/>
                <a:ea typeface="Times New Roman" charset="0"/>
                <a:cs typeface="Times New Roman" charset="0"/>
              </a:rPr>
              <a:t>to pursue more energy efficiency of electricity power generation plants and to shift from conventional power plant to less emission technologies.    </a:t>
            </a:r>
            <a:endParaRPr lang="en-GB" dirty="0">
              <a:latin typeface="Times New Roman" charset="0"/>
              <a:ea typeface="Times New Roman" charset="0"/>
              <a:cs typeface="Times New Roman" charset="0"/>
            </a:endParaRPr>
          </a:p>
          <a:p>
            <a:pPr>
              <a:spcAft>
                <a:spcPts val="0"/>
              </a:spcAft>
            </a:pPr>
            <a:endParaRPr lang="en-US" b="1" dirty="0" smtClean="0">
              <a:latin typeface="Times New Roman" charset="0"/>
              <a:ea typeface="Times New Roman" charset="0"/>
              <a:cs typeface="Times New Roman" charset="0"/>
            </a:endParaRPr>
          </a:p>
          <a:p>
            <a:pPr>
              <a:spcAft>
                <a:spcPts val="0"/>
              </a:spcAft>
            </a:pPr>
            <a:r>
              <a:rPr lang="en-US" b="1" dirty="0" smtClean="0">
                <a:latin typeface="Times New Roman" charset="0"/>
                <a:ea typeface="Times New Roman" charset="0"/>
                <a:cs typeface="Times New Roman" charset="0"/>
              </a:rPr>
              <a:t>Some </a:t>
            </a:r>
            <a:r>
              <a:rPr lang="en-US" b="1" dirty="0">
                <a:latin typeface="Times New Roman" charset="0"/>
                <a:ea typeface="Times New Roman" charset="0"/>
                <a:cs typeface="Times New Roman" charset="0"/>
              </a:rPr>
              <a:t>of electricity markets has introduced energy demand response</a:t>
            </a:r>
          </a:p>
          <a:p>
            <a:pPr>
              <a:spcAft>
                <a:spcPts val="0"/>
              </a:spcAft>
            </a:pPr>
            <a:endParaRPr lang="en-US" dirty="0">
              <a:latin typeface="Times New Roman" charset="0"/>
              <a:ea typeface="Times New Roman" charset="0"/>
              <a:cs typeface="Times New Roman" charset="0"/>
            </a:endParaRPr>
          </a:p>
          <a:p>
            <a:pPr marL="285750" indent="-285750">
              <a:spcAft>
                <a:spcPts val="0"/>
              </a:spcAft>
              <a:buFont typeface="Wingdings" charset="2"/>
              <a:buChar char="ü"/>
            </a:pPr>
            <a:r>
              <a:rPr lang="en-US" dirty="0">
                <a:latin typeface="Times New Roman" charset="0"/>
                <a:ea typeface="Times New Roman" charset="0"/>
                <a:cs typeface="Times New Roman" charset="0"/>
              </a:rPr>
              <a:t>It gives opportunities for electricity users to manage their electricity use in a cost benefit way </a:t>
            </a:r>
          </a:p>
          <a:p>
            <a:pPr marL="285750" indent="-285750">
              <a:spcAft>
                <a:spcPts val="0"/>
              </a:spcAft>
              <a:buFont typeface="Wingdings" charset="2"/>
              <a:buChar char="ü"/>
            </a:pPr>
            <a:r>
              <a:rPr lang="en-US" dirty="0">
                <a:latin typeface="Times New Roman" charset="0"/>
                <a:ea typeface="Times New Roman" charset="0"/>
                <a:cs typeface="Times New Roman" charset="0"/>
              </a:rPr>
              <a:t>energy supplier can reduce and shift the operation of the electric grid during peak period by providing various time-based rates and financial </a:t>
            </a:r>
            <a:r>
              <a:rPr lang="en-US" dirty="0" smtClean="0">
                <a:latin typeface="Times New Roman" charset="0"/>
                <a:ea typeface="Times New Roman" charset="0"/>
                <a:cs typeface="Times New Roman" charset="0"/>
              </a:rPr>
              <a:t>incentives</a:t>
            </a:r>
            <a:endParaRPr lang="en-US" dirty="0">
              <a:latin typeface="Times New Roman" charset="0"/>
              <a:ea typeface="Times New Roman" charset="0"/>
              <a:cs typeface="Times New Roman" charset="0"/>
            </a:endParaRPr>
          </a:p>
        </p:txBody>
      </p:sp>
      <p:sp>
        <p:nvSpPr>
          <p:cNvPr id="5" name="Down Arrow 4"/>
          <p:cNvSpPr/>
          <p:nvPr/>
        </p:nvSpPr>
        <p:spPr>
          <a:xfrm rot="10800000">
            <a:off x="3347864" y="2263934"/>
            <a:ext cx="2016224"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86794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899592" y="260648"/>
            <a:ext cx="727280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Electricity market reform and improvement </a:t>
            </a:r>
            <a:r>
              <a:rPr lang="en-US" sz="2000" b="1" dirty="0"/>
              <a:t>of </a:t>
            </a:r>
            <a:r>
              <a:rPr lang="en-US" sz="2000" b="1" dirty="0" smtClean="0"/>
              <a:t>carbon intensity</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sp>
        <p:nvSpPr>
          <p:cNvPr id="4" name="Rectangle 3"/>
          <p:cNvSpPr/>
          <p:nvPr/>
        </p:nvSpPr>
        <p:spPr>
          <a:xfrm>
            <a:off x="467544" y="3093958"/>
            <a:ext cx="8136904" cy="3139321"/>
          </a:xfrm>
          <a:prstGeom prst="rect">
            <a:avLst/>
          </a:prstGeom>
        </p:spPr>
        <p:txBody>
          <a:bodyPr wrap="square">
            <a:spAutoFit/>
          </a:bodyPr>
          <a:lstStyle/>
          <a:p>
            <a:r>
              <a:rPr lang="en-US" b="1" dirty="0">
                <a:latin typeface="Times New Roman" charset="0"/>
                <a:ea typeface="Times New Roman" charset="0"/>
                <a:cs typeface="Times New Roman" charset="0"/>
              </a:rPr>
              <a:t>Renewable portfolio standards (RPS) </a:t>
            </a:r>
            <a:endParaRPr lang="en-US" b="1" dirty="0">
              <a:latin typeface="Times New Roman" charset="0"/>
              <a:ea typeface="Times New Roman" charset="0"/>
              <a:cs typeface="Times New Roman" charset="0"/>
            </a:endParaRPr>
          </a:p>
          <a:p>
            <a:pPr marL="285750" indent="-285750">
              <a:buFont typeface="Wingdings" charset="2"/>
              <a:buChar char="ü"/>
            </a:pPr>
            <a:r>
              <a:rPr lang="en-US" dirty="0">
                <a:latin typeface="Times New Roman" charset="0"/>
                <a:ea typeface="Times New Roman" charset="0"/>
                <a:cs typeface="Times New Roman" charset="0"/>
              </a:rPr>
              <a:t>O</a:t>
            </a:r>
            <a:r>
              <a:rPr lang="en-US" dirty="0" smtClean="0">
                <a:latin typeface="Times New Roman" charset="0"/>
                <a:ea typeface="Times New Roman" charset="0"/>
                <a:cs typeface="Times New Roman" charset="0"/>
              </a:rPr>
              <a:t>ne </a:t>
            </a:r>
            <a:r>
              <a:rPr lang="en-US" dirty="0">
                <a:latin typeface="Times New Roman" charset="0"/>
                <a:ea typeface="Times New Roman" charset="0"/>
                <a:cs typeface="Times New Roman" charset="0"/>
              </a:rPr>
              <a:t>of the significant drivers for the growth of investment in renewable </a:t>
            </a:r>
            <a:r>
              <a:rPr lang="en-US" dirty="0" smtClean="0">
                <a:latin typeface="Times New Roman" charset="0"/>
                <a:ea typeface="Times New Roman" charset="0"/>
                <a:cs typeface="Times New Roman" charset="0"/>
              </a:rPr>
              <a:t>generation. </a:t>
            </a:r>
          </a:p>
          <a:p>
            <a:endParaRPr lang="en-US" dirty="0" smtClean="0">
              <a:latin typeface="Times New Roman" charset="0"/>
              <a:ea typeface="Times New Roman" charset="0"/>
              <a:cs typeface="Times New Roman" charset="0"/>
            </a:endParaRPr>
          </a:p>
          <a:p>
            <a:r>
              <a:rPr lang="en-US" b="1" dirty="0">
                <a:latin typeface="Times New Roman" charset="0"/>
                <a:ea typeface="Times New Roman" charset="0"/>
                <a:cs typeface="Times New Roman" charset="0"/>
              </a:rPr>
              <a:t>In deregulated wholesale electricity </a:t>
            </a:r>
            <a:r>
              <a:rPr lang="en-US" b="1" dirty="0" smtClean="0">
                <a:latin typeface="Times New Roman" charset="0"/>
                <a:ea typeface="Times New Roman" charset="0"/>
                <a:cs typeface="Times New Roman" charset="0"/>
              </a:rPr>
              <a:t>market </a:t>
            </a:r>
            <a:endParaRPr lang="en-US" b="1" dirty="0">
              <a:latin typeface="Times New Roman" charset="0"/>
              <a:ea typeface="Times New Roman" charset="0"/>
              <a:cs typeface="Times New Roman" charset="0"/>
            </a:endParaRPr>
          </a:p>
          <a:p>
            <a:pPr marL="285750" indent="-285750">
              <a:buFont typeface="Wingdings" charset="2"/>
              <a:buChar char="ü"/>
            </a:pPr>
            <a:r>
              <a:rPr lang="en-US" dirty="0" smtClean="0">
                <a:latin typeface="Times New Roman" charset="0"/>
                <a:ea typeface="Times New Roman" charset="0"/>
                <a:cs typeface="Times New Roman" charset="0"/>
              </a:rPr>
              <a:t>IPP </a:t>
            </a:r>
            <a:r>
              <a:rPr lang="en-US" dirty="0">
                <a:latin typeface="Times New Roman" charset="0"/>
                <a:ea typeface="Times New Roman" charset="0"/>
                <a:cs typeface="Times New Roman" charset="0"/>
              </a:rPr>
              <a:t>and non-utility generators such as wind farms can participate in the market-based competitive system. </a:t>
            </a:r>
            <a:endParaRPr lang="en-US" dirty="0" smtClean="0">
              <a:latin typeface="Times New Roman" charset="0"/>
              <a:ea typeface="Times New Roman" charset="0"/>
              <a:cs typeface="Times New Roman" charset="0"/>
            </a:endParaRPr>
          </a:p>
          <a:p>
            <a:endParaRPr lang="en-US" dirty="0">
              <a:latin typeface="Times New Roman" charset="0"/>
              <a:ea typeface="Times New Roman" charset="0"/>
              <a:cs typeface="Times New Roman" charset="0"/>
            </a:endParaRPr>
          </a:p>
          <a:p>
            <a:r>
              <a:rPr lang="en-US" b="1" dirty="0" smtClean="0">
                <a:latin typeface="Times New Roman" charset="0"/>
                <a:ea typeface="Times New Roman" charset="0"/>
                <a:cs typeface="Times New Roman" charset="0"/>
              </a:rPr>
              <a:t>In </a:t>
            </a:r>
            <a:r>
              <a:rPr lang="en-US" b="1" dirty="0">
                <a:latin typeface="Times New Roman" charset="0"/>
                <a:ea typeface="Times New Roman" charset="0"/>
                <a:cs typeface="Times New Roman" charset="0"/>
              </a:rPr>
              <a:t>regulated retail </a:t>
            </a:r>
            <a:r>
              <a:rPr lang="en-US" b="1" dirty="0" smtClean="0">
                <a:latin typeface="Times New Roman" charset="0"/>
                <a:ea typeface="Times New Roman" charset="0"/>
                <a:cs typeface="Times New Roman" charset="0"/>
              </a:rPr>
              <a:t>states</a:t>
            </a:r>
          </a:p>
          <a:p>
            <a:pPr marL="285750" indent="-285750">
              <a:buFont typeface="Wingdings" charset="2"/>
              <a:buChar char="ü"/>
            </a:pPr>
            <a:r>
              <a:rPr lang="en-US" dirty="0" smtClean="0">
                <a:latin typeface="Times New Roman" charset="0"/>
                <a:ea typeface="Times New Roman" charset="0"/>
                <a:cs typeface="Times New Roman" charset="0"/>
              </a:rPr>
              <a:t>If </a:t>
            </a:r>
            <a:r>
              <a:rPr lang="en-US" dirty="0">
                <a:latin typeface="Times New Roman" charset="0"/>
                <a:ea typeface="Times New Roman" charset="0"/>
                <a:cs typeface="Times New Roman" charset="0"/>
              </a:rPr>
              <a:t>a state implements </a:t>
            </a:r>
            <a:r>
              <a:rPr lang="en-US" dirty="0" smtClean="0">
                <a:latin typeface="Times New Roman" charset="0"/>
                <a:ea typeface="Times New Roman" charset="0"/>
                <a:cs typeface="Times New Roman" charset="0"/>
              </a:rPr>
              <a:t>RPS, utilities </a:t>
            </a:r>
            <a:r>
              <a:rPr lang="en-US" dirty="0">
                <a:latin typeface="Times New Roman" charset="0"/>
                <a:ea typeface="Times New Roman" charset="0"/>
                <a:cs typeface="Times New Roman" charset="0"/>
              </a:rPr>
              <a:t>might include more renewables in their energy mix to control the costs and maintain the cap rate regulated by public utility commissions.</a:t>
            </a:r>
            <a:endParaRPr lang="en-GB" dirty="0">
              <a:latin typeface="Times New Roman" charset="0"/>
              <a:ea typeface="Times New Roman" charset="0"/>
              <a:cs typeface="Times New Roman" charset="0"/>
            </a:endParaRPr>
          </a:p>
        </p:txBody>
      </p:sp>
      <p:sp>
        <p:nvSpPr>
          <p:cNvPr id="5" name="Down Arrow 4"/>
          <p:cNvSpPr/>
          <p:nvPr/>
        </p:nvSpPr>
        <p:spPr>
          <a:xfrm rot="10800000">
            <a:off x="3131840" y="2190569"/>
            <a:ext cx="2016224"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67544" y="1068772"/>
            <a:ext cx="8136904" cy="646331"/>
          </a:xfrm>
          <a:prstGeom prst="rect">
            <a:avLst/>
          </a:prstGeom>
          <a:noFill/>
        </p:spPr>
        <p:txBody>
          <a:bodyPr wrap="square" rtlCol="0">
            <a:spAutoFit/>
          </a:bodyPr>
          <a:lstStyle/>
          <a:p>
            <a:pPr marL="285750" indent="-285750">
              <a:buFont typeface="Arial" charset="0"/>
              <a:buChar char="•"/>
            </a:pPr>
            <a:r>
              <a:rPr kumimoji="1" lang="en-US" dirty="0" smtClean="0">
                <a:latin typeface="Times New Roman" charset="0"/>
                <a:ea typeface="Times New Roman" charset="0"/>
                <a:cs typeface="Times New Roman" charset="0"/>
              </a:rPr>
              <a:t>To shift the energy sources from high carbon intensity to lower carbon intensity by increasing renewable energy</a:t>
            </a:r>
            <a:endParaRPr kumimoji="1"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7029569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9632" y="2636912"/>
            <a:ext cx="6546985" cy="830997"/>
          </a:xfrm>
          <a:prstGeom prst="rect">
            <a:avLst/>
          </a:prstGeom>
          <a:noFill/>
        </p:spPr>
        <p:txBody>
          <a:bodyPr wrap="none" rtlCol="0">
            <a:spAutoFit/>
          </a:bodyPr>
          <a:lstStyle/>
          <a:p>
            <a:r>
              <a:rPr kumimoji="1" lang="en-US" sz="2400" b="1" dirty="0" smtClean="0">
                <a:solidFill>
                  <a:srgbClr val="418438"/>
                </a:solidFill>
                <a:latin typeface="Times New Roman" charset="0"/>
                <a:ea typeface="Times New Roman" charset="0"/>
                <a:cs typeface="Times New Roman" charset="0"/>
              </a:rPr>
              <a:t>Methodology and model to assess the impacts of </a:t>
            </a:r>
          </a:p>
          <a:p>
            <a:r>
              <a:rPr kumimoji="1" lang="en-US" sz="2400" b="1" dirty="0" smtClean="0">
                <a:solidFill>
                  <a:srgbClr val="418438"/>
                </a:solidFill>
                <a:latin typeface="Times New Roman" charset="0"/>
                <a:ea typeface="Times New Roman" charset="0"/>
                <a:cs typeface="Times New Roman" charset="0"/>
              </a:rPr>
              <a:t>electricity market reform</a:t>
            </a:r>
            <a:endParaRPr kumimoji="1" lang="en-US" sz="2400" b="1" dirty="0">
              <a:solidFill>
                <a:srgbClr val="418438"/>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803788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smtClean="0"/>
              <a:t>Methodology</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sp>
        <p:nvSpPr>
          <p:cNvPr id="4" name="TextBox 3"/>
          <p:cNvSpPr txBox="1"/>
          <p:nvPr/>
        </p:nvSpPr>
        <p:spPr>
          <a:xfrm>
            <a:off x="935596" y="1412776"/>
            <a:ext cx="7596844" cy="4524315"/>
          </a:xfrm>
          <a:prstGeom prst="rect">
            <a:avLst/>
          </a:prstGeom>
          <a:noFill/>
        </p:spPr>
        <p:txBody>
          <a:bodyPr wrap="square" rtlCol="0">
            <a:spAutoFit/>
          </a:bodyPr>
          <a:lstStyle/>
          <a:p>
            <a:r>
              <a:rPr lang="en-US" dirty="0">
                <a:latin typeface="Times New Roman" charset="0"/>
                <a:ea typeface="Times New Roman" charset="0"/>
                <a:cs typeface="Times New Roman" charset="0"/>
              </a:rPr>
              <a:t>To assess impacts of different variables to carbon and energy intensity, and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in 50 </a:t>
            </a:r>
            <a:r>
              <a:rPr lang="en-US" dirty="0" smtClean="0">
                <a:latin typeface="Times New Roman" charset="0"/>
                <a:ea typeface="Times New Roman" charset="0"/>
                <a:cs typeface="Times New Roman" charset="0"/>
              </a:rPr>
              <a:t>states</a:t>
            </a:r>
            <a:r>
              <a:rPr kumimoji="1" lang="en-US" dirty="0" smtClean="0">
                <a:latin typeface="Times New Roman" charset="0"/>
                <a:ea typeface="Times New Roman" charset="0"/>
                <a:cs typeface="Times New Roman" charset="0"/>
              </a:rPr>
              <a:t>, use </a:t>
            </a:r>
            <a:r>
              <a:rPr kumimoji="1" lang="en-US" b="1" u="sng" dirty="0" smtClean="0">
                <a:latin typeface="Times New Roman" charset="0"/>
                <a:ea typeface="Times New Roman" charset="0"/>
                <a:cs typeface="Times New Roman" charset="0"/>
              </a:rPr>
              <a:t>fixed panel analysis</a:t>
            </a:r>
            <a:r>
              <a:rPr kumimoji="1" lang="en-US" dirty="0" smtClean="0">
                <a:latin typeface="Times New Roman" charset="0"/>
                <a:ea typeface="Times New Roman" charset="0"/>
                <a:cs typeface="Times New Roman" charset="0"/>
              </a:rPr>
              <a:t>.</a:t>
            </a:r>
          </a:p>
          <a:p>
            <a:endParaRPr lang="en-US" dirty="0" smtClean="0">
              <a:latin typeface="Times New Roman" charset="0"/>
              <a:ea typeface="Times New Roman" charset="0"/>
              <a:cs typeface="Times New Roman" charset="0"/>
            </a:endParaRPr>
          </a:p>
          <a:p>
            <a:endParaRPr kumimoji="1" lang="en-US" dirty="0" smtClean="0">
              <a:latin typeface="Times New Roman" charset="0"/>
              <a:ea typeface="Times New Roman" charset="0"/>
              <a:cs typeface="Times New Roman" charset="0"/>
            </a:endParaRPr>
          </a:p>
          <a:p>
            <a:pPr marL="285750" indent="-285750">
              <a:buFont typeface="Arial" charset="0"/>
              <a:buChar char="•"/>
            </a:pPr>
            <a:r>
              <a:rPr lang="en-US" dirty="0">
                <a:latin typeface="Times New Roman" charset="0"/>
                <a:ea typeface="Times New Roman" charset="0"/>
                <a:cs typeface="Times New Roman" charset="0"/>
              </a:rPr>
              <a:t>Panel data is analysis of pooled cross-sectional time series data.</a:t>
            </a:r>
            <a:r>
              <a:rPr lang="en-GB" dirty="0">
                <a:latin typeface="Times New Roman" charset="0"/>
                <a:ea typeface="Times New Roman" charset="0"/>
                <a:cs typeface="Times New Roman" charset="0"/>
              </a:rPr>
              <a:t> </a:t>
            </a:r>
            <a:endParaRPr lang="en-US" dirty="0">
              <a:latin typeface="Times New Roman" charset="0"/>
              <a:ea typeface="Times New Roman" charset="0"/>
              <a:cs typeface="Times New Roman" charset="0"/>
            </a:endParaRPr>
          </a:p>
          <a:p>
            <a:pPr marL="285750" indent="-285750">
              <a:buFont typeface="Arial" charset="0"/>
              <a:buChar char="•"/>
            </a:pP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Panel </a:t>
            </a:r>
            <a:r>
              <a:rPr lang="en-US" dirty="0">
                <a:latin typeface="Times New Roman" charset="0"/>
                <a:ea typeface="Times New Roman" charset="0"/>
                <a:cs typeface="Times New Roman" charset="0"/>
              </a:rPr>
              <a:t>data analysis can control heterogeneity of individuals such as cities and states. Each state in the U.S. has heterogeneous features, which cannot be controlled by time-series and cross-section studies and resulted in biased results</a:t>
            </a:r>
            <a:r>
              <a:rPr lang="en-US" dirty="0" smtClean="0">
                <a:latin typeface="Times New Roman" charset="0"/>
                <a:ea typeface="Times New Roman" charset="0"/>
                <a:cs typeface="Times New Roman" charset="0"/>
              </a:rPr>
              <a:t>.</a:t>
            </a:r>
          </a:p>
          <a:p>
            <a:pPr marL="285750" indent="-285750">
              <a:buFont typeface="Arial" charset="0"/>
              <a:buChar char="•"/>
            </a:pPr>
            <a:endParaRPr lang="en-US" dirty="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In </a:t>
            </a:r>
            <a:r>
              <a:rPr lang="en-US" dirty="0">
                <a:latin typeface="Times New Roman" charset="0"/>
                <a:ea typeface="Times New Roman" charset="0"/>
                <a:cs typeface="Times New Roman" charset="0"/>
              </a:rPr>
              <a:t>our model, the interesting treatment is when a state introduces a new market reform, how does </a:t>
            </a:r>
            <a:r>
              <a:rPr lang="en-US" dirty="0" smtClean="0">
                <a:latin typeface="Times New Roman" charset="0"/>
                <a:ea typeface="Times New Roman" charset="0"/>
                <a:cs typeface="Times New Roman" charset="0"/>
              </a:rPr>
              <a:t>state's </a:t>
            </a:r>
            <a:r>
              <a:rPr lang="en-US" dirty="0">
                <a:latin typeface="Times New Roman" charset="0"/>
                <a:ea typeface="Times New Roman" charset="0"/>
                <a:cs typeface="Times New Roman" charset="0"/>
              </a:rPr>
              <a:t>electricity supply and </a:t>
            </a:r>
            <a:r>
              <a:rPr lang="en-US" dirty="0" smtClean="0">
                <a:latin typeface="Times New Roman" charset="0"/>
                <a:ea typeface="Times New Roman" charset="0"/>
                <a:cs typeface="Times New Roman" charset="0"/>
              </a:rPr>
              <a:t>demand eventually </a:t>
            </a:r>
            <a:r>
              <a:rPr lang="en-US" dirty="0">
                <a:latin typeface="Times New Roman" charset="0"/>
                <a:ea typeface="Times New Roman" charset="0"/>
                <a:cs typeface="Times New Roman" charset="0"/>
              </a:rPr>
              <a:t>changes the energy and carbon </a:t>
            </a:r>
            <a:r>
              <a:rPr lang="en-US" dirty="0" smtClean="0">
                <a:latin typeface="Times New Roman" charset="0"/>
                <a:ea typeface="Times New Roman" charset="0"/>
                <a:cs typeface="Times New Roman" charset="0"/>
              </a:rPr>
              <a:t>intensity.</a:t>
            </a:r>
            <a:r>
              <a:rPr lang="en-GB" dirty="0" smtClean="0">
                <a:latin typeface="Times New Roman" charset="0"/>
                <a:ea typeface="Times New Roman" charset="0"/>
                <a:cs typeface="Times New Roman" charset="0"/>
              </a:rPr>
              <a:t> </a:t>
            </a:r>
            <a:r>
              <a:rPr lang="en-US" dirty="0" smtClean="0">
                <a:latin typeface="Times New Roman" charset="0"/>
                <a:ea typeface="Times New Roman" charset="0"/>
                <a:cs typeface="Times New Roman" charset="0"/>
              </a:rPr>
              <a:t> </a:t>
            </a:r>
          </a:p>
          <a:p>
            <a:endParaRPr lang="en-US" dirty="0">
              <a:latin typeface="Times New Roman" charset="0"/>
              <a:ea typeface="Times New Roman" charset="0"/>
              <a:cs typeface="Times New Roman" charset="0"/>
            </a:endParaRPr>
          </a:p>
          <a:p>
            <a:endParaRPr kumimoji="1"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0222282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000" b="1" dirty="0"/>
              <a:t>A path diagram to assess variables to impact to CO</a:t>
            </a:r>
            <a:r>
              <a:rPr lang="en-US" sz="2000" b="1" baseline="-25000" dirty="0"/>
              <a:t>2</a:t>
            </a:r>
            <a:r>
              <a:rPr lang="en-US" sz="2000" b="1" dirty="0"/>
              <a:t> emissions</a:t>
            </a:r>
            <a:r>
              <a:rPr lang="en-GB" sz="2000" b="1" dirty="0"/>
              <a:t> </a:t>
            </a:r>
            <a:endParaRPr lang="ja-JP" altLang="en-US" sz="2000" b="1" dirty="0">
              <a:solidFill>
                <a:schemeClr val="tx1"/>
              </a:solidFill>
              <a:latin typeface="HGPｺﾞｼｯｸE" panose="020B0900000000000000" pitchFamily="50" charset="-128"/>
              <a:ea typeface="HGPｺﾞｼｯｸE" panose="020B0900000000000000" pitchFamily="50" charset="-128"/>
            </a:endParaRPr>
          </a:p>
        </p:txBody>
      </p:sp>
      <p:pic>
        <p:nvPicPr>
          <p:cNvPr id="6" name="Picture 5"/>
          <p:cNvPicPr/>
          <p:nvPr/>
        </p:nvPicPr>
        <p:blipFill>
          <a:blip r:embed="rId2"/>
          <a:stretch>
            <a:fillRect/>
          </a:stretch>
        </p:blipFill>
        <p:spPr>
          <a:xfrm>
            <a:off x="395536" y="1628800"/>
            <a:ext cx="8136904" cy="4464496"/>
          </a:xfrm>
          <a:prstGeom prst="rect">
            <a:avLst/>
          </a:prstGeom>
        </p:spPr>
      </p:pic>
    </p:spTree>
    <p:extLst>
      <p:ext uri="{BB962C8B-B14F-4D97-AF65-F5344CB8AC3E}">
        <p14:creationId xmlns:p14="http://schemas.microsoft.com/office/powerpoint/2010/main" val="16639875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18864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Assumptions</a:t>
            </a:r>
            <a:endParaRPr lang="ja-JP" altLang="en-US" sz="2800" b="1" dirty="0">
              <a:latin typeface="HGPｺﾞｼｯｸE" panose="020B0900000000000000" pitchFamily="50" charset="-128"/>
              <a:ea typeface="HGPｺﾞｼｯｸE" panose="020B0900000000000000" pitchFamily="50" charset="-128"/>
            </a:endParaRPr>
          </a:p>
        </p:txBody>
      </p:sp>
      <p:sp>
        <p:nvSpPr>
          <p:cNvPr id="3" name="Rectangle 2"/>
          <p:cNvSpPr/>
          <p:nvPr/>
        </p:nvSpPr>
        <p:spPr>
          <a:xfrm>
            <a:off x="323528" y="908720"/>
            <a:ext cx="8496944" cy="5540876"/>
          </a:xfrm>
          <a:prstGeom prst="rect">
            <a:avLst/>
          </a:prstGeom>
        </p:spPr>
        <p:txBody>
          <a:bodyPr wrap="square">
            <a:spAutoFit/>
          </a:bodyPr>
          <a:lstStyle/>
          <a:p>
            <a:pPr algn="just">
              <a:lnSpc>
                <a:spcPct val="107000"/>
              </a:lnSpc>
              <a:spcAft>
                <a:spcPts val="800"/>
              </a:spcAft>
            </a:pPr>
            <a:r>
              <a:rPr lang="en-US" b="1" dirty="0">
                <a:latin typeface="Times New Roman" charset="0"/>
                <a:ea typeface="Times New Roman" charset="0"/>
              </a:rPr>
              <a:t>Assumption 1: </a:t>
            </a:r>
            <a:r>
              <a:rPr lang="en-US" dirty="0">
                <a:latin typeface="Times New Roman" charset="0"/>
                <a:ea typeface="Times New Roman" charset="0"/>
              </a:rPr>
              <a:t>Electricity market reform in term of both wholesale and retail market can reduce the price of electricity by creating competition in markets and pursuing efficiency and better cost performance electricity sources to consumers </a:t>
            </a:r>
            <a:endParaRPr lang="en-US" dirty="0" smtClean="0">
              <a:latin typeface="Times New Roman" charset="0"/>
              <a:ea typeface="Times New Roman" charset="0"/>
              <a:cs typeface="Times New Roman" charset="0"/>
            </a:endParaRPr>
          </a:p>
          <a:p>
            <a:pPr algn="just">
              <a:lnSpc>
                <a:spcPct val="107000"/>
              </a:lnSpc>
              <a:spcAft>
                <a:spcPts val="800"/>
              </a:spcAft>
            </a:pPr>
            <a:r>
              <a:rPr lang="en-US" b="1" dirty="0" smtClean="0">
                <a:latin typeface="Times New Roman" charset="0"/>
                <a:ea typeface="Times New Roman" charset="0"/>
                <a:cs typeface="Times New Roman" charset="0"/>
              </a:rPr>
              <a:t>Assumption </a:t>
            </a:r>
            <a:r>
              <a:rPr lang="en-US" b="1" dirty="0">
                <a:latin typeface="Times New Roman" charset="0"/>
                <a:ea typeface="Times New Roman" charset="0"/>
                <a:cs typeface="Times New Roman" charset="0"/>
              </a:rPr>
              <a:t>2: </a:t>
            </a:r>
            <a:r>
              <a:rPr lang="en-US" dirty="0">
                <a:latin typeface="Times New Roman" charset="0"/>
                <a:ea typeface="Times New Roman" charset="0"/>
                <a:cs typeface="Times New Roman" charset="0"/>
              </a:rPr>
              <a:t>State policy of RPS increases a proportion of renewable energy in energy mix of electricity power generation, which lead to the reduction of carbon intensity. If the usage of renewables increases in energy mix of electricity generation in a state, then the elevated renewable usage will diminish the level of per capita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which leads to reductions of carbon intensity. </a:t>
            </a:r>
            <a:endParaRPr lang="en-GB" dirty="0">
              <a:latin typeface="Calibri" charset="0"/>
              <a:ea typeface="ＭＳ 明朝" charset="-128"/>
              <a:cs typeface="Times New Roman" charset="0"/>
            </a:endParaRPr>
          </a:p>
          <a:p>
            <a:pPr algn="just">
              <a:lnSpc>
                <a:spcPct val="107000"/>
              </a:lnSpc>
              <a:spcAft>
                <a:spcPts val="800"/>
              </a:spcAft>
            </a:pPr>
            <a:r>
              <a:rPr lang="en-US" b="1" dirty="0">
                <a:latin typeface="Times New Roman" charset="0"/>
                <a:ea typeface="Times New Roman" charset="0"/>
                <a:cs typeface="Times New Roman" charset="0"/>
              </a:rPr>
              <a:t>Assumption 3: </a:t>
            </a:r>
            <a:r>
              <a:rPr lang="en-US" dirty="0">
                <a:latin typeface="Times New Roman" charset="0"/>
                <a:ea typeface="Times New Roman" charset="0"/>
                <a:cs typeface="Times New Roman" charset="0"/>
              </a:rPr>
              <a:t>Deregulation of electricity market is expected to increase renewable which contribute to the reduction of carbon intensity, by encouraging energy suppliers to pursue efficiency and offer various options. </a:t>
            </a:r>
            <a:endParaRPr lang="en-GB" dirty="0">
              <a:latin typeface="Calibri" charset="0"/>
              <a:ea typeface="ＭＳ 明朝" charset="-128"/>
              <a:cs typeface="Times New Roman" charset="0"/>
            </a:endParaRPr>
          </a:p>
          <a:p>
            <a:pPr algn="just">
              <a:lnSpc>
                <a:spcPct val="107000"/>
              </a:lnSpc>
              <a:spcAft>
                <a:spcPts val="800"/>
              </a:spcAft>
            </a:pPr>
            <a:r>
              <a:rPr lang="en-US" b="1" dirty="0">
                <a:latin typeface="Times New Roman" charset="0"/>
                <a:ea typeface="Times New Roman" charset="0"/>
                <a:cs typeface="Times New Roman" charset="0"/>
              </a:rPr>
              <a:t>Assumption 4: </a:t>
            </a:r>
            <a:r>
              <a:rPr lang="en-US" dirty="0">
                <a:latin typeface="Times New Roman" charset="0"/>
                <a:ea typeface="Times New Roman" charset="0"/>
                <a:cs typeface="Times New Roman" charset="0"/>
              </a:rPr>
              <a:t>Deregulation of retail market, and establishing ISOs/RTOs where create deregulated wholesale market, can contribute to increase in renewable which leads to the reduction of carbon intensity.</a:t>
            </a:r>
            <a:endParaRPr lang="en-GB" dirty="0">
              <a:latin typeface="Calibri" charset="0"/>
              <a:ea typeface="ＭＳ 明朝" charset="-128"/>
              <a:cs typeface="Times New Roman" charset="0"/>
            </a:endParaRPr>
          </a:p>
          <a:p>
            <a:pPr algn="just">
              <a:lnSpc>
                <a:spcPct val="107000"/>
              </a:lnSpc>
              <a:spcAft>
                <a:spcPts val="800"/>
              </a:spcAft>
            </a:pPr>
            <a:r>
              <a:rPr lang="en-US" b="1" dirty="0">
                <a:latin typeface="Times New Roman" charset="0"/>
                <a:ea typeface="Times New Roman" charset="0"/>
                <a:cs typeface="Times New Roman" charset="0"/>
              </a:rPr>
              <a:t>Assumption 5:  </a:t>
            </a:r>
            <a:r>
              <a:rPr lang="en-US" dirty="0">
                <a:latin typeface="Times New Roman" charset="0"/>
                <a:ea typeface="Times New Roman" charset="0"/>
                <a:cs typeface="Times New Roman" charset="0"/>
              </a:rPr>
              <a:t>Deregulation of electricity market by opening up wholesale market gives options for IPP and non-utility to enter the market and increase the competitions. Thus the competition encourage to reduce energy intensity and carbon intensity. </a:t>
            </a:r>
            <a:endParaRPr lang="en-GB" dirty="0">
              <a:effectLst/>
              <a:latin typeface="Calibri" charset="0"/>
              <a:ea typeface="ＭＳ 明朝" charset="-128"/>
              <a:cs typeface="Times New Roman" charset="0"/>
            </a:endParaRPr>
          </a:p>
        </p:txBody>
      </p:sp>
    </p:spTree>
    <p:extLst>
      <p:ext uri="{BB962C8B-B14F-4D97-AF65-F5344CB8AC3E}">
        <p14:creationId xmlns:p14="http://schemas.microsoft.com/office/powerpoint/2010/main" val="19978471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Assumptions</a:t>
            </a:r>
            <a:endParaRPr lang="ja-JP" altLang="en-US" sz="2800" b="1" dirty="0">
              <a:latin typeface="HGPｺﾞｼｯｸE" panose="020B0900000000000000" pitchFamily="50" charset="-128"/>
              <a:ea typeface="HGPｺﾞｼｯｸE" panose="020B0900000000000000" pitchFamily="50" charset="-128"/>
            </a:endParaRPr>
          </a:p>
        </p:txBody>
      </p:sp>
      <p:sp>
        <p:nvSpPr>
          <p:cNvPr id="4" name="Rectangle 3"/>
          <p:cNvSpPr/>
          <p:nvPr/>
        </p:nvSpPr>
        <p:spPr>
          <a:xfrm>
            <a:off x="251520" y="1268760"/>
            <a:ext cx="8640960" cy="3660105"/>
          </a:xfrm>
          <a:prstGeom prst="rect">
            <a:avLst/>
          </a:prstGeom>
        </p:spPr>
        <p:txBody>
          <a:bodyPr wrap="square">
            <a:spAutoFit/>
          </a:bodyPr>
          <a:lstStyle/>
          <a:p>
            <a:pPr algn="just">
              <a:lnSpc>
                <a:spcPct val="107000"/>
              </a:lnSpc>
              <a:spcAft>
                <a:spcPts val="800"/>
              </a:spcAft>
            </a:pPr>
            <a:r>
              <a:rPr lang="en-US" b="1" dirty="0">
                <a:latin typeface="Times New Roman" charset="0"/>
                <a:ea typeface="Times New Roman" charset="0"/>
                <a:cs typeface="Times New Roman" charset="0"/>
              </a:rPr>
              <a:t>Assumption 6: </a:t>
            </a:r>
            <a:r>
              <a:rPr lang="en-US" dirty="0">
                <a:latin typeface="Times New Roman" charset="0"/>
                <a:ea typeface="Times New Roman" charset="0"/>
                <a:cs typeface="Times New Roman" charset="0"/>
              </a:rPr>
              <a:t>Deregulation of electricity market both in wholesale and retail market is expected to improve energy intensity, and increase renewable which contribute to the reduction of energy intensity, by encouraging energy suppliers to pursue efficiency and offer various options.</a:t>
            </a:r>
            <a:endParaRPr lang="en-GB" dirty="0">
              <a:latin typeface="Calibri" charset="0"/>
              <a:ea typeface="ＭＳ 明朝" charset="-128"/>
              <a:cs typeface="Times New Roman" charset="0"/>
            </a:endParaRPr>
          </a:p>
          <a:p>
            <a:pPr algn="just">
              <a:lnSpc>
                <a:spcPct val="107000"/>
              </a:lnSpc>
              <a:spcAft>
                <a:spcPts val="800"/>
              </a:spcAft>
            </a:pPr>
            <a:r>
              <a:rPr lang="en-US" b="1" dirty="0">
                <a:latin typeface="Times New Roman" charset="0"/>
                <a:ea typeface="Times New Roman" charset="0"/>
                <a:cs typeface="Times New Roman" charset="0"/>
              </a:rPr>
              <a:t>Assumption 7: </a:t>
            </a:r>
            <a:r>
              <a:rPr lang="en-US" dirty="0">
                <a:latin typeface="Times New Roman" charset="0"/>
                <a:ea typeface="Times New Roman" charset="0"/>
                <a:cs typeface="Times New Roman" charset="0"/>
              </a:rPr>
              <a:t>From energy consumers perspective, price changes promote them to reduce energy use, which lead to the reduction of energy intensity (electricity production per GDP)</a:t>
            </a:r>
            <a:r>
              <a:rPr lang="en-US" b="1" dirty="0">
                <a:latin typeface="Times New Roman" charset="0"/>
                <a:ea typeface="Times New Roman" charset="0"/>
                <a:cs typeface="Times New Roman" charset="0"/>
              </a:rPr>
              <a:t> </a:t>
            </a:r>
            <a:r>
              <a:rPr lang="en-US" dirty="0">
                <a:latin typeface="Times New Roman" charset="0"/>
                <a:ea typeface="Times New Roman" charset="0"/>
                <a:cs typeface="Times New Roman" charset="0"/>
              </a:rPr>
              <a:t>because the decline of consumption can contribute to the reduction of energy production. If price of electricity increases, the consumers are likely to reduce electricity use. Deregulated markets offer the consumers different price options. </a:t>
            </a:r>
            <a:endParaRPr lang="en-US" dirty="0" smtClean="0">
              <a:latin typeface="Times New Roman" charset="0"/>
              <a:ea typeface="Times New Roman" charset="0"/>
              <a:cs typeface="Times New Roman" charset="0"/>
            </a:endParaRPr>
          </a:p>
          <a:p>
            <a:pPr algn="just">
              <a:lnSpc>
                <a:spcPct val="107000"/>
              </a:lnSpc>
              <a:spcAft>
                <a:spcPts val="800"/>
              </a:spcAft>
            </a:pPr>
            <a:r>
              <a:rPr lang="en-US" b="1" dirty="0">
                <a:latin typeface="Times New Roman" charset="0"/>
                <a:ea typeface="Times New Roman" charset="0"/>
                <a:cs typeface="Times New Roman" charset="0"/>
              </a:rPr>
              <a:t>Assumption 8: </a:t>
            </a:r>
            <a:r>
              <a:rPr lang="en-US" dirty="0">
                <a:latin typeface="Times New Roman" charset="0"/>
                <a:ea typeface="Times New Roman" charset="0"/>
                <a:cs typeface="Times New Roman" charset="0"/>
              </a:rPr>
              <a:t>Energy and carbon intensity contribute to the reduction of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a:t>
            </a:r>
            <a:endParaRPr lang="en-GB" dirty="0">
              <a:latin typeface="Calibri" charset="0"/>
              <a:ea typeface="ＭＳ 明朝" charset="-128"/>
              <a:cs typeface="Times New Roman" charset="0"/>
            </a:endParaRPr>
          </a:p>
          <a:p>
            <a:pPr algn="just">
              <a:lnSpc>
                <a:spcPct val="107000"/>
              </a:lnSpc>
              <a:spcAft>
                <a:spcPts val="800"/>
              </a:spcAft>
            </a:pPr>
            <a:endParaRPr lang="en-GB" dirty="0">
              <a:effectLst/>
              <a:latin typeface="Calibri" charset="0"/>
              <a:ea typeface="ＭＳ 明朝" charset="-128"/>
              <a:cs typeface="Times New Roman" charset="0"/>
            </a:endParaRPr>
          </a:p>
        </p:txBody>
      </p:sp>
    </p:spTree>
    <p:extLst>
      <p:ext uri="{BB962C8B-B14F-4D97-AF65-F5344CB8AC3E}">
        <p14:creationId xmlns:p14="http://schemas.microsoft.com/office/powerpoint/2010/main" val="16591347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260648"/>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Model 1 &amp; 2</a:t>
            </a:r>
            <a:endParaRPr lang="ja-JP" altLang="en-US" sz="2800" b="1" dirty="0">
              <a:latin typeface="HGPｺﾞｼｯｸE" panose="020B0900000000000000" pitchFamily="50" charset="-128"/>
              <a:ea typeface="HGPｺﾞｼｯｸE" panose="020B0900000000000000" pitchFamily="50" charset="-128"/>
            </a:endParaRPr>
          </a:p>
        </p:txBody>
      </p:sp>
      <mc:AlternateContent xmlns:mc="http://schemas.openxmlformats.org/markup-compatibility/2006">
        <mc:Choice xmlns:a14="http://schemas.microsoft.com/office/drawing/2010/main" Requires="a14">
          <p:sp>
            <p:nvSpPr>
              <p:cNvPr id="3" name="Rectangle 2"/>
              <p:cNvSpPr/>
              <p:nvPr/>
            </p:nvSpPr>
            <p:spPr>
              <a:xfrm>
                <a:off x="161764" y="967509"/>
                <a:ext cx="8820472" cy="3260636"/>
              </a:xfrm>
              <a:prstGeom prst="rect">
                <a:avLst/>
              </a:prstGeom>
            </p:spPr>
            <p:txBody>
              <a:bodyPr wrap="square">
                <a:spAutoFit/>
              </a:bodyPr>
              <a:lstStyle/>
              <a:p>
                <a:pPr algn="just">
                  <a:lnSpc>
                    <a:spcPct val="107000"/>
                  </a:lnSpc>
                  <a:spcAft>
                    <a:spcPts val="800"/>
                  </a:spcAft>
                </a:pPr>
                <a:r>
                  <a:rPr lang="en-US" dirty="0">
                    <a:latin typeface="Times New Roman" charset="0"/>
                    <a:ea typeface="Times New Roman" charset="0"/>
                    <a:cs typeface="Times New Roman" charset="0"/>
                  </a:rPr>
                  <a:t>From the Assumption 1, we set up the following model (1</a:t>
                </a:r>
                <a:r>
                  <a:rPr lang="en-US" dirty="0" smtClean="0">
                    <a:latin typeface="Times New Roman" charset="0"/>
                    <a:ea typeface="Times New Roman" charset="0"/>
                    <a:cs typeface="Times New Roman" charset="0"/>
                  </a:rPr>
                  <a:t>);</a:t>
                </a:r>
                <a:endParaRPr lang="en-GB" dirty="0">
                  <a:effectLst/>
                  <a:latin typeface="Calibri" charset="0"/>
                  <a:ea typeface="ＭＳ 明朝" charset="-128"/>
                  <a:cs typeface="Times New Roman" charset="0"/>
                </a:endParaRPr>
              </a:p>
              <a:p>
                <a:pPr algn="just">
                  <a:lnSpc>
                    <a:spcPct val="107000"/>
                  </a:lnSpc>
                  <a:spcAft>
                    <a:spcPts val="800"/>
                  </a:spcAft>
                </a:pPr>
                <a14:m>
                  <m:oMath xmlns:m="http://schemas.openxmlformats.org/officeDocument/2006/math">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𝜁</m:t>
                        </m:r>
                      </m:e>
                      <m:sub>
                        <m:r>
                          <a:rPr lang="en-US" i="1">
                            <a:effectLst/>
                            <a:latin typeface="Cambria Math" charset="0"/>
                            <a:ea typeface="Times New Roman" charset="0"/>
                            <a:cs typeface="Times New Roman" charset="0"/>
                          </a:rPr>
                          <m:t>0</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𝜁</m:t>
                        </m:r>
                      </m:e>
                      <m:sub>
                        <m:r>
                          <a:rPr lang="en-US" i="1">
                            <a:effectLst/>
                            <a:latin typeface="Cambria Math" charset="0"/>
                            <a:ea typeface="Times New Roman" charset="0"/>
                            <a:cs typeface="Times New Roman" charset="0"/>
                          </a:rPr>
                          <m:t>1</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𝜁</m:t>
                        </m:r>
                      </m:e>
                      <m:sub>
                        <m:r>
                          <a:rPr lang="en-US" i="1">
                            <a:effectLst/>
                            <a:latin typeface="Cambria Math" charset="0"/>
                            <a:ea typeface="Times New Roman" charset="0"/>
                            <a:cs typeface="Times New Roman" charset="0"/>
                          </a:rPr>
                          <m:t>2</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𝜁</m:t>
                        </m:r>
                      </m:e>
                      <m:sub>
                        <m:r>
                          <a:rPr lang="en-US" i="1">
                            <a:effectLst/>
                            <a:latin typeface="Cambria Math" charset="0"/>
                            <a:ea typeface="Times New Roman" charset="0"/>
                            <a:cs typeface="Times New Roman" charset="0"/>
                          </a:rPr>
                          <m:t>3</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𝜁</m:t>
                        </m:r>
                      </m:e>
                      <m:sub>
                        <m:r>
                          <a:rPr lang="en-US" i="1">
                            <a:effectLst/>
                            <a:latin typeface="Cambria Math" charset="0"/>
                            <a:ea typeface="Times New Roman" charset="0"/>
                            <a:cs typeface="Times New Roman" charset="0"/>
                          </a:rPr>
                          <m:t>4</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𝜙</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𝜖</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oMath>
                </a14:m>
                <a:r>
                  <a:rPr lang="en-US" dirty="0">
                    <a:effectLst/>
                    <a:latin typeface="Times New Roman" charset="0"/>
                    <a:ea typeface="Times New Roman" charset="0"/>
                    <a:cs typeface="Times New Roman" charset="0"/>
                  </a:rPr>
                  <a:t>…(1)</a:t>
                </a:r>
                <a:endParaRPr lang="en-GB" dirty="0">
                  <a:effectLst/>
                  <a:latin typeface="Calibri" charset="0"/>
                  <a:ea typeface="ＭＳ 明朝" charset="-128"/>
                  <a:cs typeface="Times New Roman" charset="0"/>
                </a:endParaRPr>
              </a:p>
              <a:p>
                <a:pPr algn="just">
                  <a:lnSpc>
                    <a:spcPct val="107000"/>
                  </a:lnSpc>
                  <a:spcAft>
                    <a:spcPts val="800"/>
                  </a:spcAft>
                </a:pPr>
                <a:r>
                  <a:rPr lang="en-US" dirty="0">
                    <a:effectLst/>
                    <a:latin typeface="Times New Roman" charset="0"/>
                    <a:ea typeface="Times New Roman" charset="0"/>
                    <a:cs typeface="Times New Roman" charset="0"/>
                  </a:rPr>
                  <a:t>Where y</a:t>
                </a:r>
                <a:r>
                  <a:rPr lang="en-US" baseline="-25000" dirty="0">
                    <a:effectLst/>
                    <a:latin typeface="Times New Roman" charset="0"/>
                    <a:ea typeface="Times New Roman" charset="0"/>
                    <a:cs typeface="Times New Roman" charset="0"/>
                  </a:rPr>
                  <a:t>1</a:t>
                </a:r>
                <a:r>
                  <a:rPr lang="en-US" dirty="0">
                    <a:effectLst/>
                    <a:latin typeface="Times New Roman" charset="0"/>
                    <a:ea typeface="Times New Roman" charset="0"/>
                    <a:cs typeface="Times New Roman" charset="0"/>
                  </a:rPr>
                  <a:t> is the price of electricity. </a:t>
                </a:r>
                <a:endParaRPr lang="en-GB" dirty="0">
                  <a:effectLst/>
                  <a:latin typeface="Calibri" charset="0"/>
                  <a:ea typeface="ＭＳ 明朝" charset="-128"/>
                  <a:cs typeface="Times New Roman" charset="0"/>
                </a:endParaRPr>
              </a:p>
              <a:p>
                <a:pPr marL="342900" lvl="0" indent="-342900">
                  <a:spcAft>
                    <a:spcPts val="0"/>
                  </a:spcAft>
                  <a:buFont typeface="Symbol" charset="2"/>
                  <a:buChar char=""/>
                </a:pPr>
                <a:r>
                  <a:rPr lang="en-GB" dirty="0">
                    <a:effectLst/>
                    <a:latin typeface="Times New Roman" charset="0"/>
                    <a:ea typeface="ＭＳ 明朝" charset="-128"/>
                    <a:cs typeface="Times New Roman" charset="0"/>
                  </a:rPr>
                  <a:t>Our primary treatment variable:</a:t>
                </a:r>
                <a:endParaRPr lang="en-GB" sz="1200" dirty="0">
                  <a:effectLst/>
                  <a:latin typeface="Helvetica" charset="0"/>
                  <a:ea typeface="ＭＳ 明朝" charset="-128"/>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1</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the state's renewable portfolio standard (in MWh) relative to the size of the economy</a:t>
                </a:r>
                <a:endParaRPr lang="en-GB" sz="1200" dirty="0">
                  <a:effectLst/>
                  <a:latin typeface="Helvetica" charset="0"/>
                  <a:ea typeface="Calibri" charset="0"/>
                  <a:cs typeface="Times New Roman" charset="0"/>
                </a:endParaRPr>
              </a:p>
              <a:p>
                <a:pPr marL="342900" lvl="0" indent="-342900">
                  <a:spcAft>
                    <a:spcPts val="0"/>
                  </a:spcAft>
                  <a:buFont typeface="Symbol" charset="2"/>
                  <a:buChar char=""/>
                </a:pPr>
                <a:r>
                  <a:rPr lang="en-GB" dirty="0">
                    <a:effectLst/>
                    <a:latin typeface="Times New Roman" charset="0"/>
                    <a:ea typeface="ＭＳ 明朝" charset="-128"/>
                    <a:cs typeface="Times New Roman" charset="0"/>
                  </a:rPr>
                  <a:t>Features of the electricity market structure:</a:t>
                </a:r>
                <a:endParaRPr lang="en-GB" sz="1200" dirty="0">
                  <a:effectLst/>
                  <a:latin typeface="Helvetica" charset="0"/>
                  <a:ea typeface="ＭＳ 明朝" charset="-128"/>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2</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an indicator for deregulation of retail market </a:t>
                </a:r>
                <a:endParaRPr lang="en-GB" sz="1200" dirty="0">
                  <a:effectLst/>
                  <a:latin typeface="Helvetica" charset="0"/>
                  <a:ea typeface="Calibri" charset="0"/>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3</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the proportion of the power industry that is independent power producer (IPP) </a:t>
                </a:r>
                <a:endParaRPr lang="en-GB" sz="1200" dirty="0">
                  <a:effectLst/>
                  <a:latin typeface="Helvetica" charset="0"/>
                  <a:ea typeface="Calibri" charset="0"/>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4</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an indicator for the state's having an RTOs or ISOs</a:t>
                </a:r>
                <a:endParaRPr lang="en-GB" sz="1200" dirty="0">
                  <a:effectLst/>
                  <a:latin typeface="Helvetica" charset="0"/>
                  <a:ea typeface="Calibri" charset="0"/>
                  <a:cs typeface="Times New Roman" charset="0"/>
                </a:endParaRPr>
              </a:p>
              <a:p>
                <a:pPr algn="just">
                  <a:lnSpc>
                    <a:spcPct val="107000"/>
                  </a:lnSpc>
                  <a:spcAft>
                    <a:spcPts val="800"/>
                  </a:spcAft>
                </a:pPr>
                <a:r>
                  <a:rPr lang="en-US" dirty="0">
                    <a:effectLst/>
                    <a:latin typeface="Times New Roman" charset="0"/>
                    <a:ea typeface="Times New Roman" charset="0"/>
                    <a:cs typeface="Times New Roman" charset="0"/>
                  </a:rPr>
                  <a:t> </a:t>
                </a:r>
                <a:endParaRPr lang="en-GB" dirty="0">
                  <a:effectLst/>
                  <a:latin typeface="Calibri" charset="0"/>
                  <a:ea typeface="ＭＳ 明朝" charset="-128"/>
                  <a:cs typeface="Times New Roman" charset="0"/>
                </a:endParaRPr>
              </a:p>
            </p:txBody>
          </p:sp>
        </mc:Choice>
        <mc:Fallback>
          <p:sp>
            <p:nvSpPr>
              <p:cNvPr id="3" name="Rectangle 2"/>
              <p:cNvSpPr>
                <a:spLocks noRot="1" noChangeAspect="1" noMove="1" noResize="1" noEditPoints="1" noAdjustHandles="1" noChangeArrowheads="1" noChangeShapeType="1" noTextEdit="1"/>
              </p:cNvSpPr>
              <p:nvPr/>
            </p:nvSpPr>
            <p:spPr>
              <a:xfrm>
                <a:off x="161764" y="967509"/>
                <a:ext cx="8820472" cy="3260636"/>
              </a:xfrm>
              <a:prstGeom prst="rect">
                <a:avLst/>
              </a:prstGeom>
              <a:blipFill rotWithShape="0">
                <a:blip r:embed="rId2"/>
                <a:stretch>
                  <a:fillRect l="-622" t="-1121"/>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ectangle 3"/>
              <p:cNvSpPr/>
              <p:nvPr/>
            </p:nvSpPr>
            <p:spPr>
              <a:xfrm>
                <a:off x="161764" y="4005064"/>
                <a:ext cx="9144000" cy="2467791"/>
              </a:xfrm>
              <a:prstGeom prst="rect">
                <a:avLst/>
              </a:prstGeom>
            </p:spPr>
            <p:txBody>
              <a:bodyPr wrap="square">
                <a:spAutoFit/>
              </a:bodyPr>
              <a:lstStyle/>
              <a:p>
                <a:pPr algn="just">
                  <a:lnSpc>
                    <a:spcPct val="107000"/>
                  </a:lnSpc>
                  <a:spcAft>
                    <a:spcPts val="800"/>
                  </a:spcAft>
                </a:pPr>
                <a:r>
                  <a:rPr lang="en-US" dirty="0">
                    <a:latin typeface="Times New Roman" charset="0"/>
                    <a:ea typeface="Times New Roman" charset="0"/>
                    <a:cs typeface="Times New Roman" charset="0"/>
                  </a:rPr>
                  <a:t>From the Assumption 2 to 5, we made the following model (2</a:t>
                </a:r>
                <a:r>
                  <a:rPr lang="en-US" dirty="0" smtClean="0">
                    <a:latin typeface="Times New Roman" charset="0"/>
                    <a:ea typeface="Times New Roman" charset="0"/>
                    <a:cs typeface="Times New Roman" charset="0"/>
                  </a:rPr>
                  <a:t>).</a:t>
                </a:r>
                <a:endParaRPr lang="en-GB" dirty="0">
                  <a:effectLst/>
                  <a:latin typeface="Calibri" charset="0"/>
                  <a:ea typeface="ＭＳ 明朝" charset="-128"/>
                  <a:cs typeface="Times New Roman" charset="0"/>
                </a:endParaRPr>
              </a:p>
              <a:p>
                <a:pPr algn="just">
                  <a:lnSpc>
                    <a:spcPct val="107000"/>
                  </a:lnSpc>
                  <a:spcAft>
                    <a:spcPts val="800"/>
                  </a:spcAft>
                </a:pPr>
                <a14:m>
                  <m:oMath xmlns:m="http://schemas.openxmlformats.org/officeDocument/2006/math">
                    <m:sSup>
                      <m:sSupPr>
                        <m:ctrlPr>
                          <a:rPr lang="en-GB" i="1">
                            <a:effectLst/>
                            <a:latin typeface="Cambria Math" charset="0"/>
                            <a:ea typeface="Times New Roman" charset="0"/>
                            <a:cs typeface="Times New Roman" charset="0"/>
                          </a:rPr>
                        </m:ctrlPr>
                      </m:sSupPr>
                      <m:e>
                        <m:r>
                          <a:rPr lang="en-US" i="1">
                            <a:effectLst/>
                            <a:latin typeface="Cambria Math" charset="0"/>
                            <a:ea typeface="Times New Roman" charset="0"/>
                            <a:cs typeface="Times New Roman" charset="0"/>
                          </a:rPr>
                          <m:t>𝜙</m:t>
                        </m:r>
                      </m:e>
                      <m:sup>
                        <m:r>
                          <a:rPr lang="en-US" i="1">
                            <a:effectLst/>
                            <a:latin typeface="Cambria Math" charset="0"/>
                            <a:ea typeface="Times New Roman" charset="0"/>
                            <a:cs typeface="Times New Roman" charset="0"/>
                          </a:rPr>
                          <m:t>−1</m:t>
                        </m:r>
                      </m:sup>
                    </m:sSup>
                    <m:d>
                      <m:dPr>
                        <m:ctrlPr>
                          <a:rPr lang="en-GB" i="1">
                            <a:effectLst/>
                            <a:latin typeface="Cambria Math" charset="0"/>
                            <a:ea typeface="Times New Roman" charset="0"/>
                            <a:cs typeface="Times New Roman" charset="0"/>
                          </a:rPr>
                        </m:ctrlPr>
                      </m:dPr>
                      <m:e>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e>
                    </m:d>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0</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1</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2</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3</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4</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5</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5,</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𝛽</m:t>
                        </m:r>
                      </m:e>
                      <m:sub>
                        <m:r>
                          <a:rPr lang="en-US" i="1">
                            <a:effectLst/>
                            <a:latin typeface="Cambria Math" charset="0"/>
                            <a:ea typeface="Times New Roman" charset="0"/>
                            <a:cs typeface="Times New Roman" charset="0"/>
                          </a:rPr>
                          <m:t>6</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6,</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𝜙</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𝜖</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oMath>
                </a14:m>
                <a:r>
                  <a:rPr lang="en-US" dirty="0">
                    <a:effectLst/>
                    <a:latin typeface="Times New Roman" charset="0"/>
                    <a:ea typeface="Times New Roman" charset="0"/>
                    <a:cs typeface="Times New Roman" charset="0"/>
                  </a:rPr>
                  <a:t>…(2)</a:t>
                </a:r>
                <a:r>
                  <a:rPr lang="en-US" sz="1200" dirty="0">
                    <a:effectLst/>
                    <a:latin typeface="Calibri" charset="0"/>
                    <a:ea typeface="ＭＳ 明朝" charset="-128"/>
                    <a:cs typeface="Times New Roman" charset="0"/>
                  </a:rPr>
                  <a:t> </a:t>
                </a:r>
                <a:endParaRPr lang="en-US" sz="1200" dirty="0" smtClean="0">
                  <a:effectLst/>
                  <a:latin typeface="Calibri" charset="0"/>
                  <a:ea typeface="ＭＳ 明朝" charset="-128"/>
                  <a:cs typeface="Times New Roman" charset="0"/>
                </a:endParaRPr>
              </a:p>
              <a:p>
                <a:pPr algn="just">
                  <a:lnSpc>
                    <a:spcPct val="107000"/>
                  </a:lnSpc>
                  <a:spcAft>
                    <a:spcPts val="800"/>
                  </a:spcAft>
                </a:pPr>
                <a:r>
                  <a:rPr lang="en-US" dirty="0">
                    <a:latin typeface="Times New Roman" charset="0"/>
                    <a:ea typeface="Times New Roman" charset="0"/>
                  </a:rPr>
                  <a:t>Where y</a:t>
                </a:r>
                <a:r>
                  <a:rPr lang="en-US" baseline="-25000" dirty="0">
                    <a:latin typeface="Times New Roman" charset="0"/>
                    <a:ea typeface="Times New Roman" charset="0"/>
                  </a:rPr>
                  <a:t>2</a:t>
                </a:r>
                <a:r>
                  <a:rPr lang="en-US" dirty="0">
                    <a:latin typeface="Times New Roman" charset="0"/>
                    <a:ea typeface="Times New Roman" charset="0"/>
                  </a:rPr>
                  <a:t> is the proportion of a state’s electricity from renewable resources. </a:t>
                </a:r>
                <a:endParaRPr lang="en-GB" dirty="0">
                  <a:effectLst/>
                  <a:latin typeface="Calibri" charset="0"/>
                  <a:ea typeface="ＭＳ 明朝" charset="-128"/>
                  <a:cs typeface="Times New Roman" charset="0"/>
                </a:endParaRPr>
              </a:p>
              <a:p>
                <a:pPr marL="342900" lvl="0" indent="-342900">
                  <a:spcAft>
                    <a:spcPts val="0"/>
                  </a:spcAft>
                  <a:buFont typeface="Symbol" charset="2"/>
                  <a:buChar char=""/>
                </a:pPr>
                <a:r>
                  <a:rPr lang="en-GB" dirty="0" smtClean="0">
                    <a:effectLst/>
                    <a:latin typeface="Times New Roman" charset="0"/>
                    <a:ea typeface="ＭＳ 明朝" charset="-128"/>
                    <a:cs typeface="Times New Roman" charset="0"/>
                  </a:rPr>
                  <a:t>Controls </a:t>
                </a:r>
                <a:r>
                  <a:rPr lang="en-GB" dirty="0">
                    <a:effectLst/>
                    <a:latin typeface="Times New Roman" charset="0"/>
                    <a:ea typeface="ＭＳ 明朝" charset="-128"/>
                    <a:cs typeface="Times New Roman" charset="0"/>
                  </a:rPr>
                  <a:t>for the population and the economy include:</a:t>
                </a:r>
                <a:endParaRPr lang="en-GB" sz="1200" dirty="0">
                  <a:effectLst/>
                  <a:latin typeface="Helvetica" charset="0"/>
                  <a:ea typeface="ＭＳ 明朝" charset="-128"/>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5</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the state's logged gross domestic product</a:t>
                </a:r>
                <a:endParaRPr lang="en-GB" sz="1200" dirty="0">
                  <a:effectLst/>
                  <a:latin typeface="Helvetica" charset="0"/>
                  <a:ea typeface="Calibri" charset="0"/>
                  <a:cs typeface="Times New Roman" charset="0"/>
                </a:endParaRPr>
              </a:p>
              <a:p>
                <a:pPr marL="342900" lvl="0" indent="-342900">
                  <a:spcAft>
                    <a:spcPts val="0"/>
                  </a:spcAft>
                  <a:buFont typeface="Helvetica" charset="0"/>
                  <a:buChar char="-"/>
                </a:pPr>
                <a14:m>
                  <m:oMath xmlns:m="http://schemas.openxmlformats.org/officeDocument/2006/math">
                    <m:sSub>
                      <m:sSubPr>
                        <m:ctrlPr>
                          <a:rPr lang="en-GB" i="1">
                            <a:effectLst/>
                            <a:latin typeface="Cambria Math" charset="0"/>
                            <a:ea typeface="Times New Roman" charset="0"/>
                            <a:cs typeface="Times New Roman" charset="0"/>
                          </a:rPr>
                        </m:ctrlPr>
                      </m:sSubPr>
                      <m:e>
                        <m:r>
                          <a:rPr lang="en-GB" sz="1200" i="1">
                            <a:effectLst/>
                            <a:latin typeface="Cambria Math" charset="0"/>
                            <a:ea typeface="Times New Roman" charset="0"/>
                            <a:cs typeface="Times New Roman" charset="0"/>
                          </a:rPr>
                          <m:t>𝑥</m:t>
                        </m:r>
                      </m:e>
                      <m:sub>
                        <m:r>
                          <a:rPr lang="en-US" sz="1200" i="1">
                            <a:effectLst/>
                            <a:latin typeface="Cambria Math" charset="0"/>
                            <a:ea typeface="Times New Roman" charset="0"/>
                            <a:cs typeface="Times New Roman" charset="0"/>
                          </a:rPr>
                          <m:t>6</m:t>
                        </m:r>
                      </m:sub>
                    </m:sSub>
                  </m:oMath>
                </a14:m>
                <a:r>
                  <a:rPr lang="en-US" dirty="0">
                    <a:effectLst/>
                    <a:latin typeface="Times New Roman" charset="0"/>
                    <a:ea typeface="Calibri" charset="0"/>
                    <a:cs typeface="Times New Roman" charset="0"/>
                  </a:rPr>
                  <a:t> </a:t>
                </a:r>
                <a:r>
                  <a:rPr lang="en-GB" dirty="0">
                    <a:effectLst/>
                    <a:latin typeface="Times New Roman" charset="0"/>
                    <a:ea typeface="Calibri" charset="0"/>
                    <a:cs typeface="Times New Roman" charset="0"/>
                  </a:rPr>
                  <a:t>is the state's population </a:t>
                </a:r>
                <a:r>
                  <a:rPr lang="en-GB" dirty="0" smtClean="0">
                    <a:effectLst/>
                    <a:latin typeface="Times New Roman" charset="0"/>
                    <a:ea typeface="Calibri" charset="0"/>
                    <a:cs typeface="Times New Roman" charset="0"/>
                  </a:rPr>
                  <a:t>density</a:t>
                </a:r>
                <a:endParaRPr lang="en-GB" sz="1200" dirty="0">
                  <a:effectLst/>
                  <a:latin typeface="Helvetica" charset="0"/>
                  <a:ea typeface="Calibri" charset="0"/>
                  <a:cs typeface="Times New Roman" charset="0"/>
                </a:endParaRPr>
              </a:p>
            </p:txBody>
          </p:sp>
        </mc:Choice>
        <mc:Fallback>
          <p:sp>
            <p:nvSpPr>
              <p:cNvPr id="4" name="Rectangle 3"/>
              <p:cNvSpPr>
                <a:spLocks noRot="1" noChangeAspect="1" noMove="1" noResize="1" noEditPoints="1" noAdjustHandles="1" noChangeArrowheads="1" noChangeShapeType="1" noTextEdit="1"/>
              </p:cNvSpPr>
              <p:nvPr/>
            </p:nvSpPr>
            <p:spPr>
              <a:xfrm>
                <a:off x="161764" y="4005064"/>
                <a:ext cx="9144000" cy="2467791"/>
              </a:xfrm>
              <a:prstGeom prst="rect">
                <a:avLst/>
              </a:prstGeom>
              <a:blipFill rotWithShape="0">
                <a:blip r:embed="rId3"/>
                <a:stretch>
                  <a:fillRect l="-600" t="-1481" b="-2963"/>
                </a:stretch>
              </a:blipFill>
            </p:spPr>
            <p:txBody>
              <a:bodyPr/>
              <a:lstStyle/>
              <a:p>
                <a:r>
                  <a:rPr lang="en-US">
                    <a:noFill/>
                  </a:rPr>
                  <a:t> </a:t>
                </a:r>
              </a:p>
            </p:txBody>
          </p:sp>
        </mc:Fallback>
      </mc:AlternateContent>
    </p:spTree>
    <p:extLst>
      <p:ext uri="{BB962C8B-B14F-4D97-AF65-F5344CB8AC3E}">
        <p14:creationId xmlns:p14="http://schemas.microsoft.com/office/powerpoint/2010/main" val="7968659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Model 3 &amp; 4</a:t>
            </a:r>
            <a:endParaRPr lang="ja-JP" altLang="en-US" sz="2800" b="1" dirty="0">
              <a:latin typeface="HGPｺﾞｼｯｸE" panose="020B0900000000000000" pitchFamily="50" charset="-128"/>
              <a:ea typeface="HGPｺﾞｼｯｸE" panose="020B0900000000000000" pitchFamily="50" charset="-128"/>
            </a:endParaRPr>
          </a:p>
        </p:txBody>
      </p:sp>
      <mc:AlternateContent xmlns:mc="http://schemas.openxmlformats.org/markup-compatibility/2006">
        <mc:Choice xmlns:a14="http://schemas.microsoft.com/office/drawing/2010/main" Requires="a14">
          <p:sp>
            <p:nvSpPr>
              <p:cNvPr id="3" name="Rectangle 2"/>
              <p:cNvSpPr/>
              <p:nvPr/>
            </p:nvSpPr>
            <p:spPr>
              <a:xfrm>
                <a:off x="323528" y="1556792"/>
                <a:ext cx="8496944" cy="4125681"/>
              </a:xfrm>
              <a:prstGeom prst="rect">
                <a:avLst/>
              </a:prstGeom>
            </p:spPr>
            <p:txBody>
              <a:bodyPr wrap="square">
                <a:spAutoFit/>
              </a:bodyPr>
              <a:lstStyle/>
              <a:p>
                <a:pPr algn="just">
                  <a:lnSpc>
                    <a:spcPct val="107000"/>
                  </a:lnSpc>
                  <a:spcAft>
                    <a:spcPts val="800"/>
                  </a:spcAft>
                </a:pPr>
                <a:r>
                  <a:rPr lang="en-GB" dirty="0">
                    <a:latin typeface="Times New Roman" charset="0"/>
                    <a:ea typeface="Times New Roman" charset="0"/>
                    <a:cs typeface="Times New Roman" charset="0"/>
                  </a:rPr>
                  <a:t>From the Assumption 6 and 7, we set up the model (3</a:t>
                </a:r>
                <a:r>
                  <a:rPr lang="en-GB" dirty="0" smtClean="0">
                    <a:latin typeface="Times New Roman" charset="0"/>
                    <a:ea typeface="Times New Roman" charset="0"/>
                    <a:cs typeface="Times New Roman" charset="0"/>
                  </a:rPr>
                  <a:t>).</a:t>
                </a:r>
                <a:endParaRPr lang="en-GB" dirty="0">
                  <a:effectLst/>
                  <a:latin typeface="Calibri" charset="0"/>
                  <a:ea typeface="ＭＳ 明朝" charset="-128"/>
                  <a:cs typeface="Times New Roman" charset="0"/>
                </a:endParaRPr>
              </a:p>
              <a:p>
                <a:pPr algn="just">
                  <a:lnSpc>
                    <a:spcPct val="107000"/>
                  </a:lnSpc>
                  <a:spcAft>
                    <a:spcPts val="800"/>
                  </a:spcAft>
                </a:pPr>
                <a14:m>
                  <m:oMath xmlns:m="http://schemas.openxmlformats.org/officeDocument/2006/math">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𝛾</m:t>
                        </m:r>
                      </m:e>
                      <m:sub>
                        <m:r>
                          <a:rPr lang="en-US" i="1">
                            <a:effectLst/>
                            <a:latin typeface="Cambria Math" charset="0"/>
                            <a:ea typeface="Times New Roman" charset="0"/>
                            <a:cs typeface="Times New Roman" charset="0"/>
                          </a:rPr>
                          <m:t>0</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𝛾</m:t>
                        </m:r>
                      </m:e>
                      <m:sub>
                        <m:r>
                          <a:rPr lang="en-US" i="1">
                            <a:effectLst/>
                            <a:latin typeface="Cambria Math" charset="0"/>
                            <a:ea typeface="Times New Roman" charset="0"/>
                            <a:cs typeface="Times New Roman" charset="0"/>
                          </a:rPr>
                          <m:t>1</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𝛾</m:t>
                        </m:r>
                      </m:e>
                      <m:sub>
                        <m:r>
                          <a:rPr lang="en-US" i="1">
                            <a:effectLst/>
                            <a:latin typeface="Cambria Math" charset="0"/>
                            <a:ea typeface="Times New Roman" charset="0"/>
                            <a:cs typeface="Times New Roman" charset="0"/>
                          </a:rPr>
                          <m:t>2</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𝛾</m:t>
                        </m:r>
                      </m:e>
                      <m:sub>
                        <m:r>
                          <a:rPr lang="en-US" i="1">
                            <a:effectLst/>
                            <a:latin typeface="Cambria Math" charset="0"/>
                            <a:ea typeface="Times New Roman" charset="0"/>
                            <a:cs typeface="Times New Roman" charset="0"/>
                          </a:rPr>
                          <m:t>3</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𝛾</m:t>
                        </m:r>
                      </m:e>
                      <m:sub>
                        <m:r>
                          <a:rPr lang="en-US" i="1">
                            <a:effectLst/>
                            <a:latin typeface="Cambria Math" charset="0"/>
                            <a:ea typeface="Times New Roman" charset="0"/>
                            <a:cs typeface="Times New Roman" charset="0"/>
                          </a:rPr>
                          <m:t>4</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1,</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𝜙</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𝜖</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oMath>
                </a14:m>
                <a:r>
                  <a:rPr lang="en-US" dirty="0">
                    <a:effectLst/>
                    <a:latin typeface="Times New Roman" charset="0"/>
                    <a:ea typeface="Times New Roman" charset="0"/>
                    <a:cs typeface="Times New Roman" charset="0"/>
                  </a:rPr>
                  <a:t>…(3)</a:t>
                </a:r>
                <a:r>
                  <a:rPr lang="en-US" sz="1200" dirty="0">
                    <a:effectLst/>
                    <a:latin typeface="Calibri" charset="0"/>
                    <a:ea typeface="ＭＳ 明朝" charset="-128"/>
                    <a:cs typeface="Times New Roman" charset="0"/>
                  </a:rPr>
                  <a:t> </a:t>
                </a:r>
                <a:endParaRPr lang="en-GB" dirty="0">
                  <a:effectLst/>
                  <a:latin typeface="Calibri" charset="0"/>
                  <a:ea typeface="ＭＳ 明朝" charset="-128"/>
                  <a:cs typeface="Times New Roman" charset="0"/>
                </a:endParaRPr>
              </a:p>
              <a:p>
                <a:pPr algn="just">
                  <a:lnSpc>
                    <a:spcPct val="107000"/>
                  </a:lnSpc>
                  <a:spcAft>
                    <a:spcPts val="800"/>
                  </a:spcAft>
                </a:pPr>
                <a:r>
                  <a:rPr lang="en-US" dirty="0">
                    <a:effectLst/>
                    <a:latin typeface="Times New Roman" charset="0"/>
                    <a:ea typeface="Times New Roman" charset="0"/>
                    <a:cs typeface="Times New Roman" charset="0"/>
                  </a:rPr>
                  <a:t>Where y</a:t>
                </a:r>
                <a:r>
                  <a:rPr lang="en-US" baseline="-25000" dirty="0">
                    <a:effectLst/>
                    <a:latin typeface="Times New Roman" charset="0"/>
                    <a:ea typeface="Times New Roman" charset="0"/>
                    <a:cs typeface="Times New Roman" charset="0"/>
                  </a:rPr>
                  <a:t>3</a:t>
                </a:r>
                <a:r>
                  <a:rPr lang="en-US" dirty="0">
                    <a:effectLst/>
                    <a:latin typeface="Times New Roman" charset="0"/>
                    <a:ea typeface="Times New Roman" charset="0"/>
                    <a:cs typeface="Times New Roman" charset="0"/>
                  </a:rPr>
                  <a:t> is the amount of electricity the state consumes relative to the size of its economy. </a:t>
                </a:r>
                <a:endParaRPr lang="en-US" dirty="0" smtClean="0">
                  <a:effectLst/>
                  <a:latin typeface="Times New Roman" charset="0"/>
                  <a:ea typeface="Times New Roman" charset="0"/>
                  <a:cs typeface="Times New Roman" charset="0"/>
                </a:endParaRPr>
              </a:p>
              <a:p>
                <a:pPr algn="just">
                  <a:lnSpc>
                    <a:spcPct val="107000"/>
                  </a:lnSpc>
                  <a:spcAft>
                    <a:spcPts val="800"/>
                  </a:spcAft>
                </a:pPr>
                <a:r>
                  <a:rPr lang="en-US" dirty="0">
                    <a:effectLst/>
                    <a:latin typeface="Times New Roman" charset="0"/>
                    <a:ea typeface="Times New Roman" charset="0"/>
                    <a:cs typeface="Times New Roman" charset="0"/>
                  </a:rPr>
                  <a:t> </a:t>
                </a:r>
                <a:endParaRPr lang="en-GB" dirty="0">
                  <a:effectLst/>
                  <a:latin typeface="Calibri" charset="0"/>
                  <a:ea typeface="ＭＳ 明朝" charset="-128"/>
                  <a:cs typeface="Times New Roman" charset="0"/>
                </a:endParaRPr>
              </a:p>
              <a:p>
                <a:pPr algn="just">
                  <a:lnSpc>
                    <a:spcPct val="107000"/>
                  </a:lnSpc>
                  <a:spcAft>
                    <a:spcPts val="800"/>
                  </a:spcAft>
                </a:pPr>
                <a:r>
                  <a:rPr lang="en-US" dirty="0" smtClean="0">
                    <a:effectLst/>
                    <a:latin typeface="Times New Roman" charset="0"/>
                    <a:ea typeface="Times New Roman" charset="0"/>
                    <a:cs typeface="Times New Roman" charset="0"/>
                  </a:rPr>
                  <a:t>From </a:t>
                </a:r>
                <a:r>
                  <a:rPr lang="en-US" dirty="0">
                    <a:effectLst/>
                    <a:latin typeface="Times New Roman" charset="0"/>
                    <a:ea typeface="Times New Roman" charset="0"/>
                    <a:cs typeface="Times New Roman" charset="0"/>
                  </a:rPr>
                  <a:t>Assumptions 8, we set up the model (4). </a:t>
                </a:r>
                <a:endParaRPr lang="en-GB" dirty="0">
                  <a:effectLst/>
                  <a:latin typeface="Calibri" charset="0"/>
                  <a:ea typeface="ＭＳ 明朝" charset="-128"/>
                  <a:cs typeface="Times New Roman" charset="0"/>
                </a:endParaRPr>
              </a:p>
              <a:p>
                <a:pPr algn="just">
                  <a:lnSpc>
                    <a:spcPct val="107000"/>
                  </a:lnSpc>
                  <a:spcAft>
                    <a:spcPts val="800"/>
                  </a:spcAft>
                </a:pPr>
                <a14:m>
                  <m:oMath xmlns:m="http://schemas.openxmlformats.org/officeDocument/2006/math">
                    <m:r>
                      <a:rPr lang="en-US" i="1">
                        <a:effectLst/>
                        <a:latin typeface="Cambria Math" charset="0"/>
                        <a:ea typeface="Times New Roman" charset="0"/>
                        <a:cs typeface="Times New Roman" charset="0"/>
                      </a:rPr>
                      <m:t>𝑙𝑛</m:t>
                    </m:r>
                    <m:d>
                      <m:dPr>
                        <m:ctrlPr>
                          <a:rPr lang="en-GB" i="1">
                            <a:effectLst/>
                            <a:latin typeface="Cambria Math" charset="0"/>
                            <a:ea typeface="Times New Roman" charset="0"/>
                            <a:cs typeface="Times New Roman" charset="0"/>
                          </a:rPr>
                        </m:ctrlPr>
                      </m:dPr>
                      <m:e>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e>
                    </m:d>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0</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1</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2</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3</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4</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5,</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5</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𝑥</m:t>
                        </m:r>
                      </m:e>
                      <m:sub>
                        <m:r>
                          <a:rPr lang="en-US" i="1">
                            <a:effectLst/>
                            <a:latin typeface="Cambria Math" charset="0"/>
                            <a:ea typeface="Times New Roman" charset="0"/>
                            <a:cs typeface="Times New Roman" charset="0"/>
                          </a:rPr>
                          <m:t>6,</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6</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2,</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𝛼</m:t>
                        </m:r>
                      </m:e>
                      <m:sub>
                        <m:r>
                          <a:rPr lang="en-US" i="1">
                            <a:effectLst/>
                            <a:latin typeface="Cambria Math" charset="0"/>
                            <a:ea typeface="Times New Roman" charset="0"/>
                            <a:cs typeface="Times New Roman" charset="0"/>
                          </a:rPr>
                          <m:t>7</m:t>
                        </m:r>
                      </m:sub>
                    </m:sSub>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𝑦</m:t>
                        </m:r>
                      </m:e>
                      <m:sub>
                        <m:r>
                          <a:rPr lang="en-US" i="1">
                            <a:effectLst/>
                            <a:latin typeface="Cambria Math" charset="0"/>
                            <a:ea typeface="Times New Roman" charset="0"/>
                            <a:cs typeface="Times New Roman" charset="0"/>
                          </a:rPr>
                          <m:t>3,</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𝜙</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sub>
                    </m:sSub>
                    <m:r>
                      <a:rPr lang="en-US" i="1">
                        <a:effectLst/>
                        <a:latin typeface="Cambria Math" charset="0"/>
                        <a:ea typeface="Times New Roman" charset="0"/>
                        <a:cs typeface="Times New Roman" charset="0"/>
                      </a:rPr>
                      <m:t>+</m:t>
                    </m:r>
                    <m:sSub>
                      <m:sSubPr>
                        <m:ctrlPr>
                          <a:rPr lang="en-GB" i="1">
                            <a:effectLst/>
                            <a:latin typeface="Cambria Math" charset="0"/>
                            <a:ea typeface="Times New Roman" charset="0"/>
                            <a:cs typeface="Times New Roman" charset="0"/>
                          </a:rPr>
                        </m:ctrlPr>
                      </m:sSubPr>
                      <m:e>
                        <m:r>
                          <a:rPr lang="en-US" i="1">
                            <a:effectLst/>
                            <a:latin typeface="Cambria Math" charset="0"/>
                            <a:ea typeface="Times New Roman" charset="0"/>
                            <a:cs typeface="Times New Roman" charset="0"/>
                          </a:rPr>
                          <m:t>𝜖</m:t>
                        </m:r>
                      </m:e>
                      <m:sub>
                        <m:r>
                          <a:rPr lang="en-US" i="1">
                            <a:effectLst/>
                            <a:latin typeface="Cambria Math" charset="0"/>
                            <a:ea typeface="Times New Roman" charset="0"/>
                            <a:cs typeface="Times New Roman" charset="0"/>
                          </a:rPr>
                          <m:t>4,</m:t>
                        </m:r>
                        <m:r>
                          <a:rPr lang="en-US" i="1">
                            <a:effectLst/>
                            <a:latin typeface="Cambria Math" charset="0"/>
                            <a:ea typeface="Times New Roman" charset="0"/>
                            <a:cs typeface="Times New Roman" charset="0"/>
                          </a:rPr>
                          <m:t>𝑖</m:t>
                        </m:r>
                        <m:r>
                          <a:rPr lang="en-US" i="1">
                            <a:effectLst/>
                            <a:latin typeface="Cambria Math" charset="0"/>
                            <a:ea typeface="Times New Roman" charset="0"/>
                            <a:cs typeface="Times New Roman" charset="0"/>
                          </a:rPr>
                          <m:t>,</m:t>
                        </m:r>
                        <m:r>
                          <a:rPr lang="en-US" i="1">
                            <a:effectLst/>
                            <a:latin typeface="Cambria Math" charset="0"/>
                            <a:ea typeface="Times New Roman" charset="0"/>
                            <a:cs typeface="Times New Roman" charset="0"/>
                          </a:rPr>
                          <m:t>𝑡</m:t>
                        </m:r>
                      </m:sub>
                    </m:sSub>
                  </m:oMath>
                </a14:m>
                <a:r>
                  <a:rPr lang="en-US" dirty="0">
                    <a:effectLst/>
                    <a:latin typeface="Times New Roman" charset="0"/>
                    <a:ea typeface="Times New Roman" charset="0"/>
                    <a:cs typeface="Times New Roman" charset="0"/>
                  </a:rPr>
                  <a:t>…(4)</a:t>
                </a:r>
                <a:r>
                  <a:rPr lang="en-US" sz="1200" dirty="0">
                    <a:effectLst/>
                    <a:latin typeface="Calibri" charset="0"/>
                    <a:ea typeface="ＭＳ 明朝" charset="-128"/>
                    <a:cs typeface="Times New Roman" charset="0"/>
                  </a:rPr>
                  <a:t> </a:t>
                </a:r>
                <a:endParaRPr lang="en-US" sz="1200" dirty="0" smtClean="0">
                  <a:effectLst/>
                  <a:latin typeface="Calibri" charset="0"/>
                  <a:ea typeface="ＭＳ 明朝" charset="-128"/>
                  <a:cs typeface="Times New Roman" charset="0"/>
                </a:endParaRPr>
              </a:p>
              <a:p>
                <a:pPr algn="just">
                  <a:lnSpc>
                    <a:spcPct val="107000"/>
                  </a:lnSpc>
                  <a:spcAft>
                    <a:spcPts val="800"/>
                  </a:spcAft>
                </a:pPr>
                <a:r>
                  <a:rPr lang="en-US" dirty="0">
                    <a:latin typeface="Times New Roman" charset="0"/>
                    <a:ea typeface="Times New Roman" charset="0"/>
                    <a:cs typeface="Times New Roman" charset="0"/>
                  </a:rPr>
                  <a:t>Where y</a:t>
                </a:r>
                <a:r>
                  <a:rPr lang="en-US" baseline="-25000" dirty="0">
                    <a:latin typeface="Times New Roman" charset="0"/>
                    <a:ea typeface="Times New Roman" charset="0"/>
                    <a:cs typeface="Times New Roman" charset="0"/>
                  </a:rPr>
                  <a:t>4</a:t>
                </a:r>
                <a:r>
                  <a:rPr lang="en-US" dirty="0">
                    <a:latin typeface="Times New Roman" charset="0"/>
                    <a:ea typeface="Times New Roman" charset="0"/>
                    <a:cs typeface="Times New Roman" charset="0"/>
                  </a:rPr>
                  <a:t> is the state’s per capital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a:t>
                </a:r>
                <a:endParaRPr lang="en-GB" dirty="0">
                  <a:latin typeface="Calibri" charset="0"/>
                  <a:ea typeface="ＭＳ 明朝" charset="-128"/>
                  <a:cs typeface="Times New Roman" charset="0"/>
                </a:endParaRPr>
              </a:p>
              <a:p>
                <a:pPr algn="just">
                  <a:lnSpc>
                    <a:spcPct val="107000"/>
                  </a:lnSpc>
                  <a:spcAft>
                    <a:spcPts val="800"/>
                  </a:spcAft>
                </a:pPr>
                <a:endParaRPr lang="en-GB" dirty="0" smtClean="0">
                  <a:effectLst/>
                  <a:latin typeface="Calibri" charset="0"/>
                  <a:ea typeface="ＭＳ 明朝" charset="-128"/>
                  <a:cs typeface="Times New Roman" charset="0"/>
                </a:endParaRPr>
              </a:p>
              <a:p>
                <a:pPr>
                  <a:spcAft>
                    <a:spcPts val="800"/>
                  </a:spcAft>
                </a:pPr>
                <a:r>
                  <a:rPr lang="en-US" sz="1200" dirty="0">
                    <a:effectLst/>
                    <a:latin typeface="Calibri" charset="0"/>
                    <a:ea typeface="ＭＳ 明朝" charset="-128"/>
                    <a:cs typeface="Times New Roman" charset="0"/>
                  </a:rPr>
                  <a:t> </a:t>
                </a:r>
                <a:endParaRPr lang="en-GB" sz="2000" dirty="0">
                  <a:effectLst/>
                  <a:latin typeface="Calibri" charset="0"/>
                  <a:ea typeface="ＭＳ 明朝" charset="-128"/>
                  <a:cs typeface="Times New Roman" charset="0"/>
                </a:endParaRPr>
              </a:p>
            </p:txBody>
          </p:sp>
        </mc:Choice>
        <mc:Fallback>
          <p:sp>
            <p:nvSpPr>
              <p:cNvPr id="3" name="Rectangle 2"/>
              <p:cNvSpPr>
                <a:spLocks noRot="1" noChangeAspect="1" noMove="1" noResize="1" noEditPoints="1" noAdjustHandles="1" noChangeArrowheads="1" noChangeShapeType="1" noTextEdit="1"/>
              </p:cNvSpPr>
              <p:nvPr/>
            </p:nvSpPr>
            <p:spPr>
              <a:xfrm>
                <a:off x="323528" y="1556792"/>
                <a:ext cx="8496944" cy="4125681"/>
              </a:xfrm>
              <a:prstGeom prst="rect">
                <a:avLst/>
              </a:prstGeom>
              <a:blipFill rotWithShape="0">
                <a:blip r:embed="rId2"/>
                <a:stretch>
                  <a:fillRect l="-574" t="-739" r="-646"/>
                </a:stretch>
              </a:blipFill>
            </p:spPr>
            <p:txBody>
              <a:bodyPr/>
              <a:lstStyle/>
              <a:p>
                <a:r>
                  <a:rPr lang="en-US">
                    <a:noFill/>
                  </a:rPr>
                  <a:t> </a:t>
                </a:r>
              </a:p>
            </p:txBody>
          </p:sp>
        </mc:Fallback>
      </mc:AlternateContent>
    </p:spTree>
    <p:extLst>
      <p:ext uri="{BB962C8B-B14F-4D97-AF65-F5344CB8AC3E}">
        <p14:creationId xmlns:p14="http://schemas.microsoft.com/office/powerpoint/2010/main" val="9336196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9832" y="2636912"/>
            <a:ext cx="3179075" cy="461665"/>
          </a:xfrm>
          <a:prstGeom prst="rect">
            <a:avLst/>
          </a:prstGeom>
          <a:noFill/>
        </p:spPr>
        <p:txBody>
          <a:bodyPr wrap="none" rtlCol="0">
            <a:spAutoFit/>
          </a:bodyPr>
          <a:lstStyle/>
          <a:p>
            <a:r>
              <a:rPr kumimoji="1" lang="en-US" sz="2400" b="1" dirty="0" smtClean="0">
                <a:solidFill>
                  <a:srgbClr val="418438"/>
                </a:solidFill>
                <a:latin typeface="Times New Roman" charset="0"/>
                <a:ea typeface="Times New Roman" charset="0"/>
                <a:cs typeface="Times New Roman" charset="0"/>
              </a:rPr>
              <a:t>Results and conclusion</a:t>
            </a:r>
            <a:endParaRPr kumimoji="1" lang="en-US" sz="2400" b="1" dirty="0">
              <a:solidFill>
                <a:srgbClr val="418438"/>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1955577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fontScale="62500" lnSpcReduction="20000"/>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800" b="1" dirty="0"/>
              <a:t>Recursive Model of Renewables, Electricity Consumption, and CO2 Emissions in the 50 States, 1990-2014</a:t>
            </a:r>
            <a:r>
              <a:rPr lang="en-GB" sz="2800" dirty="0"/>
              <a:t> </a:t>
            </a:r>
            <a:endParaRPr lang="ja-JP" altLang="en-US" sz="2800" dirty="0">
              <a:solidFill>
                <a:schemeClr val="tx1"/>
              </a:solidFill>
              <a:latin typeface="HGPｺﾞｼｯｸE" panose="020B0900000000000000" pitchFamily="50" charset="-128"/>
              <a:ea typeface="HGPｺﾞｼｯｸE" panose="020B0900000000000000" pitchFamily="50" charset="-128"/>
            </a:endParaRPr>
          </a:p>
        </p:txBody>
      </p:sp>
      <p:pic>
        <p:nvPicPr>
          <p:cNvPr id="3" name="Picture 2"/>
          <p:cNvPicPr/>
          <p:nvPr/>
        </p:nvPicPr>
        <p:blipFill rotWithShape="1">
          <a:blip r:embed="rId3">
            <a:extLst>
              <a:ext uri="{28A0092B-C50C-407E-A947-70E740481C1C}">
                <a14:useLocalDpi xmlns:a14="http://schemas.microsoft.com/office/drawing/2010/main" val="0"/>
              </a:ext>
            </a:extLst>
          </a:blip>
          <a:srcRect t="7764" b="5876"/>
          <a:stretch/>
        </p:blipFill>
        <p:spPr bwMode="auto">
          <a:xfrm>
            <a:off x="755576" y="1484784"/>
            <a:ext cx="7039996" cy="447421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156637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18864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800" b="1" dirty="0" smtClean="0"/>
              <a:t>Results</a:t>
            </a:r>
            <a:endParaRPr lang="ja-JP" altLang="en-US" sz="2800" dirty="0">
              <a:solidFill>
                <a:schemeClr val="tx1"/>
              </a:solidFill>
              <a:latin typeface="HGPｺﾞｼｯｸE" panose="020B0900000000000000" pitchFamily="50" charset="-128"/>
              <a:ea typeface="HGPｺﾞｼｯｸE" panose="020B0900000000000000" pitchFamily="50" charset="-128"/>
            </a:endParaRPr>
          </a:p>
        </p:txBody>
      </p:sp>
      <p:sp>
        <p:nvSpPr>
          <p:cNvPr id="4" name="Rectangle 3"/>
          <p:cNvSpPr/>
          <p:nvPr/>
        </p:nvSpPr>
        <p:spPr>
          <a:xfrm>
            <a:off x="395536" y="772672"/>
            <a:ext cx="8496944" cy="5844742"/>
          </a:xfrm>
          <a:prstGeom prst="rect">
            <a:avLst/>
          </a:prstGeom>
        </p:spPr>
        <p:txBody>
          <a:bodyPr wrap="square">
            <a:spAutoFit/>
          </a:bodyPr>
          <a:lstStyle/>
          <a:p>
            <a:pPr algn="just">
              <a:lnSpc>
                <a:spcPct val="107000"/>
              </a:lnSpc>
            </a:pPr>
            <a:r>
              <a:rPr lang="en-US" b="1" dirty="0" smtClean="0">
                <a:latin typeface="Times New Roman" charset="0"/>
                <a:ea typeface="Times New Roman" charset="0"/>
                <a:cs typeface="Times New Roman" charset="0"/>
              </a:rPr>
              <a:t>Model 1: Electricity price</a:t>
            </a:r>
          </a:p>
          <a:p>
            <a:pPr marL="285750" indent="-285750" algn="just">
              <a:lnSpc>
                <a:spcPct val="107000"/>
              </a:lnSpc>
              <a:buFont typeface="Arial" charset="0"/>
              <a:buChar char="•"/>
            </a:pPr>
            <a:r>
              <a:rPr lang="en-US" dirty="0" smtClean="0">
                <a:latin typeface="Times New Roman" charset="0"/>
                <a:ea typeface="Times New Roman" charset="0"/>
                <a:cs typeface="Times New Roman" charset="0"/>
              </a:rPr>
              <a:t>Year </a:t>
            </a:r>
            <a:r>
              <a:rPr lang="en-US" dirty="0">
                <a:latin typeface="Times New Roman" charset="0"/>
                <a:ea typeface="Times New Roman" charset="0"/>
                <a:cs typeface="Times New Roman" charset="0"/>
              </a:rPr>
              <a:t>that a state had a deregulated retail electricity market significantly impact to price of electricity by reducing the price by 4.7</a:t>
            </a:r>
            <a:r>
              <a:rPr lang="en-US" dirty="0" smtClean="0">
                <a:latin typeface="Times New Roman" charset="0"/>
                <a:ea typeface="Times New Roman" charset="0"/>
                <a:cs typeface="Times New Roman" charset="0"/>
              </a:rPr>
              <a:t>%. </a:t>
            </a:r>
          </a:p>
          <a:p>
            <a:pPr marL="285750" indent="-285750" algn="just">
              <a:lnSpc>
                <a:spcPct val="107000"/>
              </a:lnSpc>
              <a:buFont typeface="Arial" charset="0"/>
              <a:buChar char="•"/>
            </a:pPr>
            <a:r>
              <a:rPr lang="en-US" dirty="0" smtClean="0">
                <a:latin typeface="Times New Roman" charset="0"/>
                <a:ea typeface="Times New Roman" charset="0"/>
                <a:cs typeface="Times New Roman" charset="0"/>
              </a:rPr>
              <a:t>Electricity </a:t>
            </a:r>
            <a:r>
              <a:rPr lang="en-US" dirty="0">
                <a:latin typeface="Times New Roman" charset="0"/>
                <a:ea typeface="Times New Roman" charset="0"/>
                <a:cs typeface="Times New Roman" charset="0"/>
              </a:rPr>
              <a:t>market reform in wholesale have also a significant impact to drop electricity </a:t>
            </a:r>
            <a:r>
              <a:rPr lang="en-US" dirty="0" smtClean="0">
                <a:latin typeface="Times New Roman" charset="0"/>
                <a:ea typeface="Times New Roman" charset="0"/>
                <a:cs typeface="Times New Roman" charset="0"/>
              </a:rPr>
              <a:t>price </a:t>
            </a:r>
            <a:r>
              <a:rPr lang="en-US" dirty="0">
                <a:latin typeface="Times New Roman" charset="0"/>
                <a:ea typeface="Times New Roman" charset="0"/>
                <a:cs typeface="Times New Roman" charset="0"/>
              </a:rPr>
              <a:t>by 12% in year when states joined ISOs/RTOs. </a:t>
            </a:r>
            <a:endParaRPr lang="en-US" dirty="0" smtClean="0">
              <a:latin typeface="Times New Roman" charset="0"/>
              <a:ea typeface="Times New Roman" charset="0"/>
              <a:cs typeface="Times New Roman" charset="0"/>
            </a:endParaRPr>
          </a:p>
          <a:p>
            <a:pPr marL="285750" indent="-285750" algn="just">
              <a:lnSpc>
                <a:spcPct val="107000"/>
              </a:lnSpc>
              <a:buFont typeface="Arial" charset="0"/>
              <a:buChar char="•"/>
            </a:pPr>
            <a:r>
              <a:rPr lang="en-US" dirty="0" smtClean="0">
                <a:latin typeface="Times New Roman" charset="0"/>
                <a:ea typeface="Times New Roman" charset="0"/>
                <a:cs typeface="Times New Roman" charset="0"/>
              </a:rPr>
              <a:t>Year </a:t>
            </a:r>
            <a:r>
              <a:rPr lang="en-US" dirty="0">
                <a:latin typeface="Times New Roman" charset="0"/>
                <a:ea typeface="Times New Roman" charset="0"/>
                <a:cs typeface="Times New Roman" charset="0"/>
              </a:rPr>
              <a:t>that a state had a deregulated retail electricity market significantly increases in the price of electricity by around 7%. </a:t>
            </a:r>
            <a:endParaRPr lang="en-US" dirty="0" smtClean="0">
              <a:latin typeface="Times New Roman" charset="0"/>
              <a:ea typeface="Times New Roman" charset="0"/>
              <a:cs typeface="Times New Roman" charset="0"/>
            </a:endParaRPr>
          </a:p>
          <a:p>
            <a:pPr marL="285750" indent="-285750" algn="just">
              <a:lnSpc>
                <a:spcPct val="107000"/>
              </a:lnSpc>
              <a:buFont typeface="Arial" charset="0"/>
              <a:buChar char="•"/>
            </a:pPr>
            <a:r>
              <a:rPr lang="en-US" dirty="0" smtClean="0">
                <a:latin typeface="Times New Roman" charset="0"/>
                <a:ea typeface="Times New Roman" charset="0"/>
                <a:cs typeface="Times New Roman" charset="0"/>
              </a:rPr>
              <a:t>The </a:t>
            </a:r>
            <a:r>
              <a:rPr lang="en-US" dirty="0">
                <a:latin typeface="Times New Roman" charset="0"/>
                <a:ea typeface="Times New Roman" charset="0"/>
                <a:cs typeface="Times New Roman" charset="0"/>
              </a:rPr>
              <a:t>state’s Renewable Portfolio Standard (RPS) significantly influence the electricity price by 2.3%. </a:t>
            </a:r>
            <a:endParaRPr lang="en-US" dirty="0" smtClean="0">
              <a:latin typeface="Times New Roman" charset="0"/>
              <a:ea typeface="Times New Roman" charset="0"/>
              <a:cs typeface="Times New Roman" charset="0"/>
            </a:endParaRPr>
          </a:p>
          <a:p>
            <a:pPr marL="285750" indent="-285750" algn="just">
              <a:lnSpc>
                <a:spcPct val="107000"/>
              </a:lnSpc>
              <a:buFont typeface="Arial" charset="0"/>
              <a:buChar char="•"/>
            </a:pPr>
            <a:endParaRPr lang="en-US" dirty="0" smtClean="0">
              <a:latin typeface="Times New Roman" charset="0"/>
              <a:ea typeface="Times New Roman" charset="0"/>
              <a:cs typeface="Times New Roman" charset="0"/>
            </a:endParaRPr>
          </a:p>
          <a:p>
            <a:pPr algn="just">
              <a:lnSpc>
                <a:spcPct val="107000"/>
              </a:lnSpc>
            </a:pPr>
            <a:r>
              <a:rPr lang="en-US" b="1" dirty="0" smtClean="0">
                <a:effectLst/>
                <a:latin typeface="Times New Roman" charset="0"/>
                <a:ea typeface="Times New Roman" charset="0"/>
                <a:cs typeface="Times New Roman" charset="0"/>
              </a:rPr>
              <a:t>Model 2: Renewables</a:t>
            </a:r>
          </a:p>
          <a:p>
            <a:pPr marL="285750" indent="-285750">
              <a:buFont typeface="Arial" charset="0"/>
              <a:buChar char="•"/>
            </a:pPr>
            <a:r>
              <a:rPr lang="en-US" dirty="0" smtClean="0">
                <a:latin typeface="Times New Roman" charset="0"/>
                <a:ea typeface="Times New Roman" charset="0"/>
                <a:cs typeface="Times New Roman" charset="0"/>
              </a:rPr>
              <a:t>The state’s RPS has significant impact on the increase in the proportion of renewables in electricity production in a state with 0.5% increases as the targeted amount of RPS increases. </a:t>
            </a:r>
            <a:endParaRPr lang="en-GB"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Year that a state had a deregulated retail electricity market has 8.7% drop in a proportion of renewables.</a:t>
            </a:r>
          </a:p>
          <a:p>
            <a:pPr marL="285750" indent="-285750">
              <a:buFont typeface="Arial" charset="0"/>
              <a:buChar char="•"/>
            </a:pPr>
            <a:r>
              <a:rPr lang="en-US" dirty="0" smtClean="0">
                <a:latin typeface="Times New Roman" charset="0"/>
                <a:ea typeface="Times New Roman" charset="0"/>
                <a:cs typeface="Times New Roman" charset="0"/>
              </a:rPr>
              <a:t>Year when a state joined ISOs/RTOs have significant impacts to increase in renewables</a:t>
            </a:r>
          </a:p>
          <a:p>
            <a:pPr marL="285750" indent="-285750">
              <a:buFont typeface="Arial" charset="0"/>
              <a:buChar char="•"/>
            </a:pPr>
            <a:r>
              <a:rPr lang="en-US" dirty="0" smtClean="0">
                <a:latin typeface="Times New Roman" charset="0"/>
                <a:ea typeface="Times New Roman" charset="0"/>
                <a:cs typeface="Times New Roman" charset="0"/>
              </a:rPr>
              <a:t>The increase in the proportion of IPP in the electricity generators does not have significance in increase in renewables</a:t>
            </a:r>
            <a:endParaRPr lang="en-US" b="1" dirty="0" smtClean="0">
              <a:effectLst/>
              <a:latin typeface="Times New Roman" charset="0"/>
              <a:ea typeface="Times New Roman" charset="0"/>
              <a:cs typeface="Times New Roman" charset="0"/>
            </a:endParaRPr>
          </a:p>
          <a:p>
            <a:pPr algn="just">
              <a:lnSpc>
                <a:spcPct val="107000"/>
              </a:lnSpc>
            </a:pPr>
            <a:endParaRPr lang="en-GB" dirty="0">
              <a:effectLst/>
              <a:latin typeface="Times New Roman" charset="0"/>
              <a:ea typeface="Times New Roman" charset="0"/>
              <a:cs typeface="Times New Roman" charset="0"/>
            </a:endParaRPr>
          </a:p>
        </p:txBody>
      </p:sp>
    </p:spTree>
    <p:extLst>
      <p:ext uri="{BB962C8B-B14F-4D97-AF65-F5344CB8AC3E}">
        <p14:creationId xmlns:p14="http://schemas.microsoft.com/office/powerpoint/2010/main" val="14494199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332656"/>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sz="2800" b="1" dirty="0" smtClean="0"/>
              <a:t>Results</a:t>
            </a:r>
            <a:endParaRPr lang="ja-JP" altLang="en-US" sz="2800" dirty="0">
              <a:solidFill>
                <a:schemeClr val="tx1"/>
              </a:solidFill>
              <a:latin typeface="HGPｺﾞｼｯｸE" panose="020B0900000000000000" pitchFamily="50" charset="-128"/>
              <a:ea typeface="HGPｺﾞｼｯｸE" panose="020B0900000000000000" pitchFamily="50" charset="-128"/>
            </a:endParaRPr>
          </a:p>
        </p:txBody>
      </p:sp>
      <p:sp>
        <p:nvSpPr>
          <p:cNvPr id="4" name="Rectangle 3"/>
          <p:cNvSpPr/>
          <p:nvPr/>
        </p:nvSpPr>
        <p:spPr>
          <a:xfrm>
            <a:off x="323528" y="1340768"/>
            <a:ext cx="8496944" cy="4028410"/>
          </a:xfrm>
          <a:prstGeom prst="rect">
            <a:avLst/>
          </a:prstGeom>
        </p:spPr>
        <p:txBody>
          <a:bodyPr wrap="square">
            <a:spAutoFit/>
          </a:bodyPr>
          <a:lstStyle/>
          <a:p>
            <a:pPr algn="just">
              <a:lnSpc>
                <a:spcPct val="107000"/>
              </a:lnSpc>
            </a:pPr>
            <a:r>
              <a:rPr lang="en-US" b="1" dirty="0" smtClean="0">
                <a:latin typeface="Times New Roman" charset="0"/>
                <a:ea typeface="Times New Roman" charset="0"/>
                <a:cs typeface="Times New Roman" charset="0"/>
              </a:rPr>
              <a:t>Model 3: Energy intensity</a:t>
            </a:r>
          </a:p>
          <a:p>
            <a:pPr marL="285750" indent="-285750">
              <a:buFont typeface="Arial" charset="0"/>
              <a:buChar char="•"/>
            </a:pPr>
            <a:r>
              <a:rPr lang="en-US" dirty="0">
                <a:latin typeface="Times New Roman" charset="0"/>
                <a:ea typeface="Times New Roman" charset="0"/>
                <a:cs typeface="Times New Roman" charset="0"/>
              </a:rPr>
              <a:t>The increase in proportion of renewables in the electricity productions in a state also significant impact on the reduction of energy intensity . </a:t>
            </a: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he </a:t>
            </a:r>
            <a:r>
              <a:rPr lang="en-US" dirty="0">
                <a:latin typeface="Times New Roman" charset="0"/>
                <a:ea typeface="Times New Roman" charset="0"/>
                <a:cs typeface="Times New Roman" charset="0"/>
              </a:rPr>
              <a:t>price increase reflects to the reduction of energy intensity. </a:t>
            </a: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ISOs</a:t>
            </a:r>
            <a:r>
              <a:rPr lang="en-US" dirty="0">
                <a:latin typeface="Times New Roman" charset="0"/>
                <a:ea typeface="Times New Roman" charset="0"/>
                <a:cs typeface="Times New Roman" charset="0"/>
              </a:rPr>
              <a:t>/ RTOs does not have significant to influence in the change of energy intensity.  </a:t>
            </a:r>
            <a:endParaRPr lang="en-GB" dirty="0">
              <a:latin typeface="Times New Roman" charset="0"/>
              <a:ea typeface="Times New Roman" charset="0"/>
              <a:cs typeface="Times New Roman" charset="0"/>
            </a:endParaRPr>
          </a:p>
          <a:p>
            <a:pPr marL="285750" indent="-285750" algn="just">
              <a:lnSpc>
                <a:spcPct val="107000"/>
              </a:lnSpc>
              <a:buFont typeface="Arial" charset="0"/>
              <a:buChar char="•"/>
            </a:pPr>
            <a:endParaRPr lang="en-US" dirty="0" smtClean="0">
              <a:latin typeface="Times New Roman" charset="0"/>
              <a:ea typeface="Times New Roman" charset="0"/>
              <a:cs typeface="Times New Roman" charset="0"/>
            </a:endParaRPr>
          </a:p>
          <a:p>
            <a:pPr algn="just">
              <a:lnSpc>
                <a:spcPct val="107000"/>
              </a:lnSpc>
            </a:pPr>
            <a:r>
              <a:rPr lang="en-US" b="1" dirty="0" smtClean="0">
                <a:effectLst/>
                <a:latin typeface="Times New Roman" charset="0"/>
                <a:ea typeface="Times New Roman" charset="0"/>
                <a:cs typeface="Times New Roman" charset="0"/>
              </a:rPr>
              <a:t>Model 4: CO</a:t>
            </a:r>
            <a:r>
              <a:rPr lang="en-US" b="1" baseline="-25000" dirty="0" smtClean="0">
                <a:effectLst/>
                <a:latin typeface="Times New Roman" charset="0"/>
                <a:ea typeface="Times New Roman" charset="0"/>
                <a:cs typeface="Times New Roman" charset="0"/>
              </a:rPr>
              <a:t>2</a:t>
            </a:r>
            <a:r>
              <a:rPr lang="en-US" b="1" dirty="0" smtClean="0">
                <a:effectLst/>
                <a:latin typeface="Times New Roman" charset="0"/>
                <a:ea typeface="Times New Roman" charset="0"/>
                <a:cs typeface="Times New Roman" charset="0"/>
              </a:rPr>
              <a:t> emissions</a:t>
            </a:r>
          </a:p>
          <a:p>
            <a:pPr marL="285750" indent="-285750">
              <a:buFont typeface="Arial" charset="0"/>
              <a:buChar char="•"/>
            </a:pPr>
            <a:r>
              <a:rPr lang="en-US" dirty="0" smtClean="0">
                <a:latin typeface="Times New Roman" charset="0"/>
                <a:ea typeface="Times New Roman" charset="0"/>
                <a:cs typeface="Times New Roman" charset="0"/>
              </a:rPr>
              <a:t>An </a:t>
            </a:r>
            <a:r>
              <a:rPr lang="en-US" dirty="0">
                <a:latin typeface="Times New Roman" charset="0"/>
                <a:ea typeface="Times New Roman" charset="0"/>
                <a:cs typeface="Times New Roman" charset="0"/>
              </a:rPr>
              <a:t>increase in proportion of IPP and proportion of renewables significantly impact on the reduction of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by 1.6% and 1.45% </a:t>
            </a:r>
            <a:r>
              <a:rPr lang="en-US" dirty="0" smtClean="0">
                <a:latin typeface="Times New Roman" charset="0"/>
                <a:ea typeface="Times New Roman" charset="0"/>
                <a:cs typeface="Times New Roman" charset="0"/>
              </a:rPr>
              <a:t>respectively. </a:t>
            </a:r>
          </a:p>
          <a:p>
            <a:pPr marL="285750" indent="-285750">
              <a:buFont typeface="Arial" charset="0"/>
              <a:buChar char="•"/>
            </a:pPr>
            <a:r>
              <a:rPr lang="en-US" dirty="0" smtClean="0">
                <a:latin typeface="Times New Roman" charset="0"/>
                <a:ea typeface="Times New Roman" charset="0"/>
                <a:cs typeface="Times New Roman" charset="0"/>
              </a:rPr>
              <a:t>The </a:t>
            </a:r>
            <a:r>
              <a:rPr lang="en-US" dirty="0">
                <a:latin typeface="Times New Roman" charset="0"/>
                <a:ea typeface="Times New Roman" charset="0"/>
                <a:cs typeface="Times New Roman" charset="0"/>
              </a:rPr>
              <a:t>most influential factor to the reduction of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 per capita is the population density with 5.07. The higher population density, the less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 per capita. </a:t>
            </a:r>
            <a:endParaRPr lang="en-US" dirty="0" smtClean="0">
              <a:latin typeface="Times New Roman" charset="0"/>
              <a:ea typeface="Times New Roman" charset="0"/>
              <a:cs typeface="Times New Roman" charset="0"/>
            </a:endParaRPr>
          </a:p>
          <a:p>
            <a:pPr marL="285750" indent="-285750">
              <a:buFont typeface="Arial" charset="0"/>
              <a:buChar char="•"/>
            </a:pPr>
            <a:r>
              <a:rPr lang="en-US" dirty="0" smtClean="0">
                <a:latin typeface="Times New Roman" charset="0"/>
                <a:ea typeface="Times New Roman" charset="0"/>
                <a:cs typeface="Times New Roman" charset="0"/>
              </a:rPr>
              <a:t>Electricity </a:t>
            </a:r>
            <a:r>
              <a:rPr lang="en-US" dirty="0">
                <a:latin typeface="Times New Roman" charset="0"/>
                <a:ea typeface="Times New Roman" charset="0"/>
                <a:cs typeface="Times New Roman" charset="0"/>
              </a:rPr>
              <a:t>market reform in both deregulation of wholesale and retail markets have an </a:t>
            </a:r>
            <a:r>
              <a:rPr lang="en-US" dirty="0" smtClean="0">
                <a:latin typeface="Times New Roman" charset="0"/>
                <a:ea typeface="Times New Roman" charset="0"/>
                <a:cs typeface="Times New Roman" charset="0"/>
              </a:rPr>
              <a:t>negative </a:t>
            </a:r>
            <a:r>
              <a:rPr lang="en-US" dirty="0">
                <a:latin typeface="Times New Roman" charset="0"/>
                <a:ea typeface="Times New Roman" charset="0"/>
                <a:cs typeface="Times New Roman" charset="0"/>
              </a:rPr>
              <a:t>impact on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per capita. </a:t>
            </a:r>
            <a:endParaRPr lang="en-US" dirty="0" smtClean="0">
              <a:latin typeface="Times New Roman" charset="0"/>
              <a:ea typeface="Times New Roman" charset="0"/>
              <a:cs typeface="Times New Roman" charset="0"/>
            </a:endParaRPr>
          </a:p>
        </p:txBody>
      </p:sp>
    </p:spTree>
    <p:extLst>
      <p:ext uri="{BB962C8B-B14F-4D97-AF65-F5344CB8AC3E}">
        <p14:creationId xmlns:p14="http://schemas.microsoft.com/office/powerpoint/2010/main" val="16176757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プレースホルダー 1"/>
          <p:cNvSpPr txBox="1">
            <a:spLocks/>
          </p:cNvSpPr>
          <p:nvPr/>
        </p:nvSpPr>
        <p:spPr>
          <a:xfrm>
            <a:off x="935596" y="548680"/>
            <a:ext cx="7272808" cy="576064"/>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pPr algn="ctr"/>
            <a:r>
              <a:rPr lang="en-US" altLang="ja-JP" sz="2800" b="1" dirty="0" smtClean="0"/>
              <a:t>Conclusions</a:t>
            </a:r>
            <a:endParaRPr lang="ja-JP" altLang="en-US" sz="2800" b="1" dirty="0">
              <a:latin typeface="HGPｺﾞｼｯｸE" panose="020B0900000000000000" pitchFamily="50" charset="-128"/>
              <a:ea typeface="HGPｺﾞｼｯｸE" panose="020B0900000000000000" pitchFamily="50" charset="-128"/>
            </a:endParaRPr>
          </a:p>
        </p:txBody>
      </p:sp>
      <p:sp>
        <p:nvSpPr>
          <p:cNvPr id="4" name="Rectangle 3"/>
          <p:cNvSpPr/>
          <p:nvPr/>
        </p:nvSpPr>
        <p:spPr>
          <a:xfrm>
            <a:off x="737574" y="1700808"/>
            <a:ext cx="7668852" cy="2668423"/>
          </a:xfrm>
          <a:prstGeom prst="rect">
            <a:avLst/>
          </a:prstGeom>
        </p:spPr>
        <p:txBody>
          <a:bodyPr wrap="square">
            <a:spAutoFit/>
          </a:bodyPr>
          <a:lstStyle/>
          <a:p>
            <a:pPr marL="285750" indent="-285750" algn="just">
              <a:lnSpc>
                <a:spcPct val="107000"/>
              </a:lnSpc>
              <a:spcAft>
                <a:spcPts val="800"/>
              </a:spcAft>
              <a:buFont typeface="Arial" charset="0"/>
              <a:buChar char="•"/>
            </a:pPr>
            <a:r>
              <a:rPr lang="en-US" dirty="0" smtClean="0">
                <a:latin typeface="Times New Roman" charset="0"/>
                <a:ea typeface="Times New Roman" charset="0"/>
                <a:cs typeface="Times New Roman" charset="0"/>
              </a:rPr>
              <a:t>Electricity market reform contributed to reduction of electricity price</a:t>
            </a:r>
          </a:p>
          <a:p>
            <a:pPr marL="285750" indent="-285750" algn="just">
              <a:lnSpc>
                <a:spcPct val="107000"/>
              </a:lnSpc>
              <a:spcAft>
                <a:spcPts val="800"/>
              </a:spcAft>
              <a:buFont typeface="Arial" charset="0"/>
              <a:buChar char="•"/>
            </a:pPr>
            <a:r>
              <a:rPr lang="en-US" dirty="0" smtClean="0">
                <a:latin typeface="Times New Roman" charset="0"/>
                <a:ea typeface="Times New Roman" charset="0"/>
                <a:cs typeface="Times New Roman" charset="0"/>
              </a:rPr>
              <a:t>Electricity </a:t>
            </a:r>
            <a:r>
              <a:rPr lang="en-US" dirty="0">
                <a:latin typeface="Times New Roman" charset="0"/>
                <a:ea typeface="Times New Roman" charset="0"/>
                <a:cs typeface="Times New Roman" charset="0"/>
              </a:rPr>
              <a:t>market reform has great contributions to efficiency of the market by reducing electricity price and energy intensity, which could result from the increasing competition of a market.  </a:t>
            </a:r>
            <a:endParaRPr lang="en-US" dirty="0" smtClean="0">
              <a:latin typeface="Times New Roman" charset="0"/>
              <a:ea typeface="Times New Roman" charset="0"/>
              <a:cs typeface="Times New Roman" charset="0"/>
            </a:endParaRPr>
          </a:p>
          <a:p>
            <a:pPr marL="285750" indent="-285750" algn="just">
              <a:lnSpc>
                <a:spcPct val="107000"/>
              </a:lnSpc>
              <a:spcAft>
                <a:spcPts val="800"/>
              </a:spcAft>
              <a:buFont typeface="Arial" charset="0"/>
              <a:buChar char="•"/>
            </a:pPr>
            <a:r>
              <a:rPr lang="en-US" dirty="0" smtClean="0">
                <a:latin typeface="Times New Roman" charset="0"/>
                <a:ea typeface="Times New Roman" charset="0"/>
                <a:cs typeface="Times New Roman" charset="0"/>
              </a:rPr>
              <a:t>Although </a:t>
            </a:r>
            <a:r>
              <a:rPr lang="en-US" dirty="0">
                <a:latin typeface="Times New Roman" charset="0"/>
                <a:ea typeface="Times New Roman" charset="0"/>
                <a:cs typeface="Times New Roman" charset="0"/>
              </a:rPr>
              <a:t>carbon and energy intensity significantly contributed to the reduction of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per capital at the state level, electricity market reform in both wholesale and retail did not directly impact on reducing CO</a:t>
            </a:r>
            <a:r>
              <a:rPr lang="en-US" baseline="-25000" dirty="0">
                <a:latin typeface="Times New Roman" charset="0"/>
                <a:ea typeface="Times New Roman" charset="0"/>
                <a:cs typeface="Times New Roman" charset="0"/>
              </a:rPr>
              <a:t>2</a:t>
            </a:r>
            <a:r>
              <a:rPr lang="en-US" dirty="0">
                <a:latin typeface="Times New Roman" charset="0"/>
                <a:ea typeface="Times New Roman" charset="0"/>
                <a:cs typeface="Times New Roman" charset="0"/>
              </a:rPr>
              <a:t> emissions.  </a:t>
            </a:r>
            <a:endParaRPr lang="en-GB" dirty="0">
              <a:effectLst/>
              <a:latin typeface="Calibri" charset="0"/>
              <a:ea typeface="ＭＳ 明朝" charset="-128"/>
              <a:cs typeface="Times New Roman" charset="0"/>
            </a:endParaRPr>
          </a:p>
        </p:txBody>
      </p:sp>
    </p:spTree>
    <p:extLst>
      <p:ext uri="{BB962C8B-B14F-4D97-AF65-F5344CB8AC3E}">
        <p14:creationId xmlns:p14="http://schemas.microsoft.com/office/powerpoint/2010/main" val="14851549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タイトル プレースホルダー 1"/>
          <p:cNvSpPr txBox="1">
            <a:spLocks/>
          </p:cNvSpPr>
          <p:nvPr/>
        </p:nvSpPr>
        <p:spPr>
          <a:xfrm>
            <a:off x="611560" y="1844823"/>
            <a:ext cx="5544616" cy="592420"/>
          </a:xfrm>
          <a:prstGeom prst="rect">
            <a:avLst/>
          </a:prstGeom>
        </p:spPr>
        <p:txBody>
          <a:bodyPr vert="horz" lIns="91440" tIns="45720" rIns="91440" bIns="45720" rtlCol="0" anchor="ctr">
            <a:normAutofit lnSpcReduction="10000"/>
          </a:bodyPr>
          <a:lstStyle>
            <a:lvl1pPr algn="l" defTabSz="914400" rtl="0" eaLnBrk="1" latinLnBrk="0" hangingPunct="1">
              <a:spcBef>
                <a:spcPct val="0"/>
              </a:spcBef>
              <a:buNone/>
              <a:defRPr kumimoji="1" sz="3600" b="0" kern="1200" baseline="0">
                <a:solidFill>
                  <a:srgbClr val="418438"/>
                </a:solidFill>
                <a:latin typeface="Segoe UI Semibold" panose="020B0702040204020203" pitchFamily="34" charset="0"/>
                <a:ea typeface="HGPｺﾞｼｯｸM" panose="020B0600000000000000" pitchFamily="50" charset="-128"/>
                <a:cs typeface="+mj-cs"/>
              </a:defRPr>
            </a:lvl1pPr>
          </a:lstStyle>
          <a:p>
            <a:r>
              <a:rPr lang="en-US" altLang="ja-JP" dirty="0" smtClean="0"/>
              <a:t>Thank you</a:t>
            </a:r>
            <a:endParaRPr lang="ja-JP" altLang="en-US" dirty="0"/>
          </a:p>
        </p:txBody>
      </p:sp>
      <p:pic>
        <p:nvPicPr>
          <p:cNvPr id="21" name="図 20"/>
          <p:cNvPicPr>
            <a:picLocks noChangeAspect="1"/>
          </p:cNvPicPr>
          <p:nvPr/>
        </p:nvPicPr>
        <p:blipFill rotWithShape="1">
          <a:blip r:embed="rId2" cstate="print">
            <a:extLst>
              <a:ext uri="{28A0092B-C50C-407E-A947-70E740481C1C}">
                <a14:useLocalDpi xmlns:a14="http://schemas.microsoft.com/office/drawing/2010/main" val="0"/>
              </a:ext>
            </a:extLst>
          </a:blip>
          <a:srcRect l="17263" t="17870" r="2791"/>
          <a:stretch/>
        </p:blipFill>
        <p:spPr>
          <a:xfrm>
            <a:off x="5220072" y="1268326"/>
            <a:ext cx="5060739" cy="3456818"/>
          </a:xfrm>
          <a:prstGeom prst="ellipse">
            <a:avLst/>
          </a:prstGeom>
          <a:ln w="63500" cap="rnd">
            <a:noFill/>
          </a:ln>
          <a:effectLst/>
        </p:spPr>
      </p:pic>
    </p:spTree>
    <p:extLst>
      <p:ext uri="{BB962C8B-B14F-4D97-AF65-F5344CB8AC3E}">
        <p14:creationId xmlns:p14="http://schemas.microsoft.com/office/powerpoint/2010/main" val="217019806"/>
      </p:ext>
    </p:extLst>
  </p:cSld>
  <p:clrMapOvr>
    <a:masterClrMapping/>
  </p:clrMapOvr>
  <p:timing>
    <p:tnLst>
      <p:par>
        <p:cTn id="1" dur="indefinite" restart="never" nodeType="tmRoot"/>
      </p:par>
    </p:tnLst>
  </p:timing>
</p:sld>
</file>

<file path=ppt/theme/theme1.xml><?xml version="1.0" encoding="utf-8"?>
<a:theme xmlns:a="http://schemas.openxmlformats.org/drawingml/2006/main" name="POT_A_4_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kumimoji="1" dirty="0">
            <a:latin typeface="Segoe UI" panose="020B0502040204020203" pitchFamily="34" charset="0"/>
            <a:ea typeface="HGPｺﾞｼｯｸM" panose="020B0600000000000000" pitchFamily="50" charset="-128"/>
            <a:cs typeface="Segoe UI" panose="020B0502040204020203" pitchFamily="34" charset="0"/>
          </a:defRPr>
        </a:defPPr>
      </a:lstStyle>
    </a:tx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POT_A_4_3</Template>
  <TotalTime>5754</TotalTime>
  <Words>2935</Words>
  <Application>Microsoft Macintosh PowerPoint</Application>
  <PresentationFormat>On-screen Show (4:3)</PresentationFormat>
  <Paragraphs>242</Paragraphs>
  <Slides>24</Slides>
  <Notes>9</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Calibri</vt:lpstr>
      <vt:lpstr>Cambria Math</vt:lpstr>
      <vt:lpstr>Helvetica</vt:lpstr>
      <vt:lpstr>HGPｺﾞｼｯｸE</vt:lpstr>
      <vt:lpstr>HGPｺﾞｼｯｸM</vt:lpstr>
      <vt:lpstr>ＭＳ Ｐゴシック</vt:lpstr>
      <vt:lpstr>ＭＳ 明朝</vt:lpstr>
      <vt:lpstr>Segoe UI</vt:lpstr>
      <vt:lpstr>Segoe UI Semibold</vt:lpstr>
      <vt:lpstr>Symbol</vt:lpstr>
      <vt:lpstr>Times New Roman</vt:lpstr>
      <vt:lpstr>Wingdings</vt:lpstr>
      <vt:lpstr>Arial</vt:lpstr>
      <vt:lpstr>POT_A_4_3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IGES</Company>
  <LinksUpToDate>false</LinksUpToDate>
  <SharedDoc>false</SharedDoc>
  <HyperlinksChanged>false</HyperlinksChanged>
  <AppVersion>15.0036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wakiyama</dc:creator>
  <cp:lastModifiedBy>Takako Wakiyama</cp:lastModifiedBy>
  <cp:revision>37</cp:revision>
  <cp:lastPrinted>2017-09-05T06:03:27Z</cp:lastPrinted>
  <dcterms:created xsi:type="dcterms:W3CDTF">2015-06-10T02:02:00Z</dcterms:created>
  <dcterms:modified xsi:type="dcterms:W3CDTF">2017-09-05T06:23:04Z</dcterms:modified>
</cp:coreProperties>
</file>