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288" r:id="rId2"/>
    <p:sldId id="301" r:id="rId3"/>
    <p:sldId id="326" r:id="rId4"/>
    <p:sldId id="364" r:id="rId5"/>
    <p:sldId id="365" r:id="rId6"/>
    <p:sldId id="325" r:id="rId7"/>
    <p:sldId id="372" r:id="rId8"/>
    <p:sldId id="333" r:id="rId9"/>
    <p:sldId id="379" r:id="rId10"/>
    <p:sldId id="380" r:id="rId11"/>
    <p:sldId id="381" r:id="rId12"/>
    <p:sldId id="366" r:id="rId13"/>
    <p:sldId id="367" r:id="rId14"/>
    <p:sldId id="368" r:id="rId15"/>
    <p:sldId id="369" r:id="rId16"/>
    <p:sldId id="370" r:id="rId17"/>
    <p:sldId id="371" r:id="rId18"/>
    <p:sldId id="300" r:id="rId19"/>
    <p:sldId id="373" r:id="rId20"/>
    <p:sldId id="374" r:id="rId21"/>
    <p:sldId id="375" r:id="rId22"/>
    <p:sldId id="376" r:id="rId23"/>
    <p:sldId id="377" r:id="rId24"/>
    <p:sldId id="378" r:id="rId2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elisch" initials="w" lastIdx="8" clrIdx="0"/>
  <p:cmAuthor id="1" name="UPRC" initials="UPRC" lastIdx="4"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8271"/>
    <a:srgbClr val="6CDE8F"/>
    <a:srgbClr val="C1F1D0"/>
    <a:srgbClr val="E4E9EA"/>
    <a:srgbClr val="75BA5D"/>
    <a:srgbClr val="014B3B"/>
    <a:srgbClr val="239947"/>
    <a:srgbClr val="2C555F"/>
    <a:srgbClr val="386270"/>
    <a:srgbClr val="FEFF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1" autoAdjust="0"/>
    <p:restoredTop sz="83577" autoAdjust="0"/>
  </p:normalViewPr>
  <p:slideViewPr>
    <p:cSldViewPr>
      <p:cViewPr varScale="1">
        <p:scale>
          <a:sx n="61" d="100"/>
          <a:sy n="61" d="100"/>
        </p:scale>
        <p:origin x="194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53" d="100"/>
          <a:sy n="53" d="100"/>
        </p:scale>
        <p:origin x="198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07B1DB0-D900-42DF-A4C3-277B4767685F}" type="datetimeFigureOut">
              <a:rPr lang="de-DE" smtClean="0"/>
              <a:pPr/>
              <a:t>06.09.2017</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9B1C8C-0A39-47EC-8F17-E5CD55855CBD}" type="slidenum">
              <a:rPr lang="de-DE" smtClean="0"/>
              <a:pPr/>
              <a:t>‹#›</a:t>
            </a:fld>
            <a:endParaRPr lang="de-DE"/>
          </a:p>
        </p:txBody>
      </p:sp>
    </p:spTree>
    <p:extLst>
      <p:ext uri="{BB962C8B-B14F-4D97-AF65-F5344CB8AC3E}">
        <p14:creationId xmlns:p14="http://schemas.microsoft.com/office/powerpoint/2010/main" val="295560886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5F553C-F986-4A8A-A93F-75249E8F13F8}" type="datetimeFigureOut">
              <a:rPr lang="de-DE" smtClean="0"/>
              <a:pPr/>
              <a:t>06.09.2017</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9F596B-3DEC-4A34-AD55-EDD17DB28F9C}" type="slidenum">
              <a:rPr lang="de-DE" smtClean="0"/>
              <a:pPr/>
              <a:t>‹#›</a:t>
            </a:fld>
            <a:endParaRPr lang="de-DE"/>
          </a:p>
        </p:txBody>
      </p:sp>
    </p:spTree>
    <p:extLst>
      <p:ext uri="{BB962C8B-B14F-4D97-AF65-F5344CB8AC3E}">
        <p14:creationId xmlns:p14="http://schemas.microsoft.com/office/powerpoint/2010/main" val="3661918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_ENREF_14"/><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_ENREF_38"/><Relationship Id="rId5" Type="http://schemas.openxmlformats.org/officeDocument/2006/relationships/hyperlink" Target="#_ENREF_12"/><Relationship Id="rId4" Type="http://schemas.openxmlformats.org/officeDocument/2006/relationships/hyperlink" Target="#_ENREF_24"/></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353324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8923332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78848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251151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6391910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373729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9137843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271048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4660641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7829881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007096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2008, the Strategic Energy Technology (SET) Plan was launched to provide strategic planning and coordination of energy research &amp; innovation activities within the EU. The SET Plan was designed to support EU policy objectives on climate change, energy efficiency, and renewable energy, as well as energy security, energy union, growth, jobs, and global competitiveness </a:t>
            </a:r>
            <a:r>
              <a:rPr lang="en-US" sz="1200" kern="1200" dirty="0">
                <a:solidFill>
                  <a:schemeClr val="tx1"/>
                </a:solidFill>
                <a:effectLst/>
                <a:latin typeface="+mn-lt"/>
                <a:ea typeface="+mn-ea"/>
                <a:cs typeface="+mn-cs"/>
              </a:rPr>
              <a:t>Both 'SET Plan' and 'SET-Plan' are used as abbreviations in official documents and the SETIS website. We have used the non-hyphenated 'SET Plan' throughout as this is the form used in the EC Communication on the revised integrated strategy (</a:t>
            </a:r>
            <a:r>
              <a:rPr lang="en-GB" sz="1200" kern="1200" dirty="0">
                <a:solidFill>
                  <a:schemeClr val="tx1"/>
                </a:solidFill>
                <a:effectLst/>
                <a:latin typeface="+mn-lt"/>
                <a:ea typeface="+mn-ea"/>
                <a:cs typeface="+mn-cs"/>
              </a:rPr>
              <a:t>Communication from the Commission C(2015) 6317 final).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2015 the Commission proposed a revised SET Plan that was more targeted, and that used a whole systems approach to ensure better integration across sectors and technologies (</a:t>
            </a:r>
            <a:r>
              <a:rPr lang="en-GB" sz="1200" u="none" strike="noStrike" kern="1200" dirty="0">
                <a:solidFill>
                  <a:schemeClr val="tx1"/>
                </a:solidFill>
                <a:effectLst/>
                <a:latin typeface="+mn-lt"/>
                <a:ea typeface="+mn-ea"/>
                <a:cs typeface="+mn-cs"/>
                <a:hlinkClick r:id="rId3" action="ppaction://hlinkfile" tooltip="EC, 2015 #4027"/>
              </a:rPr>
              <a:t>EC 2015</a:t>
            </a:r>
            <a:r>
              <a:rPr lang="en-GB" sz="1200" kern="1200" dirty="0">
                <a:solidFill>
                  <a:schemeClr val="tx1"/>
                </a:solidFill>
                <a:effectLst/>
                <a:latin typeface="+mn-lt"/>
                <a:ea typeface="+mn-ea"/>
                <a:cs typeface="+mn-cs"/>
              </a:rPr>
              <a:t>). The revised Integrated SET Plan set out four priority areas (renewable energy and storage, smart systems and consumers, energy efficiency, sustainable transport) and two additional areas (carbon capture and storage, nuclear). These six areas were articulated in a set of ten actions. The next steps for the Integrated SET Plan are to detail the level of ambition, implementation, timing and deliverables for each of these ten actions.</a:t>
            </a:r>
          </a:p>
          <a:p>
            <a:r>
              <a:rPr lang="en-GB" sz="1200" kern="1200" dirty="0">
                <a:solidFill>
                  <a:schemeClr val="tx1"/>
                </a:solidFill>
                <a:effectLst/>
                <a:latin typeface="+mn-lt"/>
                <a:ea typeface="+mn-ea"/>
                <a:cs typeface="+mn-cs"/>
              </a:rPr>
              <a:t>The SET Plan Steering Group is the central governance structure of the SET Plan, coordinating extensive stakeholder networks within each action (</a:t>
            </a:r>
            <a:r>
              <a:rPr lang="en-GB" sz="1200" u="none" strike="noStrike" kern="1200" dirty="0">
                <a:solidFill>
                  <a:schemeClr val="tx1"/>
                </a:solidFill>
                <a:effectLst/>
                <a:latin typeface="+mn-lt"/>
                <a:ea typeface="+mn-ea"/>
                <a:cs typeface="+mn-cs"/>
                <a:hlinkClick r:id="rId4" action="ppaction://hlinkfile" tooltip="Joliff-Botrel, 2015 #4173"/>
              </a:rPr>
              <a:t>Joliff-Botrel 2015</a:t>
            </a:r>
            <a:r>
              <a:rPr lang="en-GB" sz="1200" kern="1200" dirty="0">
                <a:solidFill>
                  <a:schemeClr val="tx1"/>
                </a:solidFill>
                <a:effectLst/>
                <a:latin typeface="+mn-lt"/>
                <a:ea typeface="+mn-ea"/>
                <a:cs typeface="+mn-cs"/>
              </a:rPr>
              <a:t>). The Strategic Energy Technologies Information System (SETIS) hosts the data collection and monitoring function, helping to assess the impact of policy and identify adaptive responses if needed (</a:t>
            </a:r>
            <a:r>
              <a:rPr lang="en-GB" sz="1200" u="none" strike="noStrike" kern="1200" dirty="0">
                <a:solidFill>
                  <a:schemeClr val="tx1"/>
                </a:solidFill>
                <a:effectLst/>
                <a:latin typeface="+mn-lt"/>
                <a:ea typeface="+mn-ea"/>
                <a:cs typeface="+mn-cs"/>
                <a:hlinkClick r:id="rId5" action="ppaction://hlinkfile" tooltip="Corsatea, 2015 #4172"/>
              </a:rPr>
              <a:t>Corsatea et al. 2015</a:t>
            </a:r>
            <a:r>
              <a:rPr lang="en-GB" sz="1200" kern="1200" dirty="0">
                <a:solidFill>
                  <a:schemeClr val="tx1"/>
                </a:solidFill>
                <a:effectLst/>
                <a:latin typeface="+mn-lt"/>
                <a:ea typeface="+mn-ea"/>
                <a:cs typeface="+mn-cs"/>
              </a:rPr>
              <a:t>). The SET Plan also articulates links to available EU funding mechanisms for energy research and innovation (</a:t>
            </a:r>
            <a:r>
              <a:rPr lang="en-GB" sz="1200" u="none" strike="noStrike" kern="1200" dirty="0">
                <a:solidFill>
                  <a:schemeClr val="tx1"/>
                </a:solidFill>
                <a:effectLst/>
                <a:latin typeface="+mn-lt"/>
                <a:ea typeface="+mn-ea"/>
                <a:cs typeface="+mn-cs"/>
                <a:hlinkClick r:id="rId6" action="ppaction://hlinkfile" tooltip="Strachinescu, 2015 #4171"/>
              </a:rPr>
              <a:t>Strachinescu 2015</a:t>
            </a:r>
            <a:r>
              <a:rPr lang="en-GB" sz="1200" kern="1200" dirty="0">
                <a:solidFill>
                  <a:schemeClr val="tx1"/>
                </a:solidFill>
                <a:effectLst/>
                <a:latin typeface="+mn-lt"/>
                <a:ea typeface="+mn-ea"/>
                <a:cs typeface="+mn-cs"/>
              </a:rPr>
              <a:t>).</a:t>
            </a:r>
          </a:p>
          <a:p>
            <a:endParaRPr lang="en-US" dirty="0"/>
          </a:p>
        </p:txBody>
      </p:sp>
    </p:spTree>
    <p:extLst>
      <p:ext uri="{BB962C8B-B14F-4D97-AF65-F5344CB8AC3E}">
        <p14:creationId xmlns:p14="http://schemas.microsoft.com/office/powerpoint/2010/main" val="26661591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74609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242165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730569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597112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14173" y="4246766"/>
            <a:ext cx="6060718" cy="4114800"/>
          </a:xfrm>
        </p:spPr>
        <p:txBody>
          <a:bodyPr/>
          <a:lstStyle/>
          <a:p>
            <a:r>
              <a:rPr lang="en-GB" sz="1000" kern="1200" dirty="0">
                <a:solidFill>
                  <a:schemeClr val="tx1"/>
                </a:solidFill>
                <a:latin typeface="+mn-lt"/>
                <a:ea typeface="+mn-ea"/>
                <a:cs typeface="+mn-cs"/>
              </a:rPr>
              <a:t>The hardware and software of technology are created and used in particular contexts: institutional, infrastructural, or organisational, giving rise to the term ‘</a:t>
            </a:r>
            <a:r>
              <a:rPr lang="en-GB" sz="1000" kern="1200" dirty="0" err="1">
                <a:solidFill>
                  <a:schemeClr val="tx1"/>
                </a:solidFill>
                <a:latin typeface="+mn-lt"/>
                <a:ea typeface="+mn-ea"/>
                <a:cs typeface="+mn-cs"/>
              </a:rPr>
              <a:t>orgware</a:t>
            </a:r>
            <a:r>
              <a:rPr lang="en-GB" sz="1000" kern="1200" dirty="0">
                <a:solidFill>
                  <a:schemeClr val="tx1"/>
                </a:solidFill>
                <a:latin typeface="+mn-lt"/>
                <a:ea typeface="+mn-ea"/>
                <a:cs typeface="+mn-cs"/>
              </a:rPr>
              <a:t>’ as coined originally by IIASA scholars.</a:t>
            </a:r>
            <a:endParaRPr lang="en-US" sz="1000" kern="1200" dirty="0">
              <a:solidFill>
                <a:schemeClr val="tx1"/>
              </a:solidFill>
              <a:latin typeface="+mn-lt"/>
              <a:ea typeface="+mn-ea"/>
              <a:cs typeface="+mn-cs"/>
            </a:endParaRPr>
          </a:p>
          <a:p>
            <a:r>
              <a:rPr lang="en-GB" sz="1000" kern="1200" dirty="0">
                <a:solidFill>
                  <a:schemeClr val="tx1"/>
                </a:solidFill>
                <a:latin typeface="+mn-lt"/>
                <a:ea typeface="+mn-ea"/>
                <a:cs typeface="+mn-cs"/>
              </a:rPr>
              <a:t> </a:t>
            </a:r>
            <a:endParaRPr lang="en-US" sz="1000" kern="1200" dirty="0">
              <a:solidFill>
                <a:schemeClr val="tx1"/>
              </a:solidFill>
              <a:latin typeface="+mn-lt"/>
              <a:ea typeface="+mn-ea"/>
              <a:cs typeface="+mn-cs"/>
            </a:endParaRPr>
          </a:p>
          <a:p>
            <a:r>
              <a:rPr lang="en-GB" sz="1000" i="1" kern="1200" dirty="0">
                <a:solidFill>
                  <a:schemeClr val="tx1"/>
                </a:solidFill>
                <a:latin typeface="+mn-lt"/>
                <a:ea typeface="+mn-ea"/>
                <a:cs typeface="+mn-cs"/>
              </a:rPr>
              <a:t>Innovation processes</a:t>
            </a:r>
            <a:r>
              <a:rPr lang="en-GB" sz="1000" kern="1200" dirty="0">
                <a:solidFill>
                  <a:schemeClr val="tx1"/>
                </a:solidFill>
                <a:latin typeface="+mn-lt"/>
                <a:ea typeface="+mn-ea"/>
                <a:cs typeface="+mn-cs"/>
              </a:rPr>
              <a:t> contextualise </a:t>
            </a:r>
            <a:r>
              <a:rPr lang="en-GB" sz="1000" i="1" kern="1200" dirty="0">
                <a:solidFill>
                  <a:schemeClr val="tx1"/>
                </a:solidFill>
                <a:latin typeface="+mn-lt"/>
                <a:ea typeface="+mn-ea"/>
                <a:cs typeface="+mn-cs"/>
              </a:rPr>
              <a:t>and link</a:t>
            </a:r>
            <a:r>
              <a:rPr lang="en-GB" sz="1000" kern="1200" dirty="0">
                <a:solidFill>
                  <a:schemeClr val="tx1"/>
                </a:solidFill>
                <a:latin typeface="+mn-lt"/>
                <a:ea typeface="+mn-ea"/>
                <a:cs typeface="+mn-cs"/>
              </a:rPr>
              <a:t> stages and drivers, relating:</a:t>
            </a:r>
            <a:endParaRPr lang="en-US" sz="1000" kern="1200" dirty="0">
              <a:solidFill>
                <a:schemeClr val="tx1"/>
              </a:solidFill>
              <a:latin typeface="+mn-lt"/>
              <a:ea typeface="+mn-ea"/>
              <a:cs typeface="+mn-cs"/>
            </a:endParaRPr>
          </a:p>
          <a:p>
            <a:pPr lvl="0"/>
            <a:r>
              <a:rPr lang="en-GB" sz="1000" kern="1200" dirty="0">
                <a:solidFill>
                  <a:schemeClr val="tx1"/>
                </a:solidFill>
                <a:latin typeface="+mn-lt"/>
                <a:ea typeface="+mn-ea"/>
                <a:cs typeface="+mn-cs"/>
              </a:rPr>
              <a:t>to </a:t>
            </a:r>
            <a:r>
              <a:rPr lang="en-GB" sz="1000" i="1" kern="1200" dirty="0">
                <a:solidFill>
                  <a:schemeClr val="tx1"/>
                </a:solidFill>
                <a:latin typeface="+mn-lt"/>
                <a:ea typeface="+mn-ea"/>
                <a:cs typeface="+mn-cs"/>
              </a:rPr>
              <a:t>knowledge</a:t>
            </a:r>
            <a:r>
              <a:rPr lang="en-GB" sz="1000" kern="1200" dirty="0">
                <a:solidFill>
                  <a:schemeClr val="tx1"/>
                </a:solidFill>
                <a:latin typeface="+mn-lt"/>
                <a:ea typeface="+mn-ea"/>
                <a:cs typeface="+mn-cs"/>
              </a:rPr>
              <a:t>, and its generation and use,</a:t>
            </a:r>
            <a:endParaRPr lang="en-US" sz="1000" kern="1200" dirty="0">
              <a:solidFill>
                <a:schemeClr val="tx1"/>
              </a:solidFill>
              <a:latin typeface="+mn-lt"/>
              <a:ea typeface="+mn-ea"/>
              <a:cs typeface="+mn-cs"/>
            </a:endParaRPr>
          </a:p>
          <a:p>
            <a:pPr lvl="0"/>
            <a:r>
              <a:rPr lang="en-GB" sz="1000" kern="1200" dirty="0">
                <a:solidFill>
                  <a:schemeClr val="tx1"/>
                </a:solidFill>
                <a:latin typeface="+mn-lt"/>
                <a:ea typeface="+mn-ea"/>
                <a:cs typeface="+mn-cs"/>
              </a:rPr>
              <a:t>to </a:t>
            </a:r>
            <a:r>
              <a:rPr lang="en-GB" sz="1000" i="1" kern="1200" dirty="0">
                <a:solidFill>
                  <a:schemeClr val="tx1"/>
                </a:solidFill>
                <a:latin typeface="+mn-lt"/>
                <a:ea typeface="+mn-ea"/>
                <a:cs typeface="+mn-cs"/>
              </a:rPr>
              <a:t>actors and institutions</a:t>
            </a:r>
            <a:r>
              <a:rPr lang="en-GB" sz="1000" kern="1200" dirty="0">
                <a:solidFill>
                  <a:schemeClr val="tx1"/>
                </a:solidFill>
                <a:latin typeface="+mn-lt"/>
                <a:ea typeface="+mn-ea"/>
                <a:cs typeface="+mn-cs"/>
              </a:rPr>
              <a:t>, with their risk appetites and expectations,</a:t>
            </a:r>
            <a:endParaRPr lang="en-US" sz="1000" kern="1200" dirty="0">
              <a:solidFill>
                <a:schemeClr val="tx1"/>
              </a:solidFill>
              <a:latin typeface="+mn-lt"/>
              <a:ea typeface="+mn-ea"/>
              <a:cs typeface="+mn-cs"/>
            </a:endParaRPr>
          </a:p>
          <a:p>
            <a:pPr lvl="0"/>
            <a:r>
              <a:rPr lang="en-GB" sz="1000" kern="1200" dirty="0">
                <a:solidFill>
                  <a:schemeClr val="tx1"/>
                </a:solidFill>
                <a:latin typeface="+mn-lt"/>
                <a:ea typeface="+mn-ea"/>
                <a:cs typeface="+mn-cs"/>
              </a:rPr>
              <a:t>to the </a:t>
            </a:r>
            <a:r>
              <a:rPr lang="en-GB" sz="1000" i="1" kern="1200" dirty="0">
                <a:solidFill>
                  <a:schemeClr val="tx1"/>
                </a:solidFill>
                <a:latin typeface="+mn-lt"/>
                <a:ea typeface="+mn-ea"/>
                <a:cs typeface="+mn-cs"/>
              </a:rPr>
              <a:t>mobilisation of resources</a:t>
            </a:r>
            <a:r>
              <a:rPr lang="en-GB" sz="1000" kern="1200" dirty="0">
                <a:solidFill>
                  <a:schemeClr val="tx1"/>
                </a:solidFill>
                <a:latin typeface="+mn-lt"/>
                <a:ea typeface="+mn-ea"/>
                <a:cs typeface="+mn-cs"/>
              </a:rPr>
              <a:t>, both financial capital and human capital,</a:t>
            </a:r>
            <a:endParaRPr lang="en-US" sz="1000" kern="1200" dirty="0">
              <a:solidFill>
                <a:schemeClr val="tx1"/>
              </a:solidFill>
              <a:latin typeface="+mn-lt"/>
              <a:ea typeface="+mn-ea"/>
              <a:cs typeface="+mn-cs"/>
            </a:endParaRPr>
          </a:p>
          <a:p>
            <a:pPr lvl="0"/>
            <a:r>
              <a:rPr lang="en-GB" sz="1000" kern="1200" dirty="0">
                <a:solidFill>
                  <a:schemeClr val="tx1"/>
                </a:solidFill>
                <a:latin typeface="+mn-lt"/>
                <a:ea typeface="+mn-ea"/>
                <a:cs typeface="+mn-cs"/>
              </a:rPr>
              <a:t>and to the </a:t>
            </a:r>
            <a:r>
              <a:rPr lang="en-GB" sz="1000" i="1" kern="1200" dirty="0">
                <a:solidFill>
                  <a:schemeClr val="tx1"/>
                </a:solidFill>
                <a:latin typeface="+mn-lt"/>
                <a:ea typeface="+mn-ea"/>
                <a:cs typeface="+mn-cs"/>
              </a:rPr>
              <a:t>adoption and use</a:t>
            </a:r>
            <a:r>
              <a:rPr lang="en-GB" sz="1000" kern="1200" dirty="0">
                <a:solidFill>
                  <a:schemeClr val="tx1"/>
                </a:solidFill>
                <a:latin typeface="+mn-lt"/>
                <a:ea typeface="+mn-ea"/>
                <a:cs typeface="+mn-cs"/>
              </a:rPr>
              <a:t> of technologies.</a:t>
            </a:r>
            <a:endParaRPr lang="en-US" sz="1000" kern="1200" dirty="0">
              <a:solidFill>
                <a:schemeClr val="tx1"/>
              </a:solidFill>
              <a:latin typeface="+mn-lt"/>
              <a:ea typeface="+mn-ea"/>
              <a:cs typeface="+mn-cs"/>
            </a:endParaRPr>
          </a:p>
          <a:p>
            <a:r>
              <a:rPr lang="en-GB" sz="1000" b="1" kern="1200" dirty="0">
                <a:solidFill>
                  <a:schemeClr val="tx1"/>
                </a:solidFill>
                <a:latin typeface="+mn-lt"/>
                <a:ea typeface="+mn-ea"/>
                <a:cs typeface="+mn-cs"/>
              </a:rPr>
              <a:t> </a:t>
            </a:r>
            <a:endParaRPr lang="en-US" sz="1000" kern="1200" dirty="0">
              <a:solidFill>
                <a:schemeClr val="tx1"/>
              </a:solidFill>
              <a:latin typeface="+mn-lt"/>
              <a:ea typeface="+mn-ea"/>
              <a:cs typeface="+mn-cs"/>
            </a:endParaRPr>
          </a:p>
          <a:p>
            <a:pPr marL="0" indent="0">
              <a:buFont typeface="Arial"/>
              <a:buNone/>
            </a:pPr>
            <a:r>
              <a:rPr lang="en-GB" sz="1000" b="1" baseline="0" dirty="0"/>
              <a:t>Partial (non-systemic analysis)</a:t>
            </a:r>
          </a:p>
          <a:p>
            <a:pPr marL="0" indent="0">
              <a:buFont typeface="Arial"/>
              <a:buNone/>
            </a:pPr>
            <a:endParaRPr lang="en-GB" sz="1000" baseline="0" dirty="0"/>
          </a:p>
          <a:p>
            <a:pPr marL="0" indent="0">
              <a:buFont typeface="Arial"/>
              <a:buNone/>
            </a:pPr>
            <a:r>
              <a:rPr lang="en-GB" sz="1000" baseline="0" dirty="0"/>
              <a:t>Partial analysis may focus on some or all of the stages in the innovation lifecycle, from research, development and demonstration, through the so-called valley-of-death to niche market and then widespread commercial deployment, and ultimately senescence and decline.</a:t>
            </a:r>
            <a:endParaRPr lang="en-GB" sz="1000" dirty="0"/>
          </a:p>
          <a:p>
            <a:pPr marL="0" indent="0">
              <a:buFont typeface="Arial"/>
              <a:buNone/>
            </a:pPr>
            <a:r>
              <a:rPr lang="en-GB" sz="1000" baseline="0" dirty="0"/>
              <a:t>Partial analysis and resulting innovation policies may also focus on some or all supply-side drivers to reduce the costs of innovation and so ‘push’ technologies into the market, or on some or all demand-side drivers which increase the payoffs for innovation and so ‘pull’ technologies into the market.</a:t>
            </a:r>
          </a:p>
          <a:p>
            <a:pPr marL="0" indent="0">
              <a:buFont typeface="Arial"/>
              <a:buNone/>
            </a:pPr>
            <a:r>
              <a:rPr lang="en-GB" sz="1000" dirty="0"/>
              <a:t>T</a:t>
            </a:r>
            <a:r>
              <a:rPr lang="en-GB" sz="1000" baseline="0" dirty="0"/>
              <a:t>he innovation system includes all these innovation stages and processes, but crucially, it situates them within a broader conceptualisation of an innovation system.</a:t>
            </a:r>
          </a:p>
          <a:p>
            <a:pPr marL="0" indent="0">
              <a:buFont typeface="Arial"/>
              <a:buNone/>
            </a:pPr>
            <a:endParaRPr lang="en-GB" sz="1000" b="1" baseline="0" dirty="0"/>
          </a:p>
          <a:p>
            <a:pPr marL="0" indent="0">
              <a:buFont typeface="Arial"/>
              <a:buNone/>
            </a:pPr>
            <a:r>
              <a:rPr lang="en-GB" sz="1000" b="1" baseline="0" dirty="0"/>
              <a:t>This framework provides a comprehensive, consistent basis for analysing innovation activity.</a:t>
            </a:r>
          </a:p>
        </p:txBody>
      </p:sp>
      <p:sp>
        <p:nvSpPr>
          <p:cNvPr id="4" name="Slide Number Placeholder 3"/>
          <p:cNvSpPr>
            <a:spLocks noGrp="1"/>
          </p:cNvSpPr>
          <p:nvPr>
            <p:ph type="sldNum" sz="quarter" idx="10"/>
          </p:nvPr>
        </p:nvSpPr>
        <p:spPr/>
        <p:txBody>
          <a:bodyPr/>
          <a:lstStyle/>
          <a:p>
            <a:fld id="{3772C3EE-8575-B449-AD9B-3E36F8D9DDC9}" type="slidenum">
              <a:rPr lang="en-GB" smtClean="0"/>
              <a:t>6</a:t>
            </a:fld>
            <a:endParaRPr lang="en-GB"/>
          </a:p>
        </p:txBody>
      </p:sp>
    </p:spTree>
    <p:extLst>
      <p:ext uri="{BB962C8B-B14F-4D97-AF65-F5344CB8AC3E}">
        <p14:creationId xmlns:p14="http://schemas.microsoft.com/office/powerpoint/2010/main" val="3065610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7455496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198192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765713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6078413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8" Type="http://schemas.openxmlformats.org/officeDocument/2006/relationships/hyperlink" Target="mailto:resch@eeg.tuwien.ac.at" TargetMode="External"/><Relationship Id="rId3" Type="http://schemas.openxmlformats.org/officeDocument/2006/relationships/hyperlink" Target="mailto:contact@set-nav.eu" TargetMode="External"/><Relationship Id="rId7" Type="http://schemas.openxmlformats.org/officeDocument/2006/relationships/hyperlink" Target="http://www.eeg.tuwien.ac.at/" TargetMode="External"/><Relationship Id="rId2" Type="http://schemas.openxmlformats.org/officeDocument/2006/relationships/hyperlink" Target="http://www.set-nav.eu/" TargetMode="External"/><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ront Page">
    <p:bg>
      <p:bgRef idx="1001">
        <a:schemeClr val="bg1"/>
      </p:bgRef>
    </p:bg>
    <p:spTree>
      <p:nvGrpSpPr>
        <p:cNvPr id="1" name=""/>
        <p:cNvGrpSpPr/>
        <p:nvPr/>
      </p:nvGrpSpPr>
      <p:grpSpPr>
        <a:xfrm>
          <a:off x="0" y="0"/>
          <a:ext cx="0" cy="0"/>
          <a:chOff x="0" y="0"/>
          <a:chExt cx="0" cy="0"/>
        </a:xfrm>
      </p:grpSpPr>
      <p:sp>
        <p:nvSpPr>
          <p:cNvPr id="22"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3" name="Rectangle 2"/>
          <p:cNvSpPr/>
          <p:nvPr userDrawn="1"/>
        </p:nvSpPr>
        <p:spPr>
          <a:xfrm>
            <a:off x="449569" y="424971"/>
            <a:ext cx="5274559" cy="721864"/>
          </a:xfrm>
          <a:prstGeom prst="rect">
            <a:avLst/>
          </a:prstGeom>
        </p:spPr>
        <p:txBody>
          <a:bodyPr wrap="square">
            <a:spAutoFit/>
          </a:bodyPr>
          <a:lstStyle/>
          <a:p>
            <a:pPr algn="l">
              <a:lnSpc>
                <a:spcPct val="120000"/>
              </a:lnSpc>
              <a:spcBef>
                <a:spcPts val="1200"/>
              </a:spcBef>
              <a:spcAft>
                <a:spcPts val="1200"/>
              </a:spcAft>
            </a:pPr>
            <a:r>
              <a:rPr lang="en-US" sz="1800" i="1" dirty="0">
                <a:solidFill>
                  <a:srgbClr val="2C555F"/>
                </a:solidFill>
                <a:effectLst/>
                <a:latin typeface="Verdana" panose="020B0604030504040204" pitchFamily="34" charset="0"/>
                <a:ea typeface="Verdana" panose="020B0604030504040204" pitchFamily="34" charset="0"/>
                <a:cs typeface="Verdana" panose="020B0604030504040204" pitchFamily="34" charset="0"/>
              </a:rPr>
              <a:t>Navigating the Roadmap for Clean, Secure and Efficient</a:t>
            </a:r>
            <a:r>
              <a:rPr lang="en-US" sz="1800" i="1" baseline="0" dirty="0">
                <a:solidFill>
                  <a:srgbClr val="2C555F"/>
                </a:solidFill>
                <a:effectLst/>
                <a:latin typeface="Verdana" panose="020B0604030504040204" pitchFamily="34" charset="0"/>
                <a:ea typeface="Verdana" panose="020B0604030504040204" pitchFamily="34" charset="0"/>
                <a:cs typeface="Verdana" panose="020B0604030504040204" pitchFamily="34" charset="0"/>
              </a:rPr>
              <a:t> </a:t>
            </a:r>
            <a:r>
              <a:rPr lang="en-US" sz="1800" i="1" dirty="0">
                <a:solidFill>
                  <a:srgbClr val="2C555F"/>
                </a:solidFill>
                <a:effectLst/>
                <a:latin typeface="Verdana" panose="020B0604030504040204" pitchFamily="34" charset="0"/>
                <a:ea typeface="Verdana" panose="020B0604030504040204" pitchFamily="34" charset="0"/>
                <a:cs typeface="Verdana" panose="020B0604030504040204" pitchFamily="34" charset="0"/>
              </a:rPr>
              <a:t>Energy Innovation</a:t>
            </a:r>
          </a:p>
        </p:txBody>
      </p:sp>
      <p:sp>
        <p:nvSpPr>
          <p:cNvPr id="17" name="Subtitle 2"/>
          <p:cNvSpPr>
            <a:spLocks noGrp="1"/>
          </p:cNvSpPr>
          <p:nvPr>
            <p:ph type="subTitle" idx="1" hasCustomPrompt="1"/>
          </p:nvPr>
        </p:nvSpPr>
        <p:spPr>
          <a:xfrm>
            <a:off x="3390795" y="3755556"/>
            <a:ext cx="2333388" cy="349374"/>
          </a:xfrm>
          <a:prstGeom prst="rect">
            <a:avLst/>
          </a:prstGeom>
        </p:spPr>
        <p:txBody>
          <a:bodyPr/>
          <a:lstStyle>
            <a:lvl1pPr algn="ctr">
              <a:defRPr i="1" baseline="0">
                <a:solidFill>
                  <a:srgbClr val="468363"/>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SET-Nav Subtitle</a:t>
            </a:r>
          </a:p>
        </p:txBody>
      </p:sp>
      <p:sp>
        <p:nvSpPr>
          <p:cNvPr id="18" name="Text Placeholder 3"/>
          <p:cNvSpPr>
            <a:spLocks noGrp="1"/>
          </p:cNvSpPr>
          <p:nvPr>
            <p:ph type="body" sz="quarter" idx="14" hasCustomPrompt="1"/>
          </p:nvPr>
        </p:nvSpPr>
        <p:spPr>
          <a:xfrm>
            <a:off x="431767" y="4666980"/>
            <a:ext cx="5257800" cy="431800"/>
          </a:xfrm>
          <a:prstGeom prst="rect">
            <a:avLst/>
          </a:prstGeom>
        </p:spPr>
        <p:txBody>
          <a:bodyPr/>
          <a:lstStyle>
            <a:lvl1pPr>
              <a:defRPr>
                <a:solidFill>
                  <a:srgbClr val="386270"/>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Presenters</a:t>
            </a:r>
          </a:p>
        </p:txBody>
      </p:sp>
      <p:pic>
        <p:nvPicPr>
          <p:cNvPr id="21" name="Picture 20" descr="Figure_Flag of EU.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49460" y="6237312"/>
            <a:ext cx="844064" cy="582588"/>
          </a:xfrm>
          <a:prstGeom prst="rect">
            <a:avLst/>
          </a:prstGeom>
        </p:spPr>
      </p:pic>
      <p:sp>
        <p:nvSpPr>
          <p:cNvPr id="8" name="Text Placeholder 7"/>
          <p:cNvSpPr>
            <a:spLocks noGrp="1"/>
          </p:cNvSpPr>
          <p:nvPr>
            <p:ph type="body" sz="quarter" idx="15" hasCustomPrompt="1"/>
          </p:nvPr>
        </p:nvSpPr>
        <p:spPr>
          <a:xfrm>
            <a:off x="1281125" y="2763672"/>
            <a:ext cx="6552728" cy="1152128"/>
          </a:xfrm>
          <a:prstGeom prst="rect">
            <a:avLst/>
          </a:prstGeom>
          <a:noFill/>
          <a:ln>
            <a:noFill/>
          </a:ln>
          <a:effectLst/>
        </p:spPr>
        <p:style>
          <a:lnRef idx="0">
            <a:schemeClr val="accent3"/>
          </a:lnRef>
          <a:fillRef idx="3">
            <a:schemeClr val="accent3"/>
          </a:fillRef>
          <a:effectRef idx="3">
            <a:schemeClr val="accent3"/>
          </a:effectRef>
          <a:fontRef idx="none"/>
        </p:style>
        <p:txBody>
          <a:bodyPr anchor="ctr"/>
          <a:lstStyle>
            <a:lvl1pPr algn="ctr">
              <a:defRPr sz="3200" baseline="0">
                <a:solidFill>
                  <a:srgbClr val="2C555F"/>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SET-Nav Presentation Title</a:t>
            </a:r>
          </a:p>
        </p:txBody>
      </p:sp>
      <p:pic>
        <p:nvPicPr>
          <p:cNvPr id="13" name="Picture 12"/>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805011" y="450940"/>
            <a:ext cx="2088897" cy="726896"/>
          </a:xfrm>
          <a:prstGeom prst="rect">
            <a:avLst/>
          </a:prstGeom>
        </p:spPr>
      </p:pic>
      <p:grpSp>
        <p:nvGrpSpPr>
          <p:cNvPr id="4" name="Group 3"/>
          <p:cNvGrpSpPr/>
          <p:nvPr userDrawn="1"/>
        </p:nvGrpSpPr>
        <p:grpSpPr>
          <a:xfrm rot="10800000">
            <a:off x="431767" y="1551361"/>
            <a:ext cx="2413626" cy="864001"/>
            <a:chOff x="5342175" y="3802779"/>
            <a:chExt cx="2413626" cy="864001"/>
          </a:xfrm>
        </p:grpSpPr>
        <p:pic>
          <p:nvPicPr>
            <p:cNvPr id="16" name="Picture 15"/>
            <p:cNvPicPr>
              <a:picLocks noChangeAspect="1"/>
            </p:cNvPicPr>
            <p:nvPr userDrawn="1"/>
          </p:nvPicPr>
          <p:blipFill>
            <a:blip r:embed="rId4">
              <a:extLst>
                <a:ext uri="{28A0092B-C50C-407E-A947-70E740481C1C}">
                  <a14:useLocalDpi xmlns:a14="http://schemas.microsoft.com/office/drawing/2010/main"/>
                </a:ext>
              </a:extLst>
            </a:blip>
            <a:srcRect/>
            <a:stretch>
              <a:fillRect/>
            </a:stretch>
          </p:blipFill>
          <p:spPr bwMode="auto">
            <a:xfrm rot="10800000">
              <a:off x="5764207" y="4234780"/>
              <a:ext cx="1991594" cy="432000"/>
            </a:xfrm>
            <a:prstGeom prst="rect">
              <a:avLst/>
            </a:prstGeom>
            <a:noFill/>
            <a:ln>
              <a:noFill/>
            </a:ln>
          </p:spPr>
        </p:pic>
        <p:pic>
          <p:nvPicPr>
            <p:cNvPr id="23" name="Picture 22"/>
            <p:cNvPicPr>
              <a:picLocks noChangeAspect="1"/>
            </p:cNvPicPr>
            <p:nvPr userDrawn="1"/>
          </p:nvPicPr>
          <p:blipFill>
            <a:blip r:embed="rId5">
              <a:extLst>
                <a:ext uri="{28A0092B-C50C-407E-A947-70E740481C1C}">
                  <a14:useLocalDpi xmlns:a14="http://schemas.microsoft.com/office/drawing/2010/main"/>
                </a:ext>
              </a:extLst>
            </a:blip>
            <a:srcRect/>
            <a:stretch>
              <a:fillRect/>
            </a:stretch>
          </p:blipFill>
          <p:spPr bwMode="auto">
            <a:xfrm rot="10800000">
              <a:off x="5342175" y="3802779"/>
              <a:ext cx="1991594" cy="432000"/>
            </a:xfrm>
            <a:prstGeom prst="rect">
              <a:avLst/>
            </a:prstGeom>
            <a:noFill/>
            <a:ln>
              <a:noFill/>
            </a:ln>
          </p:spPr>
        </p:pic>
      </p:grpSp>
      <p:grpSp>
        <p:nvGrpSpPr>
          <p:cNvPr id="5" name="Group 4"/>
          <p:cNvGrpSpPr/>
          <p:nvPr userDrawn="1"/>
        </p:nvGrpSpPr>
        <p:grpSpPr>
          <a:xfrm>
            <a:off x="6510345" y="4668637"/>
            <a:ext cx="2383563" cy="864000"/>
            <a:chOff x="6156176" y="4666780"/>
            <a:chExt cx="2383563" cy="864000"/>
          </a:xfrm>
        </p:grpSpPr>
        <p:pic>
          <p:nvPicPr>
            <p:cNvPr id="19" name="Picture 18"/>
            <p:cNvPicPr>
              <a:picLocks noChangeAspect="1"/>
            </p:cNvPicPr>
            <p:nvPr userDrawn="1"/>
          </p:nvPicPr>
          <p:blipFill>
            <a:blip r:embed="rId6">
              <a:extLst>
                <a:ext uri="{28A0092B-C50C-407E-A947-70E740481C1C}">
                  <a14:useLocalDpi xmlns:a14="http://schemas.microsoft.com/office/drawing/2010/main"/>
                </a:ext>
              </a:extLst>
            </a:blip>
            <a:srcRect/>
            <a:stretch>
              <a:fillRect/>
            </a:stretch>
          </p:blipFill>
          <p:spPr bwMode="auto">
            <a:xfrm rot="10800000">
              <a:off x="6156176" y="4666780"/>
              <a:ext cx="1991594" cy="432000"/>
            </a:xfrm>
            <a:prstGeom prst="rect">
              <a:avLst/>
            </a:prstGeom>
            <a:noFill/>
            <a:ln>
              <a:noFill/>
            </a:ln>
          </p:spPr>
        </p:pic>
        <p:pic>
          <p:nvPicPr>
            <p:cNvPr id="24" name="Picture 23"/>
            <p:cNvPicPr>
              <a:picLocks/>
            </p:cNvPicPr>
            <p:nvPr userDrawn="1"/>
          </p:nvPicPr>
          <p:blipFill>
            <a:blip r:embed="rId7">
              <a:extLst>
                <a:ext uri="{28A0092B-C50C-407E-A947-70E740481C1C}">
                  <a14:useLocalDpi xmlns:a14="http://schemas.microsoft.com/office/drawing/2010/main"/>
                </a:ext>
              </a:extLst>
            </a:blip>
            <a:srcRect/>
            <a:stretch>
              <a:fillRect/>
            </a:stretch>
          </p:blipFill>
          <p:spPr bwMode="auto">
            <a:xfrm rot="10800000">
              <a:off x="6548939" y="5098780"/>
              <a:ext cx="1990800" cy="432000"/>
            </a:xfrm>
            <a:prstGeom prst="rect">
              <a:avLst/>
            </a:prstGeom>
            <a:noFill/>
            <a:ln>
              <a:noFill/>
            </a:ln>
          </p:spPr>
        </p:pic>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sp>
        <p:nvSpPr>
          <p:cNvPr id="7"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8" name="Rectangle 7"/>
          <p:cNvSpPr/>
          <p:nvPr userDrawn="1"/>
        </p:nvSpPr>
        <p:spPr>
          <a:xfrm>
            <a:off x="449569" y="424971"/>
            <a:ext cx="5274559" cy="721864"/>
          </a:xfrm>
          <a:prstGeom prst="rect">
            <a:avLst/>
          </a:prstGeom>
        </p:spPr>
        <p:txBody>
          <a:bodyPr wrap="square">
            <a:spAutoFit/>
          </a:bodyPr>
          <a:lstStyle/>
          <a:p>
            <a:pPr algn="l">
              <a:lnSpc>
                <a:spcPct val="120000"/>
              </a:lnSpc>
              <a:spcBef>
                <a:spcPts val="1200"/>
              </a:spcBef>
              <a:spcAft>
                <a:spcPts val="1200"/>
              </a:spcAft>
            </a:pPr>
            <a:r>
              <a:rPr lang="en-US" sz="1800" i="1" dirty="0">
                <a:solidFill>
                  <a:srgbClr val="2C555F"/>
                </a:solidFill>
                <a:effectLst/>
                <a:latin typeface="Verdana" panose="020B0604030504040204" pitchFamily="34" charset="0"/>
                <a:ea typeface="Verdana" panose="020B0604030504040204" pitchFamily="34" charset="0"/>
                <a:cs typeface="Verdana" panose="020B0604030504040204" pitchFamily="34" charset="0"/>
              </a:rPr>
              <a:t>Navigating the Roadmap for Clean, Secure and Efficient</a:t>
            </a:r>
            <a:r>
              <a:rPr lang="en-US" sz="1800" i="1" baseline="0" dirty="0">
                <a:solidFill>
                  <a:srgbClr val="2C555F"/>
                </a:solidFill>
                <a:effectLst/>
                <a:latin typeface="Verdana" panose="020B0604030504040204" pitchFamily="34" charset="0"/>
                <a:ea typeface="Verdana" panose="020B0604030504040204" pitchFamily="34" charset="0"/>
                <a:cs typeface="Verdana" panose="020B0604030504040204" pitchFamily="34" charset="0"/>
              </a:rPr>
              <a:t> </a:t>
            </a:r>
            <a:r>
              <a:rPr lang="en-US" sz="1800" i="1" dirty="0">
                <a:solidFill>
                  <a:srgbClr val="2C555F"/>
                </a:solidFill>
                <a:effectLst/>
                <a:latin typeface="Verdana" panose="020B0604030504040204" pitchFamily="34" charset="0"/>
                <a:ea typeface="Verdana" panose="020B0604030504040204" pitchFamily="34" charset="0"/>
                <a:cs typeface="Verdana" panose="020B0604030504040204" pitchFamily="34" charset="0"/>
              </a:rPr>
              <a:t>Energy Innovation</a:t>
            </a:r>
          </a:p>
        </p:txBody>
      </p:sp>
      <p:sp>
        <p:nvSpPr>
          <p:cNvPr id="13" name="TextBox 12"/>
          <p:cNvSpPr txBox="1"/>
          <p:nvPr userDrawn="1"/>
        </p:nvSpPr>
        <p:spPr>
          <a:xfrm>
            <a:off x="3347863" y="1795137"/>
            <a:ext cx="2448272" cy="504056"/>
          </a:xfrm>
          <a:prstGeom prst="rect">
            <a:avLst/>
          </a:prstGeom>
          <a:noFill/>
          <a:ln>
            <a:noFill/>
          </a:ln>
        </p:spPr>
        <p:txBody>
          <a:bodyPr wrap="none" lIns="0" tIns="0" rIns="0" bIns="0" rtlCol="0">
            <a:noAutofit/>
          </a:bodyPr>
          <a:lstStyle/>
          <a:p>
            <a:pPr algn="ctr"/>
            <a:r>
              <a:rPr lang="en-US" sz="3600" b="1" dirty="0">
                <a:solidFill>
                  <a:srgbClr val="239947"/>
                </a:solidFill>
                <a:latin typeface="Verdana" panose="020B0604030504040204" pitchFamily="34" charset="0"/>
                <a:ea typeface="Verdana" panose="020B0604030504040204" pitchFamily="34" charset="0"/>
                <a:cs typeface="Verdana" panose="020B0604030504040204" pitchFamily="34" charset="0"/>
              </a:rPr>
              <a:t>Thank you!</a:t>
            </a:r>
            <a:endParaRPr lang="el-GR" sz="3600" b="1" dirty="0" err="1">
              <a:solidFill>
                <a:srgbClr val="239947"/>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Θέση περιεχομένου 2"/>
          <p:cNvSpPr txBox="1">
            <a:spLocks/>
          </p:cNvSpPr>
          <p:nvPr userDrawn="1"/>
        </p:nvSpPr>
        <p:spPr>
          <a:xfrm>
            <a:off x="354242" y="3266665"/>
            <a:ext cx="4477731" cy="2225287"/>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pPr>
            <a:endParaRPr lang="en-US" sz="1400" dirty="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Θέση περιεχομένου 2"/>
          <p:cNvSpPr txBox="1">
            <a:spLocks/>
          </p:cNvSpPr>
          <p:nvPr userDrawn="1"/>
        </p:nvSpPr>
        <p:spPr>
          <a:xfrm>
            <a:off x="5508104" y="3247273"/>
            <a:ext cx="3240360" cy="244626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eaLnBrk="0" fontAlgn="base" hangingPunct="0">
              <a:lnSpc>
                <a:spcPct val="100000"/>
              </a:lnSpc>
              <a:spcBef>
                <a:spcPts val="0"/>
              </a:spcBef>
              <a:spcAft>
                <a:spcPct val="0"/>
              </a:spcAft>
              <a:buClr>
                <a:schemeClr val="accent1">
                  <a:lumMod val="75000"/>
                </a:schemeClr>
              </a:buClr>
            </a:pPr>
            <a:r>
              <a:rPr lang="en-US" sz="1600" b="1" dirty="0">
                <a:solidFill>
                  <a:srgbClr val="239947"/>
                </a:solidFill>
                <a:latin typeface="Verdana" panose="020B0604030504040204" pitchFamily="34" charset="0"/>
                <a:ea typeface="Verdana" panose="020B0604030504040204" pitchFamily="34" charset="0"/>
                <a:cs typeface="Verdana" panose="020B0604030504040204" pitchFamily="34" charset="0"/>
              </a:rPr>
              <a:t>Visit our Website</a:t>
            </a:r>
          </a:p>
          <a:p>
            <a:pPr algn="r" eaLnBrk="0" fontAlgn="base" hangingPunct="0">
              <a:lnSpc>
                <a:spcPct val="100000"/>
              </a:lnSpc>
              <a:spcBef>
                <a:spcPts val="600"/>
              </a:spcBef>
              <a:spcAft>
                <a:spcPct val="0"/>
              </a:spcAft>
              <a:buClr>
                <a:schemeClr val="accent1">
                  <a:lumMod val="75000"/>
                </a:schemeClr>
              </a:buClr>
            </a:pPr>
            <a:r>
              <a:rPr lang="en-US" sz="1600" b="1" dirty="0">
                <a:solidFill>
                  <a:srgbClr val="239947"/>
                </a:solidFill>
                <a:latin typeface="Verdana" panose="020B0604030504040204" pitchFamily="34" charset="0"/>
                <a:ea typeface="Verdana" panose="020B0604030504040204" pitchFamily="34" charset="0"/>
                <a:cs typeface="Verdana" panose="020B0604030504040204" pitchFamily="34" charset="0"/>
                <a:hlinkClick r:id="rId2"/>
              </a:rPr>
              <a:t>www.set-nav.eu</a:t>
            </a:r>
            <a:endParaRPr lang="en-US" sz="1600" b="1" dirty="0">
              <a:solidFill>
                <a:srgbClr val="239947"/>
              </a:solidFill>
              <a:latin typeface="Verdana" panose="020B0604030504040204" pitchFamily="34" charset="0"/>
              <a:ea typeface="Verdana" panose="020B0604030504040204" pitchFamily="34" charset="0"/>
              <a:cs typeface="Verdana" panose="020B0604030504040204" pitchFamily="34" charset="0"/>
            </a:endParaRPr>
          </a:p>
          <a:p>
            <a:pPr algn="r" eaLnBrk="0" fontAlgn="base" hangingPunct="0">
              <a:lnSpc>
                <a:spcPct val="100000"/>
              </a:lnSpc>
              <a:spcBef>
                <a:spcPts val="1200"/>
              </a:spcBef>
              <a:spcAft>
                <a:spcPct val="0"/>
              </a:spcAft>
              <a:buClr>
                <a:schemeClr val="accent1">
                  <a:lumMod val="75000"/>
                </a:schemeClr>
              </a:buClr>
            </a:pPr>
            <a:r>
              <a:rPr lang="en-US" sz="1800" b="1" dirty="0">
                <a:solidFill>
                  <a:srgbClr val="239947"/>
                </a:solidFill>
                <a:latin typeface="Verdana" panose="020B0604030504040204" pitchFamily="34" charset="0"/>
                <a:ea typeface="Verdana" panose="020B0604030504040204" pitchFamily="34" charset="0"/>
                <a:cs typeface="Verdana" panose="020B0604030504040204" pitchFamily="34" charset="0"/>
              </a:rPr>
              <a:t>   </a:t>
            </a:r>
            <a:r>
              <a:rPr lang="en-US" sz="1600" b="1" dirty="0">
                <a:solidFill>
                  <a:srgbClr val="239947"/>
                </a:solidFill>
                <a:latin typeface="Verdana" panose="020B0604030504040204" pitchFamily="34" charset="0"/>
                <a:ea typeface="Verdana" panose="020B0604030504040204" pitchFamily="34" charset="0"/>
                <a:cs typeface="Verdana" panose="020B0604030504040204" pitchFamily="34" charset="0"/>
              </a:rPr>
              <a:t>Email us</a:t>
            </a:r>
          </a:p>
          <a:p>
            <a:pPr marL="0" indent="0" algn="r" defTabSz="914400" rtl="0" eaLnBrk="0" fontAlgn="base" latinLnBrk="0" hangingPunct="0">
              <a:lnSpc>
                <a:spcPct val="100000"/>
              </a:lnSpc>
              <a:spcBef>
                <a:spcPts val="600"/>
              </a:spcBef>
              <a:spcAft>
                <a:spcPct val="0"/>
              </a:spcAft>
              <a:buClr>
                <a:schemeClr val="accent1">
                  <a:lumMod val="75000"/>
                </a:schemeClr>
              </a:buClr>
              <a:buFont typeface="Arial" pitchFamily="34" charset="0"/>
              <a:buNone/>
            </a:pPr>
            <a:r>
              <a:rPr lang="en-US" sz="1600" b="1" kern="1200" dirty="0">
                <a:solidFill>
                  <a:srgbClr val="239947"/>
                </a:solidFill>
                <a:latin typeface="Verdana" panose="020B0604030504040204" pitchFamily="34" charset="0"/>
                <a:ea typeface="Verdana" panose="020B0604030504040204" pitchFamily="34" charset="0"/>
                <a:cs typeface="Verdana" panose="020B0604030504040204" pitchFamily="34" charset="0"/>
                <a:hlinkClick r:id="rId3"/>
              </a:rPr>
              <a:t>contact@set-nav.eu</a:t>
            </a:r>
            <a:r>
              <a:rPr lang="en-US" sz="1600" b="1" kern="1200" dirty="0">
                <a:solidFill>
                  <a:srgbClr val="239947"/>
                </a:solidFill>
                <a:latin typeface="Verdana" panose="020B0604030504040204" pitchFamily="34" charset="0"/>
                <a:ea typeface="Verdana" panose="020B0604030504040204" pitchFamily="34" charset="0"/>
                <a:cs typeface="Verdana" panose="020B0604030504040204" pitchFamily="34" charset="0"/>
              </a:rPr>
              <a:t> </a:t>
            </a:r>
          </a:p>
          <a:p>
            <a:pPr marL="0" indent="0" algn="r" defTabSz="914400" rtl="0" eaLnBrk="0" fontAlgn="base" latinLnBrk="0" hangingPunct="0">
              <a:lnSpc>
                <a:spcPct val="100000"/>
              </a:lnSpc>
              <a:spcBef>
                <a:spcPts val="1200"/>
              </a:spcBef>
              <a:spcAft>
                <a:spcPct val="0"/>
              </a:spcAft>
              <a:buClr>
                <a:schemeClr val="accent1">
                  <a:lumMod val="75000"/>
                </a:schemeClr>
              </a:buClr>
              <a:buFont typeface="Arial" pitchFamily="34" charset="0"/>
              <a:buNone/>
            </a:pPr>
            <a:r>
              <a:rPr lang="en-US" sz="1600" b="1" kern="1200" dirty="0">
                <a:solidFill>
                  <a:srgbClr val="239947"/>
                </a:solidFill>
                <a:latin typeface="Verdana" panose="020B0604030504040204" pitchFamily="34" charset="0"/>
                <a:ea typeface="Verdana" panose="020B0604030504040204" pitchFamily="34" charset="0"/>
                <a:cs typeface="Verdana" panose="020B0604030504040204" pitchFamily="34" charset="0"/>
              </a:rPr>
              <a:t>Follow us </a:t>
            </a:r>
          </a:p>
        </p:txBody>
      </p:sp>
      <p:pic>
        <p:nvPicPr>
          <p:cNvPr id="22" name="Picture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236296" y="5071088"/>
            <a:ext cx="432000" cy="429613"/>
          </a:xfrm>
          <a:prstGeom prst="rect">
            <a:avLst/>
          </a:prstGeom>
        </p:spPr>
      </p:pic>
      <p:pic>
        <p:nvPicPr>
          <p:cNvPr id="23" name="Picture 2" descr="http://www.stoneward.com/wp-content/uploads/2015/08/20150629-LinkedIn-Logo.png"/>
          <p:cNvPicPr>
            <a:picLocks noChangeAspect="1" noChangeArrowheads="1"/>
          </p:cNvPicPr>
          <p:nvPr userDrawn="1"/>
        </p:nvPicPr>
        <p:blipFill>
          <a:blip r:embed="rId5" cstate="screen">
            <a:extLst>
              <a:ext uri="{28A0092B-C50C-407E-A947-70E740481C1C}">
                <a14:useLocalDpi xmlns:a14="http://schemas.microsoft.com/office/drawing/2010/main"/>
              </a:ext>
            </a:extLst>
          </a:blip>
          <a:srcRect/>
          <a:stretch>
            <a:fillRect/>
          </a:stretch>
        </p:blipFill>
        <p:spPr bwMode="auto">
          <a:xfrm>
            <a:off x="8037811" y="5071088"/>
            <a:ext cx="471600" cy="471600"/>
          </a:xfrm>
          <a:prstGeom prst="rect">
            <a:avLst/>
          </a:prstGeom>
          <a:noFill/>
          <a:extLst>
            <a:ext uri="{909E8E84-426E-40dd-AFC4-6F175D3DCCD1}">
              <a14:hiddenFill xmlns="" xmlns:a14="http://schemas.microsoft.com/office/drawing/2010/main">
                <a:solidFill>
                  <a:srgbClr val="FFFFFF"/>
                </a:solidFill>
              </a14:hiddenFill>
            </a:ext>
          </a:extLst>
        </p:spPr>
      </p:pic>
      <p:sp>
        <p:nvSpPr>
          <p:cNvPr id="24" name="Rectangle 23"/>
          <p:cNvSpPr/>
          <p:nvPr userDrawn="1"/>
        </p:nvSpPr>
        <p:spPr>
          <a:xfrm>
            <a:off x="6786684" y="5579503"/>
            <a:ext cx="1291446" cy="430887"/>
          </a:xfrm>
          <a:prstGeom prst="rect">
            <a:avLst/>
          </a:prstGeom>
        </p:spPr>
        <p:txBody>
          <a:bodyPr wrap="square">
            <a:spAutoFit/>
          </a:bodyPr>
          <a:lstStyle/>
          <a:p>
            <a:pPr algn="ctr"/>
            <a:r>
              <a:rPr lang="en-US" sz="1100" b="1" dirty="0">
                <a:solidFill>
                  <a:srgbClr val="2C555F"/>
                </a:solidFill>
                <a:latin typeface="Verdana" panose="020B0604030504040204" pitchFamily="34" charset="0"/>
                <a:ea typeface="Verdana" panose="020B0604030504040204" pitchFamily="34" charset="0"/>
                <a:cs typeface="Verdana" panose="020B0604030504040204" pitchFamily="34" charset="0"/>
              </a:rPr>
              <a:t>@</a:t>
            </a:r>
            <a:r>
              <a:rPr lang="en-US" sz="1100" b="1" dirty="0" err="1">
                <a:solidFill>
                  <a:srgbClr val="2C555F"/>
                </a:solidFill>
                <a:latin typeface="Verdana" panose="020B0604030504040204" pitchFamily="34" charset="0"/>
                <a:ea typeface="Verdana" panose="020B0604030504040204" pitchFamily="34" charset="0"/>
                <a:cs typeface="Verdana" panose="020B0604030504040204" pitchFamily="34" charset="0"/>
              </a:rPr>
              <a:t>SET_Nav</a:t>
            </a:r>
            <a:endParaRPr lang="en-US" sz="1100" b="1" dirty="0">
              <a:solidFill>
                <a:srgbClr val="2C555F"/>
              </a:solidFill>
              <a:latin typeface="Verdana" panose="020B0604030504040204" pitchFamily="34" charset="0"/>
              <a:ea typeface="Verdana" panose="020B0604030504040204" pitchFamily="34" charset="0"/>
              <a:cs typeface="Verdana" panose="020B0604030504040204" pitchFamily="34" charset="0"/>
            </a:endParaRPr>
          </a:p>
          <a:p>
            <a:pPr algn="ctr"/>
            <a:r>
              <a:rPr lang="en-US" sz="1100" b="1" dirty="0">
                <a:solidFill>
                  <a:srgbClr val="2C555F"/>
                </a:solidFill>
                <a:latin typeface="Verdana" panose="020B0604030504040204" pitchFamily="34" charset="0"/>
                <a:ea typeface="Verdana" panose="020B0604030504040204" pitchFamily="34" charset="0"/>
                <a:cs typeface="Verdana" panose="020B0604030504040204" pitchFamily="34" charset="0"/>
              </a:rPr>
              <a:t>#</a:t>
            </a:r>
            <a:r>
              <a:rPr lang="en-US" sz="1100" b="1" dirty="0" err="1">
                <a:solidFill>
                  <a:srgbClr val="2C555F"/>
                </a:solidFill>
                <a:latin typeface="Verdana" panose="020B0604030504040204" pitchFamily="34" charset="0"/>
                <a:ea typeface="Verdana" panose="020B0604030504040204" pitchFamily="34" charset="0"/>
                <a:cs typeface="Verdana" panose="020B0604030504040204" pitchFamily="34" charset="0"/>
              </a:rPr>
              <a:t>SET_Nav</a:t>
            </a:r>
            <a:endParaRPr lang="el-GR" sz="1100" dirty="0">
              <a:solidFill>
                <a:srgbClr val="2C555F"/>
              </a:solidFill>
            </a:endParaRPr>
          </a:p>
        </p:txBody>
      </p:sp>
      <p:sp>
        <p:nvSpPr>
          <p:cNvPr id="25" name="Rectangle 24"/>
          <p:cNvSpPr/>
          <p:nvPr userDrawn="1"/>
        </p:nvSpPr>
        <p:spPr>
          <a:xfrm>
            <a:off x="7738406" y="5579503"/>
            <a:ext cx="1154074" cy="430887"/>
          </a:xfrm>
          <a:prstGeom prst="rect">
            <a:avLst/>
          </a:prstGeom>
        </p:spPr>
        <p:txBody>
          <a:bodyPr wrap="square">
            <a:spAutoFit/>
          </a:bodyPr>
          <a:lstStyle/>
          <a:p>
            <a:pPr algn="ctr"/>
            <a:r>
              <a:rPr lang="en-US" sz="1100" b="1" dirty="0">
                <a:solidFill>
                  <a:srgbClr val="239947"/>
                </a:solidFill>
                <a:latin typeface="Verdana" panose="020B0604030504040204" pitchFamily="34" charset="0"/>
                <a:ea typeface="Verdana" panose="020B0604030504040204" pitchFamily="34" charset="0"/>
                <a:cs typeface="Verdana" panose="020B0604030504040204" pitchFamily="34" charset="0"/>
              </a:rPr>
              <a:t>Group</a:t>
            </a:r>
          </a:p>
          <a:p>
            <a:pPr algn="ctr"/>
            <a:r>
              <a:rPr lang="en-US" sz="1100" b="1" dirty="0">
                <a:solidFill>
                  <a:srgbClr val="2C555F"/>
                </a:solidFill>
                <a:latin typeface="Verdana" panose="020B0604030504040204" pitchFamily="34" charset="0"/>
                <a:ea typeface="Verdana" panose="020B0604030504040204" pitchFamily="34" charset="0"/>
                <a:cs typeface="Verdana" panose="020B0604030504040204" pitchFamily="34" charset="0"/>
              </a:rPr>
              <a:t>SET-Nav</a:t>
            </a:r>
            <a:endParaRPr lang="el-GR" sz="1100" dirty="0">
              <a:solidFill>
                <a:srgbClr val="2C555F"/>
              </a:solidFill>
            </a:endParaRPr>
          </a:p>
        </p:txBody>
      </p:sp>
      <p:pic>
        <p:nvPicPr>
          <p:cNvPr id="26" name="Picture 25"/>
          <p:cNvPicPr>
            <a:picLocks noChangeAspect="1"/>
          </p:cNvPicPr>
          <p:nvPr userDrawn="1"/>
        </p:nvPicPr>
        <p:blipFill>
          <a:blip r:embed="rId6">
            <a:duotone>
              <a:schemeClr val="accent4">
                <a:shade val="45000"/>
                <a:satMod val="135000"/>
              </a:schemeClr>
              <a:prstClr val="white"/>
            </a:duotone>
          </a:blip>
          <a:stretch>
            <a:fillRect/>
          </a:stretch>
        </p:blipFill>
        <p:spPr>
          <a:xfrm>
            <a:off x="7250112" y="4020377"/>
            <a:ext cx="333375" cy="266700"/>
          </a:xfrm>
          <a:prstGeom prst="rect">
            <a:avLst/>
          </a:prstGeom>
        </p:spPr>
      </p:pic>
      <p:sp>
        <p:nvSpPr>
          <p:cNvPr id="27" name="Rectangle 26"/>
          <p:cNvSpPr/>
          <p:nvPr userDrawn="1"/>
        </p:nvSpPr>
        <p:spPr>
          <a:xfrm>
            <a:off x="269454" y="3180216"/>
            <a:ext cx="4374554" cy="2365591"/>
          </a:xfrm>
          <a:prstGeom prst="rect">
            <a:avLst/>
          </a:prstGeom>
          <a:ln>
            <a:noFill/>
          </a:ln>
        </p:spPr>
        <p:style>
          <a:lnRef idx="1">
            <a:schemeClr val="accent3"/>
          </a:lnRef>
          <a:fillRef idx="2">
            <a:schemeClr val="accent3"/>
          </a:fillRef>
          <a:effectRef idx="1">
            <a:schemeClr val="accent3"/>
          </a:effectRef>
          <a:fontRef idx="minor">
            <a:schemeClr val="dk1"/>
          </a:fontRef>
        </p:style>
        <p:txBody>
          <a:bodyPr wrap="square">
            <a:noAutofit/>
          </a:bodyPr>
          <a:lstStyle/>
          <a:p>
            <a:pPr algn="ctr"/>
            <a:endParaRPr lang="en-GB" sz="1600" dirty="0">
              <a:solidFill>
                <a:srgbClr val="2C555F"/>
              </a:solidFill>
              <a:latin typeface="Verdana" panose="020B0604030504040204" pitchFamily="34" charset="0"/>
              <a:ea typeface="Verdana" panose="020B0604030504040204" pitchFamily="34" charset="0"/>
              <a:cs typeface="Verdana" panose="020B0604030504040204" pitchFamily="34" charset="0"/>
            </a:endParaRPr>
          </a:p>
        </p:txBody>
      </p:sp>
      <p:sp>
        <p:nvSpPr>
          <p:cNvPr id="28" name="Rectangle 27"/>
          <p:cNvSpPr/>
          <p:nvPr userDrawn="1"/>
        </p:nvSpPr>
        <p:spPr>
          <a:xfrm>
            <a:off x="251520" y="3275459"/>
            <a:ext cx="4572000" cy="2185214"/>
          </a:xfrm>
          <a:prstGeom prst="rect">
            <a:avLst/>
          </a:prstGeom>
        </p:spPr>
        <p:txBody>
          <a:bodyPr>
            <a:spAutoFit/>
          </a:bodyPr>
          <a:lstStyle/>
          <a:p>
            <a:pPr lvl="0">
              <a:defRPr/>
            </a:pPr>
            <a:r>
              <a:rPr lang="en-US" sz="1600" b="1" dirty="0">
                <a:solidFill>
                  <a:srgbClr val="2C555F"/>
                </a:solidFill>
                <a:latin typeface="Verdana" panose="020B0604030504040204" pitchFamily="34" charset="0"/>
                <a:ea typeface="Verdana" panose="020B0604030504040204" pitchFamily="34" charset="0"/>
                <a:cs typeface="Verdana" panose="020B0604030504040204" pitchFamily="34" charset="0"/>
              </a:rPr>
              <a:t>Project Coordinator</a:t>
            </a:r>
          </a:p>
          <a:p>
            <a:pPr lvl="0">
              <a:defRPr/>
            </a:pPr>
            <a:endParaRPr lang="en-US" sz="800" b="1"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endParaRPr>
          </a:p>
          <a:p>
            <a:pPr lvl="0">
              <a:defRPr/>
            </a:pPr>
            <a:r>
              <a:rPr lang="en-US" sz="1400" b="1" dirty="0">
                <a:solidFill>
                  <a:srgbClr val="239947"/>
                </a:solidFill>
                <a:latin typeface="Verdana" panose="020B0604030504040204" pitchFamily="34" charset="0"/>
                <a:ea typeface="Verdana" panose="020B0604030504040204" pitchFamily="34" charset="0"/>
                <a:cs typeface="Verdana" panose="020B0604030504040204" pitchFamily="34" charset="0"/>
              </a:rPr>
              <a:t>Dr. Gustav Resch</a:t>
            </a:r>
            <a:r>
              <a:rPr lang="en-US" sz="1400"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rPr>
              <a:t/>
            </a:r>
            <a:br>
              <a:rPr lang="en-US" sz="1400"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rPr>
            </a:br>
            <a:r>
              <a:rPr lang="en-US" sz="1400" i="1"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rPr>
              <a:t>Vienna University of Technology </a:t>
            </a:r>
          </a:p>
          <a:p>
            <a:pPr lvl="0">
              <a:defRPr/>
            </a:pPr>
            <a:r>
              <a:rPr lang="en-US" sz="1400" i="1"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rPr>
              <a:t>Institute of Energy Systems and Electric Drives</a:t>
            </a:r>
          </a:p>
          <a:p>
            <a:pPr lvl="0">
              <a:defRPr/>
            </a:pPr>
            <a:r>
              <a:rPr lang="en-US" sz="1400" i="1"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rPr>
              <a:t>TU Wien, EEG - Energy Economics Group</a:t>
            </a:r>
          </a:p>
          <a:p>
            <a:pPr lvl="0">
              <a:defRPr/>
            </a:pPr>
            <a:endParaRPr lang="en-US" sz="1400" b="1" i="1"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endParaRPr>
          </a:p>
          <a:p>
            <a:pPr lvl="0">
              <a:defRPr/>
            </a:pPr>
            <a:r>
              <a:rPr lang="en-US" sz="1400" b="1" dirty="0">
                <a:solidFill>
                  <a:srgbClr val="239947"/>
                </a:solidFill>
                <a:latin typeface="Verdana" panose="020B0604030504040204" pitchFamily="34" charset="0"/>
                <a:ea typeface="Verdana" panose="020B0604030504040204" pitchFamily="34" charset="0"/>
                <a:cs typeface="Verdana" panose="020B0604030504040204" pitchFamily="34" charset="0"/>
              </a:rPr>
              <a:t>Website:</a:t>
            </a:r>
            <a:r>
              <a:rPr lang="en-US" sz="1400" dirty="0">
                <a:solidFill>
                  <a:srgbClr val="239947"/>
                </a:solidFill>
                <a:latin typeface="Verdana" panose="020B0604030504040204" pitchFamily="34" charset="0"/>
                <a:ea typeface="Verdana" panose="020B0604030504040204" pitchFamily="34" charset="0"/>
                <a:cs typeface="Verdana" panose="020B0604030504040204" pitchFamily="34" charset="0"/>
              </a:rPr>
              <a:t> </a:t>
            </a: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hlinkClick r:id="rId7"/>
              </a:rPr>
              <a:t>www.eeg.tuwien.ac.at</a:t>
            </a:r>
            <a:r>
              <a:rPr 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p>
          <a:p>
            <a:pPr lvl="0">
              <a:defRPr/>
            </a:pPr>
            <a:r>
              <a:rPr lang="en-US" sz="1400" b="1" dirty="0">
                <a:solidFill>
                  <a:srgbClr val="239947"/>
                </a:solidFill>
                <a:latin typeface="Verdana" panose="020B0604030504040204" pitchFamily="34" charset="0"/>
                <a:ea typeface="Verdana" panose="020B0604030504040204" pitchFamily="34" charset="0"/>
                <a:cs typeface="Verdana" panose="020B0604030504040204" pitchFamily="34" charset="0"/>
              </a:rPr>
              <a:t>E-mail:</a:t>
            </a:r>
            <a:r>
              <a:rPr lang="it-IT" sz="1400" u="sng" dirty="0">
                <a:solidFill>
                  <a:srgbClr val="239947"/>
                </a:solidFill>
                <a:latin typeface="Verdana" panose="020B0604030504040204" pitchFamily="34" charset="0"/>
                <a:ea typeface="Verdana" panose="020B0604030504040204" pitchFamily="34" charset="0"/>
                <a:cs typeface="Verdana" panose="020B0604030504040204" pitchFamily="34" charset="0"/>
                <a:hlinkClick r:id="rId8"/>
              </a:rPr>
              <a:t> </a:t>
            </a:r>
            <a:r>
              <a:rPr lang="it-IT" sz="1400"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hlinkClick r:id="rId8"/>
              </a:rPr>
              <a:t>resch@eeg.tuwien.ac.at</a:t>
            </a:r>
            <a:endParaRPr lang="it-IT" sz="1400"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endParaRPr>
          </a:p>
          <a:p>
            <a:pPr lvl="0">
              <a:defRPr/>
            </a:pPr>
            <a:r>
              <a:rPr lang="en-US" sz="1400" b="1" dirty="0">
                <a:solidFill>
                  <a:srgbClr val="239947"/>
                </a:solidFill>
                <a:latin typeface="Verdana" panose="020B0604030504040204" pitchFamily="34" charset="0"/>
                <a:ea typeface="Verdana" panose="020B0604030504040204" pitchFamily="34" charset="0"/>
                <a:cs typeface="Verdana" panose="020B0604030504040204" pitchFamily="34" charset="0"/>
              </a:rPr>
              <a:t>Tel:</a:t>
            </a:r>
            <a:r>
              <a:rPr lang="it-IT" sz="1400" dirty="0">
                <a:solidFill>
                  <a:srgbClr val="239947"/>
                </a:solidFill>
                <a:latin typeface="Verdana" panose="020B0604030504040204" pitchFamily="34" charset="0"/>
                <a:ea typeface="Verdana" panose="020B0604030504040204" pitchFamily="34" charset="0"/>
                <a:cs typeface="Verdana" panose="020B0604030504040204" pitchFamily="34" charset="0"/>
              </a:rPr>
              <a:t> </a:t>
            </a:r>
            <a:r>
              <a:rPr lang="it-IT" sz="1400"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rPr>
              <a:t>+43-1-58801-370354</a:t>
            </a:r>
            <a:endParaRPr lang="en-US" sz="1400" dirty="0">
              <a:solidFill>
                <a:srgbClr val="7F7F7F">
                  <a:lumMod val="75000"/>
                </a:srgbClr>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1">
    <p:spTree>
      <p:nvGrpSpPr>
        <p:cNvPr id="1" name=""/>
        <p:cNvGrpSpPr/>
        <p:nvPr/>
      </p:nvGrpSpPr>
      <p:grpSpPr>
        <a:xfrm>
          <a:off x="0" y="0"/>
          <a:ext cx="0" cy="0"/>
          <a:chOff x="0" y="0"/>
          <a:chExt cx="0" cy="0"/>
        </a:xfrm>
      </p:grpSpPr>
      <p:sp>
        <p:nvSpPr>
          <p:cNvPr id="3"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5"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extLst>
      <p:ext uri="{BB962C8B-B14F-4D97-AF65-F5344CB8AC3E}">
        <p14:creationId xmlns:p14="http://schemas.microsoft.com/office/powerpoint/2010/main" val="1714591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2">
    <p:spTree>
      <p:nvGrpSpPr>
        <p:cNvPr id="1" name=""/>
        <p:cNvGrpSpPr/>
        <p:nvPr/>
      </p:nvGrpSpPr>
      <p:grpSpPr>
        <a:xfrm>
          <a:off x="0" y="0"/>
          <a:ext cx="0" cy="0"/>
          <a:chOff x="0" y="0"/>
          <a:chExt cx="0" cy="0"/>
        </a:xfrm>
      </p:grpSpPr>
      <p:sp>
        <p:nvSpPr>
          <p:cNvPr id="3"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5" name="Text Placeholder 4"/>
          <p:cNvSpPr>
            <a:spLocks noGrp="1"/>
          </p:cNvSpPr>
          <p:nvPr>
            <p:ph type="body" sz="quarter" idx="14" hasCustomPrompt="1"/>
          </p:nvPr>
        </p:nvSpPr>
        <p:spPr>
          <a:xfrm>
            <a:off x="467544" y="1269330"/>
            <a:ext cx="6271200" cy="369332"/>
          </a:xfrm>
          <a:prstGeom prst="notchedRightArrow">
            <a:avLst>
              <a:gd name="adj1" fmla="val 100000"/>
              <a:gd name="adj2" fmla="val 41872"/>
            </a:avLst>
          </a:prstGeom>
          <a:solidFill>
            <a:srgbClr val="75BA5D"/>
          </a:solidFill>
          <a:ln>
            <a:noFill/>
          </a:ln>
        </p:spPr>
        <p:style>
          <a:lnRef idx="1">
            <a:schemeClr val="accent5"/>
          </a:lnRef>
          <a:fillRef idx="2">
            <a:schemeClr val="accent5"/>
          </a:fillRef>
          <a:effectRef idx="1">
            <a:schemeClr val="accent5"/>
          </a:effectRef>
          <a:fontRef idx="minor">
            <a:schemeClr val="dk1"/>
          </a:fontRef>
        </p:style>
        <p:txBody>
          <a:bodyPr vert="horz" wrap="square" rtlCol="0" anchor="ctr">
            <a:spAutoFit/>
          </a:bodyPr>
          <a:lstStyle>
            <a:lvl1pPr>
              <a:defRPr lang="en-US" sz="1800" dirty="0" smtClean="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marL="0" lvl="0" algn="ctr" defTabSz="914400" eaLnBrk="1" latinLnBrk="0" hangingPunct="1"/>
            <a:r>
              <a:rPr lang="en-US" dirty="0"/>
              <a:t>Click to add Subtitle</a:t>
            </a:r>
          </a:p>
        </p:txBody>
      </p:sp>
      <p:sp>
        <p:nvSpPr>
          <p:cNvPr id="6"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extLst>
      <p:ext uri="{BB962C8B-B14F-4D97-AF65-F5344CB8AC3E}">
        <p14:creationId xmlns:p14="http://schemas.microsoft.com/office/powerpoint/2010/main" val="3183867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l-G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1E1007F-4BFE-42FA-9260-91500FED8E94}" type="datetimeFigureOut">
              <a:rPr lang="el-GR" smtClean="0"/>
              <a:t>6/9/2017</a:t>
            </a:fld>
            <a:endParaRPr lang="el-G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l-G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F1E675F-FB9B-4E3C-9338-3AE7A533EDC6}" type="slidenum">
              <a:rPr lang="el-GR" smtClean="0"/>
              <a:t>‹#›</a:t>
            </a:fld>
            <a:endParaRPr lang="el-GR"/>
          </a:p>
        </p:txBody>
      </p:sp>
    </p:spTree>
    <p:extLst>
      <p:ext uri="{BB962C8B-B14F-4D97-AF65-F5344CB8AC3E}">
        <p14:creationId xmlns:p14="http://schemas.microsoft.com/office/powerpoint/2010/main" val="612756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1">
    <p:spTree>
      <p:nvGrpSpPr>
        <p:cNvPr id="1" name=""/>
        <p:cNvGrpSpPr/>
        <p:nvPr/>
      </p:nvGrpSpPr>
      <p:grpSpPr>
        <a:xfrm>
          <a:off x="0" y="0"/>
          <a:ext cx="0" cy="0"/>
          <a:chOff x="0" y="0"/>
          <a:chExt cx="0" cy="0"/>
        </a:xfrm>
      </p:grpSpPr>
      <p:sp>
        <p:nvSpPr>
          <p:cNvPr id="9" name="Inhaltsplatzhalter 8"/>
          <p:cNvSpPr>
            <a:spLocks noGrp="1"/>
          </p:cNvSpPr>
          <p:nvPr>
            <p:ph sz="quarter" idx="11"/>
          </p:nvPr>
        </p:nvSpPr>
        <p:spPr>
          <a:xfrm>
            <a:off x="460800" y="1728000"/>
            <a:ext cx="8222400" cy="4140000"/>
          </a:xfrm>
          <a:prstGeom prst="rect">
            <a:avLst/>
          </a:prstGeom>
        </p:spPr>
        <p:txBody>
          <a:bodyPr lIns="0" tIns="0" rIns="0" bIns="0"/>
          <a:lstStyle>
            <a:lvl1pPr marL="0" indent="0">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vl2pPr>
              <a:buSzPct val="120000"/>
              <a:defRPr>
                <a:latin typeface="Tahoma" pitchFamily="34" charset="0"/>
                <a:ea typeface="Tahoma" pitchFamily="34" charset="0"/>
                <a:cs typeface="Tahoma" pitchFamily="34" charset="0"/>
              </a:defRPr>
            </a:lvl2pPr>
            <a:lvl3pPr>
              <a:buClr>
                <a:schemeClr val="accent3"/>
              </a:buClr>
              <a:buSzPct val="120000"/>
              <a:defRPr>
                <a:latin typeface="Tahoma" pitchFamily="34" charset="0"/>
                <a:ea typeface="Tahoma" pitchFamily="34" charset="0"/>
                <a:cs typeface="Tahoma" pitchFamily="34" charset="0"/>
              </a:defRPr>
            </a:lvl3pPr>
            <a:lvl4pPr>
              <a:buClr>
                <a:schemeClr val="accent3"/>
              </a:buClr>
              <a:buSzPct val="120000"/>
              <a:defRPr>
                <a:latin typeface="Tahoma" pitchFamily="34" charset="0"/>
                <a:ea typeface="Tahoma" pitchFamily="34" charset="0"/>
                <a:cs typeface="Tahoma" pitchFamily="34" charset="0"/>
              </a:defRPr>
            </a:lvl4pPr>
            <a:lvl5pPr>
              <a:buClr>
                <a:schemeClr val="accent3"/>
              </a:buClr>
              <a:buSzPct val="120000"/>
              <a:defRPr>
                <a:latin typeface="Tahoma" pitchFamily="34" charset="0"/>
                <a:ea typeface="Tahoma" pitchFamily="34" charset="0"/>
                <a:cs typeface="Tahoma" pitchFamily="34" charset="0"/>
              </a:defRPr>
            </a:lvl5pPr>
          </a:lstStyle>
          <a:p>
            <a:pPr lvl="0"/>
            <a:endParaRPr lang="de-DE" dirty="0"/>
          </a:p>
        </p:txBody>
      </p:sp>
      <p:sp>
        <p:nvSpPr>
          <p:cNvPr id="6"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7"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2">
    <p:spTree>
      <p:nvGrpSpPr>
        <p:cNvPr id="1" name=""/>
        <p:cNvGrpSpPr/>
        <p:nvPr/>
      </p:nvGrpSpPr>
      <p:grpSpPr>
        <a:xfrm>
          <a:off x="0" y="0"/>
          <a:ext cx="0" cy="0"/>
          <a:chOff x="0" y="0"/>
          <a:chExt cx="0" cy="0"/>
        </a:xfrm>
      </p:grpSpPr>
      <p:sp>
        <p:nvSpPr>
          <p:cNvPr id="9" name="Inhaltsplatzhalter 8"/>
          <p:cNvSpPr>
            <a:spLocks noGrp="1"/>
          </p:cNvSpPr>
          <p:nvPr>
            <p:ph sz="quarter" idx="11"/>
          </p:nvPr>
        </p:nvSpPr>
        <p:spPr>
          <a:xfrm>
            <a:off x="457200" y="1728000"/>
            <a:ext cx="3924000" cy="4140000"/>
          </a:xfrm>
          <a:prstGeom prst="rect">
            <a:avLst/>
          </a:prstGeom>
        </p:spPr>
        <p:txBody>
          <a:bodyPr lIns="0" tIns="0" rIns="0" bIns="0"/>
          <a:lstStyle>
            <a:lvl1pPr marL="0" indent="0">
              <a:buClr>
                <a:srgbClr val="007A87"/>
              </a:buClr>
              <a:buFont typeface="Wingdings" pitchFamily="2" charset="2"/>
              <a:buNone/>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vl2pPr marL="358775" indent="-358775">
              <a:buClr>
                <a:srgbClr val="007A87"/>
              </a:buClr>
              <a:buSzPct val="120000"/>
              <a:defRPr>
                <a:latin typeface="Frutiger LT Com 45 Light" pitchFamily="34" charset="0"/>
              </a:defRPr>
            </a:lvl2pPr>
            <a:lvl3pPr marL="625475" indent="-266700">
              <a:buClr>
                <a:schemeClr val="accent3"/>
              </a:buClr>
              <a:buSzPct val="120000"/>
              <a:defRPr>
                <a:latin typeface="Frutiger LT Com 45 Light" pitchFamily="34" charset="0"/>
              </a:defRPr>
            </a:lvl3pPr>
            <a:lvl4pPr marL="898525" indent="-273050">
              <a:buClr>
                <a:schemeClr val="accent3"/>
              </a:buClr>
              <a:buSzPct val="120000"/>
              <a:defRPr>
                <a:latin typeface="Frutiger LT Com 45 Light" pitchFamily="34" charset="0"/>
              </a:defRPr>
            </a:lvl4pPr>
            <a:lvl5pPr marL="1165225" indent="-266700">
              <a:buClr>
                <a:schemeClr val="accent3"/>
              </a:buClr>
              <a:buSzPct val="120000"/>
              <a:defRPr>
                <a:latin typeface="Frutiger LT Com 45 Light" pitchFamily="34" charset="0"/>
              </a:defRPr>
            </a:lvl5pPr>
          </a:lstStyle>
          <a:p>
            <a:pPr lvl="0"/>
            <a:endParaRPr lang="de-DE" dirty="0"/>
          </a:p>
        </p:txBody>
      </p:sp>
      <p:sp>
        <p:nvSpPr>
          <p:cNvPr id="4" name="Inhaltsplatzhalter 8"/>
          <p:cNvSpPr>
            <a:spLocks noGrp="1"/>
          </p:cNvSpPr>
          <p:nvPr>
            <p:ph sz="quarter" idx="12"/>
          </p:nvPr>
        </p:nvSpPr>
        <p:spPr>
          <a:xfrm>
            <a:off x="4748400" y="1753200"/>
            <a:ext cx="3924000" cy="4140000"/>
          </a:xfrm>
          <a:prstGeom prst="rect">
            <a:avLst/>
          </a:prstGeom>
        </p:spPr>
        <p:txBody>
          <a:bodyPr lIns="0" tIns="0" rIns="0" bIns="0"/>
          <a:lstStyle>
            <a:lvl1pPr marL="0" indent="0">
              <a:buClr>
                <a:srgbClr val="007A87"/>
              </a:buClr>
              <a:buFont typeface="Wingdings" pitchFamily="2" charset="2"/>
              <a:buNone/>
              <a:tabLst>
                <a:tab pos="0" algn="l"/>
              </a:tabLst>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vl2pPr marL="358775" indent="-358775">
              <a:buClr>
                <a:srgbClr val="007A87"/>
              </a:buClr>
              <a:buSzPct val="120000"/>
              <a:defRPr>
                <a:latin typeface="Frutiger LT Com 45 Light" pitchFamily="34" charset="0"/>
              </a:defRPr>
            </a:lvl2pPr>
            <a:lvl3pPr marL="625475" indent="-266700">
              <a:buClr>
                <a:schemeClr val="accent3"/>
              </a:buClr>
              <a:buSzPct val="120000"/>
              <a:defRPr>
                <a:latin typeface="Frutiger LT Com 45 Light" pitchFamily="34" charset="0"/>
              </a:defRPr>
            </a:lvl3pPr>
            <a:lvl4pPr marL="898525" indent="-273050">
              <a:buClr>
                <a:schemeClr val="accent3"/>
              </a:buClr>
              <a:buSzPct val="120000"/>
              <a:defRPr>
                <a:latin typeface="Frutiger LT Com 45 Light" pitchFamily="34" charset="0"/>
              </a:defRPr>
            </a:lvl4pPr>
            <a:lvl5pPr marL="1165225" indent="-266700">
              <a:buClr>
                <a:schemeClr val="accent3"/>
              </a:buClr>
              <a:buSzPct val="120000"/>
              <a:defRPr>
                <a:latin typeface="Frutiger LT Com 45 Light" pitchFamily="34" charset="0"/>
              </a:defRPr>
            </a:lvl5pPr>
          </a:lstStyle>
          <a:p>
            <a:pPr lvl="0"/>
            <a:endParaRPr lang="de-DE" dirty="0"/>
          </a:p>
        </p:txBody>
      </p:sp>
      <p:sp>
        <p:nvSpPr>
          <p:cNvPr id="7"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8"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bulletpoint">
    <p:spTree>
      <p:nvGrpSpPr>
        <p:cNvPr id="1" name=""/>
        <p:cNvGrpSpPr/>
        <p:nvPr/>
      </p:nvGrpSpPr>
      <p:grpSpPr>
        <a:xfrm>
          <a:off x="0" y="0"/>
          <a:ext cx="0" cy="0"/>
          <a:chOff x="0" y="0"/>
          <a:chExt cx="0" cy="0"/>
        </a:xfrm>
      </p:grpSpPr>
      <p:sp>
        <p:nvSpPr>
          <p:cNvPr id="9" name="Inhaltsplatzhalter 8"/>
          <p:cNvSpPr>
            <a:spLocks noGrp="1"/>
          </p:cNvSpPr>
          <p:nvPr>
            <p:ph sz="quarter" idx="11"/>
          </p:nvPr>
        </p:nvSpPr>
        <p:spPr>
          <a:xfrm>
            <a:off x="460800" y="1728000"/>
            <a:ext cx="8222400" cy="4140000"/>
          </a:xfrm>
          <a:prstGeom prst="rect">
            <a:avLst/>
          </a:prstGeom>
        </p:spPr>
        <p:txBody>
          <a:bodyPr lIns="0" tIns="0" rIns="0" bIns="0"/>
          <a:lstStyle>
            <a:lvl1pPr marL="342900" indent="-342900">
              <a:buClr>
                <a:schemeClr val="accent4">
                  <a:lumMod val="50000"/>
                </a:schemeClr>
              </a:buClr>
              <a:buSzPct val="120000"/>
              <a:buFont typeface="Wingdings" pitchFamily="2" charset="2"/>
              <a:buChar char="v"/>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vl2pPr>
              <a:buClr>
                <a:schemeClr val="accent3"/>
              </a:buClr>
              <a:buSzPct val="120000"/>
              <a:defRPr>
                <a:latin typeface="Tahoma" pitchFamily="34" charset="0"/>
                <a:ea typeface="Tahoma" pitchFamily="34" charset="0"/>
                <a:cs typeface="Tahoma" pitchFamily="34" charset="0"/>
              </a:defRPr>
            </a:lvl2pPr>
            <a:lvl3pPr>
              <a:buClr>
                <a:schemeClr val="accent3"/>
              </a:buClr>
              <a:buSzPct val="120000"/>
              <a:defRPr>
                <a:latin typeface="Tahoma" pitchFamily="34" charset="0"/>
                <a:ea typeface="Tahoma" pitchFamily="34" charset="0"/>
                <a:cs typeface="Tahoma" pitchFamily="34" charset="0"/>
              </a:defRPr>
            </a:lvl3pPr>
            <a:lvl4pPr>
              <a:buClr>
                <a:schemeClr val="accent3"/>
              </a:buClr>
              <a:buSzPct val="120000"/>
              <a:defRPr>
                <a:latin typeface="Tahoma" pitchFamily="34" charset="0"/>
                <a:ea typeface="Tahoma" pitchFamily="34" charset="0"/>
                <a:cs typeface="Tahoma" pitchFamily="34" charset="0"/>
              </a:defRPr>
            </a:lvl4pPr>
            <a:lvl5pPr>
              <a:buClr>
                <a:schemeClr val="accent3"/>
              </a:buClr>
              <a:buSzPct val="120000"/>
              <a:defRPr>
                <a:latin typeface="Tahoma" pitchFamily="34" charset="0"/>
                <a:ea typeface="Tahoma" pitchFamily="34" charset="0"/>
                <a:cs typeface="Tahoma" pitchFamily="34" charset="0"/>
              </a:defRPr>
            </a:lvl5pPr>
          </a:lstStyle>
          <a:p>
            <a:pPr lvl="0"/>
            <a:endParaRPr lang="de-DE" dirty="0"/>
          </a:p>
        </p:txBody>
      </p:sp>
      <p:sp>
        <p:nvSpPr>
          <p:cNvPr id="7"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8"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numerierung">
    <p:spTree>
      <p:nvGrpSpPr>
        <p:cNvPr id="1" name=""/>
        <p:cNvGrpSpPr/>
        <p:nvPr/>
      </p:nvGrpSpPr>
      <p:grpSpPr>
        <a:xfrm>
          <a:off x="0" y="0"/>
          <a:ext cx="0" cy="0"/>
          <a:chOff x="0" y="0"/>
          <a:chExt cx="0" cy="0"/>
        </a:xfrm>
      </p:grpSpPr>
      <p:sp>
        <p:nvSpPr>
          <p:cNvPr id="9" name="Inhaltsplatzhalter 8"/>
          <p:cNvSpPr>
            <a:spLocks noGrp="1"/>
          </p:cNvSpPr>
          <p:nvPr>
            <p:ph sz="quarter" idx="11"/>
          </p:nvPr>
        </p:nvSpPr>
        <p:spPr>
          <a:xfrm>
            <a:off x="460800" y="1728000"/>
            <a:ext cx="8222400" cy="4140000"/>
          </a:xfrm>
          <a:prstGeom prst="rect">
            <a:avLst/>
          </a:prstGeom>
        </p:spPr>
        <p:txBody>
          <a:bodyPr lIns="0" tIns="0" rIns="0" bIns="0"/>
          <a:lstStyle>
            <a:lvl1pPr>
              <a:spcAft>
                <a:spcPts val="600"/>
              </a:spcAft>
              <a:buClr>
                <a:schemeClr val="accent4">
                  <a:lumMod val="50000"/>
                </a:schemeClr>
              </a:buClr>
              <a:buFont typeface="+mj-lt"/>
              <a:buAutoNum type="arabicPeriod"/>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vl2pPr marL="625475" indent="-263525">
              <a:buClr>
                <a:schemeClr val="accent3"/>
              </a:buClr>
              <a:buFont typeface="+mj-lt"/>
              <a:buAutoNum type="arabicPeriod"/>
              <a:defRPr>
                <a:latin typeface="Tahoma" pitchFamily="34" charset="0"/>
                <a:ea typeface="Tahoma" pitchFamily="34" charset="0"/>
                <a:cs typeface="Tahoma" pitchFamily="34" charset="0"/>
              </a:defRPr>
            </a:lvl2pPr>
            <a:lvl3pPr marL="898525" indent="-269875">
              <a:buClr>
                <a:schemeClr val="accent3"/>
              </a:buClr>
              <a:buFont typeface="+mj-lt"/>
              <a:buAutoNum type="arabicPeriod"/>
              <a:defRPr>
                <a:latin typeface="Tahoma" pitchFamily="34" charset="0"/>
                <a:ea typeface="Tahoma" pitchFamily="34" charset="0"/>
                <a:cs typeface="Tahoma" pitchFamily="34" charset="0"/>
              </a:defRPr>
            </a:lvl3pPr>
            <a:lvl4pPr marL="1165225" indent="-269875">
              <a:buClr>
                <a:schemeClr val="accent3"/>
              </a:buClr>
              <a:buFont typeface="+mj-lt"/>
              <a:buAutoNum type="arabicPeriod"/>
              <a:defRPr>
                <a:latin typeface="Tahoma" pitchFamily="34" charset="0"/>
                <a:ea typeface="Tahoma" pitchFamily="34" charset="0"/>
                <a:cs typeface="Tahoma" pitchFamily="34" charset="0"/>
              </a:defRPr>
            </a:lvl4pPr>
            <a:lvl5pPr marL="1431925" indent="-266700">
              <a:buClr>
                <a:schemeClr val="accent3"/>
              </a:buClr>
              <a:buFont typeface="+mj-lt"/>
              <a:buAutoNum type="arabicPeriod"/>
              <a:defRPr>
                <a:latin typeface="Tahoma" pitchFamily="34" charset="0"/>
                <a:ea typeface="Tahoma" pitchFamily="34" charset="0"/>
                <a:cs typeface="Tahoma" pitchFamily="34" charset="0"/>
              </a:defRPr>
            </a:lvl5pPr>
          </a:lstStyle>
          <a:p>
            <a:pPr lvl="0"/>
            <a:endParaRPr lang="de-DE" dirty="0"/>
          </a:p>
        </p:txBody>
      </p:sp>
      <p:sp>
        <p:nvSpPr>
          <p:cNvPr id="7"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5"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Picture-left">
    <p:spTree>
      <p:nvGrpSpPr>
        <p:cNvPr id="1" name=""/>
        <p:cNvGrpSpPr/>
        <p:nvPr/>
      </p:nvGrpSpPr>
      <p:grpSpPr>
        <a:xfrm>
          <a:off x="0" y="0"/>
          <a:ext cx="0" cy="0"/>
          <a:chOff x="0" y="0"/>
          <a:chExt cx="0" cy="0"/>
        </a:xfrm>
      </p:grpSpPr>
      <p:sp>
        <p:nvSpPr>
          <p:cNvPr id="5" name="Bildplatzhalter 4"/>
          <p:cNvSpPr>
            <a:spLocks noGrp="1"/>
          </p:cNvSpPr>
          <p:nvPr>
            <p:ph type="pic" sz="quarter" idx="11"/>
          </p:nvPr>
        </p:nvSpPr>
        <p:spPr>
          <a:xfrm>
            <a:off x="457200" y="1728000"/>
            <a:ext cx="1980000" cy="1980000"/>
          </a:xfrm>
          <a:prstGeom prst="rect">
            <a:avLst/>
          </a:prstGeom>
        </p:spPr>
        <p:txBody>
          <a:bodyPr/>
          <a:lstStyle>
            <a:lvl1pPr>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noProof="0" dirty="0"/>
          </a:p>
        </p:txBody>
      </p:sp>
      <p:sp>
        <p:nvSpPr>
          <p:cNvPr id="6" name="Bildplatzhalter 4"/>
          <p:cNvSpPr>
            <a:spLocks noGrp="1"/>
          </p:cNvSpPr>
          <p:nvPr>
            <p:ph type="pic" sz="quarter" idx="12"/>
          </p:nvPr>
        </p:nvSpPr>
        <p:spPr>
          <a:xfrm>
            <a:off x="457200" y="3888000"/>
            <a:ext cx="1980000" cy="1980000"/>
          </a:xfrm>
          <a:prstGeom prst="rect">
            <a:avLst/>
          </a:prstGeom>
        </p:spPr>
        <p:txBody>
          <a:bodyPr/>
          <a:lstStyle>
            <a:lvl1pPr>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noProof="0" dirty="0"/>
          </a:p>
        </p:txBody>
      </p:sp>
      <p:sp>
        <p:nvSpPr>
          <p:cNvPr id="10" name="Inhaltsplatzhalter 9"/>
          <p:cNvSpPr>
            <a:spLocks noGrp="1"/>
          </p:cNvSpPr>
          <p:nvPr>
            <p:ph sz="quarter" idx="13"/>
          </p:nvPr>
        </p:nvSpPr>
        <p:spPr>
          <a:xfrm>
            <a:off x="2592000" y="1728000"/>
            <a:ext cx="6080400" cy="4140000"/>
          </a:xfrm>
          <a:prstGeom prst="rect">
            <a:avLst/>
          </a:prstGeom>
        </p:spPr>
        <p:txBody>
          <a:bodyPr lIns="0" tIns="0" rIns="0" bIns="0"/>
          <a:lstStyle>
            <a:lvl1pPr>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vl2pPr marL="358775" indent="-358775">
              <a:buSzPct val="120000"/>
              <a:defRPr>
                <a:latin typeface="Tahoma" pitchFamily="34" charset="0"/>
                <a:ea typeface="Tahoma" pitchFamily="34" charset="0"/>
                <a:cs typeface="Tahoma" pitchFamily="34" charset="0"/>
              </a:defRPr>
            </a:lvl2pPr>
            <a:lvl3pPr marL="625475" indent="-266700">
              <a:buClr>
                <a:schemeClr val="accent3"/>
              </a:buClr>
              <a:buSzPct val="120000"/>
              <a:defRPr>
                <a:latin typeface="Tahoma" pitchFamily="34" charset="0"/>
                <a:ea typeface="Tahoma" pitchFamily="34" charset="0"/>
                <a:cs typeface="Tahoma" pitchFamily="34" charset="0"/>
              </a:defRPr>
            </a:lvl3pPr>
            <a:lvl4pPr marL="898525" indent="-273050">
              <a:buClr>
                <a:schemeClr val="accent3"/>
              </a:buClr>
              <a:buSzPct val="120000"/>
              <a:defRPr>
                <a:latin typeface="Tahoma" pitchFamily="34" charset="0"/>
                <a:ea typeface="Tahoma" pitchFamily="34" charset="0"/>
                <a:cs typeface="Tahoma" pitchFamily="34" charset="0"/>
              </a:defRPr>
            </a:lvl4pPr>
            <a:lvl5pPr marL="1165225" indent="-266700">
              <a:buClr>
                <a:schemeClr val="accent3"/>
              </a:buClr>
              <a:buSzPct val="120000"/>
              <a:defRPr>
                <a:latin typeface="Tahoma" pitchFamily="34" charset="0"/>
                <a:ea typeface="Tahoma" pitchFamily="34" charset="0"/>
                <a:cs typeface="Tahoma" pitchFamily="34" charset="0"/>
              </a:defRPr>
            </a:lvl5pPr>
          </a:lstStyle>
          <a:p>
            <a:pPr lvl="0"/>
            <a:endParaRPr lang="de-DE" dirty="0"/>
          </a:p>
        </p:txBody>
      </p:sp>
      <p:sp>
        <p:nvSpPr>
          <p:cNvPr id="7" name="Bildplatzhalter 21"/>
          <p:cNvSpPr>
            <a:spLocks noGrp="1"/>
          </p:cNvSpPr>
          <p:nvPr>
            <p:ph type="pic" sz="quarter" idx="14"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8"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picture-right">
    <p:spTree>
      <p:nvGrpSpPr>
        <p:cNvPr id="1" name=""/>
        <p:cNvGrpSpPr/>
        <p:nvPr/>
      </p:nvGrpSpPr>
      <p:grpSpPr>
        <a:xfrm>
          <a:off x="0" y="0"/>
          <a:ext cx="0" cy="0"/>
          <a:chOff x="0" y="0"/>
          <a:chExt cx="0" cy="0"/>
        </a:xfrm>
      </p:grpSpPr>
      <p:sp>
        <p:nvSpPr>
          <p:cNvPr id="5" name="Bildplatzhalter 4"/>
          <p:cNvSpPr>
            <a:spLocks noGrp="1"/>
          </p:cNvSpPr>
          <p:nvPr>
            <p:ph type="pic" sz="quarter" idx="11"/>
          </p:nvPr>
        </p:nvSpPr>
        <p:spPr>
          <a:xfrm>
            <a:off x="6706800" y="1728000"/>
            <a:ext cx="1980000" cy="1980000"/>
          </a:xfrm>
          <a:prstGeom prst="rect">
            <a:avLst/>
          </a:prstGeom>
        </p:spPr>
        <p:txBody>
          <a:bodyPr/>
          <a:lstStyle>
            <a:lvl1pPr>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noProof="0" dirty="0"/>
          </a:p>
        </p:txBody>
      </p:sp>
      <p:sp>
        <p:nvSpPr>
          <p:cNvPr id="6" name="Bildplatzhalter 4"/>
          <p:cNvSpPr>
            <a:spLocks noGrp="1"/>
          </p:cNvSpPr>
          <p:nvPr>
            <p:ph type="pic" sz="quarter" idx="12"/>
          </p:nvPr>
        </p:nvSpPr>
        <p:spPr>
          <a:xfrm>
            <a:off x="6706800" y="3888000"/>
            <a:ext cx="1980000" cy="1980000"/>
          </a:xfrm>
          <a:prstGeom prst="rect">
            <a:avLst/>
          </a:prstGeom>
        </p:spPr>
        <p:txBody>
          <a:bodyPr/>
          <a:lstStyle>
            <a:lvl1pPr>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noProof="0" dirty="0"/>
          </a:p>
        </p:txBody>
      </p:sp>
      <p:sp>
        <p:nvSpPr>
          <p:cNvPr id="10" name="Inhaltsplatzhalter 9"/>
          <p:cNvSpPr>
            <a:spLocks noGrp="1"/>
          </p:cNvSpPr>
          <p:nvPr>
            <p:ph sz="quarter" idx="13"/>
          </p:nvPr>
        </p:nvSpPr>
        <p:spPr>
          <a:xfrm>
            <a:off x="460800" y="1728000"/>
            <a:ext cx="6080400" cy="4140000"/>
          </a:xfrm>
          <a:prstGeom prst="rect">
            <a:avLst/>
          </a:prstGeom>
        </p:spPr>
        <p:txBody>
          <a:bodyPr lIns="0" tIns="0" rIns="0" bIns="0"/>
          <a:lstStyle>
            <a:lvl1pPr>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vl2pPr marL="358775" indent="-358775">
              <a:buSzPct val="120000"/>
              <a:defRPr>
                <a:latin typeface="Tahoma" pitchFamily="34" charset="0"/>
                <a:ea typeface="Tahoma" pitchFamily="34" charset="0"/>
                <a:cs typeface="Tahoma" pitchFamily="34" charset="0"/>
              </a:defRPr>
            </a:lvl2pPr>
            <a:lvl3pPr marL="625475" indent="-266700">
              <a:buClr>
                <a:schemeClr val="accent3"/>
              </a:buClr>
              <a:buSzPct val="120000"/>
              <a:defRPr>
                <a:latin typeface="Tahoma" pitchFamily="34" charset="0"/>
                <a:ea typeface="Tahoma" pitchFamily="34" charset="0"/>
                <a:cs typeface="Tahoma" pitchFamily="34" charset="0"/>
              </a:defRPr>
            </a:lvl3pPr>
            <a:lvl4pPr marL="898525" indent="-273050">
              <a:buClr>
                <a:schemeClr val="accent3"/>
              </a:buClr>
              <a:buSzPct val="120000"/>
              <a:defRPr>
                <a:latin typeface="Tahoma" pitchFamily="34" charset="0"/>
                <a:ea typeface="Tahoma" pitchFamily="34" charset="0"/>
                <a:cs typeface="Tahoma" pitchFamily="34" charset="0"/>
              </a:defRPr>
            </a:lvl4pPr>
            <a:lvl5pPr marL="1165225" indent="-266700">
              <a:buClr>
                <a:schemeClr val="accent3"/>
              </a:buClr>
              <a:buSzPct val="120000"/>
              <a:defRPr>
                <a:latin typeface="Tahoma" pitchFamily="34" charset="0"/>
                <a:ea typeface="Tahoma" pitchFamily="34" charset="0"/>
                <a:cs typeface="Tahoma" pitchFamily="34" charset="0"/>
              </a:defRPr>
            </a:lvl5pPr>
          </a:lstStyle>
          <a:p>
            <a:pPr lvl="0"/>
            <a:endParaRPr lang="de-DE" dirty="0"/>
          </a:p>
        </p:txBody>
      </p:sp>
      <p:sp>
        <p:nvSpPr>
          <p:cNvPr id="7" name="Bildplatzhalter 21"/>
          <p:cNvSpPr>
            <a:spLocks noGrp="1"/>
          </p:cNvSpPr>
          <p:nvPr>
            <p:ph type="pic" sz="quarter" idx="14"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8"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7" name="Bildplatzhalter 6"/>
          <p:cNvSpPr>
            <a:spLocks noGrp="1"/>
          </p:cNvSpPr>
          <p:nvPr>
            <p:ph type="pic" sz="quarter" idx="11"/>
          </p:nvPr>
        </p:nvSpPr>
        <p:spPr>
          <a:xfrm>
            <a:off x="460800" y="1728000"/>
            <a:ext cx="8226000" cy="4140000"/>
          </a:xfrm>
          <a:prstGeom prst="rect">
            <a:avLst/>
          </a:prstGeom>
        </p:spPr>
        <p:txBody>
          <a:bodyPr lIns="0" tIns="0" rIns="0" bIns="0"/>
          <a:lstStyle>
            <a:lvl1pPr>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noProof="0" dirty="0"/>
          </a:p>
        </p:txBody>
      </p:sp>
      <p:sp>
        <p:nvSpPr>
          <p:cNvPr id="5" name="Bildplatzhalter 21"/>
          <p:cNvSpPr>
            <a:spLocks noGrp="1"/>
          </p:cNvSpPr>
          <p:nvPr>
            <p:ph type="pic" sz="quarter" idx="13"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6"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pic>
        <p:nvPicPr>
          <p:cNvPr id="7" name="Grafik 7" descr="flussdiagramm-1.png"/>
          <p:cNvPicPr>
            <a:picLocks noChangeAspect="1"/>
          </p:cNvPicPr>
          <p:nvPr/>
        </p:nvPicPr>
        <p:blipFill>
          <a:blip r:embed="rId2" cstate="print">
            <a:duotone>
              <a:schemeClr val="accent3">
                <a:shade val="45000"/>
                <a:satMod val="135000"/>
              </a:schemeClr>
              <a:prstClr val="white"/>
            </a:duotone>
          </a:blip>
          <a:srcRect/>
          <a:stretch>
            <a:fillRect/>
          </a:stretch>
        </p:blipFill>
        <p:spPr bwMode="auto">
          <a:xfrm>
            <a:off x="457200" y="1728788"/>
            <a:ext cx="8223250" cy="4138612"/>
          </a:xfrm>
          <a:prstGeom prst="rect">
            <a:avLst/>
          </a:prstGeom>
          <a:noFill/>
          <a:ln w="9525">
            <a:noFill/>
            <a:miter lim="800000"/>
            <a:headEnd/>
            <a:tailEnd/>
          </a:ln>
        </p:spPr>
      </p:pic>
      <p:sp>
        <p:nvSpPr>
          <p:cNvPr id="6" name="Textplatzhalter 5"/>
          <p:cNvSpPr>
            <a:spLocks noGrp="1"/>
          </p:cNvSpPr>
          <p:nvPr>
            <p:ph type="body" sz="quarter" idx="12"/>
          </p:nvPr>
        </p:nvSpPr>
        <p:spPr>
          <a:xfrm>
            <a:off x="608400" y="1836000"/>
            <a:ext cx="1800000" cy="3780000"/>
          </a:xfrm>
          <a:prstGeom prst="rect">
            <a:avLst/>
          </a:prstGeom>
        </p:spPr>
        <p:txBody>
          <a:bodyPr lIns="0" tIns="0" rIns="0" bIns="0"/>
          <a:lstStyle>
            <a:lvl1pPr marL="0" indent="0">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dirty="0"/>
          </a:p>
        </p:txBody>
      </p:sp>
      <p:sp>
        <p:nvSpPr>
          <p:cNvPr id="9" name="Textplatzhalter 5"/>
          <p:cNvSpPr>
            <a:spLocks noGrp="1"/>
          </p:cNvSpPr>
          <p:nvPr>
            <p:ph type="body" sz="quarter" idx="13"/>
          </p:nvPr>
        </p:nvSpPr>
        <p:spPr>
          <a:xfrm>
            <a:off x="6732000" y="1836000"/>
            <a:ext cx="1800000" cy="3780000"/>
          </a:xfrm>
          <a:prstGeom prst="rect">
            <a:avLst/>
          </a:prstGeom>
        </p:spPr>
        <p:txBody>
          <a:bodyPr lIns="0" tIns="0" rIns="0" bIns="0"/>
          <a:lstStyle>
            <a:lvl1pPr marL="0" indent="0">
              <a:defRPr>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dirty="0"/>
          </a:p>
        </p:txBody>
      </p:sp>
      <p:sp>
        <p:nvSpPr>
          <p:cNvPr id="10" name="Textplatzhalter 5"/>
          <p:cNvSpPr>
            <a:spLocks noGrp="1"/>
          </p:cNvSpPr>
          <p:nvPr>
            <p:ph type="body" sz="quarter" idx="14"/>
          </p:nvPr>
        </p:nvSpPr>
        <p:spPr>
          <a:xfrm>
            <a:off x="3618000" y="1836000"/>
            <a:ext cx="1800000" cy="3780000"/>
          </a:xfrm>
          <a:prstGeom prst="rect">
            <a:avLst/>
          </a:prstGeom>
        </p:spPr>
        <p:txBody>
          <a:bodyPr lIns="0" tIns="0" rIns="0" bIns="0"/>
          <a:lstStyle>
            <a:lvl1pPr marL="0" indent="0">
              <a:defRPr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endParaRPr lang="de-DE" dirty="0"/>
          </a:p>
        </p:txBody>
      </p:sp>
      <p:sp>
        <p:nvSpPr>
          <p:cNvPr id="11" name="Bildplatzhalter 21"/>
          <p:cNvSpPr>
            <a:spLocks noGrp="1"/>
          </p:cNvSpPr>
          <p:nvPr>
            <p:ph type="pic" sz="quarter" idx="15" hasCustomPrompt="1"/>
          </p:nvPr>
        </p:nvSpPr>
        <p:spPr>
          <a:xfrm>
            <a:off x="467544" y="6237858"/>
            <a:ext cx="1273944" cy="503510"/>
          </a:xfrm>
          <a:prstGeom prst="rect">
            <a:avLst/>
          </a:prstGeom>
        </p:spPr>
        <p:txBody>
          <a:bodyPr/>
          <a:lstStyle>
            <a:lvl1pPr>
              <a:defRPr>
                <a:latin typeface="tret"/>
              </a:defRPr>
            </a:lvl1pPr>
          </a:lstStyle>
          <a:p>
            <a:r>
              <a:rPr lang="de-DE" dirty="0"/>
              <a:t>Logo</a:t>
            </a:r>
          </a:p>
          <a:p>
            <a:r>
              <a:rPr lang="de-DE" dirty="0"/>
              <a:t>Institute</a:t>
            </a:r>
            <a:endParaRPr lang="en-GB" dirty="0"/>
          </a:p>
        </p:txBody>
      </p:sp>
      <p:sp>
        <p:nvSpPr>
          <p:cNvPr id="8" name="Titel 4"/>
          <p:cNvSpPr>
            <a:spLocks noGrp="1"/>
          </p:cNvSpPr>
          <p:nvPr>
            <p:ph type="title"/>
          </p:nvPr>
        </p:nvSpPr>
        <p:spPr>
          <a:xfrm>
            <a:off x="467544" y="332656"/>
            <a:ext cx="6271200" cy="936104"/>
          </a:xfrm>
          <a:prstGeom prst="rect">
            <a:avLst/>
          </a:prstGeom>
        </p:spPr>
        <p:txBody>
          <a:bodyPr anchor="ctr"/>
          <a:lstStyle>
            <a:lvl1pPr>
              <a:defRPr sz="2800" cap="small" baseline="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itel 4"/>
          <p:cNvSpPr txBox="1">
            <a:spLocks/>
          </p:cNvSpPr>
          <p:nvPr userDrawn="1"/>
        </p:nvSpPr>
        <p:spPr>
          <a:xfrm>
            <a:off x="460375" y="357188"/>
            <a:ext cx="6271200" cy="914400"/>
          </a:xfrm>
          <a:prstGeom prst="rect">
            <a:avLst/>
          </a:prstGeom>
        </p:spPr>
        <p:txBody>
          <a:bodyPr/>
          <a:lstStyle>
            <a:lvl1pPr>
              <a:defRPr sz="2400">
                <a:solidFill>
                  <a:schemeClr val="bg1">
                    <a:lumMod val="95000"/>
                  </a:schemeClr>
                </a:solidFill>
                <a:latin typeface="Arial Narrow" pitchFamily="34" charset="0"/>
                <a:ea typeface="Tahoma" pitchFamily="34" charset="0"/>
                <a:cs typeface="Tahoma"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e-DE" sz="2400" b="0" i="0" u="none" strike="noStrike" kern="1200" cap="none" spc="300" normalizeH="0" baseline="0" noProof="0" dirty="0">
              <a:ln>
                <a:noFill/>
              </a:ln>
              <a:solidFill>
                <a:schemeClr val="bg1">
                  <a:lumMod val="95000"/>
                </a:schemeClr>
              </a:solidFill>
              <a:effectLst/>
              <a:uLnTx/>
              <a:uFillTx/>
              <a:latin typeface="Arial Narrow" pitchFamily="34" charset="0"/>
              <a:ea typeface="Tahoma" pitchFamily="34" charset="0"/>
              <a:cs typeface="Tahoma" pitchFamily="34" charset="0"/>
            </a:endParaRPr>
          </a:p>
        </p:txBody>
      </p:sp>
      <p:pic>
        <p:nvPicPr>
          <p:cNvPr id="12" name="Picture 11" descr="Figure_Flag of EU.png"/>
          <p:cNvPicPr>
            <a:picLocks noChangeAspect="1"/>
          </p:cNvPicPr>
          <p:nvPr userDrawn="1"/>
        </p:nvPicPr>
        <p:blipFill>
          <a:blip r:embed="rId15" cstate="screen">
            <a:extLst>
              <a:ext uri="{28A0092B-C50C-407E-A947-70E740481C1C}">
                <a14:useLocalDpi xmlns:a14="http://schemas.microsoft.com/office/drawing/2010/main"/>
              </a:ext>
            </a:extLst>
          </a:blip>
          <a:stretch>
            <a:fillRect/>
          </a:stretch>
        </p:blipFill>
        <p:spPr>
          <a:xfrm>
            <a:off x="7849460" y="6237312"/>
            <a:ext cx="844064" cy="582588"/>
          </a:xfrm>
          <a:prstGeom prst="rect">
            <a:avLst/>
          </a:prstGeom>
        </p:spPr>
      </p:pic>
      <p:pic>
        <p:nvPicPr>
          <p:cNvPr id="3" name="Picture 2"/>
          <p:cNvPicPr>
            <a:picLocks noChangeAspect="1"/>
          </p:cNvPicPr>
          <p:nvPr userDrawn="1"/>
        </p:nvPicPr>
        <p:blipFill>
          <a:blip r:embed="rId16" cstate="screen">
            <a:extLst>
              <a:ext uri="{28A0092B-C50C-407E-A947-70E740481C1C}">
                <a14:useLocalDpi xmlns:a14="http://schemas.microsoft.com/office/drawing/2010/main"/>
              </a:ext>
            </a:extLst>
          </a:blip>
          <a:stretch>
            <a:fillRect/>
          </a:stretch>
        </p:blipFill>
        <p:spPr>
          <a:xfrm>
            <a:off x="6805011" y="450940"/>
            <a:ext cx="2088897" cy="72689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3" r:id="rId2"/>
    <p:sldLayoutId id="2147483666" r:id="rId3"/>
    <p:sldLayoutId id="2147483664" r:id="rId4"/>
    <p:sldLayoutId id="2147483665" r:id="rId5"/>
    <p:sldLayoutId id="2147483667" r:id="rId6"/>
    <p:sldLayoutId id="2147483668" r:id="rId7"/>
    <p:sldLayoutId id="2147483669" r:id="rId8"/>
    <p:sldLayoutId id="2147483670" r:id="rId9"/>
    <p:sldLayoutId id="2147483671" r:id="rId10"/>
    <p:sldLayoutId id="2147483672" r:id="rId11"/>
    <p:sldLayoutId id="2147483674" r:id="rId12"/>
    <p:sldLayoutId id="2147483675" r:id="rId13"/>
  </p:sldLayoutIdLst>
  <p:hf hdr="0" ftr="0" dt="0"/>
  <p:txStyles>
    <p:titleStyle>
      <a:lvl1pPr algn="l" rtl="0" eaLnBrk="0" fontAlgn="base" hangingPunct="0">
        <a:spcBef>
          <a:spcPct val="0"/>
        </a:spcBef>
        <a:spcAft>
          <a:spcPct val="0"/>
        </a:spcAft>
        <a:defRPr sz="2400" kern="1200" spc="300">
          <a:solidFill>
            <a:schemeClr val="tx1"/>
          </a:solidFill>
          <a:latin typeface="Tahoma" pitchFamily="34" charset="0"/>
          <a:ea typeface="Tahoma" pitchFamily="34" charset="0"/>
          <a:cs typeface="Tahoma" pitchFamily="34" charset="0"/>
        </a:defRPr>
      </a:lvl1pPr>
      <a:lvl2pPr algn="l" rtl="0" eaLnBrk="0" fontAlgn="base" hangingPunct="0">
        <a:spcBef>
          <a:spcPct val="0"/>
        </a:spcBef>
        <a:spcAft>
          <a:spcPct val="0"/>
        </a:spcAft>
        <a:defRPr sz="2700">
          <a:solidFill>
            <a:schemeClr val="tx1"/>
          </a:solidFill>
          <a:latin typeface="Frutiger LT Com 45 Light" pitchFamily="34" charset="0"/>
        </a:defRPr>
      </a:lvl2pPr>
      <a:lvl3pPr algn="l" rtl="0" eaLnBrk="0" fontAlgn="base" hangingPunct="0">
        <a:spcBef>
          <a:spcPct val="0"/>
        </a:spcBef>
        <a:spcAft>
          <a:spcPct val="0"/>
        </a:spcAft>
        <a:defRPr sz="2700">
          <a:solidFill>
            <a:schemeClr val="tx1"/>
          </a:solidFill>
          <a:latin typeface="Frutiger LT Com 45 Light" pitchFamily="34" charset="0"/>
        </a:defRPr>
      </a:lvl3pPr>
      <a:lvl4pPr algn="l" rtl="0" eaLnBrk="0" fontAlgn="base" hangingPunct="0">
        <a:spcBef>
          <a:spcPct val="0"/>
        </a:spcBef>
        <a:spcAft>
          <a:spcPct val="0"/>
        </a:spcAft>
        <a:defRPr sz="2700">
          <a:solidFill>
            <a:schemeClr val="tx1"/>
          </a:solidFill>
          <a:latin typeface="Frutiger LT Com 45 Light" pitchFamily="34" charset="0"/>
        </a:defRPr>
      </a:lvl4pPr>
      <a:lvl5pPr algn="l" rtl="0" eaLnBrk="0" fontAlgn="base" hangingPunct="0">
        <a:spcBef>
          <a:spcPct val="0"/>
        </a:spcBef>
        <a:spcAft>
          <a:spcPct val="0"/>
        </a:spcAft>
        <a:defRPr sz="2700">
          <a:solidFill>
            <a:schemeClr val="tx1"/>
          </a:solidFill>
          <a:latin typeface="Frutiger LT Com 45 Light" pitchFamily="34" charset="0"/>
        </a:defRPr>
      </a:lvl5pPr>
      <a:lvl6pPr marL="457200" algn="l" rtl="0" fontAlgn="base">
        <a:spcBef>
          <a:spcPct val="0"/>
        </a:spcBef>
        <a:spcAft>
          <a:spcPct val="0"/>
        </a:spcAft>
        <a:defRPr sz="2700">
          <a:solidFill>
            <a:schemeClr val="tx1"/>
          </a:solidFill>
          <a:latin typeface="Frutiger LT Com 45 Light" pitchFamily="34" charset="0"/>
        </a:defRPr>
      </a:lvl6pPr>
      <a:lvl7pPr marL="914400" algn="l" rtl="0" fontAlgn="base">
        <a:spcBef>
          <a:spcPct val="0"/>
        </a:spcBef>
        <a:spcAft>
          <a:spcPct val="0"/>
        </a:spcAft>
        <a:defRPr sz="2700">
          <a:solidFill>
            <a:schemeClr val="tx1"/>
          </a:solidFill>
          <a:latin typeface="Frutiger LT Com 45 Light" pitchFamily="34" charset="0"/>
        </a:defRPr>
      </a:lvl7pPr>
      <a:lvl8pPr marL="1371600" algn="l" rtl="0" fontAlgn="base">
        <a:spcBef>
          <a:spcPct val="0"/>
        </a:spcBef>
        <a:spcAft>
          <a:spcPct val="0"/>
        </a:spcAft>
        <a:defRPr sz="2700">
          <a:solidFill>
            <a:schemeClr val="tx1"/>
          </a:solidFill>
          <a:latin typeface="Frutiger LT Com 45 Light" pitchFamily="34" charset="0"/>
        </a:defRPr>
      </a:lvl8pPr>
      <a:lvl9pPr marL="1828800" algn="l" rtl="0" fontAlgn="base">
        <a:spcBef>
          <a:spcPct val="0"/>
        </a:spcBef>
        <a:spcAft>
          <a:spcPct val="0"/>
        </a:spcAft>
        <a:defRPr sz="2700">
          <a:solidFill>
            <a:schemeClr val="tx1"/>
          </a:solidFill>
          <a:latin typeface="Frutiger LT Com 45 Light" pitchFamily="34" charset="0"/>
        </a:defRPr>
      </a:lvl9pPr>
    </p:titleStyle>
    <p:bodyStyle>
      <a:lvl1pPr marL="342900" indent="-342900" algn="l" rtl="0" eaLnBrk="0" fontAlgn="base" hangingPunct="0">
        <a:spcBef>
          <a:spcPct val="0"/>
        </a:spcBef>
        <a:spcAft>
          <a:spcPts val="550"/>
        </a:spcAft>
        <a:buFont typeface="Arial" charset="0"/>
        <a:defRPr sz="1600" kern="1200">
          <a:solidFill>
            <a:schemeClr val="tx1"/>
          </a:solidFill>
          <a:latin typeface="Frutiger 45 Light" pitchFamily="34" charset="0"/>
          <a:ea typeface="+mn-ea"/>
          <a:cs typeface="+mn-cs"/>
        </a:defRPr>
      </a:lvl1pPr>
      <a:lvl2pPr marL="628650" indent="-266700" algn="l" rtl="0" eaLnBrk="0" fontAlgn="base" hangingPunct="0">
        <a:spcBef>
          <a:spcPct val="0"/>
        </a:spcBef>
        <a:spcAft>
          <a:spcPts val="550"/>
        </a:spcAft>
        <a:buClr>
          <a:srgbClr val="007A87"/>
        </a:buClr>
        <a:buFont typeface="Wingdings" pitchFamily="2" charset="2"/>
        <a:buChar char="§"/>
        <a:defRPr sz="1600" kern="1200">
          <a:solidFill>
            <a:schemeClr val="tx1"/>
          </a:solidFill>
          <a:latin typeface="Frutiger 45 Light" pitchFamily="34" charset="0"/>
          <a:ea typeface="+mn-ea"/>
          <a:cs typeface="+mn-cs"/>
        </a:defRPr>
      </a:lvl2pPr>
      <a:lvl3pPr marL="895350" indent="-266700" algn="l" rtl="0" eaLnBrk="0" fontAlgn="base" hangingPunct="0">
        <a:spcBef>
          <a:spcPct val="0"/>
        </a:spcBef>
        <a:spcAft>
          <a:spcPts val="550"/>
        </a:spcAft>
        <a:buClr>
          <a:srgbClr val="A8AFAF"/>
        </a:buClr>
        <a:buFont typeface="Wingdings" pitchFamily="2" charset="2"/>
        <a:buChar char="§"/>
        <a:defRPr sz="1600" kern="1200">
          <a:solidFill>
            <a:schemeClr val="tx1"/>
          </a:solidFill>
          <a:latin typeface="Frutiger 45 Light" pitchFamily="34" charset="0"/>
          <a:ea typeface="+mn-ea"/>
          <a:cs typeface="+mn-cs"/>
        </a:defRPr>
      </a:lvl3pPr>
      <a:lvl4pPr marL="1162050" indent="-266700" algn="l" rtl="0" eaLnBrk="0" fontAlgn="base" hangingPunct="0">
        <a:spcBef>
          <a:spcPct val="0"/>
        </a:spcBef>
        <a:spcAft>
          <a:spcPts val="550"/>
        </a:spcAft>
        <a:buClr>
          <a:srgbClr val="A8AFAF"/>
        </a:buClr>
        <a:buFont typeface="Wingdings" pitchFamily="2" charset="2"/>
        <a:buChar char="§"/>
        <a:defRPr sz="1600" kern="1200">
          <a:solidFill>
            <a:schemeClr val="tx1"/>
          </a:solidFill>
          <a:latin typeface="Frutiger 45 Light" pitchFamily="34" charset="0"/>
          <a:ea typeface="+mn-ea"/>
          <a:cs typeface="+mn-cs"/>
        </a:defRPr>
      </a:lvl4pPr>
      <a:lvl5pPr marL="1438275" indent="-276225" algn="l" rtl="0" eaLnBrk="0" fontAlgn="base" hangingPunct="0">
        <a:spcBef>
          <a:spcPct val="0"/>
        </a:spcBef>
        <a:spcAft>
          <a:spcPts val="550"/>
        </a:spcAft>
        <a:buClr>
          <a:srgbClr val="A8AFAF"/>
        </a:buClr>
        <a:buFont typeface="Wingdings" pitchFamily="2" charset="2"/>
        <a:buChar char="§"/>
        <a:defRPr sz="1600" kern="1200">
          <a:solidFill>
            <a:schemeClr val="tx1"/>
          </a:solidFill>
          <a:latin typeface="Frutiger 45 Ligh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1.png"/><Relationship Id="rId7" Type="http://schemas.openxmlformats.org/officeDocument/2006/relationships/image" Target="../media/image23.png"/><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y.kim@uea.ac.uk" TargetMode="External"/><Relationship Id="rId2" Type="http://schemas.openxmlformats.org/officeDocument/2006/relationships/image" Target="../media/image11.png"/><Relationship Id="rId1" Type="http://schemas.openxmlformats.org/officeDocument/2006/relationships/slideLayout" Target="../slideLayouts/slideLayout10.xml"/><Relationship Id="rId4" Type="http://schemas.openxmlformats.org/officeDocument/2006/relationships/hyperlink" Target="mailto:Charlie.Wilson@uea.ac.uk"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4.xml"/><Relationship Id="rId5" Type="http://schemas.openxmlformats.org/officeDocument/2006/relationships/image" Target="../media/image27.png"/><Relationship Id="rId4" Type="http://schemas.openxmlformats.org/officeDocument/2006/relationships/image" Target="../media/image26.pn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image" Target="../media/image29.png"/><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4.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image" Target="../media/image33.pn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5.jpg"/></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431767" y="4666980"/>
            <a:ext cx="5257800" cy="850252"/>
          </a:xfrm>
        </p:spPr>
        <p:txBody>
          <a:bodyPr/>
          <a:lstStyle/>
          <a:p>
            <a:r>
              <a:rPr lang="en-GB" sz="2000" b="1" dirty="0"/>
              <a:t>Yeong Jae Kim</a:t>
            </a:r>
          </a:p>
          <a:p>
            <a:r>
              <a:rPr lang="en-GB" sz="2000" b="1" dirty="0"/>
              <a:t>Charlie Wilson</a:t>
            </a:r>
          </a:p>
        </p:txBody>
      </p:sp>
      <p:sp>
        <p:nvSpPr>
          <p:cNvPr id="5" name="Text Placeholder 4"/>
          <p:cNvSpPr>
            <a:spLocks noGrp="1"/>
          </p:cNvSpPr>
          <p:nvPr>
            <p:ph type="body" sz="quarter" idx="15"/>
          </p:nvPr>
        </p:nvSpPr>
        <p:spPr>
          <a:xfrm>
            <a:off x="1281125" y="2778115"/>
            <a:ext cx="6552728" cy="1152128"/>
          </a:xfrm>
        </p:spPr>
        <p:txBody>
          <a:bodyPr/>
          <a:lstStyle/>
          <a:p>
            <a:r>
              <a:rPr lang="en-GB" b="1" dirty="0"/>
              <a:t>Evaluating the EU’s Energy Innovation </a:t>
            </a:r>
            <a:r>
              <a:rPr lang="en-GB" b="1" dirty="0" smtClean="0"/>
              <a:t>System </a:t>
            </a:r>
            <a:endParaRPr lang="el-GR" b="1" dirty="0"/>
          </a:p>
        </p:txBody>
      </p:sp>
      <p:pic>
        <p:nvPicPr>
          <p:cNvPr id="7"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467544" y="5851998"/>
            <a:ext cx="2520280" cy="999314"/>
          </a:xfrm>
        </p:spPr>
      </p:pic>
      <p:pic>
        <p:nvPicPr>
          <p:cNvPr id="2" name="Picture 1"/>
          <p:cNvPicPr>
            <a:picLocks noChangeAspect="1"/>
          </p:cNvPicPr>
          <p:nvPr/>
        </p:nvPicPr>
        <p:blipFill>
          <a:blip r:embed="rId4"/>
          <a:stretch>
            <a:fillRect/>
          </a:stretch>
        </p:blipFill>
        <p:spPr>
          <a:xfrm>
            <a:off x="3406829" y="6120680"/>
            <a:ext cx="1165171" cy="692696"/>
          </a:xfrm>
          <a:prstGeom prst="rect">
            <a:avLst/>
          </a:prstGeom>
        </p:spPr>
      </p:pic>
      <p:sp>
        <p:nvSpPr>
          <p:cNvPr id="6" name="Text Placeholder 4"/>
          <p:cNvSpPr txBox="1">
            <a:spLocks/>
          </p:cNvSpPr>
          <p:nvPr/>
        </p:nvSpPr>
        <p:spPr>
          <a:xfrm>
            <a:off x="1433525" y="3789040"/>
            <a:ext cx="6552728" cy="1152128"/>
          </a:xfrm>
          <a:prstGeom prst="rect">
            <a:avLst/>
          </a:prstGeom>
          <a:noFill/>
          <a:ln>
            <a:noFill/>
          </a:ln>
          <a:effectLst/>
          <a:scene3d>
            <a:camera prst="orthographicFront" fov="0">
              <a:rot lat="0" lon="0" rev="0"/>
            </a:camera>
            <a:lightRig rig="soft" dir="t">
              <a:rot lat="0" lon="0" rev="2700000"/>
            </a:lightRig>
          </a:scene3d>
          <a:sp3d prstMaterial="matte">
            <a:bevelT w="50800" h="50800"/>
            <a:contourClr>
              <a:schemeClr val="accent3"/>
            </a:contourClr>
          </a:sp3d>
        </p:spPr>
        <p:txBody>
          <a:bodyPr anchor="ctr"/>
          <a:lstStyle>
            <a:lvl1pPr marL="342900" indent="-342900" algn="ctr" rtl="0" eaLnBrk="0" fontAlgn="base" hangingPunct="0">
              <a:spcBef>
                <a:spcPct val="0"/>
              </a:spcBef>
              <a:spcAft>
                <a:spcPts val="550"/>
              </a:spcAft>
              <a:buFont typeface="Arial" charset="0"/>
              <a:defRPr sz="3200" kern="1200" baseline="0">
                <a:solidFill>
                  <a:srgbClr val="2C555F"/>
                </a:solidFill>
                <a:latin typeface="Verdana" panose="020B0604030504040204" pitchFamily="34" charset="0"/>
                <a:ea typeface="Verdana" panose="020B0604030504040204" pitchFamily="34" charset="0"/>
                <a:cs typeface="Verdana" panose="020B0604030504040204" pitchFamily="34" charset="0"/>
              </a:defRPr>
            </a:lvl1pPr>
            <a:lvl2pPr marL="628650" indent="-266700" algn="l" rtl="0" eaLnBrk="0" fontAlgn="base" hangingPunct="0">
              <a:spcBef>
                <a:spcPct val="0"/>
              </a:spcBef>
              <a:spcAft>
                <a:spcPts val="550"/>
              </a:spcAft>
              <a:buClr>
                <a:srgbClr val="007A87"/>
              </a:buClr>
              <a:buFont typeface="Wingdings" pitchFamily="2" charset="2"/>
              <a:buChar char="§"/>
              <a:defRPr sz="1600" kern="1200">
                <a:solidFill>
                  <a:schemeClr val="tx1"/>
                </a:solidFill>
                <a:latin typeface="Frutiger 45 Light" pitchFamily="34" charset="0"/>
                <a:ea typeface="+mn-ea"/>
                <a:cs typeface="+mn-cs"/>
              </a:defRPr>
            </a:lvl2pPr>
            <a:lvl3pPr marL="895350" indent="-266700" algn="l" rtl="0" eaLnBrk="0" fontAlgn="base" hangingPunct="0">
              <a:spcBef>
                <a:spcPct val="0"/>
              </a:spcBef>
              <a:spcAft>
                <a:spcPts val="550"/>
              </a:spcAft>
              <a:buClr>
                <a:srgbClr val="A8AFAF"/>
              </a:buClr>
              <a:buFont typeface="Wingdings" pitchFamily="2" charset="2"/>
              <a:buChar char="§"/>
              <a:defRPr sz="1600" kern="1200">
                <a:solidFill>
                  <a:schemeClr val="tx1"/>
                </a:solidFill>
                <a:latin typeface="Frutiger 45 Light" pitchFamily="34" charset="0"/>
                <a:ea typeface="+mn-ea"/>
                <a:cs typeface="+mn-cs"/>
              </a:defRPr>
            </a:lvl3pPr>
            <a:lvl4pPr marL="1162050" indent="-266700" algn="l" rtl="0" eaLnBrk="0" fontAlgn="base" hangingPunct="0">
              <a:spcBef>
                <a:spcPct val="0"/>
              </a:spcBef>
              <a:spcAft>
                <a:spcPts val="550"/>
              </a:spcAft>
              <a:buClr>
                <a:srgbClr val="A8AFAF"/>
              </a:buClr>
              <a:buFont typeface="Wingdings" pitchFamily="2" charset="2"/>
              <a:buChar char="§"/>
              <a:defRPr sz="1600" kern="1200">
                <a:solidFill>
                  <a:schemeClr val="tx1"/>
                </a:solidFill>
                <a:latin typeface="Frutiger 45 Light" pitchFamily="34" charset="0"/>
                <a:ea typeface="+mn-ea"/>
                <a:cs typeface="+mn-cs"/>
              </a:defRPr>
            </a:lvl4pPr>
            <a:lvl5pPr marL="1438275" indent="-276225" algn="l" rtl="0" eaLnBrk="0" fontAlgn="base" hangingPunct="0">
              <a:spcBef>
                <a:spcPct val="0"/>
              </a:spcBef>
              <a:spcAft>
                <a:spcPts val="550"/>
              </a:spcAft>
              <a:buClr>
                <a:srgbClr val="A8AFAF"/>
              </a:buClr>
              <a:buFont typeface="Wingdings" pitchFamily="2" charset="2"/>
              <a:buChar char="§"/>
              <a:defRPr sz="1600" kern="1200">
                <a:solidFill>
                  <a:schemeClr val="tx1"/>
                </a:solidFill>
                <a:latin typeface="Frutiger 45 Ligh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600" dirty="0" smtClean="0"/>
              <a:t>15</a:t>
            </a:r>
            <a:r>
              <a:rPr lang="en-GB" sz="2600" baseline="30000" dirty="0" smtClean="0"/>
              <a:t>th</a:t>
            </a:r>
            <a:r>
              <a:rPr lang="en-GB" sz="2600" dirty="0" smtClean="0"/>
              <a:t> IAEE European Conference 2017</a:t>
            </a:r>
          </a:p>
          <a:p>
            <a:r>
              <a:rPr lang="en-GB" sz="2600" dirty="0" smtClean="0"/>
              <a:t>6</a:t>
            </a:r>
            <a:r>
              <a:rPr lang="en-GB" sz="2600" baseline="30000" dirty="0" smtClean="0"/>
              <a:t>th</a:t>
            </a:r>
            <a:r>
              <a:rPr lang="en-GB" sz="2600" dirty="0" smtClean="0"/>
              <a:t> Sept. 2017</a:t>
            </a:r>
            <a:endParaRPr lang="el-GR" sz="2600" dirty="0"/>
          </a:p>
        </p:txBody>
      </p:sp>
    </p:spTree>
    <p:extLst>
      <p:ext uri="{BB962C8B-B14F-4D97-AF65-F5344CB8AC3E}">
        <p14:creationId xmlns:p14="http://schemas.microsoft.com/office/powerpoint/2010/main" val="3749259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err="1"/>
              <a:t>Characterise</a:t>
            </a:r>
            <a:r>
              <a:rPr lang="en-US" sz="2400" dirty="0"/>
              <a:t> the EU’s energy innovation </a:t>
            </a:r>
            <a:r>
              <a:rPr lang="en-US" sz="2400" dirty="0" smtClean="0"/>
              <a:t>system(</a:t>
            </a:r>
            <a:r>
              <a:rPr lang="en-US" sz="2400" dirty="0" smtClean="0">
                <a:solidFill>
                  <a:srgbClr val="FF0000"/>
                </a:solidFill>
              </a:rPr>
              <a:t>preliminary</a:t>
            </a:r>
            <a:r>
              <a:rPr lang="en-US" sz="2400" dirty="0" smtClean="0"/>
              <a:t>)</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graphicFrame>
        <p:nvGraphicFramePr>
          <p:cNvPr id="3" name="Table 2"/>
          <p:cNvGraphicFramePr>
            <a:graphicFrameLocks noGrp="1"/>
          </p:cNvGraphicFramePr>
          <p:nvPr>
            <p:extLst>
              <p:ext uri="{D42A27DB-BD31-4B8C-83A1-F6EECF244321}">
                <p14:modId xmlns:p14="http://schemas.microsoft.com/office/powerpoint/2010/main" val="2081197902"/>
              </p:ext>
            </p:extLst>
          </p:nvPr>
        </p:nvGraphicFramePr>
        <p:xfrm>
          <a:off x="395537" y="1238187"/>
          <a:ext cx="8424936" cy="5074920"/>
        </p:xfrm>
        <a:graphic>
          <a:graphicData uri="http://schemas.openxmlformats.org/drawingml/2006/table">
            <a:tbl>
              <a:tblPr firstRow="1" firstCol="1" bandRow="1">
                <a:tableStyleId>{5C22544A-7EE6-4342-B048-85BDC9FD1C3A}</a:tableStyleId>
              </a:tblPr>
              <a:tblGrid>
                <a:gridCol w="1800199">
                  <a:extLst>
                    <a:ext uri="{9D8B030D-6E8A-4147-A177-3AD203B41FA5}">
                      <a16:colId xmlns:a16="http://schemas.microsoft.com/office/drawing/2014/main" val="501946194"/>
                    </a:ext>
                  </a:extLst>
                </a:gridCol>
                <a:gridCol w="3816425">
                  <a:extLst>
                    <a:ext uri="{9D8B030D-6E8A-4147-A177-3AD203B41FA5}">
                      <a16:colId xmlns:a16="http://schemas.microsoft.com/office/drawing/2014/main" val="1764566795"/>
                    </a:ext>
                  </a:extLst>
                </a:gridCol>
                <a:gridCol w="2808312">
                  <a:extLst>
                    <a:ext uri="{9D8B030D-6E8A-4147-A177-3AD203B41FA5}">
                      <a16:colId xmlns:a16="http://schemas.microsoft.com/office/drawing/2014/main" val="988263884"/>
                    </a:ext>
                  </a:extLst>
                </a:gridCol>
              </a:tblGrid>
              <a:tr h="114876">
                <a:tc>
                  <a:txBody>
                    <a:bodyPr/>
                    <a:lstStyle/>
                    <a:p>
                      <a:pPr>
                        <a:spcAft>
                          <a:spcPts val="0"/>
                        </a:spcAft>
                      </a:pPr>
                      <a:r>
                        <a:rPr lang="en-US" sz="1900" dirty="0">
                          <a:effectLst/>
                        </a:rPr>
                        <a:t>ETIS process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lgn="ctr">
                        <a:spcAft>
                          <a:spcPts val="0"/>
                        </a:spcAft>
                      </a:pPr>
                      <a:r>
                        <a:rPr lang="en-US" sz="1900" dirty="0">
                          <a:effectLst/>
                        </a:rPr>
                        <a:t>Technology-specific indicators [and metrics] at the EU level</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lgn="ctr">
                        <a:spcAft>
                          <a:spcPts val="0"/>
                        </a:spcAft>
                      </a:pPr>
                      <a:r>
                        <a:rPr lang="en-US" sz="1600" b="1" kern="1200" dirty="0">
                          <a:solidFill>
                            <a:schemeClr val="lt1"/>
                          </a:solidFill>
                          <a:effectLst/>
                          <a:latin typeface="+mn-lt"/>
                          <a:ea typeface="+mn-ea"/>
                          <a:cs typeface="+mn-cs"/>
                        </a:rPr>
                        <a:t>Units</a:t>
                      </a:r>
                    </a:p>
                  </a:txBody>
                  <a:tcPr marL="45804" marR="45804" marT="0" marB="0" anchor="ctr"/>
                </a:tc>
                <a:extLst>
                  <a:ext uri="{0D108BD9-81ED-4DB2-BD59-A6C34878D82A}">
                    <a16:rowId xmlns:a16="http://schemas.microsoft.com/office/drawing/2014/main" val="290985480"/>
                  </a:ext>
                </a:extLst>
              </a:tr>
              <a:tr h="114876">
                <a:tc>
                  <a:txBody>
                    <a:bodyPr/>
                    <a:lstStyle/>
                    <a:p>
                      <a:pPr>
                        <a:spcAft>
                          <a:spcPts val="0"/>
                        </a:spcAft>
                      </a:pPr>
                      <a:r>
                        <a:rPr lang="en-US" sz="1900" dirty="0">
                          <a:solidFill>
                            <a:schemeClr val="tx1"/>
                          </a:solidFill>
                          <a:effectLst/>
                        </a:rPr>
                        <a:t>Actors &amp; Institutions</a:t>
                      </a:r>
                      <a:endParaRPr lang="en-US" sz="19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solidFill>
                            <a:schemeClr val="tx1"/>
                          </a:solidFill>
                          <a:effectLst/>
                        </a:rPr>
                        <a:t> </a:t>
                      </a:r>
                      <a:endParaRPr lang="en-US" sz="19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endParaRPr lang="en-US" sz="16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3081485740"/>
                  </a:ext>
                </a:extLst>
              </a:tr>
              <a:tr h="137068">
                <a:tc>
                  <a:txBody>
                    <a:bodyPr/>
                    <a:lstStyle/>
                    <a:p>
                      <a:pPr>
                        <a:spcAft>
                          <a:spcPts val="0"/>
                        </a:spcAft>
                      </a:pPr>
                      <a:r>
                        <a:rPr lang="en-US" sz="1900">
                          <a:effectLst/>
                        </a:rPr>
                        <a:t>Capacity</a:t>
                      </a:r>
                      <a:endParaRPr lang="en-US" sz="19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effectLst/>
                        </a:rPr>
                        <a:t>Eco-innovation R&amp;D </a:t>
                      </a:r>
                      <a:r>
                        <a:rPr lang="en-US" sz="1900" dirty="0" err="1">
                          <a:effectLst/>
                        </a:rPr>
                        <a:t>organisations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 </a:t>
                      </a:r>
                      <a:r>
                        <a:rPr lang="en-US" sz="1600" dirty="0" err="1">
                          <a:effectLst/>
                        </a:rPr>
                        <a:t>organisations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965894191"/>
                  </a:ext>
                </a:extLst>
              </a:tr>
              <a:tr h="137068">
                <a:tc>
                  <a:txBody>
                    <a:bodyPr/>
                    <a:lstStyle/>
                    <a:p>
                      <a:pPr>
                        <a:spcAft>
                          <a:spcPts val="0"/>
                        </a:spcAft>
                      </a:pPr>
                      <a:r>
                        <a:rPr lang="en-US" sz="1900">
                          <a:effectLst/>
                        </a:rPr>
                        <a:t> </a:t>
                      </a:r>
                      <a:endParaRPr lang="en-US" sz="19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effectLst/>
                        </a:rPr>
                        <a:t>Top 100 clean-tech funds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sum: cumulative funds €</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860620995"/>
                  </a:ext>
                </a:extLst>
              </a:tr>
              <a:tr h="229751">
                <a:tc>
                  <a:txBody>
                    <a:bodyPr/>
                    <a:lstStyle/>
                    <a:p>
                      <a:pPr>
                        <a:spcAft>
                          <a:spcPts val="0"/>
                        </a:spcAft>
                      </a:pPr>
                      <a:r>
                        <a:rPr lang="en-US" sz="1900">
                          <a:effectLst/>
                        </a:rPr>
                        <a:t>Heterogeneity</a:t>
                      </a:r>
                      <a:endParaRPr lang="en-US" sz="19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effectLst/>
                        </a:rPr>
                        <a:t>Diversity in energy actors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Shannon index: type of </a:t>
                      </a:r>
                      <a:r>
                        <a:rPr lang="en-US" sz="1600" dirty="0" err="1">
                          <a:effectLst/>
                        </a:rPr>
                        <a:t>organisation</a:t>
                      </a:r>
                      <a:r>
                        <a:rPr lang="en-US" sz="1600" dirty="0">
                          <a:effectLst/>
                        </a:rPr>
                        <a:t> in European Energy Research Alliance</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592671165"/>
                  </a:ext>
                </a:extLst>
              </a:tr>
              <a:tr h="137068">
                <a:tc>
                  <a:txBody>
                    <a:bodyPr/>
                    <a:lstStyle/>
                    <a:p>
                      <a:pPr>
                        <a:spcAft>
                          <a:spcPts val="0"/>
                        </a:spcAft>
                      </a:pPr>
                      <a:r>
                        <a:rPr lang="en-US" sz="1900">
                          <a:effectLst/>
                        </a:rPr>
                        <a:t>Quality Control</a:t>
                      </a:r>
                      <a:endParaRPr lang="en-US" sz="19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effectLst/>
                        </a:rPr>
                        <a:t>EU testing </a:t>
                      </a:r>
                      <a:r>
                        <a:rPr lang="en-US" sz="1900" dirty="0" err="1">
                          <a:effectLst/>
                        </a:rPr>
                        <a:t>centres</a:t>
                      </a:r>
                      <a:r>
                        <a:rPr lang="en-US" sz="1900" dirty="0">
                          <a:effectLst/>
                        </a:rPr>
                        <a:t> &amp; state labs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index</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3418508562"/>
                  </a:ext>
                </a:extLst>
              </a:tr>
              <a:tr h="137068">
                <a:tc>
                  <a:txBody>
                    <a:bodyPr/>
                    <a:lstStyle/>
                    <a:p>
                      <a:pPr>
                        <a:spcAft>
                          <a:spcPts val="0"/>
                        </a:spcAft>
                      </a:pPr>
                      <a:r>
                        <a:rPr lang="en-US" sz="1900">
                          <a:effectLst/>
                        </a:rPr>
                        <a:t>Exchange &amp; Interaction</a:t>
                      </a:r>
                      <a:endParaRPr lang="en-US" sz="19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effectLst/>
                        </a:rPr>
                        <a:t>European Energy Research Alliance activities involving different actors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numbers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74877857"/>
                  </a:ext>
                </a:extLst>
              </a:tr>
              <a:tr h="137068">
                <a:tc>
                  <a:txBody>
                    <a:bodyPr/>
                    <a:lstStyle/>
                    <a:p>
                      <a:pPr>
                        <a:spcAft>
                          <a:spcPts val="0"/>
                        </a:spcAft>
                      </a:pPr>
                      <a:r>
                        <a:rPr lang="en-US" sz="1900">
                          <a:effectLst/>
                        </a:rPr>
                        <a:t>Shared Expectations</a:t>
                      </a:r>
                      <a:endParaRPr lang="en-US" sz="19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effectLst/>
                        </a:rPr>
                        <a:t>Strategic goals </a:t>
                      </a:r>
                      <a:r>
                        <a:rPr lang="en-US" sz="1900" dirty="0" err="1">
                          <a:effectLst/>
                        </a:rPr>
                        <a:t>inc.</a:t>
                      </a:r>
                      <a:r>
                        <a:rPr lang="en-US" sz="1900" dirty="0">
                          <a:effectLst/>
                        </a:rPr>
                        <a:t> targets, roadmaps, action plans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sum: cumulative years of all goals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2480565897"/>
                  </a:ext>
                </a:extLst>
              </a:tr>
              <a:tr h="229751">
                <a:tc>
                  <a:txBody>
                    <a:bodyPr/>
                    <a:lstStyle/>
                    <a:p>
                      <a:pPr>
                        <a:spcAft>
                          <a:spcPts val="0"/>
                        </a:spcAft>
                      </a:pPr>
                      <a:r>
                        <a:rPr lang="en-US" sz="1900">
                          <a:effectLst/>
                        </a:rPr>
                        <a:t> </a:t>
                      </a:r>
                      <a:endParaRPr lang="en-US" sz="19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900" dirty="0">
                          <a:effectLst/>
                        </a:rPr>
                        <a:t>Strategic goals </a:t>
                      </a:r>
                      <a:r>
                        <a:rPr lang="en-US" sz="1900" dirty="0" err="1">
                          <a:effectLst/>
                        </a:rPr>
                        <a:t>inc.</a:t>
                      </a:r>
                      <a:r>
                        <a:rPr lang="en-US" sz="1900" dirty="0">
                          <a:effectLst/>
                        </a:rPr>
                        <a:t> targets, roadmaps, action plans</a:t>
                      </a:r>
                      <a:endParaRPr lang="en-US" sz="19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average: cumulative years of all goals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658977706"/>
                  </a:ext>
                </a:extLst>
              </a:tr>
            </a:tbl>
          </a:graphicData>
        </a:graphic>
      </p:graphicFrame>
    </p:spTree>
    <p:extLst>
      <p:ext uri="{BB962C8B-B14F-4D97-AF65-F5344CB8AC3E}">
        <p14:creationId xmlns:p14="http://schemas.microsoft.com/office/powerpoint/2010/main" val="2552725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err="1"/>
              <a:t>Characterise</a:t>
            </a:r>
            <a:r>
              <a:rPr lang="en-US" sz="2400" dirty="0"/>
              <a:t> the EU’s energy innovation system</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graphicFrame>
        <p:nvGraphicFramePr>
          <p:cNvPr id="3" name="Table 2"/>
          <p:cNvGraphicFramePr>
            <a:graphicFrameLocks noGrp="1"/>
          </p:cNvGraphicFramePr>
          <p:nvPr>
            <p:extLst>
              <p:ext uri="{D42A27DB-BD31-4B8C-83A1-F6EECF244321}">
                <p14:modId xmlns:p14="http://schemas.microsoft.com/office/powerpoint/2010/main" val="4151688671"/>
              </p:ext>
            </p:extLst>
          </p:nvPr>
        </p:nvGraphicFramePr>
        <p:xfrm>
          <a:off x="475060" y="2060848"/>
          <a:ext cx="7848872" cy="2743200"/>
        </p:xfrm>
        <a:graphic>
          <a:graphicData uri="http://schemas.openxmlformats.org/drawingml/2006/table">
            <a:tbl>
              <a:tblPr firstRow="1" firstCol="1" bandRow="1">
                <a:tableStyleId>{5C22544A-7EE6-4342-B048-85BDC9FD1C3A}</a:tableStyleId>
              </a:tblPr>
              <a:tblGrid>
                <a:gridCol w="1432644">
                  <a:extLst>
                    <a:ext uri="{9D8B030D-6E8A-4147-A177-3AD203B41FA5}">
                      <a16:colId xmlns:a16="http://schemas.microsoft.com/office/drawing/2014/main" val="501946194"/>
                    </a:ext>
                  </a:extLst>
                </a:gridCol>
                <a:gridCol w="3017699">
                  <a:extLst>
                    <a:ext uri="{9D8B030D-6E8A-4147-A177-3AD203B41FA5}">
                      <a16:colId xmlns:a16="http://schemas.microsoft.com/office/drawing/2014/main" val="1764566795"/>
                    </a:ext>
                  </a:extLst>
                </a:gridCol>
                <a:gridCol w="3398529">
                  <a:extLst>
                    <a:ext uri="{9D8B030D-6E8A-4147-A177-3AD203B41FA5}">
                      <a16:colId xmlns:a16="http://schemas.microsoft.com/office/drawing/2014/main" val="2526417283"/>
                    </a:ext>
                  </a:extLst>
                </a:gridCol>
              </a:tblGrid>
              <a:tr h="114876">
                <a:tc>
                  <a:txBody>
                    <a:bodyPr/>
                    <a:lstStyle/>
                    <a:p>
                      <a:pPr>
                        <a:spcAft>
                          <a:spcPts val="0"/>
                        </a:spcAft>
                      </a:pPr>
                      <a:r>
                        <a:rPr lang="en-US" sz="2000" dirty="0">
                          <a:effectLst/>
                        </a:rPr>
                        <a:t>ETIS process</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lgn="ctr">
                        <a:spcAft>
                          <a:spcPts val="0"/>
                        </a:spcAft>
                      </a:pPr>
                      <a:r>
                        <a:rPr lang="en-US" sz="2000" dirty="0">
                          <a:effectLst/>
                        </a:rPr>
                        <a:t>Technology-specific indicators [and metrics] at the EU level</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lgn="ctr">
                        <a:spcAft>
                          <a:spcPts val="0"/>
                        </a:spcAft>
                      </a:pPr>
                      <a:r>
                        <a:rPr lang="en-US" sz="1600" dirty="0">
                          <a:effectLst/>
                          <a:latin typeface="Times New Roman" panose="02020603050405020304" pitchFamily="18" charset="0"/>
                          <a:ea typeface="맑은 고딕" panose="020B0503020000020004" pitchFamily="50" charset="-127"/>
                        </a:rPr>
                        <a:t/>
                      </a:r>
                      <a:br>
                        <a:rPr lang="en-US" sz="1600" dirty="0">
                          <a:effectLst/>
                          <a:latin typeface="Times New Roman" panose="02020603050405020304" pitchFamily="18" charset="0"/>
                          <a:ea typeface="맑은 고딕" panose="020B0503020000020004" pitchFamily="50" charset="-127"/>
                        </a:rPr>
                      </a:br>
                      <a:r>
                        <a:rPr lang="en-US" sz="1600" b="1" kern="1200" dirty="0">
                          <a:solidFill>
                            <a:schemeClr val="lt1"/>
                          </a:solidFill>
                          <a:effectLst/>
                          <a:latin typeface="+mn-lt"/>
                          <a:ea typeface="+mn-ea"/>
                          <a:cs typeface="+mn-cs"/>
                        </a:rPr>
                        <a:t>Units</a:t>
                      </a:r>
                    </a:p>
                  </a:txBody>
                  <a:tcPr marL="45804" marR="45804" marT="0" marB="0" anchor="ctr"/>
                </a:tc>
                <a:extLst>
                  <a:ext uri="{0D108BD9-81ED-4DB2-BD59-A6C34878D82A}">
                    <a16:rowId xmlns:a16="http://schemas.microsoft.com/office/drawing/2014/main" val="290985480"/>
                  </a:ext>
                </a:extLst>
              </a:tr>
              <a:tr h="114876">
                <a:tc>
                  <a:txBody>
                    <a:bodyPr/>
                    <a:lstStyle/>
                    <a:p>
                      <a:pPr>
                        <a:spcAft>
                          <a:spcPts val="0"/>
                        </a:spcAft>
                      </a:pPr>
                      <a:r>
                        <a:rPr lang="en-US" sz="2000" dirty="0">
                          <a:solidFill>
                            <a:schemeClr val="tx1"/>
                          </a:solidFill>
                          <a:effectLst/>
                        </a:rPr>
                        <a:t>Adoption &amp; Use</a:t>
                      </a:r>
                      <a:endParaRPr lang="en-US" sz="20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solidFill>
                            <a:schemeClr val="tx1"/>
                          </a:solidFill>
                          <a:effectLst/>
                        </a:rPr>
                        <a:t> </a:t>
                      </a:r>
                      <a:endParaRPr lang="en-US" sz="20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endParaRPr lang="en-US" sz="16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3645840803"/>
                  </a:ext>
                </a:extLst>
              </a:tr>
              <a:tr h="229751">
                <a:tc>
                  <a:txBody>
                    <a:bodyPr/>
                    <a:lstStyle/>
                    <a:p>
                      <a:pPr>
                        <a:spcAft>
                          <a:spcPts val="0"/>
                        </a:spcAft>
                      </a:pPr>
                      <a:r>
                        <a:rPr lang="en-US" sz="2000" dirty="0">
                          <a:effectLst/>
                        </a:rPr>
                        <a:t>Relative Advantage</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Market share</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 actual market as % of potential market</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305830160"/>
                  </a:ext>
                </a:extLst>
              </a:tr>
              <a:tr h="229751">
                <a:tc>
                  <a:txBody>
                    <a:bodyPr/>
                    <a:lstStyle/>
                    <a:p>
                      <a:pPr>
                        <a:spcAft>
                          <a:spcPts val="0"/>
                        </a:spcAft>
                      </a:pPr>
                      <a:r>
                        <a:rPr lang="en-US" sz="2000" dirty="0">
                          <a:effectLst/>
                        </a:rPr>
                        <a:t>Market Size</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Potential market size</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€m: estimated as # of vehicles * €/vehicle, MW capacity * €/MW, etc.</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4259068547"/>
                  </a:ext>
                </a:extLst>
              </a:tr>
            </a:tbl>
          </a:graphicData>
        </a:graphic>
      </p:graphicFrame>
    </p:spTree>
    <p:extLst>
      <p:ext uri="{BB962C8B-B14F-4D97-AF65-F5344CB8AC3E}">
        <p14:creationId xmlns:p14="http://schemas.microsoft.com/office/powerpoint/2010/main" val="27806929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Results(Knowledge)</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pic>
        <p:nvPicPr>
          <p:cNvPr id="6" name="Chart 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124744"/>
            <a:ext cx="6768752" cy="4000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043608" y="1916832"/>
            <a:ext cx="6768752" cy="1224136"/>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043608" y="3573016"/>
            <a:ext cx="6768752" cy="432048"/>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7908891" y="2344234"/>
            <a:ext cx="1313180" cy="369332"/>
          </a:xfrm>
          <a:prstGeom prst="rect">
            <a:avLst/>
          </a:prstGeom>
        </p:spPr>
        <p:txBody>
          <a:bodyPr wrap="none">
            <a:spAutoFit/>
          </a:bodyPr>
          <a:lstStyle/>
          <a:p>
            <a:r>
              <a:rPr lang="en-US" b="1" dirty="0" smtClean="0">
                <a:solidFill>
                  <a:srgbClr val="FF0000"/>
                </a:solidFill>
              </a:rPr>
              <a:t>Imbalance</a:t>
            </a:r>
            <a:endParaRPr lang="en-GB" b="1" dirty="0">
              <a:solidFill>
                <a:srgbClr val="FF0000"/>
              </a:solidFill>
            </a:endParaRPr>
          </a:p>
        </p:txBody>
      </p:sp>
      <p:sp>
        <p:nvSpPr>
          <p:cNvPr id="8" name="Rectangle 7"/>
          <p:cNvSpPr/>
          <p:nvPr/>
        </p:nvSpPr>
        <p:spPr>
          <a:xfrm>
            <a:off x="7894940" y="3573016"/>
            <a:ext cx="1313180" cy="369332"/>
          </a:xfrm>
          <a:prstGeom prst="rect">
            <a:avLst/>
          </a:prstGeom>
        </p:spPr>
        <p:txBody>
          <a:bodyPr wrap="none">
            <a:spAutoFit/>
          </a:bodyPr>
          <a:lstStyle/>
          <a:p>
            <a:r>
              <a:rPr lang="en-US" b="1" dirty="0" smtClean="0">
                <a:solidFill>
                  <a:srgbClr val="FF0000"/>
                </a:solidFill>
              </a:rPr>
              <a:t>Imbalance</a:t>
            </a:r>
            <a:endParaRPr lang="en-GB" b="1" dirty="0">
              <a:solidFill>
                <a:srgbClr val="FF0000"/>
              </a:solidFill>
            </a:endParaRPr>
          </a:p>
        </p:txBody>
      </p:sp>
      <p:sp>
        <p:nvSpPr>
          <p:cNvPr id="9" name="Rectangle 8"/>
          <p:cNvSpPr/>
          <p:nvPr/>
        </p:nvSpPr>
        <p:spPr>
          <a:xfrm>
            <a:off x="1619672" y="5373216"/>
            <a:ext cx="6192688" cy="969496"/>
          </a:xfrm>
          <a:prstGeom prst="rect">
            <a:avLst/>
          </a:prstGeom>
        </p:spPr>
        <p:txBody>
          <a:bodyPr wrap="square">
            <a:spAutoFit/>
          </a:bodyPr>
          <a:lstStyle/>
          <a:p>
            <a:pPr marL="533400" lvl="3" indent="-285750" fontAlgn="base">
              <a:lnSpc>
                <a:spcPct val="90000"/>
              </a:lnSpc>
              <a:spcBef>
                <a:spcPct val="0"/>
              </a:spcBef>
              <a:spcAft>
                <a:spcPct val="15000"/>
              </a:spcAft>
              <a:buClr>
                <a:schemeClr val="accent3"/>
              </a:buClr>
              <a:buSzPct val="120000"/>
              <a:buFont typeface="Wingdings" panose="05000000000000000000" pitchFamily="2" charset="2"/>
              <a:buChar char="v"/>
            </a:pPr>
            <a:r>
              <a:rPr lang="en-US" sz="2000" dirty="0">
                <a:latin typeface="Tahoma" pitchFamily="34" charset="0"/>
                <a:ea typeface="Tahoma" pitchFamily="34" charset="0"/>
                <a:cs typeface="Tahoma" pitchFamily="34" charset="0"/>
              </a:rPr>
              <a:t>Strong </a:t>
            </a:r>
            <a:r>
              <a:rPr lang="en-US" sz="2000" dirty="0" smtClean="0">
                <a:latin typeface="Tahoma" pitchFamily="34" charset="0"/>
                <a:ea typeface="Tahoma" pitchFamily="34" charset="0"/>
                <a:cs typeface="Tahoma" pitchFamily="34" charset="0"/>
              </a:rPr>
              <a:t>imbalance </a:t>
            </a:r>
          </a:p>
          <a:p>
            <a:pPr marL="533400" lvl="3" indent="-285750" fontAlgn="base">
              <a:lnSpc>
                <a:spcPct val="90000"/>
              </a:lnSpc>
              <a:spcBef>
                <a:spcPct val="0"/>
              </a:spcBef>
              <a:spcAft>
                <a:spcPct val="15000"/>
              </a:spcAft>
              <a:buClr>
                <a:schemeClr val="accent3"/>
              </a:buClr>
              <a:buSzPct val="120000"/>
              <a:buFont typeface="Wingdings" panose="05000000000000000000" pitchFamily="2" charset="2"/>
              <a:buChar char="v"/>
            </a:pPr>
            <a:r>
              <a:rPr lang="en-US" sz="2000" dirty="0" smtClean="0">
                <a:latin typeface="Tahoma" pitchFamily="34" charset="0"/>
                <a:ea typeface="Tahoma" pitchFamily="34" charset="0"/>
                <a:cs typeface="Tahoma" pitchFamily="34" charset="0"/>
              </a:rPr>
              <a:t>Renewable Energy, Energy Efficiency, Smart Grid </a:t>
            </a:r>
            <a:r>
              <a:rPr lang="en-US" sz="2000" dirty="0">
                <a:latin typeface="Tahoma" pitchFamily="34" charset="0"/>
                <a:ea typeface="Tahoma" pitchFamily="34" charset="0"/>
                <a:cs typeface="Tahoma" pitchFamily="34" charset="0"/>
              </a:rPr>
              <a:t>have the largest </a:t>
            </a:r>
            <a:r>
              <a:rPr lang="en-US" sz="2000" dirty="0" smtClean="0">
                <a:latin typeface="Tahoma" pitchFamily="34" charset="0"/>
                <a:ea typeface="Tahoma" pitchFamily="34" charset="0"/>
                <a:cs typeface="Tahoma" pitchFamily="34" charset="0"/>
              </a:rPr>
              <a:t>share</a:t>
            </a:r>
            <a:endParaRPr lang="en-US" sz="2400"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095899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Results(Resources)</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pic>
        <p:nvPicPr>
          <p:cNvPr id="7" name="Chart 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124744"/>
            <a:ext cx="6532364" cy="4795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043608" y="1412776"/>
            <a:ext cx="6532364" cy="432048"/>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7575972" y="1412776"/>
            <a:ext cx="1568028" cy="646331"/>
          </a:xfrm>
          <a:prstGeom prst="rect">
            <a:avLst/>
          </a:prstGeom>
        </p:spPr>
        <p:txBody>
          <a:bodyPr wrap="square">
            <a:spAutoFit/>
          </a:bodyPr>
          <a:lstStyle/>
          <a:p>
            <a:r>
              <a:rPr lang="en-US" sz="1200" b="1" dirty="0" err="1" smtClean="0">
                <a:solidFill>
                  <a:srgbClr val="FF0000"/>
                </a:solidFill>
              </a:rPr>
              <a:t>Solyndra</a:t>
            </a:r>
            <a:r>
              <a:rPr lang="en-US" sz="1200" b="1" dirty="0" smtClean="0">
                <a:solidFill>
                  <a:srgbClr val="FF0000"/>
                </a:solidFill>
              </a:rPr>
              <a:t> bankruptcy </a:t>
            </a:r>
          </a:p>
          <a:p>
            <a:r>
              <a:rPr lang="en-US" sz="1200" b="1" dirty="0" smtClean="0">
                <a:solidFill>
                  <a:srgbClr val="FF0000"/>
                </a:solidFill>
              </a:rPr>
              <a:t>in 2011</a:t>
            </a:r>
            <a:endParaRPr lang="en-GB" sz="1200" b="1" dirty="0">
              <a:solidFill>
                <a:srgbClr val="FF0000"/>
              </a:solidFill>
            </a:endParaRPr>
          </a:p>
        </p:txBody>
      </p:sp>
    </p:spTree>
    <p:extLst>
      <p:ext uri="{BB962C8B-B14F-4D97-AF65-F5344CB8AC3E}">
        <p14:creationId xmlns:p14="http://schemas.microsoft.com/office/powerpoint/2010/main" val="27867589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Results(Actors &amp; Institutions</a:t>
            </a:r>
            <a:r>
              <a:rPr lang="en-US" sz="2400" dirty="0" smtClean="0"/>
              <a:t>)</a:t>
            </a:r>
            <a:br>
              <a:rPr lang="en-US" sz="2400" dirty="0" smtClean="0"/>
            </a:br>
            <a:r>
              <a:rPr lang="en-US" sz="2400" dirty="0" smtClean="0"/>
              <a:t>(</a:t>
            </a:r>
            <a:r>
              <a:rPr lang="en-US" sz="2400" dirty="0" smtClean="0">
                <a:solidFill>
                  <a:srgbClr val="FF0000"/>
                </a:solidFill>
              </a:rPr>
              <a:t>Preliminary</a:t>
            </a:r>
            <a:r>
              <a:rPr lang="en-US" sz="2400" dirty="0" smtClean="0"/>
              <a:t>)</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pic>
        <p:nvPicPr>
          <p:cNvPr id="7" name="Chart 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1196752"/>
            <a:ext cx="6810871" cy="4824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1192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Results(Adoption &amp; Use)</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pic>
        <p:nvPicPr>
          <p:cNvPr id="7" name="Chart 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664" y="1412776"/>
            <a:ext cx="5877751" cy="2734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547664" y="1772816"/>
            <a:ext cx="5877751" cy="1512168"/>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8" name="Rectangle 7"/>
          <p:cNvSpPr/>
          <p:nvPr/>
        </p:nvSpPr>
        <p:spPr>
          <a:xfrm>
            <a:off x="7596336" y="2195572"/>
            <a:ext cx="1313180" cy="369332"/>
          </a:xfrm>
          <a:prstGeom prst="rect">
            <a:avLst/>
          </a:prstGeom>
        </p:spPr>
        <p:txBody>
          <a:bodyPr wrap="none">
            <a:spAutoFit/>
          </a:bodyPr>
          <a:lstStyle/>
          <a:p>
            <a:r>
              <a:rPr lang="en-US" b="1" dirty="0" smtClean="0">
                <a:solidFill>
                  <a:srgbClr val="FF0000"/>
                </a:solidFill>
              </a:rPr>
              <a:t>Imbalance</a:t>
            </a:r>
            <a:endParaRPr lang="en-GB" b="1" dirty="0">
              <a:solidFill>
                <a:srgbClr val="FF0000"/>
              </a:solidFill>
            </a:endParaRPr>
          </a:p>
        </p:txBody>
      </p:sp>
      <p:sp>
        <p:nvSpPr>
          <p:cNvPr id="9" name="Rectangle 8"/>
          <p:cNvSpPr/>
          <p:nvPr/>
        </p:nvSpPr>
        <p:spPr>
          <a:xfrm>
            <a:off x="1228558" y="4433025"/>
            <a:ext cx="6768752" cy="1625060"/>
          </a:xfrm>
          <a:prstGeom prst="rect">
            <a:avLst/>
          </a:prstGeom>
        </p:spPr>
        <p:txBody>
          <a:bodyPr wrap="square">
            <a:spAutoFit/>
          </a:bodyPr>
          <a:lstStyle/>
          <a:p>
            <a:pPr marL="533400" lvl="3" indent="-285750" fontAlgn="base">
              <a:lnSpc>
                <a:spcPct val="90000"/>
              </a:lnSpc>
              <a:spcBef>
                <a:spcPct val="0"/>
              </a:spcBef>
              <a:spcAft>
                <a:spcPct val="15000"/>
              </a:spcAft>
              <a:buClr>
                <a:schemeClr val="accent3"/>
              </a:buClr>
              <a:buSzPct val="120000"/>
              <a:buFont typeface="Wingdings" panose="05000000000000000000" pitchFamily="2" charset="2"/>
              <a:buChar char="v"/>
            </a:pPr>
            <a:r>
              <a:rPr lang="en-US" sz="2000" dirty="0" smtClean="0">
                <a:latin typeface="Tahoma" pitchFamily="34" charset="0"/>
                <a:ea typeface="Tahoma" pitchFamily="34" charset="0"/>
                <a:cs typeface="Tahoma" pitchFamily="34" charset="0"/>
              </a:rPr>
              <a:t>Market share (Mature technologies): smart grid, energy efficiency)</a:t>
            </a:r>
          </a:p>
          <a:p>
            <a:pPr marL="533400" lvl="3" indent="-285750" fontAlgn="base">
              <a:lnSpc>
                <a:spcPct val="90000"/>
              </a:lnSpc>
              <a:spcBef>
                <a:spcPct val="0"/>
              </a:spcBef>
              <a:spcAft>
                <a:spcPct val="15000"/>
              </a:spcAft>
              <a:buClr>
                <a:schemeClr val="accent3"/>
              </a:buClr>
              <a:buSzPct val="120000"/>
              <a:buFont typeface="Wingdings" panose="05000000000000000000" pitchFamily="2" charset="2"/>
              <a:buChar char="v"/>
            </a:pPr>
            <a:r>
              <a:rPr lang="en-US" sz="2000" dirty="0" smtClean="0">
                <a:latin typeface="Tahoma" pitchFamily="34" charset="0"/>
                <a:ea typeface="Tahoma" pitchFamily="34" charset="0"/>
                <a:cs typeface="Tahoma" pitchFamily="34" charset="0"/>
              </a:rPr>
              <a:t>Potential market share: electric vehicles, renewable energy, and nuclear safety(already matured field)</a:t>
            </a:r>
          </a:p>
          <a:p>
            <a:pPr marL="533400" lvl="3" indent="-285750" fontAlgn="base">
              <a:lnSpc>
                <a:spcPct val="90000"/>
              </a:lnSpc>
              <a:spcBef>
                <a:spcPct val="0"/>
              </a:spcBef>
              <a:spcAft>
                <a:spcPct val="15000"/>
              </a:spcAft>
              <a:buClr>
                <a:schemeClr val="accent3"/>
              </a:buClr>
              <a:buSzPct val="120000"/>
              <a:buFont typeface="Wingdings" panose="05000000000000000000" pitchFamily="2" charset="2"/>
              <a:buChar char="v"/>
            </a:pPr>
            <a:endParaRPr lang="en-US" sz="2400"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1204179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Results(All ETIS dimensions)</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grpSp>
        <p:nvGrpSpPr>
          <p:cNvPr id="7" name="Group 8"/>
          <p:cNvGrpSpPr>
            <a:grpSpLocks/>
          </p:cNvGrpSpPr>
          <p:nvPr/>
        </p:nvGrpSpPr>
        <p:grpSpPr bwMode="auto">
          <a:xfrm>
            <a:off x="1043608" y="1431056"/>
            <a:ext cx="6984776" cy="4464496"/>
            <a:chOff x="0" y="0"/>
            <a:chExt cx="7273295" cy="4789314"/>
          </a:xfrm>
        </p:grpSpPr>
        <p:pic>
          <p:nvPicPr>
            <p:cNvPr id="8" name="Char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 y="24384"/>
              <a:ext cx="3608832" cy="2164080"/>
            </a:xfrm>
            <a:prstGeom prst="rect">
              <a:avLst/>
            </a:prstGeom>
            <a:noFill/>
            <a:extLst>
              <a:ext uri="{909E8E84-426E-40DD-AFC4-6F175D3DCCD1}">
                <a14:hiddenFill xmlns:a14="http://schemas.microsoft.com/office/drawing/2010/main">
                  <a:solidFill>
                    <a:srgbClr val="FFFFFF"/>
                  </a:solidFill>
                </a14:hiddenFill>
              </a:ext>
            </a:extLst>
          </p:spPr>
        </p:pic>
        <p:pic>
          <p:nvPicPr>
            <p:cNvPr id="9" name="Char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69792" y="0"/>
              <a:ext cx="3608832" cy="2218944"/>
            </a:xfrm>
            <a:prstGeom prst="rect">
              <a:avLst/>
            </a:prstGeom>
            <a:noFill/>
            <a:extLst>
              <a:ext uri="{909E8E84-426E-40DD-AFC4-6F175D3DCCD1}">
                <a14:hiddenFill xmlns:a14="http://schemas.microsoft.com/office/drawing/2010/main">
                  <a:solidFill>
                    <a:srgbClr val="FFFFFF"/>
                  </a:solidFill>
                </a14:hiddenFill>
              </a:ext>
            </a:extLst>
          </p:spPr>
        </p:pic>
        <p:pic>
          <p:nvPicPr>
            <p:cNvPr id="10" name="Chart 4"/>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056" y="2688336"/>
              <a:ext cx="7114032" cy="1956816"/>
            </a:xfrm>
            <a:prstGeom prst="rect">
              <a:avLst/>
            </a:prstGeom>
            <a:noFill/>
            <a:extLst>
              <a:ext uri="{909E8E84-426E-40DD-AFC4-6F175D3DCCD1}">
                <a14:hiddenFill xmlns:a14="http://schemas.microsoft.com/office/drawing/2010/main">
                  <a:solidFill>
                    <a:srgbClr val="FFFFFF"/>
                  </a:solidFill>
                </a14:hiddenFill>
              </a:ext>
            </a:extLst>
          </p:spPr>
        </p:pic>
        <p:pic>
          <p:nvPicPr>
            <p:cNvPr id="11" name="Chart 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056" y="2194560"/>
              <a:ext cx="3608832" cy="2170176"/>
            </a:xfrm>
            <a:prstGeom prst="rect">
              <a:avLst/>
            </a:prstGeom>
            <a:noFill/>
            <a:extLst>
              <a:ext uri="{909E8E84-426E-40DD-AFC4-6F175D3DCCD1}">
                <a14:hiddenFill xmlns:a14="http://schemas.microsoft.com/office/drawing/2010/main">
                  <a:solidFill>
                    <a:srgbClr val="FFFFFF"/>
                  </a:solidFill>
                </a14:hiddenFill>
              </a:ext>
            </a:extLst>
          </p:spPr>
        </p:pic>
        <p:pic>
          <p:nvPicPr>
            <p:cNvPr id="12" name="Chart 6"/>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1504" y="2194560"/>
              <a:ext cx="3608832" cy="2170176"/>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Rectangle 12"/>
          <p:cNvSpPr/>
          <p:nvPr/>
        </p:nvSpPr>
        <p:spPr>
          <a:xfrm>
            <a:off x="1090441" y="1412775"/>
            <a:ext cx="2833488" cy="2077025"/>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4932039" y="3553443"/>
            <a:ext cx="2808313" cy="2323829"/>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5581804" y="5954452"/>
            <a:ext cx="1723549" cy="369332"/>
          </a:xfrm>
          <a:prstGeom prst="rect">
            <a:avLst/>
          </a:prstGeom>
        </p:spPr>
        <p:txBody>
          <a:bodyPr wrap="none">
            <a:spAutoFit/>
          </a:bodyPr>
          <a:lstStyle/>
          <a:p>
            <a:r>
              <a:rPr lang="en-US" b="1" dirty="0" smtClean="0">
                <a:solidFill>
                  <a:srgbClr val="FF0000"/>
                </a:solidFill>
              </a:rPr>
              <a:t>Inconsistency</a:t>
            </a:r>
            <a:endParaRPr lang="en-GB" b="1" dirty="0">
              <a:solidFill>
                <a:srgbClr val="FF0000"/>
              </a:solidFill>
            </a:endParaRPr>
          </a:p>
        </p:txBody>
      </p:sp>
      <p:sp>
        <p:nvSpPr>
          <p:cNvPr id="16" name="Rectangle 15"/>
          <p:cNvSpPr/>
          <p:nvPr/>
        </p:nvSpPr>
        <p:spPr>
          <a:xfrm>
            <a:off x="1663916" y="1015992"/>
            <a:ext cx="1723549" cy="369332"/>
          </a:xfrm>
          <a:prstGeom prst="rect">
            <a:avLst/>
          </a:prstGeom>
        </p:spPr>
        <p:txBody>
          <a:bodyPr wrap="none">
            <a:spAutoFit/>
          </a:bodyPr>
          <a:lstStyle/>
          <a:p>
            <a:r>
              <a:rPr lang="en-US" b="1" dirty="0" smtClean="0">
                <a:solidFill>
                  <a:srgbClr val="FF0000"/>
                </a:solidFill>
              </a:rPr>
              <a:t>Inconsistency</a:t>
            </a:r>
            <a:endParaRPr lang="en-GB" b="1" dirty="0">
              <a:solidFill>
                <a:srgbClr val="FF0000"/>
              </a:solidFill>
            </a:endParaRPr>
          </a:p>
        </p:txBody>
      </p:sp>
      <p:cxnSp>
        <p:nvCxnSpPr>
          <p:cNvPr id="3" name="Straight Arrow Connector 2"/>
          <p:cNvCxnSpPr/>
          <p:nvPr/>
        </p:nvCxnSpPr>
        <p:spPr>
          <a:xfrm flipH="1">
            <a:off x="3131840" y="1485326"/>
            <a:ext cx="1245873" cy="977114"/>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920093" y="1097379"/>
            <a:ext cx="2005742" cy="369332"/>
          </a:xfrm>
          <a:prstGeom prst="rect">
            <a:avLst/>
          </a:prstGeom>
        </p:spPr>
        <p:txBody>
          <a:bodyPr wrap="none">
            <a:spAutoFit/>
          </a:bodyPr>
          <a:lstStyle/>
          <a:p>
            <a:r>
              <a:rPr lang="en-US" b="1" dirty="0" smtClean="0">
                <a:solidFill>
                  <a:srgbClr val="FF0000"/>
                </a:solidFill>
              </a:rPr>
              <a:t>Electric Vehicles</a:t>
            </a:r>
            <a:endParaRPr lang="en-GB" b="1" dirty="0">
              <a:solidFill>
                <a:srgbClr val="FF0000"/>
              </a:solidFill>
            </a:endParaRPr>
          </a:p>
        </p:txBody>
      </p:sp>
    </p:spTree>
    <p:extLst>
      <p:ext uri="{BB962C8B-B14F-4D97-AF65-F5344CB8AC3E}">
        <p14:creationId xmlns:p14="http://schemas.microsoft.com/office/powerpoint/2010/main" val="13340385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Conclusions</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
        <p:nvSpPr>
          <p:cNvPr id="13" name="Content Placeholder 1"/>
          <p:cNvSpPr>
            <a:spLocks noGrp="1"/>
          </p:cNvSpPr>
          <p:nvPr>
            <p:ph sz="quarter" idx="11"/>
          </p:nvPr>
        </p:nvSpPr>
        <p:spPr>
          <a:xfrm>
            <a:off x="467544" y="1124744"/>
            <a:ext cx="7982608" cy="2520280"/>
          </a:xfrm>
        </p:spPr>
        <p:txBody>
          <a:bodyPr/>
          <a:lstStyle/>
          <a:p>
            <a:pPr marL="0" lvl="1" indent="-285750" eaLnBrk="1" hangingPunct="1">
              <a:lnSpc>
                <a:spcPct val="90000"/>
              </a:lnSpc>
              <a:spcAft>
                <a:spcPct val="15000"/>
              </a:spcAft>
              <a:buFont typeface="Wingdings" panose="05000000000000000000" pitchFamily="2" charset="2"/>
              <a:buChar char="v"/>
            </a:pPr>
            <a:r>
              <a:rPr lang="en-US" sz="2400" b="1" smtClean="0"/>
              <a:t>Overall Findings</a:t>
            </a:r>
            <a:endParaRPr lang="en-US" sz="2000" dirty="0"/>
          </a:p>
          <a:p>
            <a:pPr marL="533400" lvl="3" indent="-285750" eaLnBrk="1" hangingPunct="1">
              <a:lnSpc>
                <a:spcPct val="90000"/>
              </a:lnSpc>
              <a:spcAft>
                <a:spcPct val="15000"/>
              </a:spcAft>
              <a:buFont typeface="Wingdings" panose="05000000000000000000" pitchFamily="2" charset="2"/>
              <a:buChar char="v"/>
            </a:pPr>
            <a:r>
              <a:rPr lang="en-US" sz="2000" dirty="0"/>
              <a:t>We found relatively strong progress and evidence of innovation system functioning in </a:t>
            </a:r>
            <a:r>
              <a:rPr lang="en-US" sz="2000" b="1" dirty="0"/>
              <a:t>renewable, electric vehicles and energy efficiency</a:t>
            </a:r>
            <a:r>
              <a:rPr lang="en-US" sz="2000" dirty="0"/>
              <a:t>.</a:t>
            </a:r>
          </a:p>
          <a:p>
            <a:pPr marL="533400" lvl="3" indent="-285750" eaLnBrk="1" hangingPunct="1">
              <a:lnSpc>
                <a:spcPct val="90000"/>
              </a:lnSpc>
              <a:spcAft>
                <a:spcPct val="15000"/>
              </a:spcAft>
              <a:buFont typeface="Wingdings" panose="05000000000000000000" pitchFamily="2" charset="2"/>
              <a:buChar char="v"/>
            </a:pPr>
            <a:r>
              <a:rPr lang="en-GB" sz="2000" dirty="0"/>
              <a:t>We found that </a:t>
            </a:r>
            <a:r>
              <a:rPr lang="en-GB" sz="2000" b="1" dirty="0"/>
              <a:t>nuclear safety </a:t>
            </a:r>
            <a:r>
              <a:rPr lang="en-GB" sz="2000" dirty="0"/>
              <a:t>and </a:t>
            </a:r>
            <a:r>
              <a:rPr lang="en-GB" sz="2000" b="1" dirty="0"/>
              <a:t>CCS</a:t>
            </a:r>
            <a:r>
              <a:rPr lang="en-GB" sz="2000" dirty="0"/>
              <a:t> are less emphasised.</a:t>
            </a:r>
          </a:p>
          <a:p>
            <a:pPr marL="533400" lvl="3" indent="-285750" eaLnBrk="1" hangingPunct="1">
              <a:lnSpc>
                <a:spcPct val="90000"/>
              </a:lnSpc>
              <a:spcAft>
                <a:spcPct val="15000"/>
              </a:spcAft>
              <a:buFont typeface="Wingdings" panose="05000000000000000000" pitchFamily="2" charset="2"/>
              <a:buChar char="v"/>
            </a:pPr>
            <a:r>
              <a:rPr lang="en-GB" sz="2000" dirty="0"/>
              <a:t>We also found relatively </a:t>
            </a:r>
            <a:r>
              <a:rPr lang="en-GB" sz="2000" b="1" dirty="0"/>
              <a:t>diverse actors and organisations </a:t>
            </a:r>
            <a:r>
              <a:rPr lang="en-GB" sz="2000" dirty="0"/>
              <a:t>in the EU energy innovation </a:t>
            </a:r>
            <a:r>
              <a:rPr lang="en-GB" sz="2000" dirty="0" smtClean="0"/>
              <a:t>system (</a:t>
            </a:r>
            <a:r>
              <a:rPr lang="en-GB" sz="2000" dirty="0" smtClean="0">
                <a:solidFill>
                  <a:srgbClr val="FF0000"/>
                </a:solidFill>
              </a:rPr>
              <a:t>preliminary</a:t>
            </a:r>
            <a:r>
              <a:rPr lang="en-GB" sz="2000" dirty="0" smtClean="0"/>
              <a:t>).</a:t>
            </a:r>
          </a:p>
          <a:p>
            <a:pPr marL="533400" lvl="3" indent="-285750" eaLnBrk="1" hangingPunct="1">
              <a:lnSpc>
                <a:spcPct val="90000"/>
              </a:lnSpc>
              <a:spcAft>
                <a:spcPct val="15000"/>
              </a:spcAft>
              <a:buFont typeface="Wingdings" panose="05000000000000000000" pitchFamily="2" charset="2"/>
              <a:buChar char="v"/>
            </a:pPr>
            <a:r>
              <a:rPr lang="en-US" sz="2000" dirty="0"/>
              <a:t> </a:t>
            </a:r>
            <a:r>
              <a:rPr lang="en-US" sz="2000" dirty="0" smtClean="0"/>
              <a:t>An indicator describing early stage innovation processes would be expected to favor </a:t>
            </a:r>
            <a:r>
              <a:rPr lang="en-US" sz="2000" b="1" dirty="0" smtClean="0"/>
              <a:t>electric vehicles</a:t>
            </a:r>
            <a:r>
              <a:rPr lang="en-US" sz="2000" dirty="0" smtClean="0"/>
              <a:t>. However, indicators describing the late stage of innovation processes would be expected to favor </a:t>
            </a:r>
            <a:r>
              <a:rPr lang="en-US" sz="2000" b="1" dirty="0" smtClean="0"/>
              <a:t>nuclear safety </a:t>
            </a:r>
            <a:r>
              <a:rPr lang="en-US" sz="2000" dirty="0" smtClean="0"/>
              <a:t>and </a:t>
            </a:r>
            <a:r>
              <a:rPr lang="en-US" sz="2000" b="1" dirty="0" smtClean="0"/>
              <a:t>energy efficiency</a:t>
            </a:r>
            <a:r>
              <a:rPr lang="en-US" sz="2000" dirty="0" smtClean="0"/>
              <a:t>.</a:t>
            </a:r>
            <a:endParaRPr lang="en-GB" sz="2000" dirty="0"/>
          </a:p>
          <a:p>
            <a:pPr marL="0" lvl="1" indent="-285750" eaLnBrk="1" hangingPunct="1">
              <a:lnSpc>
                <a:spcPct val="90000"/>
              </a:lnSpc>
              <a:spcAft>
                <a:spcPct val="15000"/>
              </a:spcAft>
              <a:buFont typeface="Wingdings" panose="05000000000000000000" pitchFamily="2" charset="2"/>
              <a:buChar char="v"/>
            </a:pPr>
            <a:r>
              <a:rPr lang="en-US" sz="2400" b="1" dirty="0" smtClean="0"/>
              <a:t>Future Works</a:t>
            </a:r>
            <a:endParaRPr lang="en-US" sz="2000" dirty="0"/>
          </a:p>
          <a:p>
            <a:pPr marL="533400" lvl="3" indent="-285750" eaLnBrk="1" hangingPunct="1">
              <a:lnSpc>
                <a:spcPct val="90000"/>
              </a:lnSpc>
              <a:spcAft>
                <a:spcPct val="15000"/>
              </a:spcAft>
              <a:buFont typeface="Wingdings" panose="05000000000000000000" pitchFamily="2" charset="2"/>
              <a:buChar char="v"/>
            </a:pPr>
            <a:r>
              <a:rPr lang="en-US" sz="2000" dirty="0"/>
              <a:t>A </a:t>
            </a:r>
            <a:r>
              <a:rPr lang="en-US" sz="2000" b="1" dirty="0"/>
              <a:t>dynamic analysis </a:t>
            </a:r>
            <a:r>
              <a:rPr lang="en-US" sz="2000" dirty="0"/>
              <a:t>of the time series is the area of the future research.</a:t>
            </a:r>
          </a:p>
          <a:p>
            <a:pPr marL="533400" lvl="3" indent="-285750" eaLnBrk="1" hangingPunct="1">
              <a:lnSpc>
                <a:spcPct val="90000"/>
              </a:lnSpc>
              <a:spcAft>
                <a:spcPct val="15000"/>
              </a:spcAft>
              <a:buFont typeface="Wingdings" panose="05000000000000000000" pitchFamily="2" charset="2"/>
              <a:buChar char="v"/>
            </a:pPr>
            <a:r>
              <a:rPr lang="en-US" sz="2000" dirty="0"/>
              <a:t>A more rigorous approach would be required to test a </a:t>
            </a:r>
            <a:r>
              <a:rPr lang="en-US" sz="2000" b="1" dirty="0"/>
              <a:t>causal relationship </a:t>
            </a:r>
            <a:r>
              <a:rPr lang="en-US" sz="2000" dirty="0"/>
              <a:t>between EU-level innovation system activity on innovation outcomes.</a:t>
            </a:r>
            <a:endParaRPr lang="en-US" b="1" dirty="0"/>
          </a:p>
        </p:txBody>
      </p:sp>
    </p:spTree>
    <p:extLst>
      <p:ext uri="{BB962C8B-B14F-4D97-AF65-F5344CB8AC3E}">
        <p14:creationId xmlns:p14="http://schemas.microsoft.com/office/powerpoint/2010/main" val="355134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6" descr="TYN.png"/>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
        <p:nvSpPr>
          <p:cNvPr id="4" name="Rectangle 3"/>
          <p:cNvSpPr/>
          <p:nvPr/>
        </p:nvSpPr>
        <p:spPr>
          <a:xfrm>
            <a:off x="19448" y="3170464"/>
            <a:ext cx="5261208" cy="2400657"/>
          </a:xfrm>
          <a:prstGeom prst="rect">
            <a:avLst/>
          </a:prstGeom>
          <a:solidFill>
            <a:schemeClr val="bg1"/>
          </a:solidFill>
        </p:spPr>
        <p:txBody>
          <a:bodyPr wrap="square">
            <a:spAutoFit/>
          </a:bodyPr>
          <a:lstStyle/>
          <a:p>
            <a:r>
              <a:rPr lang="en-US" sz="2400" dirty="0"/>
              <a:t>Dr. Yeong Jae Kim</a:t>
            </a:r>
          </a:p>
          <a:p>
            <a:r>
              <a:rPr lang="en-US" sz="2400" dirty="0"/>
              <a:t>(</a:t>
            </a:r>
            <a:r>
              <a:rPr lang="en-US" sz="2400" dirty="0">
                <a:hlinkClick r:id="rId3"/>
              </a:rPr>
              <a:t>y.kim@uea.ac.uk</a:t>
            </a:r>
            <a:r>
              <a:rPr lang="en-US" sz="2400" dirty="0"/>
              <a:t>)</a:t>
            </a:r>
          </a:p>
          <a:p>
            <a:endParaRPr lang="en-US" sz="2400" dirty="0"/>
          </a:p>
          <a:p>
            <a:r>
              <a:rPr lang="en-US" sz="2400" dirty="0"/>
              <a:t>Dr. Charlie Wilson</a:t>
            </a:r>
          </a:p>
          <a:p>
            <a:r>
              <a:rPr lang="en-US" sz="2400" dirty="0"/>
              <a:t>(</a:t>
            </a:r>
            <a:r>
              <a:rPr lang="en-US" sz="2400" dirty="0">
                <a:hlinkClick r:id="rId4"/>
              </a:rPr>
              <a:t>Charlie.Wilson@uea.ac.uk</a:t>
            </a:r>
            <a:r>
              <a:rPr lang="en-US" sz="2400" dirty="0"/>
              <a:t>)</a:t>
            </a:r>
          </a:p>
          <a:p>
            <a:endParaRPr lang="en-US" sz="3000" dirty="0"/>
          </a:p>
        </p:txBody>
      </p:sp>
    </p:spTree>
    <p:extLst>
      <p:ext uri="{BB962C8B-B14F-4D97-AF65-F5344CB8AC3E}">
        <p14:creationId xmlns:p14="http://schemas.microsoft.com/office/powerpoint/2010/main" val="15140789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appendix</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
        <p:nvSpPr>
          <p:cNvPr id="13" name="Content Placeholder 1"/>
          <p:cNvSpPr>
            <a:spLocks noGrp="1"/>
          </p:cNvSpPr>
          <p:nvPr>
            <p:ph sz="quarter" idx="11"/>
          </p:nvPr>
        </p:nvSpPr>
        <p:spPr>
          <a:xfrm>
            <a:off x="251520" y="1196752"/>
            <a:ext cx="7982608" cy="4824536"/>
          </a:xfrm>
        </p:spPr>
        <p:txBody>
          <a:bodyPr/>
          <a:lstStyle/>
          <a:p>
            <a:r>
              <a:rPr lang="en-GB" sz="2000" b="1" dirty="0">
                <a:solidFill>
                  <a:schemeClr val="tx1"/>
                </a:solidFill>
                <a:latin typeface="Tahoma" pitchFamily="34" charset="0"/>
                <a:ea typeface="Tahoma" pitchFamily="34" charset="0"/>
                <a:cs typeface="Tahoma" pitchFamily="34" charset="0"/>
              </a:rPr>
              <a:t>Knowledge Generation. </a:t>
            </a:r>
            <a:r>
              <a:rPr lang="en-GB" sz="2000" dirty="0">
                <a:solidFill>
                  <a:schemeClr val="tx1"/>
                </a:solidFill>
                <a:latin typeface="Tahoma" pitchFamily="34" charset="0"/>
                <a:ea typeface="Tahoma" pitchFamily="34" charset="0"/>
                <a:cs typeface="Tahoma" pitchFamily="34" charset="0"/>
              </a:rPr>
              <a:t>Public energy RD&amp;D expenditure including demonstration budgets (International Energy Agency (IEA) RD&amp;D database).</a:t>
            </a:r>
          </a:p>
          <a:p>
            <a:r>
              <a:rPr lang="en-GB" sz="2000" b="1" dirty="0">
                <a:solidFill>
                  <a:schemeClr val="tx1"/>
                </a:solidFill>
                <a:latin typeface="Tahoma" pitchFamily="34" charset="0"/>
                <a:ea typeface="Tahoma" pitchFamily="34" charset="0"/>
                <a:cs typeface="Tahoma" pitchFamily="34" charset="0"/>
              </a:rPr>
              <a:t>Knowledge Depreciation</a:t>
            </a: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r>
              <a:rPr lang="en-US" sz="2000" b="1" dirty="0">
                <a:solidFill>
                  <a:schemeClr val="tx1"/>
                </a:solidFill>
                <a:latin typeface="Tahoma" pitchFamily="34" charset="0"/>
                <a:ea typeface="Tahoma" pitchFamily="34" charset="0"/>
                <a:cs typeface="Tahoma" pitchFamily="34" charset="0"/>
              </a:rPr>
              <a:t>Knowledge Spillover. </a:t>
            </a:r>
            <a:r>
              <a:rPr lang="en-US" sz="2000" dirty="0">
                <a:solidFill>
                  <a:schemeClr val="tx1"/>
                </a:solidFill>
                <a:latin typeface="Tahoma" pitchFamily="34" charset="0"/>
                <a:ea typeface="Tahoma" pitchFamily="34" charset="0"/>
                <a:cs typeface="Tahoma" pitchFamily="34" charset="0"/>
              </a:rPr>
              <a:t>Knowledge spillover benefit was measured by the total import in energy technologies (</a:t>
            </a:r>
            <a:r>
              <a:rPr lang="en-GB" sz="2000" dirty="0">
                <a:solidFill>
                  <a:schemeClr val="tx1"/>
                </a:solidFill>
                <a:latin typeface="Tahoma" pitchFamily="34" charset="0"/>
                <a:ea typeface="Tahoma" pitchFamily="34" charset="0"/>
                <a:cs typeface="Tahoma" pitchFamily="34" charset="0"/>
              </a:rPr>
              <a:t>EU trade data since 1988 by Harmonised System (HS)).</a:t>
            </a:r>
          </a:p>
          <a:p>
            <a:r>
              <a:rPr lang="en-GB" sz="2000" b="1" dirty="0">
                <a:solidFill>
                  <a:schemeClr val="tx1"/>
                </a:solidFill>
                <a:latin typeface="Tahoma" pitchFamily="34" charset="0"/>
                <a:ea typeface="Tahoma" pitchFamily="34" charset="0"/>
                <a:cs typeface="Tahoma" pitchFamily="34" charset="0"/>
              </a:rPr>
              <a:t>Knowledge Codification. Publication(Web of Science Core Collection), Patents(USPTO)</a:t>
            </a:r>
          </a:p>
          <a:p>
            <a:r>
              <a:rPr lang="en-GB" sz="2000" b="1" dirty="0">
                <a:solidFill>
                  <a:schemeClr val="tx1"/>
                </a:solidFill>
                <a:latin typeface="Tahoma" pitchFamily="34" charset="0"/>
                <a:ea typeface="Tahoma" pitchFamily="34" charset="0"/>
                <a:cs typeface="Tahoma" pitchFamily="34" charset="0"/>
              </a:rPr>
              <a:t>Learning</a:t>
            </a:r>
            <a:r>
              <a:rPr lang="en-GB" sz="2000" dirty="0">
                <a:solidFill>
                  <a:schemeClr val="tx1"/>
                </a:solidFill>
                <a:latin typeface="Tahoma" pitchFamily="34" charset="0"/>
                <a:ea typeface="Tahoma" pitchFamily="34" charset="0"/>
                <a:cs typeface="Tahoma" pitchFamily="34" charset="0"/>
              </a:rPr>
              <a:t> (Nilsson &amp; </a:t>
            </a:r>
            <a:r>
              <a:rPr lang="en-GB" sz="2000" dirty="0" err="1">
                <a:solidFill>
                  <a:schemeClr val="tx1"/>
                </a:solidFill>
                <a:latin typeface="Tahoma" pitchFamily="34" charset="0"/>
                <a:ea typeface="Tahoma" pitchFamily="34" charset="0"/>
                <a:cs typeface="Tahoma" pitchFamily="34" charset="0"/>
              </a:rPr>
              <a:t>Nykvist</a:t>
            </a:r>
            <a:r>
              <a:rPr lang="en-GB" sz="2000" dirty="0">
                <a:solidFill>
                  <a:schemeClr val="tx1"/>
                </a:solidFill>
                <a:latin typeface="Tahoma" pitchFamily="34" charset="0"/>
                <a:ea typeface="Tahoma" pitchFamily="34" charset="0"/>
                <a:cs typeface="Tahoma" pitchFamily="34" charset="0"/>
              </a:rPr>
              <a:t>, 2016; Rubin, </a:t>
            </a:r>
            <a:r>
              <a:rPr lang="en-GB" sz="2000" dirty="0" err="1">
                <a:solidFill>
                  <a:schemeClr val="tx1"/>
                </a:solidFill>
                <a:latin typeface="Tahoma" pitchFamily="34" charset="0"/>
                <a:ea typeface="Tahoma" pitchFamily="34" charset="0"/>
                <a:cs typeface="Tahoma" pitchFamily="34" charset="0"/>
              </a:rPr>
              <a:t>Azevedo</a:t>
            </a:r>
            <a:r>
              <a:rPr lang="en-GB" sz="2000" dirty="0">
                <a:solidFill>
                  <a:schemeClr val="tx1"/>
                </a:solidFill>
                <a:latin typeface="Tahoma" pitchFamily="34" charset="0"/>
                <a:ea typeface="Tahoma" pitchFamily="34" charset="0"/>
                <a:cs typeface="Tahoma" pitchFamily="34" charset="0"/>
              </a:rPr>
              <a:t>, Jaramillo, &amp; </a:t>
            </a:r>
            <a:r>
              <a:rPr lang="en-GB" sz="2000" dirty="0" err="1">
                <a:solidFill>
                  <a:schemeClr val="tx1"/>
                </a:solidFill>
                <a:latin typeface="Tahoma" pitchFamily="34" charset="0"/>
                <a:ea typeface="Tahoma" pitchFamily="34" charset="0"/>
                <a:cs typeface="Tahoma" pitchFamily="34" charset="0"/>
              </a:rPr>
              <a:t>Yeh</a:t>
            </a:r>
            <a:r>
              <a:rPr lang="en-GB" sz="2000" dirty="0">
                <a:solidFill>
                  <a:schemeClr val="tx1"/>
                </a:solidFill>
                <a:latin typeface="Tahoma" pitchFamily="34" charset="0"/>
                <a:ea typeface="Tahoma" pitchFamily="34" charset="0"/>
                <a:cs typeface="Tahoma" pitchFamily="34" charset="0"/>
              </a:rPr>
              <a:t>, 2015; Weiss, </a:t>
            </a:r>
            <a:r>
              <a:rPr lang="en-GB" sz="2000" dirty="0" err="1">
                <a:solidFill>
                  <a:schemeClr val="tx1"/>
                </a:solidFill>
                <a:latin typeface="Tahoma" pitchFamily="34" charset="0"/>
                <a:ea typeface="Tahoma" pitchFamily="34" charset="0"/>
                <a:cs typeface="Tahoma" pitchFamily="34" charset="0"/>
              </a:rPr>
              <a:t>Junginger</a:t>
            </a:r>
            <a:r>
              <a:rPr lang="en-GB" sz="2000" dirty="0">
                <a:solidFill>
                  <a:schemeClr val="tx1"/>
                </a:solidFill>
                <a:latin typeface="Tahoma" pitchFamily="34" charset="0"/>
                <a:ea typeface="Tahoma" pitchFamily="34" charset="0"/>
                <a:cs typeface="Tahoma" pitchFamily="34" charset="0"/>
              </a:rPr>
              <a:t>, Patel, &amp; Blok, 2010).</a:t>
            </a:r>
          </a:p>
        </p:txBody>
      </p:sp>
      <p:pic>
        <p:nvPicPr>
          <p:cNvPr id="1026"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8342" y="2579233"/>
            <a:ext cx="8700162" cy="820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214647" y="3587290"/>
            <a:ext cx="7550560" cy="369332"/>
          </a:xfrm>
          <a:prstGeom prst="rect">
            <a:avLst/>
          </a:prstGeom>
        </p:spPr>
        <p:txBody>
          <a:bodyPr wrap="square">
            <a:spAutoFit/>
          </a:bodyPr>
          <a:lstStyle/>
          <a:p>
            <a:pPr>
              <a:spcAft>
                <a:spcPts val="0"/>
              </a:spcAft>
            </a:pPr>
            <a:r>
              <a:rPr lang="en-GB" dirty="0">
                <a:latin typeface="Times New Roman" panose="02020603050405020304" pitchFamily="18" charset="0"/>
                <a:ea typeface="맑은 고딕" panose="020B0503020000020004" pitchFamily="50" charset="-127"/>
              </a:rPr>
              <a:t>With </a:t>
            </a:r>
            <a:r>
              <a:rPr lang="en-GB" i="1" dirty="0" err="1">
                <a:latin typeface="Times New Roman" panose="02020603050405020304" pitchFamily="18" charset="0"/>
                <a:ea typeface="맑은 고딕" panose="020B0503020000020004" pitchFamily="50" charset="-127"/>
              </a:rPr>
              <a:t>i</a:t>
            </a:r>
            <a:r>
              <a:rPr lang="en-GB" dirty="0">
                <a:latin typeface="Times New Roman" panose="02020603050405020304" pitchFamily="18" charset="0"/>
                <a:ea typeface="맑은 고딕" panose="020B0503020000020004" pitchFamily="50" charset="-127"/>
              </a:rPr>
              <a:t> as a country, </a:t>
            </a:r>
            <a:r>
              <a:rPr lang="en-GB" i="1" dirty="0">
                <a:latin typeface="Times New Roman" panose="02020603050405020304" pitchFamily="18" charset="0"/>
                <a:ea typeface="맑은 고딕" panose="020B0503020000020004" pitchFamily="50" charset="-127"/>
              </a:rPr>
              <a:t>t</a:t>
            </a:r>
            <a:r>
              <a:rPr lang="en-GB" dirty="0">
                <a:latin typeface="Times New Roman" panose="02020603050405020304" pitchFamily="18" charset="0"/>
                <a:ea typeface="맑은 고딕" panose="020B0503020000020004" pitchFamily="50" charset="-127"/>
              </a:rPr>
              <a:t> as a year, and </a:t>
            </a:r>
            <a:r>
              <a:rPr lang="en-GB" i="1" dirty="0">
                <a:latin typeface="Times New Roman" panose="02020603050405020304" pitchFamily="18" charset="0"/>
                <a:ea typeface="맑은 고딕" panose="020B0503020000020004" pitchFamily="50" charset="-127"/>
              </a:rPr>
              <a:t>k</a:t>
            </a:r>
            <a:r>
              <a:rPr lang="en-GB" dirty="0">
                <a:latin typeface="Times New Roman" panose="02020603050405020304" pitchFamily="18" charset="0"/>
                <a:ea typeface="맑은 고딕" panose="020B0503020000020004" pitchFamily="50" charset="-127"/>
              </a:rPr>
              <a:t>=0-4 (lagged year).</a:t>
            </a:r>
            <a:endParaRPr lang="en-US" sz="1400" dirty="0">
              <a:effectLst/>
              <a:latin typeface="Times New Roman" panose="02020603050405020304" pitchFamily="18" charset="0"/>
              <a:ea typeface="맑은 고딕" panose="020B0503020000020004" pitchFamily="50" charset="-127"/>
            </a:endParaRPr>
          </a:p>
        </p:txBody>
      </p:sp>
    </p:spTree>
    <p:extLst>
      <p:ext uri="{BB962C8B-B14F-4D97-AF65-F5344CB8AC3E}">
        <p14:creationId xmlns:p14="http://schemas.microsoft.com/office/powerpoint/2010/main" val="1056127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367946"/>
            <a:ext cx="7920880" cy="4464496"/>
          </a:xfrm>
        </p:spPr>
        <p:txBody>
          <a:bodyPr/>
          <a:lstStyle/>
          <a:p>
            <a:pPr lvl="1"/>
            <a:r>
              <a:rPr lang="en-GB" sz="2400" dirty="0"/>
              <a:t>To evaluate the </a:t>
            </a:r>
            <a:r>
              <a:rPr lang="en-GB" sz="2400" dirty="0" err="1" smtClean="0"/>
              <a:t>balancedness</a:t>
            </a:r>
            <a:r>
              <a:rPr lang="en-GB" sz="2400" dirty="0" smtClean="0"/>
              <a:t> and consistency </a:t>
            </a:r>
            <a:r>
              <a:rPr lang="en-GB" sz="2400" dirty="0"/>
              <a:t>of directed innovation activity in the EU with the priority areas set out in the </a:t>
            </a:r>
            <a:r>
              <a:rPr lang="en-US" sz="2400" dirty="0"/>
              <a:t>Strategic Energy Technology (SET)</a:t>
            </a:r>
            <a:r>
              <a:rPr lang="en-GB" sz="2400" dirty="0"/>
              <a:t> Plan</a:t>
            </a:r>
            <a:endParaRPr lang="en-US" sz="2400" dirty="0"/>
          </a:p>
          <a:p>
            <a:endParaRPr lang="en-US" dirty="0"/>
          </a:p>
          <a:p>
            <a:endParaRPr lang="en-US" dirty="0"/>
          </a:p>
        </p:txBody>
      </p:sp>
      <p:sp>
        <p:nvSpPr>
          <p:cNvPr id="4" name="Title 3"/>
          <p:cNvSpPr>
            <a:spLocks noGrp="1"/>
          </p:cNvSpPr>
          <p:nvPr>
            <p:ph type="title"/>
          </p:nvPr>
        </p:nvSpPr>
        <p:spPr/>
        <p:txBody>
          <a:bodyPr/>
          <a:lstStyle/>
          <a:p>
            <a:r>
              <a:rPr lang="en-GB" dirty="0"/>
              <a:t>Objective</a:t>
            </a:r>
            <a:endParaRPr lang="el-GR" dirty="0"/>
          </a:p>
        </p:txBody>
      </p:sp>
      <p:pic>
        <p:nvPicPr>
          <p:cNvPr id="5" name="Picture Placeholder 6" descr="TYN.png"/>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graphicFrame>
        <p:nvGraphicFramePr>
          <p:cNvPr id="7" name="Table 6"/>
          <p:cNvGraphicFramePr>
            <a:graphicFrameLocks noGrp="1"/>
          </p:cNvGraphicFramePr>
          <p:nvPr>
            <p:extLst>
              <p:ext uri="{D42A27DB-BD31-4B8C-83A1-F6EECF244321}">
                <p14:modId xmlns:p14="http://schemas.microsoft.com/office/powerpoint/2010/main" val="2345280326"/>
              </p:ext>
            </p:extLst>
          </p:nvPr>
        </p:nvGraphicFramePr>
        <p:xfrm>
          <a:off x="899592" y="2996952"/>
          <a:ext cx="7200800" cy="3117185"/>
        </p:xfrm>
        <a:graphic>
          <a:graphicData uri="http://schemas.openxmlformats.org/drawingml/2006/table">
            <a:tbl>
              <a:tblPr firstRow="1" firstCol="1" bandRow="1">
                <a:tableStyleId>{5C22544A-7EE6-4342-B048-85BDC9FD1C3A}</a:tableStyleId>
              </a:tblPr>
              <a:tblGrid>
                <a:gridCol w="512553">
                  <a:extLst>
                    <a:ext uri="{9D8B030D-6E8A-4147-A177-3AD203B41FA5}">
                      <a16:colId xmlns:a16="http://schemas.microsoft.com/office/drawing/2014/main" val="2817662613"/>
                    </a:ext>
                  </a:extLst>
                </a:gridCol>
                <a:gridCol w="2925728">
                  <a:extLst>
                    <a:ext uri="{9D8B030D-6E8A-4147-A177-3AD203B41FA5}">
                      <a16:colId xmlns:a16="http://schemas.microsoft.com/office/drawing/2014/main" val="2838773921"/>
                    </a:ext>
                  </a:extLst>
                </a:gridCol>
                <a:gridCol w="3762519">
                  <a:extLst>
                    <a:ext uri="{9D8B030D-6E8A-4147-A177-3AD203B41FA5}">
                      <a16:colId xmlns:a16="http://schemas.microsoft.com/office/drawing/2014/main" val="1234348999"/>
                    </a:ext>
                  </a:extLst>
                </a:gridCol>
              </a:tblGrid>
              <a:tr h="280437">
                <a:tc>
                  <a:txBody>
                    <a:bodyPr/>
                    <a:lstStyle/>
                    <a:p>
                      <a:pPr algn="ctr" fontAlgn="base">
                        <a:spcAft>
                          <a:spcPts val="0"/>
                        </a:spcAft>
                      </a:pPr>
                      <a:r>
                        <a:rPr lang="en-GB" sz="1400" dirty="0">
                          <a:effectLst/>
                        </a:rPr>
                        <a:t>No.</a:t>
                      </a:r>
                      <a:endParaRPr lang="en-US" sz="1400"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algn="ctr" fontAlgn="base">
                        <a:lnSpc>
                          <a:spcPct val="160000"/>
                        </a:lnSpc>
                        <a:spcAft>
                          <a:spcPts val="0"/>
                        </a:spcAft>
                      </a:pPr>
                      <a:r>
                        <a:rPr lang="en-GB" sz="1400" dirty="0">
                          <a:effectLst/>
                        </a:rPr>
                        <a:t>SET Plan 6 Priorities</a:t>
                      </a:r>
                      <a:endParaRPr lang="en-US" sz="1400"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algn="ctr" fontAlgn="base">
                        <a:spcAft>
                          <a:spcPts val="0"/>
                        </a:spcAft>
                      </a:pPr>
                      <a:r>
                        <a:rPr lang="en-GB" sz="1400">
                          <a:effectLst/>
                        </a:rPr>
                        <a:t>SET Plan 10 Action Plan</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3491049328"/>
                  </a:ext>
                </a:extLst>
              </a:tr>
              <a:tr h="396440">
                <a:tc>
                  <a:txBody>
                    <a:bodyPr/>
                    <a:lstStyle/>
                    <a:p>
                      <a:pPr algn="just" fontAlgn="base" latinLnBrk="1">
                        <a:spcAft>
                          <a:spcPts val="0"/>
                        </a:spcAft>
                      </a:pPr>
                      <a:r>
                        <a:rPr lang="en-GB" sz="1400">
                          <a:effectLst/>
                        </a:rPr>
                        <a:t>1</a:t>
                      </a:r>
                      <a:endParaRPr lang="en-US" sz="1400">
                        <a:effectLst/>
                        <a:latin typeface="Times New Roman" panose="02020603050405020304" pitchFamily="18" charset="0"/>
                        <a:ea typeface="맑은 고딕" panose="020B0503020000020004" pitchFamily="50" charset="-127"/>
                      </a:endParaRPr>
                    </a:p>
                  </a:txBody>
                  <a:tcPr marL="68580" marR="68580" marT="0" marB="0"/>
                </a:tc>
                <a:tc rowSpan="2">
                  <a:txBody>
                    <a:bodyPr/>
                    <a:lstStyle/>
                    <a:p>
                      <a:pPr fontAlgn="base">
                        <a:spcAft>
                          <a:spcPts val="0"/>
                        </a:spcAft>
                      </a:pPr>
                      <a:r>
                        <a:rPr lang="en-GB" sz="1400" b="1" dirty="0" smtClean="0">
                          <a:effectLst/>
                        </a:rPr>
                        <a:t>No.1 </a:t>
                      </a:r>
                      <a:r>
                        <a:rPr lang="en-GB" sz="1400" b="1" dirty="0">
                          <a:effectLst/>
                        </a:rPr>
                        <a:t>in Renewables (RE)</a:t>
                      </a:r>
                      <a:endParaRPr lang="en-US" sz="1400" b="1"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a:effectLst/>
                        </a:rPr>
                        <a:t>Performant renewable technologies integrated into the system)</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1862107772"/>
                  </a:ext>
                </a:extLst>
              </a:tr>
              <a:tr h="198220">
                <a:tc>
                  <a:txBody>
                    <a:bodyPr/>
                    <a:lstStyle/>
                    <a:p>
                      <a:endParaRPr lang="en-US" sz="1400">
                        <a:effectLst/>
                        <a:latin typeface="Tms Rmn"/>
                      </a:endParaRPr>
                    </a:p>
                  </a:txBody>
                  <a:tcPr marL="68580" marR="68580" marT="0" marB="0"/>
                </a:tc>
                <a:tc vMerge="1">
                  <a:txBody>
                    <a:bodyPr/>
                    <a:lstStyle/>
                    <a:p>
                      <a:endParaRPr lang="en-US"/>
                    </a:p>
                  </a:txBody>
                  <a:tcPr/>
                </a:tc>
                <a:tc>
                  <a:txBody>
                    <a:bodyPr/>
                    <a:lstStyle/>
                    <a:p>
                      <a:pPr fontAlgn="base">
                        <a:spcAft>
                          <a:spcPts val="0"/>
                        </a:spcAft>
                      </a:pPr>
                      <a:r>
                        <a:rPr lang="en-GB" sz="1400">
                          <a:effectLst/>
                        </a:rPr>
                        <a:t>Reduce costs of technologies</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152740883"/>
                  </a:ext>
                </a:extLst>
              </a:tr>
              <a:tr h="198220">
                <a:tc>
                  <a:txBody>
                    <a:bodyPr/>
                    <a:lstStyle/>
                    <a:p>
                      <a:pPr algn="just" fontAlgn="base" latinLnBrk="1">
                        <a:spcAft>
                          <a:spcPts val="0"/>
                        </a:spcAft>
                      </a:pPr>
                      <a:r>
                        <a:rPr lang="en-GB" sz="1400">
                          <a:effectLst/>
                        </a:rPr>
                        <a:t>2</a:t>
                      </a:r>
                      <a:endParaRPr lang="en-US" sz="1400">
                        <a:effectLst/>
                        <a:latin typeface="Times New Roman" panose="02020603050405020304" pitchFamily="18" charset="0"/>
                        <a:ea typeface="맑은 고딕" panose="020B0503020000020004" pitchFamily="50" charset="-127"/>
                      </a:endParaRPr>
                    </a:p>
                  </a:txBody>
                  <a:tcPr marL="68580" marR="68580" marT="0" marB="0"/>
                </a:tc>
                <a:tc rowSpan="2">
                  <a:txBody>
                    <a:bodyPr/>
                    <a:lstStyle/>
                    <a:p>
                      <a:pPr fontAlgn="base">
                        <a:spcAft>
                          <a:spcPts val="0"/>
                        </a:spcAft>
                      </a:pPr>
                      <a:r>
                        <a:rPr lang="en-GB" sz="1400" b="1" dirty="0">
                          <a:effectLst/>
                        </a:rPr>
                        <a:t>Smart EU Energy System with consumers at the centre (SG)</a:t>
                      </a:r>
                      <a:endParaRPr lang="en-US" sz="1400" b="1"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a:effectLst/>
                        </a:rPr>
                        <a:t>New technologies &amp; services for consumers</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1271943704"/>
                  </a:ext>
                </a:extLst>
              </a:tr>
              <a:tr h="198220">
                <a:tc>
                  <a:txBody>
                    <a:bodyPr/>
                    <a:lstStyle/>
                    <a:p>
                      <a:endParaRPr lang="en-US" sz="1400">
                        <a:effectLst/>
                        <a:latin typeface="Tms Rmn"/>
                      </a:endParaRPr>
                    </a:p>
                  </a:txBody>
                  <a:tcPr marL="68580" marR="68580" marT="0" marB="0"/>
                </a:tc>
                <a:tc vMerge="1">
                  <a:txBody>
                    <a:bodyPr/>
                    <a:lstStyle/>
                    <a:p>
                      <a:endParaRPr lang="en-US"/>
                    </a:p>
                  </a:txBody>
                  <a:tcPr/>
                </a:tc>
                <a:tc>
                  <a:txBody>
                    <a:bodyPr/>
                    <a:lstStyle/>
                    <a:p>
                      <a:pPr fontAlgn="base">
                        <a:spcAft>
                          <a:spcPts val="0"/>
                        </a:spcAft>
                      </a:pPr>
                      <a:r>
                        <a:rPr lang="en-GB" sz="1400">
                          <a:effectLst/>
                        </a:rPr>
                        <a:t>Resilience &amp; security of energy system</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953915113"/>
                  </a:ext>
                </a:extLst>
              </a:tr>
              <a:tr h="215489">
                <a:tc>
                  <a:txBody>
                    <a:bodyPr/>
                    <a:lstStyle/>
                    <a:p>
                      <a:pPr algn="just" fontAlgn="base" latinLnBrk="1">
                        <a:spcAft>
                          <a:spcPts val="0"/>
                        </a:spcAft>
                      </a:pPr>
                      <a:r>
                        <a:rPr lang="en-GB" sz="1400">
                          <a:effectLst/>
                        </a:rPr>
                        <a:t>3</a:t>
                      </a:r>
                      <a:endParaRPr lang="en-US" sz="1400">
                        <a:effectLst/>
                        <a:latin typeface="Times New Roman" panose="02020603050405020304" pitchFamily="18" charset="0"/>
                        <a:ea typeface="맑은 고딕" panose="020B0503020000020004" pitchFamily="50" charset="-127"/>
                      </a:endParaRPr>
                    </a:p>
                  </a:txBody>
                  <a:tcPr marL="68580" marR="68580" marT="0" marB="0"/>
                </a:tc>
                <a:tc rowSpan="2">
                  <a:txBody>
                    <a:bodyPr/>
                    <a:lstStyle/>
                    <a:p>
                      <a:pPr fontAlgn="base">
                        <a:spcAft>
                          <a:spcPts val="0"/>
                        </a:spcAft>
                      </a:pPr>
                      <a:r>
                        <a:rPr lang="en-GB" sz="1400" b="1" dirty="0">
                          <a:effectLst/>
                        </a:rPr>
                        <a:t>Efficient Energy System (EE)</a:t>
                      </a:r>
                      <a:endParaRPr lang="en-US" sz="1400" b="1"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a:effectLst/>
                        </a:rPr>
                        <a:t>New materials &amp; technologies for buildings</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1006513757"/>
                  </a:ext>
                </a:extLst>
              </a:tr>
              <a:tr h="213237">
                <a:tc>
                  <a:txBody>
                    <a:bodyPr/>
                    <a:lstStyle/>
                    <a:p>
                      <a:endParaRPr lang="en-US" sz="1400">
                        <a:effectLst/>
                        <a:latin typeface="Tms Rmn"/>
                      </a:endParaRPr>
                    </a:p>
                  </a:txBody>
                  <a:tcPr marL="68580" marR="68580" marT="0" marB="0"/>
                </a:tc>
                <a:tc vMerge="1">
                  <a:txBody>
                    <a:bodyPr/>
                    <a:lstStyle/>
                    <a:p>
                      <a:endParaRPr lang="en-US"/>
                    </a:p>
                  </a:txBody>
                  <a:tcPr/>
                </a:tc>
                <a:tc>
                  <a:txBody>
                    <a:bodyPr/>
                    <a:lstStyle/>
                    <a:p>
                      <a:pPr fontAlgn="base">
                        <a:spcAft>
                          <a:spcPts val="0"/>
                        </a:spcAft>
                      </a:pPr>
                      <a:r>
                        <a:rPr lang="en-GB" sz="1400">
                          <a:effectLst/>
                        </a:rPr>
                        <a:t>Energy efficiency for industry</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1935509582"/>
                  </a:ext>
                </a:extLst>
              </a:tr>
              <a:tr h="198220">
                <a:tc>
                  <a:txBody>
                    <a:bodyPr/>
                    <a:lstStyle/>
                    <a:p>
                      <a:pPr algn="just" fontAlgn="base" latinLnBrk="1">
                        <a:spcAft>
                          <a:spcPts val="0"/>
                        </a:spcAft>
                      </a:pPr>
                      <a:r>
                        <a:rPr lang="en-GB" sz="1400">
                          <a:effectLst/>
                        </a:rPr>
                        <a:t>4</a:t>
                      </a:r>
                      <a:endParaRPr lang="en-US" sz="1400">
                        <a:effectLst/>
                        <a:latin typeface="Times New Roman" panose="02020603050405020304" pitchFamily="18" charset="0"/>
                        <a:ea typeface="맑은 고딕" panose="020B0503020000020004" pitchFamily="50" charset="-127"/>
                      </a:endParaRPr>
                    </a:p>
                  </a:txBody>
                  <a:tcPr marL="68580" marR="68580" marT="0" marB="0"/>
                </a:tc>
                <a:tc rowSpan="2">
                  <a:txBody>
                    <a:bodyPr/>
                    <a:lstStyle/>
                    <a:p>
                      <a:pPr fontAlgn="base">
                        <a:spcAft>
                          <a:spcPts val="0"/>
                        </a:spcAft>
                      </a:pPr>
                      <a:r>
                        <a:rPr lang="en-GB" sz="1400" b="1" dirty="0">
                          <a:effectLst/>
                        </a:rPr>
                        <a:t>Sustainable Transport (EV, Biofuels)</a:t>
                      </a:r>
                      <a:endParaRPr lang="en-US" sz="1400" b="1"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a:effectLst/>
                        </a:rPr>
                        <a:t>Competitive in global battery sector (e-mobility)</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3873718690"/>
                  </a:ext>
                </a:extLst>
              </a:tr>
              <a:tr h="198220">
                <a:tc>
                  <a:txBody>
                    <a:bodyPr/>
                    <a:lstStyle/>
                    <a:p>
                      <a:endParaRPr lang="en-US" sz="1400">
                        <a:effectLst/>
                        <a:latin typeface="Tms Rmn"/>
                      </a:endParaRPr>
                    </a:p>
                  </a:txBody>
                  <a:tcPr marL="68580" marR="68580" marT="0" marB="0"/>
                </a:tc>
                <a:tc vMerge="1">
                  <a:txBody>
                    <a:bodyPr/>
                    <a:lstStyle/>
                    <a:p>
                      <a:endParaRPr lang="en-US"/>
                    </a:p>
                  </a:txBody>
                  <a:tcPr/>
                </a:tc>
                <a:tc>
                  <a:txBody>
                    <a:bodyPr/>
                    <a:lstStyle/>
                    <a:p>
                      <a:pPr fontAlgn="base">
                        <a:spcAft>
                          <a:spcPts val="0"/>
                        </a:spcAft>
                      </a:pPr>
                      <a:r>
                        <a:rPr lang="en-GB" sz="1400">
                          <a:effectLst/>
                        </a:rPr>
                        <a:t>Renewable fuels</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3193547089"/>
                  </a:ext>
                </a:extLst>
              </a:tr>
              <a:tr h="198220">
                <a:tc>
                  <a:txBody>
                    <a:bodyPr/>
                    <a:lstStyle/>
                    <a:p>
                      <a:pPr algn="just" fontAlgn="base" latinLnBrk="1">
                        <a:spcAft>
                          <a:spcPts val="0"/>
                        </a:spcAft>
                      </a:pPr>
                      <a:r>
                        <a:rPr lang="en-GB" sz="1400">
                          <a:effectLst/>
                        </a:rPr>
                        <a:t>5</a:t>
                      </a:r>
                      <a:endParaRPr lang="en-US" sz="140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b="1" dirty="0" smtClean="0">
                          <a:effectLst/>
                        </a:rPr>
                        <a:t>Carbon </a:t>
                      </a:r>
                      <a:r>
                        <a:rPr lang="en-GB" sz="1400" b="1" dirty="0">
                          <a:effectLst/>
                        </a:rPr>
                        <a:t>Capture and Storage (CCS)</a:t>
                      </a:r>
                      <a:endParaRPr lang="en-US" sz="1400" b="1"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a:effectLst/>
                        </a:rPr>
                        <a:t>Carbon Capture and Storage</a:t>
                      </a:r>
                      <a:endParaRPr lang="en-US" sz="14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698344225"/>
                  </a:ext>
                </a:extLst>
              </a:tr>
              <a:tr h="198220">
                <a:tc>
                  <a:txBody>
                    <a:bodyPr/>
                    <a:lstStyle/>
                    <a:p>
                      <a:pPr algn="just" fontAlgn="base" latinLnBrk="1">
                        <a:spcAft>
                          <a:spcPts val="0"/>
                        </a:spcAft>
                      </a:pPr>
                      <a:r>
                        <a:rPr lang="en-GB" sz="1400">
                          <a:effectLst/>
                        </a:rPr>
                        <a:t>6</a:t>
                      </a:r>
                      <a:endParaRPr lang="en-US" sz="140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b="1" dirty="0">
                          <a:effectLst/>
                        </a:rPr>
                        <a:t>Nuclear Safety (NS)</a:t>
                      </a:r>
                      <a:endParaRPr lang="en-US" sz="1400" b="1"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fontAlgn="base">
                        <a:spcAft>
                          <a:spcPts val="0"/>
                        </a:spcAft>
                      </a:pPr>
                      <a:r>
                        <a:rPr lang="en-GB" sz="1400" dirty="0">
                          <a:effectLst/>
                        </a:rPr>
                        <a:t>Nuclear Safety</a:t>
                      </a:r>
                      <a:endParaRPr lang="en-US" sz="1400" dirty="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3423417196"/>
                  </a:ext>
                </a:extLst>
              </a:tr>
            </a:tbl>
          </a:graphicData>
        </a:graphic>
      </p:graphicFrame>
    </p:spTree>
    <p:extLst>
      <p:ext uri="{BB962C8B-B14F-4D97-AF65-F5344CB8AC3E}">
        <p14:creationId xmlns:p14="http://schemas.microsoft.com/office/powerpoint/2010/main" val="3997362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appendix</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
        <p:nvSpPr>
          <p:cNvPr id="13" name="Content Placeholder 1"/>
          <p:cNvSpPr>
            <a:spLocks noGrp="1"/>
          </p:cNvSpPr>
          <p:nvPr>
            <p:ph sz="quarter" idx="11"/>
          </p:nvPr>
        </p:nvSpPr>
        <p:spPr>
          <a:xfrm>
            <a:off x="251520" y="1196752"/>
            <a:ext cx="7982608" cy="4824536"/>
          </a:xfrm>
        </p:spPr>
        <p:txBody>
          <a:bodyPr/>
          <a:lstStyle/>
          <a:p>
            <a:r>
              <a:rPr lang="en-GB" sz="2000" b="1" dirty="0">
                <a:solidFill>
                  <a:schemeClr val="tx1"/>
                </a:solidFill>
                <a:latin typeface="Tahoma" pitchFamily="34" charset="0"/>
                <a:ea typeface="Tahoma" pitchFamily="34" charset="0"/>
                <a:cs typeface="Tahoma" pitchFamily="34" charset="0"/>
              </a:rPr>
              <a:t>Policy Support. (</a:t>
            </a:r>
            <a:r>
              <a:rPr lang="en-GB" sz="2000" dirty="0">
                <a:solidFill>
                  <a:schemeClr val="tx1"/>
                </a:solidFill>
                <a:latin typeface="Tahoma" pitchFamily="34" charset="0"/>
                <a:ea typeface="Tahoma" pitchFamily="34" charset="0"/>
                <a:cs typeface="Tahoma" pitchFamily="34" charset="0"/>
              </a:rPr>
              <a:t>International Energy Agency (IEA)’s policies and measures databases).</a:t>
            </a: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p:txBody>
      </p:sp>
      <p:pic>
        <p:nvPicPr>
          <p:cNvPr id="2050"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45332" y="2078753"/>
            <a:ext cx="4858916" cy="342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755576" y="2608031"/>
            <a:ext cx="7982608" cy="923330"/>
          </a:xfrm>
          <a:prstGeom prst="rect">
            <a:avLst/>
          </a:prstGeom>
        </p:spPr>
        <p:txBody>
          <a:bodyPr wrap="square">
            <a:spAutoFit/>
          </a:bodyPr>
          <a:lstStyle/>
          <a:p>
            <a:pPr>
              <a:spcAft>
                <a:spcPts val="0"/>
              </a:spcAft>
            </a:pPr>
            <a:r>
              <a:rPr lang="en-GB" dirty="0">
                <a:latin typeface="Times New Roman" panose="02020603050405020304" pitchFamily="18" charset="0"/>
                <a:ea typeface="맑은 고딕" panose="020B0503020000020004" pitchFamily="50" charset="-127"/>
              </a:rPr>
              <a:t>With </a:t>
            </a:r>
            <a:r>
              <a:rPr lang="en-GB" i="1" dirty="0" err="1">
                <a:latin typeface="Times New Roman" panose="02020603050405020304" pitchFamily="18" charset="0"/>
                <a:ea typeface="맑은 고딕" panose="020B0503020000020004" pitchFamily="50" charset="-127"/>
              </a:rPr>
              <a:t>i</a:t>
            </a:r>
            <a:r>
              <a:rPr lang="en-GB" dirty="0">
                <a:latin typeface="Times New Roman" panose="02020603050405020304" pitchFamily="18" charset="0"/>
                <a:ea typeface="맑은 고딕" panose="020B0503020000020004" pitchFamily="50" charset="-127"/>
              </a:rPr>
              <a:t> as one policy instrument (</a:t>
            </a:r>
            <a:r>
              <a:rPr lang="en-GB" i="1" dirty="0" err="1">
                <a:latin typeface="Times New Roman" panose="02020603050405020304" pitchFamily="18" charset="0"/>
                <a:ea typeface="맑은 고딕" panose="020B0503020000020004" pitchFamily="50" charset="-127"/>
              </a:rPr>
              <a:t>i</a:t>
            </a:r>
            <a:r>
              <a:rPr lang="en-GB" dirty="0">
                <a:latin typeface="Times New Roman" panose="02020603050405020304" pitchFamily="18" charset="0"/>
                <a:ea typeface="맑은 고딕" panose="020B0503020000020004" pitchFamily="50" charset="-127"/>
              </a:rPr>
              <a:t>=1,…..,n)</a:t>
            </a:r>
            <a:r>
              <a:rPr lang="x-none" sz="1200" dirty="0">
                <a:latin typeface="Times New Roman" panose="02020603050405020304" pitchFamily="18" charset="0"/>
                <a:ea typeface="맑은 고딕" panose="020B0503020000020004" pitchFamily="50" charset="-127"/>
              </a:rPr>
              <a:t>  </a:t>
            </a:r>
            <a:r>
              <a:rPr lang="en-GB" dirty="0">
                <a:latin typeface="Times New Roman" panose="02020603050405020304" pitchFamily="18" charset="0"/>
                <a:ea typeface="맑은 고딕" panose="020B0503020000020004" pitchFamily="50" charset="-127"/>
              </a:rPr>
              <a:t>, </a:t>
            </a:r>
            <a:r>
              <a:rPr lang="en-GB" i="1" dirty="0">
                <a:latin typeface="Times New Roman" panose="02020603050405020304" pitchFamily="18" charset="0"/>
                <a:ea typeface="맑은 고딕" panose="020B0503020000020004" pitchFamily="50" charset="-127"/>
              </a:rPr>
              <a:t>p</a:t>
            </a:r>
            <a:r>
              <a:rPr lang="en-GB" dirty="0">
                <a:latin typeface="Times New Roman" panose="02020603050405020304" pitchFamily="18" charset="0"/>
                <a:ea typeface="맑은 고딕" panose="020B0503020000020004" pitchFamily="50" charset="-127"/>
              </a:rPr>
              <a:t> as types of policy instrument (p=innovation, market-based and regulatory) and </a:t>
            </a:r>
            <a:r>
              <a:rPr lang="en-GB" i="1" dirty="0">
                <a:latin typeface="Times New Roman" panose="02020603050405020304" pitchFamily="18" charset="0"/>
                <a:ea typeface="맑은 고딕" panose="020B0503020000020004" pitchFamily="50" charset="-127"/>
              </a:rPr>
              <a:t>s</a:t>
            </a:r>
            <a:r>
              <a:rPr lang="en-GB" dirty="0">
                <a:latin typeface="Times New Roman" panose="02020603050405020304" pitchFamily="18" charset="0"/>
                <a:ea typeface="맑은 고딕" panose="020B0503020000020004" pitchFamily="50" charset="-127"/>
              </a:rPr>
              <a:t> as SET Plan priority area (s=1,…,6).</a:t>
            </a:r>
            <a:endParaRPr lang="en-US" sz="1400" dirty="0">
              <a:latin typeface="Times New Roman" panose="02020603050405020304" pitchFamily="18" charset="0"/>
              <a:ea typeface="맑은 고딕" panose="020B0503020000020004" pitchFamily="50" charset="-127"/>
            </a:endParaRPr>
          </a:p>
        </p:txBody>
      </p:sp>
      <p:pic>
        <p:nvPicPr>
          <p:cNvPr id="2051" name="Picture 3"/>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42893" y="3501008"/>
            <a:ext cx="4128580" cy="462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61248" y="4157916"/>
            <a:ext cx="7627176" cy="923330"/>
          </a:xfrm>
          <a:prstGeom prst="rect">
            <a:avLst/>
          </a:prstGeom>
        </p:spPr>
        <p:txBody>
          <a:bodyPr wrap="square">
            <a:spAutoFit/>
          </a:bodyPr>
          <a:lstStyle/>
          <a:p>
            <a:pPr>
              <a:spcAft>
                <a:spcPts val="0"/>
              </a:spcAft>
            </a:pPr>
            <a:r>
              <a:rPr lang="en-GB" dirty="0">
                <a:latin typeface="Times New Roman" panose="02020603050405020304" pitchFamily="18" charset="0"/>
                <a:ea typeface="맑은 고딕" panose="020B0503020000020004" pitchFamily="50" charset="-127"/>
              </a:rPr>
              <a:t>With </a:t>
            </a:r>
            <a:r>
              <a:rPr lang="en-GB" i="1" dirty="0" err="1">
                <a:latin typeface="Times New Roman" panose="02020603050405020304" pitchFamily="18" charset="0"/>
                <a:ea typeface="맑은 고딕" panose="020B0503020000020004" pitchFamily="50" charset="-127"/>
              </a:rPr>
              <a:t>i</a:t>
            </a:r>
            <a:r>
              <a:rPr lang="en-GB" dirty="0">
                <a:latin typeface="Times New Roman" panose="02020603050405020304" pitchFamily="18" charset="0"/>
                <a:ea typeface="맑은 고딕" panose="020B0503020000020004" pitchFamily="50" charset="-127"/>
              </a:rPr>
              <a:t> as one policy instrument (</a:t>
            </a:r>
            <a:r>
              <a:rPr lang="en-GB" i="1" dirty="0" err="1">
                <a:latin typeface="Times New Roman" panose="02020603050405020304" pitchFamily="18" charset="0"/>
                <a:ea typeface="맑은 고딕" panose="020B0503020000020004" pitchFamily="50" charset="-127"/>
              </a:rPr>
              <a:t>i</a:t>
            </a:r>
            <a:r>
              <a:rPr lang="en-GB" dirty="0">
                <a:latin typeface="Times New Roman" panose="02020603050405020304" pitchFamily="18" charset="0"/>
                <a:ea typeface="맑은 고딕" panose="020B0503020000020004" pitchFamily="50" charset="-127"/>
              </a:rPr>
              <a:t>=1,…..,n)</a:t>
            </a:r>
            <a:r>
              <a:rPr lang="x-none" sz="1200" dirty="0">
                <a:latin typeface="Times New Roman" panose="02020603050405020304" pitchFamily="18" charset="0"/>
                <a:ea typeface="맑은 고딕" panose="020B0503020000020004" pitchFamily="50" charset="-127"/>
              </a:rPr>
              <a:t>  </a:t>
            </a:r>
            <a:r>
              <a:rPr lang="en-GB" dirty="0">
                <a:latin typeface="Times New Roman" panose="02020603050405020304" pitchFamily="18" charset="0"/>
                <a:ea typeface="맑은 고딕" panose="020B0503020000020004" pitchFamily="50" charset="-127"/>
              </a:rPr>
              <a:t>, </a:t>
            </a:r>
            <a:r>
              <a:rPr lang="en-GB" i="1" dirty="0">
                <a:latin typeface="Times New Roman" panose="02020603050405020304" pitchFamily="18" charset="0"/>
                <a:ea typeface="맑은 고딕" panose="020B0503020000020004" pitchFamily="50" charset="-127"/>
              </a:rPr>
              <a:t>p</a:t>
            </a:r>
            <a:r>
              <a:rPr lang="en-GB" dirty="0">
                <a:latin typeface="Times New Roman" panose="02020603050405020304" pitchFamily="18" charset="0"/>
                <a:ea typeface="맑은 고딕" panose="020B0503020000020004" pitchFamily="50" charset="-127"/>
              </a:rPr>
              <a:t> as types of policy instrument (p=innovation, market-based and regulatory) and </a:t>
            </a:r>
            <a:r>
              <a:rPr lang="en-GB" i="1" dirty="0">
                <a:latin typeface="Times New Roman" panose="02020603050405020304" pitchFamily="18" charset="0"/>
                <a:ea typeface="맑은 고딕" panose="020B0503020000020004" pitchFamily="50" charset="-127"/>
              </a:rPr>
              <a:t>s</a:t>
            </a:r>
            <a:r>
              <a:rPr lang="en-GB" dirty="0">
                <a:latin typeface="Times New Roman" panose="02020603050405020304" pitchFamily="18" charset="0"/>
                <a:ea typeface="맑은 고딕" panose="020B0503020000020004" pitchFamily="50" charset="-127"/>
              </a:rPr>
              <a:t> as SET Plan priority area (s=1,…,6).</a:t>
            </a:r>
            <a:endParaRPr lang="en-US" sz="1400" dirty="0">
              <a:latin typeface="Times New Roman" panose="02020603050405020304" pitchFamily="18" charset="0"/>
              <a:ea typeface="맑은 고딕" panose="020B0503020000020004" pitchFamily="50" charset="-127"/>
            </a:endParaRPr>
          </a:p>
        </p:txBody>
      </p:sp>
    </p:spTree>
    <p:extLst>
      <p:ext uri="{BB962C8B-B14F-4D97-AF65-F5344CB8AC3E}">
        <p14:creationId xmlns:p14="http://schemas.microsoft.com/office/powerpoint/2010/main" val="3485598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appendix</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
        <p:nvSpPr>
          <p:cNvPr id="13" name="Content Placeholder 1"/>
          <p:cNvSpPr>
            <a:spLocks noGrp="1"/>
          </p:cNvSpPr>
          <p:nvPr>
            <p:ph sz="quarter" idx="11"/>
          </p:nvPr>
        </p:nvSpPr>
        <p:spPr>
          <a:xfrm>
            <a:off x="251520" y="1196752"/>
            <a:ext cx="7982608" cy="4824536"/>
          </a:xfrm>
        </p:spPr>
        <p:txBody>
          <a:bodyPr/>
          <a:lstStyle/>
          <a:p>
            <a:r>
              <a:rPr lang="en-GB" sz="2000" b="1" dirty="0">
                <a:solidFill>
                  <a:schemeClr val="tx1"/>
                </a:solidFill>
                <a:latin typeface="Tahoma" pitchFamily="34" charset="0"/>
                <a:ea typeface="Tahoma" pitchFamily="34" charset="0"/>
                <a:cs typeface="Tahoma" pitchFamily="34" charset="0"/>
              </a:rPr>
              <a:t>Policy Support. (</a:t>
            </a:r>
            <a:r>
              <a:rPr lang="en-GB" sz="2000" dirty="0">
                <a:solidFill>
                  <a:schemeClr val="tx1"/>
                </a:solidFill>
                <a:latin typeface="Tahoma" pitchFamily="34" charset="0"/>
                <a:ea typeface="Tahoma" pitchFamily="34" charset="0"/>
                <a:cs typeface="Tahoma" pitchFamily="34" charset="0"/>
              </a:rPr>
              <a:t>International Energy Agency (IEA)’s policies and measures databases).</a:t>
            </a: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r>
              <a:rPr lang="en-GB" sz="2000" b="1" dirty="0">
                <a:solidFill>
                  <a:schemeClr val="tx1"/>
                </a:solidFill>
                <a:latin typeface="Tahoma" pitchFamily="34" charset="0"/>
                <a:ea typeface="Tahoma" pitchFamily="34" charset="0"/>
                <a:cs typeface="Tahoma" pitchFamily="34" charset="0"/>
              </a:rPr>
              <a:t>Policy Stability. (</a:t>
            </a:r>
            <a:r>
              <a:rPr lang="en-GB" sz="2000" dirty="0">
                <a:solidFill>
                  <a:schemeClr val="tx1"/>
                </a:solidFill>
                <a:latin typeface="Tahoma" pitchFamily="34" charset="0"/>
                <a:ea typeface="Tahoma" pitchFamily="34" charset="0"/>
                <a:cs typeface="Tahoma" pitchFamily="34" charset="0"/>
              </a:rPr>
              <a:t>International Energy Agency (IEA)’s policies and measures databases).</a:t>
            </a: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p:txBody>
      </p:sp>
      <p:pic>
        <p:nvPicPr>
          <p:cNvPr id="3074"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87824" y="1985399"/>
            <a:ext cx="2592288" cy="40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a:spLocks noChangeArrowheads="1"/>
          </p:cNvSpPr>
          <p:nvPr/>
        </p:nvSpPr>
        <p:spPr bwMode="auto">
          <a:xfrm>
            <a:off x="899592" y="2535776"/>
            <a:ext cx="71026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ko-KR" dirty="0">
                <a:latin typeface="Times New Roman" panose="02020603050405020304" pitchFamily="18" charset="0"/>
                <a:ea typeface="맑은 고딕" panose="020B0503020000020004" pitchFamily="50" charset="-127"/>
              </a:rPr>
              <a:t>With  as share of a type of policy instrument in the SET Plan priority area. </a:t>
            </a:r>
          </a:p>
          <a:p>
            <a:pPr marL="0" marR="0" lvl="0" indent="0" algn="l" defTabSz="914400" rtl="0" eaLnBrk="0" fontAlgn="base" latinLnBrk="0" hangingPunct="0">
              <a:lnSpc>
                <a:spcPct val="100000"/>
              </a:lnSpc>
              <a:spcBef>
                <a:spcPct val="0"/>
              </a:spcBef>
              <a:spcAft>
                <a:spcPct val="0"/>
              </a:spcAft>
              <a:buClrTx/>
              <a:buSzTx/>
              <a:buFontTx/>
              <a:buNone/>
              <a:tabLst/>
            </a:pPr>
            <a:r>
              <a:rPr lang="en-GB" altLang="ko-KR" dirty="0">
                <a:latin typeface="Times New Roman" panose="02020603050405020304" pitchFamily="18" charset="0"/>
                <a:ea typeface="맑은 고딕" panose="020B0503020000020004" pitchFamily="50" charset="-127"/>
              </a:rPr>
              <a:t>The higher the value of H, the more diverse the mix of policy instruments</a:t>
            </a:r>
            <a:r>
              <a:rPr kumimoji="0" lang="en-GB" altLang="ko-KR" sz="1100" b="0" i="0" u="none" strike="noStrike" cap="none" normalizeH="0" baseline="0" dirty="0">
                <a:ln>
                  <a:noFill/>
                </a:ln>
                <a:solidFill>
                  <a:schemeClr val="tx1"/>
                </a:solidFill>
                <a:effectLst/>
                <a:latin typeface="Times New Roman" panose="02020603050405020304" pitchFamily="18" charset="0"/>
                <a:ea typeface="맑은 고딕" panose="020B0503020000020004" pitchFamily="50" charset="-127"/>
                <a:cs typeface="Times New Roman" panose="02020603050405020304" pitchFamily="18" charset="0"/>
              </a:rPr>
              <a:t>. </a:t>
            </a:r>
            <a:endParaRPr kumimoji="0" lang="en-GB" altLang="ko-KR" sz="1800" b="0" i="0" u="none" strike="noStrike" cap="none" normalizeH="0" baseline="0" dirty="0">
              <a:ln>
                <a:noFill/>
              </a:ln>
              <a:solidFill>
                <a:schemeClr val="tx1"/>
              </a:solidFill>
              <a:effectLst/>
              <a:latin typeface="Arial" panose="020B0604020202020204" pitchFamily="34" charset="0"/>
            </a:endParaRPr>
          </a:p>
        </p:txBody>
      </p:sp>
      <p:pic>
        <p:nvPicPr>
          <p:cNvPr id="3076" name="Picture 4"/>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82400" y="4302268"/>
            <a:ext cx="3429760" cy="452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899592" y="4803043"/>
            <a:ext cx="6318448" cy="584775"/>
          </a:xfrm>
          <a:prstGeom prst="rect">
            <a:avLst/>
          </a:prstGeom>
        </p:spPr>
        <p:txBody>
          <a:bodyPr wrap="square">
            <a:spAutoFit/>
          </a:bodyPr>
          <a:lstStyle/>
          <a:p>
            <a:pPr>
              <a:spcAft>
                <a:spcPts val="0"/>
              </a:spcAft>
            </a:pPr>
            <a:r>
              <a:rPr lang="en-GB" sz="1600" dirty="0">
                <a:latin typeface="Times New Roman" panose="02020603050405020304" pitchFamily="18" charset="0"/>
                <a:ea typeface="맑은 고딕" panose="020B0503020000020004" pitchFamily="50" charset="-127"/>
              </a:rPr>
              <a:t>With </a:t>
            </a:r>
            <a:r>
              <a:rPr lang="en-GB" sz="1600" i="1" dirty="0" err="1">
                <a:latin typeface="Times New Roman" panose="02020603050405020304" pitchFamily="18" charset="0"/>
                <a:ea typeface="맑은 고딕" panose="020B0503020000020004" pitchFamily="50" charset="-127"/>
              </a:rPr>
              <a:t>i</a:t>
            </a:r>
            <a:r>
              <a:rPr lang="en-GB" sz="1600" dirty="0">
                <a:latin typeface="Times New Roman" panose="02020603050405020304" pitchFamily="18" charset="0"/>
                <a:ea typeface="맑은 고딕" panose="020B0503020000020004" pitchFamily="50" charset="-127"/>
              </a:rPr>
              <a:t> as one policy instrument (</a:t>
            </a:r>
            <a:r>
              <a:rPr lang="en-GB" sz="1600" i="1" dirty="0" err="1">
                <a:latin typeface="Times New Roman" panose="02020603050405020304" pitchFamily="18" charset="0"/>
                <a:ea typeface="맑은 고딕" panose="020B0503020000020004" pitchFamily="50" charset="-127"/>
              </a:rPr>
              <a:t>i</a:t>
            </a:r>
            <a:r>
              <a:rPr lang="en-GB" sz="1600" dirty="0">
                <a:latin typeface="Times New Roman" panose="02020603050405020304" pitchFamily="18" charset="0"/>
                <a:ea typeface="맑은 고딕" panose="020B0503020000020004" pitchFamily="50" charset="-127"/>
              </a:rPr>
              <a:t>=1,…..,n)</a:t>
            </a:r>
            <a:r>
              <a:rPr lang="x-none" sz="1100" dirty="0">
                <a:latin typeface="Times New Roman" panose="02020603050405020304" pitchFamily="18" charset="0"/>
                <a:ea typeface="맑은 고딕" panose="020B0503020000020004" pitchFamily="50" charset="-127"/>
              </a:rPr>
              <a:t>  </a:t>
            </a:r>
            <a:r>
              <a:rPr lang="en-GB" sz="1600" dirty="0">
                <a:latin typeface="Times New Roman" panose="02020603050405020304" pitchFamily="18" charset="0"/>
                <a:ea typeface="맑은 고딕" panose="020B0503020000020004" pitchFamily="50" charset="-127"/>
              </a:rPr>
              <a:t> and </a:t>
            </a:r>
            <a:r>
              <a:rPr lang="en-GB" sz="1600" i="1" dirty="0">
                <a:latin typeface="Times New Roman" panose="02020603050405020304" pitchFamily="18" charset="0"/>
                <a:ea typeface="맑은 고딕" panose="020B0503020000020004" pitchFamily="50" charset="-127"/>
              </a:rPr>
              <a:t>s</a:t>
            </a:r>
            <a:r>
              <a:rPr lang="en-GB" sz="1600" dirty="0">
                <a:latin typeface="Times New Roman" panose="02020603050405020304" pitchFamily="18" charset="0"/>
                <a:ea typeface="맑은 고딕" panose="020B0503020000020004" pitchFamily="50" charset="-127"/>
              </a:rPr>
              <a:t> as SET Plan priority area (s=1,…,6).</a:t>
            </a:r>
            <a:endParaRPr lang="en-US" dirty="0">
              <a:latin typeface="Times New Roman" panose="02020603050405020304" pitchFamily="18" charset="0"/>
              <a:ea typeface="맑은 고딕" panose="020B0503020000020004" pitchFamily="50" charset="-127"/>
            </a:endParaRPr>
          </a:p>
        </p:txBody>
      </p:sp>
    </p:spTree>
    <p:extLst>
      <p:ext uri="{BB962C8B-B14F-4D97-AF65-F5344CB8AC3E}">
        <p14:creationId xmlns:p14="http://schemas.microsoft.com/office/powerpoint/2010/main" val="1367302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appendix</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
        <p:nvSpPr>
          <p:cNvPr id="13" name="Content Placeholder 1"/>
          <p:cNvSpPr>
            <a:spLocks noGrp="1"/>
          </p:cNvSpPr>
          <p:nvPr>
            <p:ph sz="quarter" idx="11"/>
          </p:nvPr>
        </p:nvSpPr>
        <p:spPr>
          <a:xfrm>
            <a:off x="251520" y="1196752"/>
            <a:ext cx="7982608" cy="4824536"/>
          </a:xfrm>
        </p:spPr>
        <p:txBody>
          <a:bodyPr/>
          <a:lstStyle/>
          <a:p>
            <a:r>
              <a:rPr lang="en-GB" sz="2000" b="1" dirty="0">
                <a:solidFill>
                  <a:schemeClr val="tx1"/>
                </a:solidFill>
                <a:latin typeface="Tahoma" pitchFamily="34" charset="0"/>
                <a:ea typeface="Tahoma" pitchFamily="34" charset="0"/>
                <a:cs typeface="Tahoma" pitchFamily="34" charset="0"/>
              </a:rPr>
              <a:t>Legacy of Failure </a:t>
            </a:r>
            <a:r>
              <a:rPr lang="en-GB" sz="2000" dirty="0">
                <a:solidFill>
                  <a:schemeClr val="tx1"/>
                </a:solidFill>
                <a:latin typeface="Tahoma" pitchFamily="34" charset="0"/>
                <a:ea typeface="Tahoma" pitchFamily="34" charset="0"/>
                <a:cs typeface="Tahoma" pitchFamily="34" charset="0"/>
              </a:rPr>
              <a:t>(Google Search Data)</a:t>
            </a: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p:txBody>
      </p:sp>
      <p:pic>
        <p:nvPicPr>
          <p:cNvPr id="4100" name="Picture 4"/>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3809" y="1620816"/>
            <a:ext cx="3096344" cy="60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3809" y="2327168"/>
            <a:ext cx="2862025" cy="526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6"/>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7864" y="2945218"/>
            <a:ext cx="1800200" cy="666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368152" y="3799255"/>
            <a:ext cx="6228183" cy="369332"/>
          </a:xfrm>
          <a:prstGeom prst="rect">
            <a:avLst/>
          </a:prstGeom>
        </p:spPr>
        <p:txBody>
          <a:bodyPr wrap="square">
            <a:spAutoFit/>
          </a:bodyPr>
          <a:lstStyle/>
          <a:p>
            <a:pPr>
              <a:spcAft>
                <a:spcPts val="0"/>
              </a:spcAft>
            </a:pPr>
            <a:r>
              <a:rPr lang="en-GB" dirty="0">
                <a:latin typeface="Times New Roman" panose="02020603050405020304" pitchFamily="18" charset="0"/>
                <a:ea typeface="맑은 고딕" panose="020B0503020000020004" pitchFamily="50" charset="-127"/>
              </a:rPr>
              <a:t>With </a:t>
            </a:r>
            <a:r>
              <a:rPr lang="en-GB" i="1" dirty="0">
                <a:latin typeface="Times New Roman" panose="02020603050405020304" pitchFamily="18" charset="0"/>
                <a:ea typeface="맑은 고딕" panose="020B0503020000020004" pitchFamily="50" charset="-127"/>
              </a:rPr>
              <a:t>t </a:t>
            </a:r>
            <a:r>
              <a:rPr lang="en-GB" dirty="0">
                <a:latin typeface="Times New Roman" panose="02020603050405020304" pitchFamily="18" charset="0"/>
                <a:ea typeface="맑은 고딕" panose="020B0503020000020004" pitchFamily="50" charset="-127"/>
              </a:rPr>
              <a:t>as year and </a:t>
            </a:r>
            <a:r>
              <a:rPr lang="en-GB" i="1" dirty="0">
                <a:latin typeface="Times New Roman" panose="02020603050405020304" pitchFamily="18" charset="0"/>
                <a:ea typeface="맑은 고딕" panose="020B0503020000020004" pitchFamily="50" charset="-127"/>
              </a:rPr>
              <a:t>s</a:t>
            </a:r>
            <a:r>
              <a:rPr lang="en-GB" dirty="0">
                <a:latin typeface="Times New Roman" panose="02020603050405020304" pitchFamily="18" charset="0"/>
                <a:ea typeface="맑은 고딕" panose="020B0503020000020004" pitchFamily="50" charset="-127"/>
              </a:rPr>
              <a:t> SET Plan priority area (s=1,…,6)</a:t>
            </a:r>
            <a:r>
              <a:rPr lang="x-none" sz="1200" dirty="0">
                <a:latin typeface="Times New Roman" panose="02020603050405020304" pitchFamily="18" charset="0"/>
                <a:ea typeface="맑은 고딕" panose="020B0503020000020004" pitchFamily="50" charset="-127"/>
              </a:rPr>
              <a:t>  </a:t>
            </a:r>
            <a:r>
              <a:rPr lang="en-GB" dirty="0">
                <a:latin typeface="Times New Roman" panose="02020603050405020304" pitchFamily="18" charset="0"/>
                <a:ea typeface="맑은 고딕" panose="020B0503020000020004" pitchFamily="50" charset="-127"/>
              </a:rPr>
              <a:t>.</a:t>
            </a:r>
            <a:r>
              <a:rPr lang="x-none" sz="1200" dirty="0">
                <a:latin typeface="Times New Roman" panose="02020603050405020304" pitchFamily="18" charset="0"/>
                <a:ea typeface="맑은 고딕" panose="020B0503020000020004" pitchFamily="50" charset="-127"/>
              </a:rPr>
              <a:t> </a:t>
            </a:r>
            <a:endParaRPr lang="en-US" sz="2000" dirty="0">
              <a:effectLst/>
              <a:latin typeface="Times New Roman" panose="02020603050405020304" pitchFamily="18" charset="0"/>
              <a:ea typeface="맑은 고딕" panose="020B0503020000020004" pitchFamily="50" charset="-127"/>
            </a:endParaRPr>
          </a:p>
        </p:txBody>
      </p:sp>
    </p:spTree>
    <p:extLst>
      <p:ext uri="{BB962C8B-B14F-4D97-AF65-F5344CB8AC3E}">
        <p14:creationId xmlns:p14="http://schemas.microsoft.com/office/powerpoint/2010/main" val="868317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appendix</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
        <p:nvSpPr>
          <p:cNvPr id="13" name="Content Placeholder 1"/>
          <p:cNvSpPr>
            <a:spLocks noGrp="1"/>
          </p:cNvSpPr>
          <p:nvPr>
            <p:ph sz="quarter" idx="11"/>
          </p:nvPr>
        </p:nvSpPr>
        <p:spPr>
          <a:xfrm>
            <a:off x="251520" y="1196752"/>
            <a:ext cx="7982608" cy="4824536"/>
          </a:xfrm>
        </p:spPr>
        <p:txBody>
          <a:bodyPr/>
          <a:lstStyle/>
          <a:p>
            <a:r>
              <a:rPr lang="en-GB" sz="2000" b="1" dirty="0">
                <a:solidFill>
                  <a:schemeClr val="tx1"/>
                </a:solidFill>
                <a:latin typeface="Tahoma" pitchFamily="34" charset="0"/>
                <a:ea typeface="Tahoma" pitchFamily="34" charset="0"/>
                <a:cs typeface="Tahoma" pitchFamily="34" charset="0"/>
              </a:rPr>
              <a:t>Capacity of Actors &amp; Institutions</a:t>
            </a:r>
            <a:r>
              <a:rPr lang="en-GB" sz="2000" dirty="0">
                <a:solidFill>
                  <a:schemeClr val="tx1"/>
                </a:solidFill>
                <a:latin typeface="Tahoma" pitchFamily="34" charset="0"/>
                <a:ea typeface="Tahoma" pitchFamily="34" charset="0"/>
                <a:cs typeface="Tahoma" pitchFamily="34" charset="0"/>
              </a:rPr>
              <a:t>. (a survey of the top 100 clean-tech R&amp;D organisations, the European Commission).</a:t>
            </a:r>
          </a:p>
          <a:p>
            <a:r>
              <a:rPr lang="en-GB" sz="2000" b="1" dirty="0">
                <a:solidFill>
                  <a:schemeClr val="tx1"/>
                </a:solidFill>
                <a:latin typeface="Tahoma" pitchFamily="34" charset="0"/>
                <a:ea typeface="Tahoma" pitchFamily="34" charset="0"/>
                <a:cs typeface="Tahoma" pitchFamily="34" charset="0"/>
              </a:rPr>
              <a:t>Heterogeneity of Actors &amp; Institutions</a:t>
            </a: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endParaRPr lang="en-GB" sz="2000" dirty="0">
              <a:solidFill>
                <a:schemeClr val="tx1"/>
              </a:solidFill>
              <a:latin typeface="Tahoma" pitchFamily="34" charset="0"/>
              <a:ea typeface="Tahoma" pitchFamily="34" charset="0"/>
              <a:cs typeface="Tahoma" pitchFamily="34" charset="0"/>
            </a:endParaRPr>
          </a:p>
          <a:p>
            <a:r>
              <a:rPr lang="en-GB" sz="2000" b="1" dirty="0">
                <a:solidFill>
                  <a:schemeClr val="tx1"/>
                </a:solidFill>
                <a:latin typeface="Tahoma" pitchFamily="34" charset="0"/>
                <a:ea typeface="Tahoma" pitchFamily="34" charset="0"/>
                <a:cs typeface="Tahoma" pitchFamily="34" charset="0"/>
              </a:rPr>
              <a:t>Quality Control </a:t>
            </a:r>
            <a:r>
              <a:rPr lang="en-GB" sz="2000" dirty="0">
                <a:solidFill>
                  <a:schemeClr val="tx1"/>
                </a:solidFill>
                <a:latin typeface="Tahoma" pitchFamily="34" charset="0"/>
                <a:ea typeface="Tahoma" pitchFamily="34" charset="0"/>
                <a:cs typeface="Tahoma" pitchFamily="34" charset="0"/>
              </a:rPr>
              <a:t>(European Commission’s science and knowledge service)</a:t>
            </a:r>
          </a:p>
          <a:p>
            <a:r>
              <a:rPr lang="en-GB" sz="2000" b="1" dirty="0">
                <a:solidFill>
                  <a:schemeClr val="tx1"/>
                </a:solidFill>
                <a:latin typeface="Tahoma" pitchFamily="34" charset="0"/>
                <a:ea typeface="Tahoma" pitchFamily="34" charset="0"/>
                <a:cs typeface="Tahoma" pitchFamily="34" charset="0"/>
              </a:rPr>
              <a:t>Exchange &amp; Interaction </a:t>
            </a:r>
            <a:r>
              <a:rPr lang="en-GB" sz="2000" dirty="0">
                <a:solidFill>
                  <a:schemeClr val="tx1"/>
                </a:solidFill>
                <a:latin typeface="Tahoma" pitchFamily="34" charset="0"/>
                <a:ea typeface="Tahoma" pitchFamily="34" charset="0"/>
                <a:cs typeface="Tahoma" pitchFamily="34" charset="0"/>
              </a:rPr>
              <a:t>(European Energy Research Alliance)</a:t>
            </a:r>
          </a:p>
          <a:p>
            <a:r>
              <a:rPr lang="en-GB" sz="2000" b="1" dirty="0">
                <a:solidFill>
                  <a:schemeClr val="tx1"/>
                </a:solidFill>
                <a:latin typeface="Tahoma" pitchFamily="34" charset="0"/>
                <a:ea typeface="Tahoma" pitchFamily="34" charset="0"/>
                <a:cs typeface="Tahoma" pitchFamily="34" charset="0"/>
              </a:rPr>
              <a:t>Shared Expectations</a:t>
            </a:r>
            <a:r>
              <a:rPr lang="en-GB" sz="2000" dirty="0">
                <a:solidFill>
                  <a:schemeClr val="tx1"/>
                </a:solidFill>
                <a:latin typeface="Tahoma" pitchFamily="34" charset="0"/>
                <a:ea typeface="Tahoma" pitchFamily="34" charset="0"/>
                <a:cs typeface="Tahoma" pitchFamily="34" charset="0"/>
              </a:rPr>
              <a:t> (Policy database)</a:t>
            </a:r>
          </a:p>
          <a:p>
            <a:endParaRPr lang="en-GB" sz="2000" dirty="0">
              <a:solidFill>
                <a:schemeClr val="tx1"/>
              </a:solidFill>
              <a:latin typeface="Tahoma" pitchFamily="34" charset="0"/>
              <a:ea typeface="Tahoma" pitchFamily="34" charset="0"/>
              <a:cs typeface="Tahoma" pitchFamily="34" charset="0"/>
            </a:endParaRPr>
          </a:p>
        </p:txBody>
      </p:sp>
      <p:pic>
        <p:nvPicPr>
          <p:cNvPr id="5122"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91828" y="2420888"/>
            <a:ext cx="2501991" cy="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3"/>
          <p:cNvSpPr>
            <a:spLocks noChangeArrowheads="1"/>
          </p:cNvSpPr>
          <p:nvPr/>
        </p:nvSpPr>
        <p:spPr bwMode="auto">
          <a:xfrm>
            <a:off x="755576" y="3155804"/>
            <a:ext cx="770485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ko-KR" dirty="0">
                <a:latin typeface="Times New Roman" panose="02020603050405020304" pitchFamily="18" charset="0"/>
                <a:ea typeface="맑은 고딕" panose="020B0503020000020004" pitchFamily="50" charset="-127"/>
              </a:rPr>
              <a:t>With  as the share of SET Plans in the entire SET Plan. </a:t>
            </a:r>
          </a:p>
          <a:p>
            <a:pPr marL="0" marR="0" lvl="0" indent="0" algn="l" defTabSz="914400" rtl="0" eaLnBrk="0" fontAlgn="base" latinLnBrk="0" hangingPunct="0">
              <a:lnSpc>
                <a:spcPct val="100000"/>
              </a:lnSpc>
              <a:spcBef>
                <a:spcPct val="0"/>
              </a:spcBef>
              <a:spcAft>
                <a:spcPct val="0"/>
              </a:spcAft>
              <a:buClrTx/>
              <a:buSzTx/>
              <a:buFontTx/>
              <a:buNone/>
              <a:tabLst/>
            </a:pPr>
            <a:r>
              <a:rPr lang="en-GB" altLang="ko-KR" dirty="0">
                <a:latin typeface="Times New Roman" panose="02020603050405020304" pitchFamily="18" charset="0"/>
                <a:ea typeface="맑은 고딕" panose="020B0503020000020004" pitchFamily="50" charset="-127"/>
              </a:rPr>
              <a:t>Higher scores on E indicate a more heterogeneous mix of actors in the energy innovation system. </a:t>
            </a:r>
            <a:endParaRPr lang="en-US" altLang="ko-KR" dirty="0">
              <a:latin typeface="Times New Roman" panose="02020603050405020304" pitchFamily="18" charset="0"/>
              <a:ea typeface="맑은 고딕" panose="020B0503020000020004" pitchFamily="50" charset="-127"/>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ko-K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54765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a:t>appendix</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graphicFrame>
        <p:nvGraphicFramePr>
          <p:cNvPr id="3" name="Table 2"/>
          <p:cNvGraphicFramePr>
            <a:graphicFrameLocks noGrp="1"/>
          </p:cNvGraphicFramePr>
          <p:nvPr>
            <p:extLst>
              <p:ext uri="{D42A27DB-BD31-4B8C-83A1-F6EECF244321}">
                <p14:modId xmlns:p14="http://schemas.microsoft.com/office/powerpoint/2010/main" val="2917588491"/>
              </p:ext>
            </p:extLst>
          </p:nvPr>
        </p:nvGraphicFramePr>
        <p:xfrm>
          <a:off x="539552" y="1690384"/>
          <a:ext cx="7546658" cy="4590156"/>
        </p:xfrm>
        <a:graphic>
          <a:graphicData uri="http://schemas.openxmlformats.org/drawingml/2006/table">
            <a:tbl>
              <a:tblPr firstRow="1" firstCol="1" bandRow="1">
                <a:tableStyleId>{5C22544A-7EE6-4342-B048-85BDC9FD1C3A}</a:tableStyleId>
              </a:tblPr>
              <a:tblGrid>
                <a:gridCol w="423228">
                  <a:extLst>
                    <a:ext uri="{9D8B030D-6E8A-4147-A177-3AD203B41FA5}">
                      <a16:colId xmlns:a16="http://schemas.microsoft.com/office/drawing/2014/main" val="1309337976"/>
                    </a:ext>
                  </a:extLst>
                </a:gridCol>
                <a:gridCol w="1842105">
                  <a:extLst>
                    <a:ext uri="{9D8B030D-6E8A-4147-A177-3AD203B41FA5}">
                      <a16:colId xmlns:a16="http://schemas.microsoft.com/office/drawing/2014/main" val="689233167"/>
                    </a:ext>
                  </a:extLst>
                </a:gridCol>
                <a:gridCol w="962668">
                  <a:extLst>
                    <a:ext uri="{9D8B030D-6E8A-4147-A177-3AD203B41FA5}">
                      <a16:colId xmlns:a16="http://schemas.microsoft.com/office/drawing/2014/main" val="3331860634"/>
                    </a:ext>
                  </a:extLst>
                </a:gridCol>
                <a:gridCol w="1001928">
                  <a:extLst>
                    <a:ext uri="{9D8B030D-6E8A-4147-A177-3AD203B41FA5}">
                      <a16:colId xmlns:a16="http://schemas.microsoft.com/office/drawing/2014/main" val="4165972793"/>
                    </a:ext>
                  </a:extLst>
                </a:gridCol>
                <a:gridCol w="1001928">
                  <a:extLst>
                    <a:ext uri="{9D8B030D-6E8A-4147-A177-3AD203B41FA5}">
                      <a16:colId xmlns:a16="http://schemas.microsoft.com/office/drawing/2014/main" val="4291439177"/>
                    </a:ext>
                  </a:extLst>
                </a:gridCol>
                <a:gridCol w="1112643">
                  <a:extLst>
                    <a:ext uri="{9D8B030D-6E8A-4147-A177-3AD203B41FA5}">
                      <a16:colId xmlns:a16="http://schemas.microsoft.com/office/drawing/2014/main" val="1121667611"/>
                    </a:ext>
                  </a:extLst>
                </a:gridCol>
                <a:gridCol w="1202158">
                  <a:extLst>
                    <a:ext uri="{9D8B030D-6E8A-4147-A177-3AD203B41FA5}">
                      <a16:colId xmlns:a16="http://schemas.microsoft.com/office/drawing/2014/main" val="200542918"/>
                    </a:ext>
                  </a:extLst>
                </a:gridCol>
              </a:tblGrid>
              <a:tr h="740597">
                <a:tc>
                  <a:txBody>
                    <a:bodyPr/>
                    <a:lstStyle/>
                    <a:p>
                      <a:pPr algn="l"/>
                      <a:endParaRPr lang="en-US" sz="1200">
                        <a:effectLst/>
                        <a:latin typeface="Tms Rmn"/>
                      </a:endParaRPr>
                    </a:p>
                  </a:txBody>
                  <a:tcPr marL="68580" marR="68580" marT="0" marB="0" anchor="b"/>
                </a:tc>
                <a:tc>
                  <a:txBody>
                    <a:bodyPr/>
                    <a:lstStyle/>
                    <a:p>
                      <a:pPr algn="l">
                        <a:spcAft>
                          <a:spcPts val="0"/>
                        </a:spcAft>
                      </a:pPr>
                      <a:r>
                        <a:rPr lang="en-US" sz="1200" dirty="0">
                          <a:effectLst/>
                        </a:rPr>
                        <a:t>SET Plan</a:t>
                      </a:r>
                      <a:endParaRPr lang="en-US" sz="1200" dirty="0">
                        <a:effectLst/>
                        <a:latin typeface="Times New Roman" panose="02020603050405020304" pitchFamily="18" charset="0"/>
                        <a:ea typeface="맑은 고딕" panose="020B0503020000020004" pitchFamily="50" charset="-127"/>
                      </a:endParaRPr>
                    </a:p>
                  </a:txBody>
                  <a:tcPr marL="68580" marR="68580" marT="0" marB="0" anchor="b"/>
                </a:tc>
                <a:tc>
                  <a:txBody>
                    <a:bodyPr/>
                    <a:lstStyle/>
                    <a:p>
                      <a:pPr algn="l">
                        <a:spcAft>
                          <a:spcPts val="0"/>
                        </a:spcAft>
                      </a:pPr>
                      <a:r>
                        <a:rPr lang="en-US" sz="1200">
                          <a:effectLst/>
                        </a:rPr>
                        <a:t>Potential Market Size (physical units)</a:t>
                      </a:r>
                      <a:endParaRPr lang="en-US" sz="1200">
                        <a:effectLst/>
                        <a:latin typeface="Times New Roman" panose="02020603050405020304" pitchFamily="18" charset="0"/>
                        <a:ea typeface="맑은 고딕" panose="020B0503020000020004" pitchFamily="50" charset="-127"/>
                      </a:endParaRPr>
                    </a:p>
                  </a:txBody>
                  <a:tcPr marL="68580" marR="68580" marT="0" marB="0" anchor="b"/>
                </a:tc>
                <a:tc>
                  <a:txBody>
                    <a:bodyPr/>
                    <a:lstStyle/>
                    <a:p>
                      <a:pPr algn="l">
                        <a:spcAft>
                          <a:spcPts val="0"/>
                        </a:spcAft>
                      </a:pPr>
                      <a:r>
                        <a:rPr lang="en-US" sz="1200">
                          <a:effectLst/>
                        </a:rPr>
                        <a:t>Actual Market Size (physical units)</a:t>
                      </a:r>
                      <a:endParaRPr lang="en-US" sz="1200">
                        <a:effectLst/>
                        <a:latin typeface="Times New Roman" panose="02020603050405020304" pitchFamily="18" charset="0"/>
                        <a:ea typeface="맑은 고딕" panose="020B0503020000020004" pitchFamily="50" charset="-127"/>
                      </a:endParaRPr>
                    </a:p>
                  </a:txBody>
                  <a:tcPr marL="68580" marR="68580" marT="0" marB="0" anchor="b"/>
                </a:tc>
                <a:tc>
                  <a:txBody>
                    <a:bodyPr/>
                    <a:lstStyle/>
                    <a:p>
                      <a:pPr algn="l">
                        <a:spcAft>
                          <a:spcPts val="0"/>
                        </a:spcAft>
                      </a:pPr>
                      <a:r>
                        <a:rPr lang="en-US" sz="1200">
                          <a:effectLst/>
                        </a:rPr>
                        <a:t>Market Share</a:t>
                      </a:r>
                      <a:endParaRPr lang="en-US" sz="1200">
                        <a:effectLst/>
                        <a:latin typeface="Times New Roman" panose="02020603050405020304" pitchFamily="18" charset="0"/>
                        <a:ea typeface="맑은 고딕" panose="020B0503020000020004" pitchFamily="50" charset="-127"/>
                      </a:endParaRPr>
                    </a:p>
                  </a:txBody>
                  <a:tcPr marL="68580" marR="68580" marT="0" marB="0" anchor="b"/>
                </a:tc>
                <a:tc>
                  <a:txBody>
                    <a:bodyPr/>
                    <a:lstStyle/>
                    <a:p>
                      <a:pPr algn="l">
                        <a:spcAft>
                          <a:spcPts val="0"/>
                        </a:spcAft>
                      </a:pPr>
                      <a:r>
                        <a:rPr lang="en-US" sz="1200">
                          <a:effectLst/>
                        </a:rPr>
                        <a:t>Unit Cost</a:t>
                      </a:r>
                      <a:endParaRPr lang="en-US" sz="1200">
                        <a:effectLst/>
                        <a:latin typeface="Times New Roman" panose="02020603050405020304" pitchFamily="18" charset="0"/>
                        <a:ea typeface="맑은 고딕" panose="020B0503020000020004" pitchFamily="50" charset="-127"/>
                      </a:endParaRPr>
                    </a:p>
                  </a:txBody>
                  <a:tcPr marL="68580" marR="68580" marT="0" marB="0" anchor="b"/>
                </a:tc>
                <a:tc>
                  <a:txBody>
                    <a:bodyPr/>
                    <a:lstStyle/>
                    <a:p>
                      <a:pPr algn="l">
                        <a:spcAft>
                          <a:spcPts val="0"/>
                        </a:spcAft>
                      </a:pPr>
                      <a:r>
                        <a:rPr lang="en-US" sz="1200" dirty="0">
                          <a:effectLst/>
                        </a:rPr>
                        <a:t>Potential Market Size (economic value)</a:t>
                      </a:r>
                      <a:endParaRPr lang="en-US" sz="1200" dirty="0">
                        <a:effectLst/>
                        <a:latin typeface="Times New Roman" panose="02020603050405020304" pitchFamily="18" charset="0"/>
                        <a:ea typeface="맑은 고딕" panose="020B0503020000020004" pitchFamily="50" charset="-127"/>
                      </a:endParaRPr>
                    </a:p>
                  </a:txBody>
                  <a:tcPr marL="68580" marR="68580" marT="0" marB="0" anchor="b"/>
                </a:tc>
                <a:extLst>
                  <a:ext uri="{0D108BD9-81ED-4DB2-BD59-A6C34878D82A}">
                    <a16:rowId xmlns:a16="http://schemas.microsoft.com/office/drawing/2014/main" val="358451739"/>
                  </a:ext>
                </a:extLst>
              </a:tr>
              <a:tr h="370299">
                <a:tc>
                  <a:txBody>
                    <a:bodyPr/>
                    <a:lstStyle/>
                    <a:p>
                      <a:pPr algn="r">
                        <a:spcAft>
                          <a:spcPts val="0"/>
                        </a:spcAft>
                      </a:pPr>
                      <a:r>
                        <a:rPr lang="en-US" sz="1200">
                          <a:effectLst/>
                        </a:rPr>
                        <a:t>[1]</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Renewable Energy (RE)</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    1,144,025</a:t>
                      </a:r>
                    </a:p>
                    <a:p>
                      <a:pPr algn="r">
                        <a:spcAft>
                          <a:spcPts val="0"/>
                        </a:spcAft>
                      </a:pPr>
                      <a:r>
                        <a:rPr lang="en-US" sz="1200">
                          <a:effectLst/>
                        </a:rPr>
                        <a:t>MW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120,716</a:t>
                      </a:r>
                    </a:p>
                    <a:p>
                      <a:pPr algn="r">
                        <a:spcAft>
                          <a:spcPts val="0"/>
                        </a:spcAft>
                      </a:pPr>
                      <a:r>
                        <a:rPr lang="en-US" sz="1200">
                          <a:effectLst/>
                        </a:rPr>
                        <a:t>MW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10.55%</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1,995,123 €/MW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2,282</a:t>
                      </a:r>
                    </a:p>
                    <a:p>
                      <a:pPr algn="r">
                        <a:spcAft>
                          <a:spcPts val="0"/>
                        </a:spcAft>
                      </a:pPr>
                      <a:r>
                        <a:rPr lang="en-US" sz="1200">
                          <a:effectLst/>
                        </a:rPr>
                        <a:t>€ billion </a:t>
                      </a:r>
                      <a:endParaRPr lang="en-US" sz="12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4220173762"/>
                  </a:ext>
                </a:extLst>
              </a:tr>
              <a:tr h="370299">
                <a:tc>
                  <a:txBody>
                    <a:bodyPr/>
                    <a:lstStyle/>
                    <a:p>
                      <a:pPr algn="r">
                        <a:spcAft>
                          <a:spcPts val="0"/>
                        </a:spcAft>
                      </a:pPr>
                      <a:r>
                        <a:rPr lang="en-US" sz="1200">
                          <a:effectLst/>
                        </a:rPr>
                        <a:t>[2]</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Smart Grid (SG)</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241,662,532</a:t>
                      </a:r>
                    </a:p>
                    <a:p>
                      <a:pPr algn="r">
                        <a:spcAft>
                          <a:spcPts val="0"/>
                        </a:spcAft>
                      </a:pPr>
                      <a:r>
                        <a:rPr lang="en-US" sz="1200">
                          <a:effectLst/>
                        </a:rPr>
                        <a:t>homes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110,000,000</a:t>
                      </a:r>
                    </a:p>
                    <a:p>
                      <a:pPr algn="r">
                        <a:spcAft>
                          <a:spcPts val="0"/>
                        </a:spcAft>
                      </a:pPr>
                      <a:r>
                        <a:rPr lang="en-US" sz="1200">
                          <a:effectLst/>
                        </a:rPr>
                        <a:t>homes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46%</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422</a:t>
                      </a:r>
                    </a:p>
                    <a:p>
                      <a:pPr algn="r">
                        <a:spcAft>
                          <a:spcPts val="0"/>
                        </a:spcAft>
                      </a:pPr>
                      <a:r>
                        <a:rPr lang="en-US" sz="1200">
                          <a:effectLst/>
                        </a:rPr>
                        <a:t>€/home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102</a:t>
                      </a:r>
                    </a:p>
                    <a:p>
                      <a:pPr algn="r">
                        <a:spcAft>
                          <a:spcPts val="0"/>
                        </a:spcAft>
                      </a:pPr>
                      <a:r>
                        <a:rPr lang="en-US" sz="1200">
                          <a:effectLst/>
                        </a:rPr>
                        <a:t>€ billion  </a:t>
                      </a:r>
                      <a:endParaRPr lang="en-US" sz="12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818881733"/>
                  </a:ext>
                </a:extLst>
              </a:tr>
              <a:tr h="370299">
                <a:tc>
                  <a:txBody>
                    <a:bodyPr/>
                    <a:lstStyle/>
                    <a:p>
                      <a:pPr algn="r">
                        <a:spcAft>
                          <a:spcPts val="0"/>
                        </a:spcAft>
                      </a:pPr>
                      <a:r>
                        <a:rPr lang="en-US" sz="1200">
                          <a:effectLst/>
                        </a:rPr>
                        <a:t>[3]</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Energy Efficiency (EE)</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33.34%</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492 </a:t>
                      </a:r>
                      <a:br>
                        <a:rPr lang="en-US" sz="1200">
                          <a:effectLst/>
                        </a:rPr>
                      </a:br>
                      <a:r>
                        <a:rPr lang="en-US" sz="1200">
                          <a:effectLst/>
                        </a:rPr>
                        <a:t>€ billion  </a:t>
                      </a:r>
                      <a:endParaRPr lang="en-US" sz="12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925019111"/>
                  </a:ext>
                </a:extLst>
              </a:tr>
              <a:tr h="370299">
                <a:tc>
                  <a:txBody>
                    <a:bodyPr/>
                    <a:lstStyle/>
                    <a:p>
                      <a:pPr algn="r">
                        <a:spcAft>
                          <a:spcPts val="0"/>
                        </a:spcAft>
                      </a:pPr>
                      <a:r>
                        <a:rPr lang="en-US" sz="1200">
                          <a:effectLst/>
                        </a:rPr>
                        <a:t>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Energy Efficiency-</a:t>
                      </a:r>
                      <a:br>
                        <a:rPr lang="en-US" sz="1200">
                          <a:effectLst/>
                        </a:rPr>
                      </a:br>
                      <a:r>
                        <a:rPr lang="en-US" sz="1200">
                          <a:effectLst/>
                        </a:rPr>
                        <a:t>Buildings</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241,662,532</a:t>
                      </a:r>
                    </a:p>
                    <a:p>
                      <a:pPr algn="r">
                        <a:spcAft>
                          <a:spcPts val="0"/>
                        </a:spcAft>
                      </a:pPr>
                      <a:r>
                        <a:rPr lang="en-US" sz="1200">
                          <a:effectLst/>
                        </a:rPr>
                        <a:t>homes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16,898</a:t>
                      </a:r>
                      <a:br>
                        <a:rPr lang="en-US" sz="1200">
                          <a:effectLst/>
                        </a:rPr>
                      </a:br>
                      <a:r>
                        <a:rPr lang="en-US" sz="1200">
                          <a:effectLst/>
                        </a:rPr>
                        <a:t>homes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0.01%</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3,800</a:t>
                      </a:r>
                      <a:br>
                        <a:rPr lang="en-US" sz="1200">
                          <a:effectLst/>
                        </a:rPr>
                      </a:br>
                      <a:r>
                        <a:rPr lang="en-US" sz="1200">
                          <a:effectLst/>
                        </a:rPr>
                        <a:t>€/home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918</a:t>
                      </a:r>
                    </a:p>
                    <a:p>
                      <a:pPr algn="r">
                        <a:spcAft>
                          <a:spcPts val="0"/>
                        </a:spcAft>
                      </a:pPr>
                      <a:r>
                        <a:rPr lang="en-US" sz="1200">
                          <a:effectLst/>
                        </a:rPr>
                        <a:t>€ billion   </a:t>
                      </a:r>
                      <a:endParaRPr lang="en-US" sz="12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1793433586"/>
                  </a:ext>
                </a:extLst>
              </a:tr>
              <a:tr h="370299">
                <a:tc>
                  <a:txBody>
                    <a:bodyPr/>
                    <a:lstStyle/>
                    <a:p>
                      <a:pPr algn="r">
                        <a:spcAft>
                          <a:spcPts val="0"/>
                        </a:spcAft>
                      </a:pPr>
                      <a:r>
                        <a:rPr lang="en-US" sz="1200">
                          <a:effectLst/>
                        </a:rPr>
                        <a:t>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Energy Efficiency</a:t>
                      </a:r>
                      <a:br>
                        <a:rPr lang="en-US" sz="1200">
                          <a:effectLst/>
                        </a:rPr>
                      </a:br>
                      <a:r>
                        <a:rPr lang="en-US" sz="1200">
                          <a:effectLst/>
                        </a:rPr>
                        <a:t>Appliances</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535,587,700 appliances</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357,076,320 appliances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66.67%</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121</a:t>
                      </a:r>
                      <a:br>
                        <a:rPr lang="en-US" sz="1200">
                          <a:effectLst/>
                        </a:rPr>
                      </a:br>
                      <a:r>
                        <a:rPr lang="en-US" sz="1200">
                          <a:effectLst/>
                        </a:rPr>
                        <a:t>€/appliance</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65</a:t>
                      </a:r>
                    </a:p>
                    <a:p>
                      <a:pPr algn="r">
                        <a:spcAft>
                          <a:spcPts val="0"/>
                        </a:spcAft>
                      </a:pPr>
                      <a:r>
                        <a:rPr lang="en-US" sz="1200">
                          <a:effectLst/>
                        </a:rPr>
                        <a:t>€ billion   </a:t>
                      </a:r>
                      <a:endParaRPr lang="en-US" sz="12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1134932151"/>
                  </a:ext>
                </a:extLst>
              </a:tr>
              <a:tr h="370299">
                <a:tc>
                  <a:txBody>
                    <a:bodyPr/>
                    <a:lstStyle/>
                    <a:p>
                      <a:pPr algn="r">
                        <a:spcAft>
                          <a:spcPts val="0"/>
                        </a:spcAft>
                      </a:pPr>
                      <a:r>
                        <a:rPr lang="en-US" sz="1200">
                          <a:effectLst/>
                        </a:rPr>
                        <a:t>[4]</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Electric Vehicle (EV)</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198,376,808 numbers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149,500 numbers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0.08%</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32,500 €/numbers</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6,447</a:t>
                      </a:r>
                    </a:p>
                    <a:p>
                      <a:pPr algn="r">
                        <a:spcAft>
                          <a:spcPts val="0"/>
                        </a:spcAft>
                      </a:pPr>
                      <a:r>
                        <a:rPr lang="en-US" sz="1200">
                          <a:effectLst/>
                        </a:rPr>
                        <a:t>€ billion   </a:t>
                      </a:r>
                      <a:endParaRPr lang="en-US" sz="12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2949079982"/>
                  </a:ext>
                </a:extLst>
              </a:tr>
              <a:tr h="370299">
                <a:tc>
                  <a:txBody>
                    <a:bodyPr/>
                    <a:lstStyle/>
                    <a:p>
                      <a:pPr algn="r">
                        <a:spcAft>
                          <a:spcPts val="0"/>
                        </a:spcAft>
                      </a:pPr>
                      <a:r>
                        <a:rPr lang="en-US" sz="1200">
                          <a:effectLst/>
                        </a:rPr>
                        <a:t>[5]</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Carbon Capture &amp; Storage (CCS)</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481,916</a:t>
                      </a:r>
                      <a:br>
                        <a:rPr lang="en-US" sz="1200">
                          <a:effectLst/>
                        </a:rPr>
                      </a:br>
                      <a:r>
                        <a:rPr lang="en-US" sz="1200">
                          <a:effectLst/>
                        </a:rPr>
                        <a:t>MW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600</a:t>
                      </a:r>
                      <a:br>
                        <a:rPr lang="en-US" sz="1200">
                          <a:effectLst/>
                        </a:rPr>
                      </a:br>
                      <a:r>
                        <a:rPr lang="en-US" sz="1200">
                          <a:effectLst/>
                        </a:rPr>
                        <a:t>MW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0.12%</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2,561,875 €/MW</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1,235</a:t>
                      </a:r>
                    </a:p>
                    <a:p>
                      <a:pPr algn="r">
                        <a:spcAft>
                          <a:spcPts val="0"/>
                        </a:spcAft>
                      </a:pPr>
                      <a:r>
                        <a:rPr lang="en-US" sz="1200">
                          <a:effectLst/>
                        </a:rPr>
                        <a:t>€ billion   </a:t>
                      </a:r>
                      <a:endParaRPr lang="en-US" sz="120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2830524781"/>
                  </a:ext>
                </a:extLst>
              </a:tr>
              <a:tr h="370299">
                <a:tc>
                  <a:txBody>
                    <a:bodyPr/>
                    <a:lstStyle/>
                    <a:p>
                      <a:pPr algn="r">
                        <a:spcAft>
                          <a:spcPts val="0"/>
                        </a:spcAft>
                      </a:pPr>
                      <a:r>
                        <a:rPr lang="en-US" sz="1200" dirty="0">
                          <a:effectLst/>
                        </a:rPr>
                        <a:t>[6]</a:t>
                      </a:r>
                      <a:endParaRPr lang="en-US" sz="1200" dirty="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Nuclear Safety (NS)</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1,144,025 MW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121,957</a:t>
                      </a:r>
                    </a:p>
                    <a:p>
                      <a:pPr algn="r">
                        <a:spcAft>
                          <a:spcPts val="0"/>
                        </a:spcAft>
                      </a:pPr>
                      <a:r>
                        <a:rPr lang="en-US" sz="1200">
                          <a:effectLst/>
                        </a:rPr>
                        <a:t>MW </a:t>
                      </a:r>
                      <a:r>
                        <a:rPr lang="x-none" sz="1200">
                          <a:effectLst/>
                        </a:rPr>
                        <a:t>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10.66%</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a:effectLst/>
                        </a:rPr>
                        <a:t>  3,653,490 €/MW </a:t>
                      </a:r>
                      <a:endParaRPr lang="en-US" sz="1200">
                        <a:effectLst/>
                        <a:latin typeface="Times New Roman" panose="02020603050405020304" pitchFamily="18" charset="0"/>
                        <a:ea typeface="맑은 고딕" panose="020B0503020000020004" pitchFamily="50" charset="-127"/>
                      </a:endParaRPr>
                    </a:p>
                  </a:txBody>
                  <a:tcPr marL="68580" marR="68580" marT="0" marB="0"/>
                </a:tc>
                <a:tc>
                  <a:txBody>
                    <a:bodyPr/>
                    <a:lstStyle/>
                    <a:p>
                      <a:pPr algn="r">
                        <a:spcAft>
                          <a:spcPts val="0"/>
                        </a:spcAft>
                      </a:pPr>
                      <a:r>
                        <a:rPr lang="en-US" sz="1200" dirty="0">
                          <a:effectLst/>
                        </a:rPr>
                        <a:t>4,180</a:t>
                      </a:r>
                    </a:p>
                    <a:p>
                      <a:pPr algn="r">
                        <a:spcAft>
                          <a:spcPts val="0"/>
                        </a:spcAft>
                      </a:pPr>
                      <a:r>
                        <a:rPr lang="en-US" sz="1200" dirty="0">
                          <a:effectLst/>
                        </a:rPr>
                        <a:t>€ billion   </a:t>
                      </a:r>
                      <a:endParaRPr lang="en-US" sz="1200" dirty="0">
                        <a:effectLst/>
                        <a:latin typeface="Times New Roman" panose="02020603050405020304" pitchFamily="18" charset="0"/>
                        <a:ea typeface="맑은 고딕" panose="020B0503020000020004" pitchFamily="50" charset="-127"/>
                      </a:endParaRPr>
                    </a:p>
                  </a:txBody>
                  <a:tcPr marL="68580" marR="68580" marT="0" marB="0"/>
                </a:tc>
                <a:extLst>
                  <a:ext uri="{0D108BD9-81ED-4DB2-BD59-A6C34878D82A}">
                    <a16:rowId xmlns:a16="http://schemas.microsoft.com/office/drawing/2014/main" val="3558646294"/>
                  </a:ext>
                </a:extLst>
              </a:tr>
            </a:tbl>
          </a:graphicData>
        </a:graphic>
      </p:graphicFrame>
      <p:sp>
        <p:nvSpPr>
          <p:cNvPr id="9" name="Content Placeholder 1"/>
          <p:cNvSpPr>
            <a:spLocks noGrp="1"/>
          </p:cNvSpPr>
          <p:nvPr>
            <p:ph sz="quarter" idx="11"/>
          </p:nvPr>
        </p:nvSpPr>
        <p:spPr>
          <a:xfrm>
            <a:off x="499480" y="1198823"/>
            <a:ext cx="7982608" cy="4824536"/>
          </a:xfrm>
        </p:spPr>
        <p:txBody>
          <a:bodyPr/>
          <a:lstStyle/>
          <a:p>
            <a:r>
              <a:rPr lang="en-GB" sz="2000" b="1" dirty="0">
                <a:solidFill>
                  <a:schemeClr val="tx1"/>
                </a:solidFill>
                <a:latin typeface="Tahoma" pitchFamily="34" charset="0"/>
                <a:ea typeface="Tahoma" pitchFamily="34" charset="0"/>
                <a:cs typeface="Tahoma" pitchFamily="34" charset="0"/>
              </a:rPr>
              <a:t>Market size and share</a:t>
            </a:r>
            <a:endParaRPr lang="en-US" sz="2000" b="1" dirty="0">
              <a:solidFill>
                <a:schemeClr val="tx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670550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395536" y="1410480"/>
            <a:ext cx="3312368" cy="4710669"/>
          </a:xfrm>
          <a:prstGeom prst="rect">
            <a:avLst/>
          </a:prstGeom>
          <a:ln>
            <a:solidFill>
              <a:srgbClr val="7F7F7F"/>
            </a:solidFill>
          </a:ln>
        </p:spPr>
      </p:pic>
      <p:sp>
        <p:nvSpPr>
          <p:cNvPr id="9" name="Content Placeholder 1"/>
          <p:cNvSpPr>
            <a:spLocks noGrp="1"/>
          </p:cNvSpPr>
          <p:nvPr>
            <p:ph sz="quarter" idx="11"/>
          </p:nvPr>
        </p:nvSpPr>
        <p:spPr>
          <a:xfrm>
            <a:off x="3914268" y="1268760"/>
            <a:ext cx="5229732" cy="4782677"/>
          </a:xfrm>
        </p:spPr>
        <p:txBody>
          <a:bodyPr/>
          <a:lstStyle/>
          <a:p>
            <a:pPr marL="0" lvl="1" indent="-285750" eaLnBrk="1" hangingPunct="1">
              <a:lnSpc>
                <a:spcPct val="90000"/>
              </a:lnSpc>
              <a:spcAft>
                <a:spcPct val="15000"/>
              </a:spcAft>
              <a:buFont typeface="Wingdings" panose="05000000000000000000" pitchFamily="2" charset="2"/>
              <a:buChar char="v"/>
            </a:pPr>
            <a:r>
              <a:rPr lang="en-US" sz="2000" b="1" dirty="0" smtClean="0"/>
              <a:t>Strategic Energy Technology (SET) Plan (EC, 2008)</a:t>
            </a:r>
          </a:p>
          <a:p>
            <a:pPr marL="533400" lvl="3" indent="-285750" eaLnBrk="1" hangingPunct="1">
              <a:lnSpc>
                <a:spcPct val="90000"/>
              </a:lnSpc>
              <a:spcAft>
                <a:spcPct val="15000"/>
              </a:spcAft>
              <a:buFont typeface="Wingdings" panose="05000000000000000000" pitchFamily="2" charset="2"/>
              <a:buChar char="v"/>
            </a:pPr>
            <a:r>
              <a:rPr lang="en-US" sz="2000" dirty="0"/>
              <a:t>SET Plan was launched to provide strategic energy planning and coordination of energy research &amp; innovation activities within the EU.</a:t>
            </a:r>
          </a:p>
          <a:p>
            <a:pPr marL="0" lvl="1" indent="-285750" eaLnBrk="1" hangingPunct="1">
              <a:lnSpc>
                <a:spcPct val="90000"/>
              </a:lnSpc>
              <a:spcAft>
                <a:spcPct val="15000"/>
              </a:spcAft>
              <a:buFont typeface="Wingdings" panose="05000000000000000000" pitchFamily="2" charset="2"/>
              <a:buChar char="v"/>
            </a:pPr>
            <a:endParaRPr lang="en-US" sz="2000" b="1" dirty="0"/>
          </a:p>
          <a:p>
            <a:pPr marL="0" lvl="1" indent="-285750" eaLnBrk="1" hangingPunct="1">
              <a:lnSpc>
                <a:spcPct val="90000"/>
              </a:lnSpc>
              <a:spcAft>
                <a:spcPct val="15000"/>
              </a:spcAft>
              <a:buFont typeface="Wingdings" panose="05000000000000000000" pitchFamily="2" charset="2"/>
              <a:buChar char="v"/>
            </a:pPr>
            <a:r>
              <a:rPr lang="en-US" sz="2000" b="1" dirty="0" smtClean="0"/>
              <a:t>Achieving </a:t>
            </a:r>
            <a:r>
              <a:rPr lang="en-US" sz="2000" b="1" dirty="0"/>
              <a:t>these targets requires the following changes (EC, 2015)</a:t>
            </a:r>
          </a:p>
          <a:p>
            <a:pPr marL="533400" lvl="3" indent="-285750" eaLnBrk="1" hangingPunct="1">
              <a:lnSpc>
                <a:spcPct val="90000"/>
              </a:lnSpc>
              <a:spcAft>
                <a:spcPct val="15000"/>
              </a:spcAft>
              <a:buFont typeface="Wingdings" panose="05000000000000000000" pitchFamily="2" charset="2"/>
              <a:buChar char="v"/>
            </a:pPr>
            <a:r>
              <a:rPr lang="en-US" sz="2000" dirty="0"/>
              <a:t>SET Plan management firmly rooted in the Energy Union</a:t>
            </a:r>
          </a:p>
          <a:p>
            <a:pPr marL="533400" lvl="3" indent="-285750" eaLnBrk="1" hangingPunct="1">
              <a:lnSpc>
                <a:spcPct val="90000"/>
              </a:lnSpc>
              <a:spcAft>
                <a:spcPct val="15000"/>
              </a:spcAft>
              <a:buFont typeface="Wingdings" panose="05000000000000000000" pitchFamily="2" charset="2"/>
              <a:buChar char="v"/>
            </a:pPr>
            <a:r>
              <a:rPr lang="en-US" sz="2000" dirty="0"/>
              <a:t>Strengthened cooperation: opening and widening to new actors</a:t>
            </a:r>
          </a:p>
          <a:p>
            <a:pPr marL="533400" lvl="3" indent="-285750" eaLnBrk="1" hangingPunct="1">
              <a:lnSpc>
                <a:spcPct val="90000"/>
              </a:lnSpc>
              <a:spcAft>
                <a:spcPct val="15000"/>
              </a:spcAft>
              <a:buFont typeface="Wingdings" panose="05000000000000000000" pitchFamily="2" charset="2"/>
              <a:buChar char="v"/>
            </a:pPr>
            <a:r>
              <a:rPr lang="en-US" sz="2000" dirty="0"/>
              <a:t>More joint actions</a:t>
            </a:r>
          </a:p>
          <a:p>
            <a:pPr marL="533400" lvl="3" indent="-285750" eaLnBrk="1" hangingPunct="1">
              <a:lnSpc>
                <a:spcPct val="90000"/>
              </a:lnSpc>
              <a:spcAft>
                <a:spcPct val="15000"/>
              </a:spcAft>
              <a:buFont typeface="Wingdings" panose="05000000000000000000" pitchFamily="2" charset="2"/>
              <a:buChar char="v"/>
            </a:pPr>
            <a:r>
              <a:rPr lang="en-US" sz="2000" dirty="0"/>
              <a:t>Transparency, indicators and periodic reporting</a:t>
            </a:r>
          </a:p>
          <a:p>
            <a:pPr marL="533400" lvl="3" indent="-285750" eaLnBrk="1" hangingPunct="1">
              <a:lnSpc>
                <a:spcPct val="90000"/>
              </a:lnSpc>
              <a:spcAft>
                <a:spcPct val="15000"/>
              </a:spcAft>
              <a:buFont typeface="Wingdings" panose="05000000000000000000" pitchFamily="2" charset="2"/>
              <a:buChar char="v"/>
            </a:pPr>
            <a:r>
              <a:rPr lang="en-US" sz="2000" dirty="0"/>
              <a:t>Monitoring and knowledge sharing</a:t>
            </a:r>
          </a:p>
          <a:p>
            <a:pPr marL="533400" lvl="3" indent="-285750" eaLnBrk="1" hangingPunct="1">
              <a:lnSpc>
                <a:spcPct val="90000"/>
              </a:lnSpc>
              <a:spcAft>
                <a:spcPct val="15000"/>
              </a:spcAft>
              <a:buFont typeface="Wingdings" panose="05000000000000000000" pitchFamily="2" charset="2"/>
              <a:buChar char="v"/>
            </a:pPr>
            <a:endParaRPr lang="en-US" sz="2000" dirty="0"/>
          </a:p>
          <a:p>
            <a:pPr marL="533400" lvl="3" indent="-285750" eaLnBrk="1" hangingPunct="1">
              <a:lnSpc>
                <a:spcPct val="90000"/>
              </a:lnSpc>
              <a:spcAft>
                <a:spcPct val="15000"/>
              </a:spcAft>
              <a:buFont typeface="Wingdings" panose="05000000000000000000" pitchFamily="2" charset="2"/>
              <a:buChar char="v"/>
            </a:pPr>
            <a:endParaRPr lang="en-US" sz="2000" dirty="0"/>
          </a:p>
          <a:p>
            <a:pPr marL="0" lvl="1" indent="0" eaLnBrk="1" hangingPunct="1">
              <a:lnSpc>
                <a:spcPct val="90000"/>
              </a:lnSpc>
              <a:spcAft>
                <a:spcPct val="15000"/>
              </a:spcAft>
              <a:buNone/>
            </a:pPr>
            <a:endParaRPr lang="en-US" sz="2000" dirty="0"/>
          </a:p>
          <a:p>
            <a:pPr marL="0" lvl="1" indent="-285750" eaLnBrk="1" hangingPunct="1">
              <a:lnSpc>
                <a:spcPct val="90000"/>
              </a:lnSpc>
              <a:spcAft>
                <a:spcPct val="15000"/>
              </a:spcAft>
              <a:buFont typeface="Wingdings" panose="05000000000000000000" pitchFamily="2" charset="2"/>
              <a:buChar char="v"/>
            </a:pPr>
            <a:endParaRPr lang="en-US" b="1" dirty="0"/>
          </a:p>
        </p:txBody>
      </p:sp>
      <p:sp>
        <p:nvSpPr>
          <p:cNvPr id="10" name="Title 3"/>
          <p:cNvSpPr>
            <a:spLocks noGrp="1"/>
          </p:cNvSpPr>
          <p:nvPr>
            <p:ph type="title"/>
          </p:nvPr>
        </p:nvSpPr>
        <p:spPr>
          <a:xfrm>
            <a:off x="467544" y="188640"/>
            <a:ext cx="6271200" cy="1080120"/>
          </a:xfrm>
        </p:spPr>
        <p:txBody>
          <a:bodyPr/>
          <a:lstStyle/>
          <a:p>
            <a:r>
              <a:rPr lang="en-US" sz="2400" dirty="0"/>
              <a:t>Use indicators to </a:t>
            </a:r>
            <a:r>
              <a:rPr lang="en-US" sz="2400" dirty="0" err="1"/>
              <a:t>analyse</a:t>
            </a:r>
            <a:r>
              <a:rPr lang="en-US" sz="2400" dirty="0"/>
              <a:t> balance in SET Plan portfolio</a:t>
            </a:r>
            <a:endParaRPr lang="el-GR" sz="2400" dirty="0"/>
          </a:p>
        </p:txBody>
      </p:sp>
      <p:sp>
        <p:nvSpPr>
          <p:cNvPr id="3" name="TextBox 2"/>
          <p:cNvSpPr txBox="1"/>
          <p:nvPr/>
        </p:nvSpPr>
        <p:spPr>
          <a:xfrm>
            <a:off x="768748" y="4131936"/>
            <a:ext cx="2520280" cy="1080120"/>
          </a:xfrm>
          <a:prstGeom prst="rect">
            <a:avLst/>
          </a:prstGeom>
          <a:noFill/>
          <a:ln>
            <a:noFill/>
          </a:ln>
        </p:spPr>
        <p:txBody>
          <a:bodyPr wrap="square" lIns="0" tIns="0" rIns="0" bIns="0" rtlCol="0">
            <a:noAutofit/>
          </a:bodyPr>
          <a:lstStyle/>
          <a:p>
            <a:pPr algn="ctr"/>
            <a:r>
              <a:rPr lang="en-US" sz="2000" dirty="0"/>
              <a:t>‘Integrated’ SET Plan reboot in Oct 2015</a:t>
            </a:r>
          </a:p>
        </p:txBody>
      </p:sp>
    </p:spTree>
    <p:extLst>
      <p:ext uri="{BB962C8B-B14F-4D97-AF65-F5344CB8AC3E}">
        <p14:creationId xmlns:p14="http://schemas.microsoft.com/office/powerpoint/2010/main" val="110599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p:cNvSpPr>
            <a:spLocks noGrp="1"/>
          </p:cNvSpPr>
          <p:nvPr>
            <p:ph sz="quarter" idx="11"/>
          </p:nvPr>
        </p:nvSpPr>
        <p:spPr>
          <a:xfrm>
            <a:off x="467544" y="1289360"/>
            <a:ext cx="7982608" cy="2520280"/>
          </a:xfrm>
        </p:spPr>
        <p:txBody>
          <a:bodyPr/>
          <a:lstStyle/>
          <a:p>
            <a:pPr marL="0" lvl="1" indent="-285750" eaLnBrk="1" hangingPunct="1">
              <a:lnSpc>
                <a:spcPct val="90000"/>
              </a:lnSpc>
              <a:spcAft>
                <a:spcPct val="15000"/>
              </a:spcAft>
              <a:buFont typeface="Wingdings" panose="05000000000000000000" pitchFamily="2" charset="2"/>
              <a:buChar char="v"/>
            </a:pPr>
            <a:r>
              <a:rPr lang="en-US" sz="2400" b="1" dirty="0"/>
              <a:t>Economics of Energy Innovation</a:t>
            </a:r>
          </a:p>
          <a:p>
            <a:pPr marL="0" lvl="1" indent="0" eaLnBrk="1" hangingPunct="1">
              <a:lnSpc>
                <a:spcPct val="90000"/>
              </a:lnSpc>
              <a:spcAft>
                <a:spcPct val="15000"/>
              </a:spcAft>
              <a:buNone/>
            </a:pPr>
            <a:endParaRPr lang="en-US" sz="2000" dirty="0"/>
          </a:p>
          <a:p>
            <a:pPr marL="533400" lvl="3" indent="-285750" eaLnBrk="1" hangingPunct="1">
              <a:lnSpc>
                <a:spcPct val="90000"/>
              </a:lnSpc>
              <a:spcAft>
                <a:spcPct val="15000"/>
              </a:spcAft>
              <a:buFont typeface="Wingdings" panose="05000000000000000000" pitchFamily="2" charset="2"/>
              <a:buChar char="v"/>
            </a:pPr>
            <a:r>
              <a:rPr lang="en-US" sz="2000" dirty="0"/>
              <a:t>Well-designed environmental regulations can induce innovations that help improve firm’s competitiveness (</a:t>
            </a:r>
            <a:r>
              <a:rPr lang="en-US" sz="2000" b="1" dirty="0"/>
              <a:t>Porter </a:t>
            </a:r>
            <a:r>
              <a:rPr lang="en-US" sz="2000" dirty="0"/>
              <a:t>and van der Linde, 1991).</a:t>
            </a:r>
          </a:p>
          <a:p>
            <a:pPr marL="533400" lvl="3" indent="-285750" eaLnBrk="1" hangingPunct="1">
              <a:lnSpc>
                <a:spcPct val="90000"/>
              </a:lnSpc>
              <a:spcAft>
                <a:spcPct val="15000"/>
              </a:spcAft>
              <a:buFont typeface="Wingdings" panose="05000000000000000000" pitchFamily="2" charset="2"/>
              <a:buChar char="v"/>
            </a:pPr>
            <a:endParaRPr lang="en-GB" sz="2000" dirty="0"/>
          </a:p>
          <a:p>
            <a:pPr marL="533400" lvl="3" indent="-285750" eaLnBrk="1" hangingPunct="1">
              <a:lnSpc>
                <a:spcPct val="90000"/>
              </a:lnSpc>
              <a:spcAft>
                <a:spcPct val="15000"/>
              </a:spcAft>
              <a:buFont typeface="Wingdings" panose="05000000000000000000" pitchFamily="2" charset="2"/>
              <a:buChar char="v"/>
            </a:pPr>
            <a:r>
              <a:rPr lang="en-GB" sz="2000" b="1" dirty="0"/>
              <a:t>Market-based regulation </a:t>
            </a:r>
            <a:r>
              <a:rPr lang="en-GB" sz="2000" dirty="0"/>
              <a:t>creates incentives for dynamic improvement (Popp, 2003).</a:t>
            </a:r>
          </a:p>
          <a:p>
            <a:pPr marL="533400" lvl="3" indent="-285750" eaLnBrk="1" hangingPunct="1">
              <a:lnSpc>
                <a:spcPct val="90000"/>
              </a:lnSpc>
              <a:spcAft>
                <a:spcPct val="15000"/>
              </a:spcAft>
              <a:buFont typeface="Wingdings" panose="05000000000000000000" pitchFamily="2" charset="2"/>
              <a:buChar char="v"/>
            </a:pPr>
            <a:endParaRPr lang="en-GB" sz="2000" dirty="0"/>
          </a:p>
          <a:p>
            <a:pPr marL="533400" lvl="3" indent="-285750" eaLnBrk="1" hangingPunct="1">
              <a:lnSpc>
                <a:spcPct val="90000"/>
              </a:lnSpc>
              <a:spcAft>
                <a:spcPct val="15000"/>
              </a:spcAft>
              <a:buFont typeface="Wingdings" panose="05000000000000000000" pitchFamily="2" charset="2"/>
              <a:buChar char="v"/>
            </a:pPr>
            <a:r>
              <a:rPr lang="en-US" sz="2000" dirty="0"/>
              <a:t>Both </a:t>
            </a:r>
            <a:r>
              <a:rPr lang="en-US" sz="2000" b="1" dirty="0"/>
              <a:t>energy prices </a:t>
            </a:r>
            <a:r>
              <a:rPr lang="en-US" sz="2000" dirty="0"/>
              <a:t>and the quality of existing knowledge have strongly significant positive effects on innovation (Popp, 1999).</a:t>
            </a:r>
          </a:p>
          <a:p>
            <a:pPr marL="533400" lvl="3" indent="-285750" eaLnBrk="1" hangingPunct="1">
              <a:lnSpc>
                <a:spcPct val="90000"/>
              </a:lnSpc>
              <a:spcAft>
                <a:spcPct val="15000"/>
              </a:spcAft>
              <a:buFont typeface="Wingdings" panose="05000000000000000000" pitchFamily="2" charset="2"/>
              <a:buChar char="v"/>
            </a:pPr>
            <a:endParaRPr lang="en-US" sz="2000" dirty="0"/>
          </a:p>
          <a:p>
            <a:pPr marL="533400" lvl="3" indent="-285750" eaLnBrk="1" hangingPunct="1">
              <a:lnSpc>
                <a:spcPct val="90000"/>
              </a:lnSpc>
              <a:spcAft>
                <a:spcPct val="15000"/>
              </a:spcAft>
              <a:buFont typeface="Wingdings" panose="05000000000000000000" pitchFamily="2" charset="2"/>
              <a:buChar char="v"/>
            </a:pPr>
            <a:r>
              <a:rPr lang="en-GB" sz="2000" dirty="0"/>
              <a:t>An inverted-U relationship exists between</a:t>
            </a:r>
            <a:r>
              <a:rPr lang="en-GB" sz="2000" b="1" dirty="0"/>
              <a:t> competition </a:t>
            </a:r>
            <a:r>
              <a:rPr lang="en-GB" sz="2000" dirty="0"/>
              <a:t>and innovation (</a:t>
            </a:r>
            <a:r>
              <a:rPr lang="en-GB" sz="2000" dirty="0" err="1"/>
              <a:t>Aghion</a:t>
            </a:r>
            <a:r>
              <a:rPr lang="en-GB" sz="2000" dirty="0"/>
              <a:t> et al., 2005).</a:t>
            </a:r>
          </a:p>
          <a:p>
            <a:pPr marL="533400" lvl="3" indent="-285750" eaLnBrk="1" hangingPunct="1">
              <a:lnSpc>
                <a:spcPct val="90000"/>
              </a:lnSpc>
              <a:spcAft>
                <a:spcPct val="15000"/>
              </a:spcAft>
              <a:buFont typeface="Wingdings" panose="05000000000000000000" pitchFamily="2" charset="2"/>
              <a:buChar char="v"/>
            </a:pPr>
            <a:endParaRPr lang="en-US" sz="2000" dirty="0"/>
          </a:p>
          <a:p>
            <a:pPr marL="533400" lvl="3" indent="-285750" eaLnBrk="1" hangingPunct="1">
              <a:lnSpc>
                <a:spcPct val="90000"/>
              </a:lnSpc>
              <a:spcAft>
                <a:spcPct val="15000"/>
              </a:spcAft>
              <a:buFont typeface="Wingdings" panose="05000000000000000000" pitchFamily="2" charset="2"/>
              <a:buChar char="v"/>
            </a:pPr>
            <a:r>
              <a:rPr lang="en-GB" sz="2000" b="1" dirty="0"/>
              <a:t>Policy uncertainty </a:t>
            </a:r>
            <a:r>
              <a:rPr lang="en-GB" sz="2000" dirty="0"/>
              <a:t>negatively affects innovation </a:t>
            </a:r>
            <a:r>
              <a:rPr lang="en-GB" sz="2000" dirty="0" smtClean="0"/>
              <a:t>activity.</a:t>
            </a:r>
            <a:endParaRPr lang="en-US" b="1" dirty="0"/>
          </a:p>
        </p:txBody>
      </p:sp>
      <p:sp>
        <p:nvSpPr>
          <p:cNvPr id="10" name="Title 3"/>
          <p:cNvSpPr>
            <a:spLocks noGrp="1"/>
          </p:cNvSpPr>
          <p:nvPr>
            <p:ph type="title"/>
          </p:nvPr>
        </p:nvSpPr>
        <p:spPr>
          <a:xfrm>
            <a:off x="467544" y="188640"/>
            <a:ext cx="6271200" cy="1080120"/>
          </a:xfrm>
        </p:spPr>
        <p:txBody>
          <a:bodyPr/>
          <a:lstStyle/>
          <a:p>
            <a:r>
              <a:rPr lang="en-US" sz="2400" dirty="0"/>
              <a:t>Literature</a:t>
            </a:r>
            <a:endParaRPr lang="el-GR" sz="2400" dirty="0"/>
          </a:p>
        </p:txBody>
      </p:sp>
    </p:spTree>
    <p:extLst>
      <p:ext uri="{BB962C8B-B14F-4D97-AF65-F5344CB8AC3E}">
        <p14:creationId xmlns:p14="http://schemas.microsoft.com/office/powerpoint/2010/main" val="1840348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p:cNvSpPr>
            <a:spLocks noGrp="1"/>
          </p:cNvSpPr>
          <p:nvPr>
            <p:ph sz="quarter" idx="11"/>
          </p:nvPr>
        </p:nvSpPr>
        <p:spPr>
          <a:xfrm>
            <a:off x="467544" y="1289360"/>
            <a:ext cx="7982608" cy="2520280"/>
          </a:xfrm>
        </p:spPr>
        <p:txBody>
          <a:bodyPr/>
          <a:lstStyle/>
          <a:p>
            <a:pPr marL="0" lvl="1" indent="-285750" eaLnBrk="1" hangingPunct="1">
              <a:lnSpc>
                <a:spcPct val="90000"/>
              </a:lnSpc>
              <a:spcAft>
                <a:spcPct val="15000"/>
              </a:spcAft>
              <a:buFont typeface="Wingdings" panose="05000000000000000000" pitchFamily="2" charset="2"/>
              <a:buChar char="v"/>
            </a:pPr>
            <a:r>
              <a:rPr lang="en-US" sz="2400" b="1" dirty="0"/>
              <a:t>Systemic Perspective on Energy Innovation</a:t>
            </a:r>
          </a:p>
          <a:p>
            <a:pPr marL="0" lvl="1" indent="0" eaLnBrk="1" hangingPunct="1">
              <a:lnSpc>
                <a:spcPct val="90000"/>
              </a:lnSpc>
              <a:spcAft>
                <a:spcPct val="15000"/>
              </a:spcAft>
              <a:buNone/>
            </a:pPr>
            <a:endParaRPr lang="en-US" sz="2000" dirty="0"/>
          </a:p>
          <a:p>
            <a:pPr marL="533400" lvl="3" indent="-285750" eaLnBrk="1" hangingPunct="1">
              <a:lnSpc>
                <a:spcPct val="90000"/>
              </a:lnSpc>
              <a:spcAft>
                <a:spcPct val="15000"/>
              </a:spcAft>
              <a:buFont typeface="Wingdings" panose="05000000000000000000" pitchFamily="2" charset="2"/>
              <a:buChar char="v"/>
            </a:pPr>
            <a:r>
              <a:rPr lang="en-US" sz="2000" b="1" dirty="0"/>
              <a:t>National Innovation System (NIS)</a:t>
            </a:r>
            <a:r>
              <a:rPr lang="en-US" sz="2000" dirty="0"/>
              <a:t>: “ .. the network of institutions in the public and private sectors whose activities and interactions initiate, import, modify and diffuse new technologies.” (Freeman, 1987).</a:t>
            </a:r>
          </a:p>
          <a:p>
            <a:pPr marL="533400" lvl="3" indent="-285750" eaLnBrk="1" hangingPunct="1">
              <a:lnSpc>
                <a:spcPct val="90000"/>
              </a:lnSpc>
              <a:spcAft>
                <a:spcPct val="15000"/>
              </a:spcAft>
              <a:buFont typeface="Wingdings" panose="05000000000000000000" pitchFamily="2" charset="2"/>
              <a:buChar char="v"/>
            </a:pPr>
            <a:endParaRPr lang="en-GB" sz="2000" dirty="0"/>
          </a:p>
          <a:p>
            <a:pPr marL="533400" lvl="3" indent="-285750" eaLnBrk="1" hangingPunct="1">
              <a:lnSpc>
                <a:spcPct val="90000"/>
              </a:lnSpc>
              <a:spcAft>
                <a:spcPct val="15000"/>
              </a:spcAft>
              <a:buFont typeface="Wingdings" panose="05000000000000000000" pitchFamily="2" charset="2"/>
              <a:buChar char="v"/>
            </a:pPr>
            <a:r>
              <a:rPr lang="en-GB" sz="2000" b="1" dirty="0"/>
              <a:t>Technology Innovation System (TIS)</a:t>
            </a:r>
            <a:r>
              <a:rPr lang="en-GB" sz="2000" dirty="0"/>
              <a:t>:</a:t>
            </a:r>
            <a:r>
              <a:rPr lang="en-GB" sz="2000" b="1" dirty="0"/>
              <a:t> </a:t>
            </a:r>
            <a:r>
              <a:rPr lang="en-GB" sz="2000" dirty="0"/>
              <a:t>structural elements of innovation system and analyse actors, institutions, and networks that affect a specific technological development (Hudson, </a:t>
            </a:r>
            <a:r>
              <a:rPr lang="en-GB" sz="2000" dirty="0" err="1"/>
              <a:t>Winskel</a:t>
            </a:r>
            <a:r>
              <a:rPr lang="en-GB" sz="2000" dirty="0"/>
              <a:t>, &amp; Allen, 2011).</a:t>
            </a:r>
          </a:p>
          <a:p>
            <a:pPr marL="533400" lvl="3" indent="-285750" eaLnBrk="1" hangingPunct="1">
              <a:lnSpc>
                <a:spcPct val="90000"/>
              </a:lnSpc>
              <a:spcAft>
                <a:spcPct val="15000"/>
              </a:spcAft>
              <a:buFont typeface="Wingdings" panose="05000000000000000000" pitchFamily="2" charset="2"/>
              <a:buChar char="v"/>
            </a:pPr>
            <a:endParaRPr lang="en-GB" sz="2000" dirty="0"/>
          </a:p>
          <a:p>
            <a:pPr marL="533400" lvl="3" indent="-285750" eaLnBrk="1" hangingPunct="1">
              <a:lnSpc>
                <a:spcPct val="90000"/>
              </a:lnSpc>
              <a:spcAft>
                <a:spcPct val="15000"/>
              </a:spcAft>
              <a:buFont typeface="Wingdings" panose="05000000000000000000" pitchFamily="2" charset="2"/>
              <a:buChar char="v"/>
            </a:pPr>
            <a:r>
              <a:rPr lang="en-GB" sz="2000" b="1" dirty="0"/>
              <a:t>Functional Innovation System (FIS)</a:t>
            </a:r>
            <a:r>
              <a:rPr lang="en-GB" sz="2000" dirty="0"/>
              <a:t>: “functions” of innovation system as a critical determinant of analysing processes of energy technology innovation (</a:t>
            </a:r>
            <a:r>
              <a:rPr lang="en-GB" sz="2000" dirty="0" err="1"/>
              <a:t>Hekkert</a:t>
            </a:r>
            <a:r>
              <a:rPr lang="en-GB" sz="2000" dirty="0"/>
              <a:t> &amp; Negro, 2009; </a:t>
            </a:r>
            <a:r>
              <a:rPr lang="en-GB" sz="2000" dirty="0" err="1"/>
              <a:t>Bergek</a:t>
            </a:r>
            <a:r>
              <a:rPr lang="en-GB" sz="2000" dirty="0"/>
              <a:t>, </a:t>
            </a:r>
            <a:r>
              <a:rPr lang="en-GB" sz="2000" dirty="0" err="1"/>
              <a:t>Jacobsson</a:t>
            </a:r>
            <a:r>
              <a:rPr lang="en-GB" sz="2000" dirty="0"/>
              <a:t>, </a:t>
            </a:r>
            <a:r>
              <a:rPr lang="en-GB" sz="2000" dirty="0" err="1"/>
              <a:t>Carlsson</a:t>
            </a:r>
            <a:r>
              <a:rPr lang="en-GB" sz="2000" dirty="0"/>
              <a:t>, Lindmark, &amp; </a:t>
            </a:r>
            <a:r>
              <a:rPr lang="en-GB" sz="2000" dirty="0" err="1"/>
              <a:t>Rickne</a:t>
            </a:r>
            <a:r>
              <a:rPr lang="en-GB" sz="2000" dirty="0"/>
              <a:t>, 2008).</a:t>
            </a:r>
            <a:endParaRPr lang="en-US" b="1" dirty="0"/>
          </a:p>
        </p:txBody>
      </p:sp>
      <p:sp>
        <p:nvSpPr>
          <p:cNvPr id="10" name="Title 3"/>
          <p:cNvSpPr>
            <a:spLocks noGrp="1"/>
          </p:cNvSpPr>
          <p:nvPr>
            <p:ph type="title"/>
          </p:nvPr>
        </p:nvSpPr>
        <p:spPr>
          <a:xfrm>
            <a:off x="467544" y="188640"/>
            <a:ext cx="6271200" cy="1080120"/>
          </a:xfrm>
        </p:spPr>
        <p:txBody>
          <a:bodyPr/>
          <a:lstStyle/>
          <a:p>
            <a:r>
              <a:rPr lang="en-US" sz="2400" dirty="0"/>
              <a:t>Literature</a:t>
            </a:r>
            <a:endParaRPr lang="el-GR" sz="2400" dirty="0"/>
          </a:p>
        </p:txBody>
      </p:sp>
    </p:spTree>
    <p:extLst>
      <p:ext uri="{BB962C8B-B14F-4D97-AF65-F5344CB8AC3E}">
        <p14:creationId xmlns:p14="http://schemas.microsoft.com/office/powerpoint/2010/main" val="3247304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179512" y="116632"/>
            <a:ext cx="6408712" cy="1080120"/>
          </a:xfrm>
          <a:solidFill>
            <a:srgbClr val="FFFFFF"/>
          </a:solidFill>
        </p:spPr>
        <p:txBody>
          <a:bodyPr>
            <a:noAutofit/>
          </a:bodyPr>
          <a:lstStyle/>
          <a:p>
            <a:r>
              <a:rPr lang="en-US" sz="3200" cap="small" dirty="0">
                <a:solidFill>
                  <a:schemeClr val="accent4">
                    <a:lumMod val="50000"/>
                  </a:schemeClr>
                </a:solidFill>
                <a:latin typeface="Verdana" panose="020B0604030504040204" pitchFamily="34" charset="0"/>
                <a:ea typeface="Verdana" panose="020B0604030504040204" pitchFamily="34" charset="0"/>
                <a:cs typeface="Verdana" panose="020B0604030504040204" pitchFamily="34" charset="0"/>
              </a:rPr>
              <a:t>a systems perspective on energy innovation</a:t>
            </a:r>
          </a:p>
        </p:txBody>
      </p:sp>
      <p:sp>
        <p:nvSpPr>
          <p:cNvPr id="68" name="TextBox 67"/>
          <p:cNvSpPr txBox="1"/>
          <p:nvPr/>
        </p:nvSpPr>
        <p:spPr>
          <a:xfrm>
            <a:off x="0" y="6581001"/>
            <a:ext cx="7596951" cy="276999"/>
          </a:xfrm>
          <a:prstGeom prst="rect">
            <a:avLst/>
          </a:prstGeom>
          <a:noFill/>
        </p:spPr>
        <p:txBody>
          <a:bodyPr wrap="none" rtlCol="0">
            <a:spAutoFit/>
          </a:bodyPr>
          <a:lstStyle/>
          <a:p>
            <a:r>
              <a:rPr lang="en-US" sz="1200" dirty="0" err="1">
                <a:solidFill>
                  <a:schemeClr val="tx1">
                    <a:lumMod val="50000"/>
                    <a:lumOff val="50000"/>
                  </a:schemeClr>
                </a:solidFill>
                <a:latin typeface="Arial"/>
                <a:cs typeface="Arial"/>
              </a:rPr>
              <a:t>Grubler</a:t>
            </a:r>
            <a:r>
              <a:rPr lang="en-US" sz="1200" dirty="0">
                <a:solidFill>
                  <a:schemeClr val="tx1">
                    <a:lumMod val="50000"/>
                    <a:lumOff val="50000"/>
                  </a:schemeClr>
                </a:solidFill>
                <a:latin typeface="Arial"/>
                <a:cs typeface="Arial"/>
              </a:rPr>
              <a:t> &amp; Wilson (2014). </a:t>
            </a:r>
            <a:r>
              <a:rPr lang="en-US" sz="1200" i="1" dirty="0">
                <a:solidFill>
                  <a:schemeClr val="tx1">
                    <a:lumMod val="50000"/>
                    <a:lumOff val="50000"/>
                  </a:schemeClr>
                </a:solidFill>
                <a:latin typeface="Arial"/>
                <a:cs typeface="Arial"/>
              </a:rPr>
              <a:t>Energy Technology Innovation: Learning from Historical Successes &amp; Failures.</a:t>
            </a:r>
            <a:r>
              <a:rPr lang="en-US" sz="1200" dirty="0">
                <a:solidFill>
                  <a:schemeClr val="tx1">
                    <a:lumMod val="50000"/>
                    <a:lumOff val="50000"/>
                  </a:schemeClr>
                </a:solidFill>
                <a:latin typeface="Arial"/>
                <a:cs typeface="Arial"/>
              </a:rPr>
              <a:t> CUP</a:t>
            </a:r>
          </a:p>
        </p:txBody>
      </p:sp>
      <p:pic>
        <p:nvPicPr>
          <p:cNvPr id="102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6" y="1249027"/>
            <a:ext cx="6865796" cy="4844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2664296"/>
            <a:ext cx="2184920" cy="3284984"/>
          </a:xfrm>
          <a:prstGeom prst="rect">
            <a:avLst/>
          </a:prstGeom>
        </p:spPr>
      </p:pic>
    </p:spTree>
    <p:extLst>
      <p:ext uri="{BB962C8B-B14F-4D97-AF65-F5344CB8AC3E}">
        <p14:creationId xmlns:p14="http://schemas.microsoft.com/office/powerpoint/2010/main" val="7529446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367946"/>
            <a:ext cx="7920880" cy="4464496"/>
          </a:xfrm>
        </p:spPr>
        <p:txBody>
          <a:bodyPr/>
          <a:lstStyle/>
          <a:p>
            <a:pPr lvl="1"/>
            <a:r>
              <a:rPr lang="en-GB" sz="2400" b="1" dirty="0"/>
              <a:t>Select the most appropriate indicators from the wide variety of literature </a:t>
            </a:r>
            <a:r>
              <a:rPr lang="en-US" sz="2000" dirty="0"/>
              <a:t>(</a:t>
            </a:r>
            <a:r>
              <a:rPr lang="en-US" sz="2000" dirty="0" err="1"/>
              <a:t>Borup</a:t>
            </a:r>
            <a:r>
              <a:rPr lang="en-US" sz="2000" dirty="0"/>
              <a:t> et al., 2013; </a:t>
            </a:r>
            <a:r>
              <a:rPr lang="en-US" sz="2000" dirty="0" err="1"/>
              <a:t>Klitkou</a:t>
            </a:r>
            <a:r>
              <a:rPr lang="en-US" sz="2000" dirty="0"/>
              <a:t> et al., 2012; </a:t>
            </a:r>
            <a:r>
              <a:rPr lang="en-US" sz="2000" dirty="0" err="1"/>
              <a:t>Grubler</a:t>
            </a:r>
            <a:r>
              <a:rPr lang="en-US" sz="2000" dirty="0"/>
              <a:t> &amp; Wilson, 2014; Cornell University, INSEAD, &amp; WIPO, 2015; </a:t>
            </a:r>
            <a:r>
              <a:rPr lang="en-US" sz="2000" dirty="0" err="1"/>
              <a:t>Truffer</a:t>
            </a:r>
            <a:r>
              <a:rPr lang="en-US" sz="2000" dirty="0"/>
              <a:t>, </a:t>
            </a:r>
            <a:r>
              <a:rPr lang="en-US" sz="2000" dirty="0" err="1"/>
              <a:t>Markard</a:t>
            </a:r>
            <a:r>
              <a:rPr lang="en-US" sz="2000" dirty="0"/>
              <a:t>, </a:t>
            </a:r>
            <a:r>
              <a:rPr lang="en-US" sz="2000" dirty="0" err="1"/>
              <a:t>Binz</a:t>
            </a:r>
            <a:r>
              <a:rPr lang="en-US" sz="2000" dirty="0"/>
              <a:t>, &amp; </a:t>
            </a:r>
            <a:r>
              <a:rPr lang="en-US" sz="2000" dirty="0" err="1"/>
              <a:t>Jacobsson</a:t>
            </a:r>
            <a:r>
              <a:rPr lang="en-US" sz="2000" dirty="0"/>
              <a:t>, 2012; Speirs, Pearson, &amp; </a:t>
            </a:r>
            <a:r>
              <a:rPr lang="en-US" sz="2000" dirty="0" err="1"/>
              <a:t>Foxon</a:t>
            </a:r>
            <a:r>
              <a:rPr lang="en-US" sz="2000" dirty="0"/>
              <a:t>, 2008; Park, Han, Jang, Choi, &amp; </a:t>
            </a:r>
            <a:r>
              <a:rPr lang="en-US" sz="2000" dirty="0" err="1"/>
              <a:t>Joo</a:t>
            </a:r>
            <a:r>
              <a:rPr lang="en-US" sz="2000" dirty="0"/>
              <a:t>, 2016; </a:t>
            </a:r>
            <a:r>
              <a:rPr lang="en-US" sz="2000" dirty="0" err="1"/>
              <a:t>Miremadi</a:t>
            </a:r>
            <a:r>
              <a:rPr lang="en-US" sz="2000" dirty="0"/>
              <a:t>, </a:t>
            </a:r>
            <a:r>
              <a:rPr lang="en-US" sz="2000" dirty="0" err="1"/>
              <a:t>Saboohi</a:t>
            </a:r>
            <a:r>
              <a:rPr lang="en-US" sz="2000" dirty="0"/>
              <a:t>, &amp; </a:t>
            </a:r>
            <a:r>
              <a:rPr lang="en-US" sz="2000" dirty="0" err="1"/>
              <a:t>Jacobsson</a:t>
            </a:r>
            <a:r>
              <a:rPr lang="en-US" sz="2000" dirty="0"/>
              <a:t>, 2016; </a:t>
            </a:r>
            <a:r>
              <a:rPr lang="en-US" sz="2000" dirty="0" err="1"/>
              <a:t>Borup</a:t>
            </a:r>
            <a:r>
              <a:rPr lang="en-US" sz="2000" dirty="0"/>
              <a:t>, Andersen, </a:t>
            </a:r>
            <a:r>
              <a:rPr lang="en-US" sz="2000" dirty="0" err="1"/>
              <a:t>Jacobsson</a:t>
            </a:r>
            <a:r>
              <a:rPr lang="en-US" sz="2000" dirty="0"/>
              <a:t>, &amp; </a:t>
            </a:r>
            <a:r>
              <a:rPr lang="en-US" sz="2000" dirty="0" err="1"/>
              <a:t>Midttun</a:t>
            </a:r>
            <a:r>
              <a:rPr lang="en-US" sz="2000" dirty="0"/>
              <a:t>, 2008).</a:t>
            </a:r>
          </a:p>
          <a:p>
            <a:pPr lvl="1"/>
            <a:endParaRPr lang="en-US" sz="2000" dirty="0"/>
          </a:p>
          <a:p>
            <a:pPr marL="361950" lvl="1" indent="0">
              <a:buNone/>
            </a:pPr>
            <a:r>
              <a:rPr lang="en-US" sz="2400" b="1" dirty="0" smtClean="0"/>
              <a:t>1. Usefulness</a:t>
            </a:r>
            <a:r>
              <a:rPr lang="en-US" sz="2400" dirty="0"/>
              <a:t>: indicators should be relevant and a strong predictor of the ETIS processes.</a:t>
            </a:r>
          </a:p>
          <a:p>
            <a:pPr marL="361950" lvl="1" indent="0">
              <a:buNone/>
            </a:pPr>
            <a:r>
              <a:rPr lang="en-US" sz="2400" b="1" dirty="0" smtClean="0"/>
              <a:t>2. Availability</a:t>
            </a:r>
            <a:r>
              <a:rPr lang="en-US" sz="2400" dirty="0"/>
              <a:t>: data should be available.</a:t>
            </a:r>
          </a:p>
          <a:p>
            <a:pPr lvl="1"/>
            <a:endParaRPr lang="en-US" sz="2400" dirty="0"/>
          </a:p>
          <a:p>
            <a:endParaRPr lang="en-US" dirty="0"/>
          </a:p>
        </p:txBody>
      </p:sp>
      <p:sp>
        <p:nvSpPr>
          <p:cNvPr id="4" name="Title 3"/>
          <p:cNvSpPr>
            <a:spLocks noGrp="1"/>
          </p:cNvSpPr>
          <p:nvPr>
            <p:ph type="title"/>
          </p:nvPr>
        </p:nvSpPr>
        <p:spPr/>
        <p:txBody>
          <a:bodyPr/>
          <a:lstStyle/>
          <a:p>
            <a:r>
              <a:rPr lang="en-GB" dirty="0"/>
              <a:t>Methodology</a:t>
            </a:r>
            <a:endParaRPr lang="el-GR" dirty="0"/>
          </a:p>
        </p:txBody>
      </p:sp>
      <p:pic>
        <p:nvPicPr>
          <p:cNvPr id="5" name="Picture Placeholder 6" descr="TYN.png"/>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spTree>
    <p:extLst>
      <p:ext uri="{BB962C8B-B14F-4D97-AF65-F5344CB8AC3E}">
        <p14:creationId xmlns:p14="http://schemas.microsoft.com/office/powerpoint/2010/main" val="2044613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err="1"/>
              <a:t>Characterise</a:t>
            </a:r>
            <a:r>
              <a:rPr lang="en-US" sz="2400" dirty="0"/>
              <a:t> the EU’s energy innovation system</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graphicFrame>
        <p:nvGraphicFramePr>
          <p:cNvPr id="3" name="Table 2"/>
          <p:cNvGraphicFramePr>
            <a:graphicFrameLocks noGrp="1"/>
          </p:cNvGraphicFramePr>
          <p:nvPr>
            <p:extLst>
              <p:ext uri="{D42A27DB-BD31-4B8C-83A1-F6EECF244321}">
                <p14:modId xmlns:p14="http://schemas.microsoft.com/office/powerpoint/2010/main" val="2037302049"/>
              </p:ext>
            </p:extLst>
          </p:nvPr>
        </p:nvGraphicFramePr>
        <p:xfrm>
          <a:off x="251520" y="1340768"/>
          <a:ext cx="8424937" cy="4239384"/>
        </p:xfrm>
        <a:graphic>
          <a:graphicData uri="http://schemas.openxmlformats.org/drawingml/2006/table">
            <a:tbl>
              <a:tblPr firstRow="1" firstCol="1" bandRow="1">
                <a:tableStyleId>{5C22544A-7EE6-4342-B048-85BDC9FD1C3A}</a:tableStyleId>
              </a:tblPr>
              <a:tblGrid>
                <a:gridCol w="1728192">
                  <a:extLst>
                    <a:ext uri="{9D8B030D-6E8A-4147-A177-3AD203B41FA5}">
                      <a16:colId xmlns:a16="http://schemas.microsoft.com/office/drawing/2014/main" val="501946194"/>
                    </a:ext>
                  </a:extLst>
                </a:gridCol>
                <a:gridCol w="3888432">
                  <a:extLst>
                    <a:ext uri="{9D8B030D-6E8A-4147-A177-3AD203B41FA5}">
                      <a16:colId xmlns:a16="http://schemas.microsoft.com/office/drawing/2014/main" val="1764566795"/>
                    </a:ext>
                  </a:extLst>
                </a:gridCol>
                <a:gridCol w="2808313">
                  <a:extLst>
                    <a:ext uri="{9D8B030D-6E8A-4147-A177-3AD203B41FA5}">
                      <a16:colId xmlns:a16="http://schemas.microsoft.com/office/drawing/2014/main" val="2499829815"/>
                    </a:ext>
                  </a:extLst>
                </a:gridCol>
              </a:tblGrid>
              <a:tr h="825624">
                <a:tc>
                  <a:txBody>
                    <a:bodyPr/>
                    <a:lstStyle/>
                    <a:p>
                      <a:pPr algn="ctr">
                        <a:spcAft>
                          <a:spcPts val="0"/>
                        </a:spcAft>
                      </a:pPr>
                      <a:r>
                        <a:rPr lang="en-US" sz="2000" dirty="0">
                          <a:effectLst/>
                        </a:rPr>
                        <a:t>ETIS process</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lgn="ctr">
                        <a:spcAft>
                          <a:spcPts val="0"/>
                        </a:spcAft>
                      </a:pPr>
                      <a:r>
                        <a:rPr lang="en-US" sz="2000" dirty="0">
                          <a:effectLst/>
                        </a:rPr>
                        <a:t>Technology-specific indicators [and metrics] at the EU level</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lgn="ctr">
                        <a:spcAft>
                          <a:spcPts val="0"/>
                        </a:spcAft>
                      </a:pPr>
                      <a:r>
                        <a:rPr lang="en-US" sz="1600" b="1" kern="1200" dirty="0">
                          <a:solidFill>
                            <a:schemeClr val="lt1"/>
                          </a:solidFill>
                          <a:effectLst/>
                          <a:latin typeface="+mn-lt"/>
                          <a:ea typeface="+mn-ea"/>
                          <a:cs typeface="+mn-cs"/>
                        </a:rPr>
                        <a:t>Units</a:t>
                      </a:r>
                    </a:p>
                  </a:txBody>
                  <a:tcPr marL="45804" marR="45804" marT="0" marB="0" anchor="ctr"/>
                </a:tc>
                <a:extLst>
                  <a:ext uri="{0D108BD9-81ED-4DB2-BD59-A6C34878D82A}">
                    <a16:rowId xmlns:a16="http://schemas.microsoft.com/office/drawing/2014/main" val="290985480"/>
                  </a:ext>
                </a:extLst>
              </a:tr>
              <a:tr h="238840">
                <a:tc>
                  <a:txBody>
                    <a:bodyPr/>
                    <a:lstStyle/>
                    <a:p>
                      <a:pPr>
                        <a:spcAft>
                          <a:spcPts val="0"/>
                        </a:spcAft>
                      </a:pPr>
                      <a:r>
                        <a:rPr lang="en-US" sz="2000" dirty="0">
                          <a:solidFill>
                            <a:schemeClr val="tx1"/>
                          </a:solidFill>
                          <a:effectLst/>
                        </a:rPr>
                        <a:t>Knowledge</a:t>
                      </a:r>
                      <a:endParaRPr lang="en-US" sz="20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solidFill>
                            <a:schemeClr val="tx1"/>
                          </a:solidFill>
                          <a:effectLst/>
                        </a:rPr>
                        <a:t> </a:t>
                      </a:r>
                      <a:endParaRPr lang="en-US" sz="20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endParaRPr lang="en-US" sz="16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592231665"/>
                  </a:ext>
                </a:extLst>
              </a:tr>
              <a:tr h="238840">
                <a:tc>
                  <a:txBody>
                    <a:bodyPr/>
                    <a:lstStyle/>
                    <a:p>
                      <a:pPr>
                        <a:spcAft>
                          <a:spcPts val="0"/>
                        </a:spcAft>
                      </a:pPr>
                      <a:r>
                        <a:rPr lang="en-US" sz="2000" dirty="0">
                          <a:effectLst/>
                        </a:rPr>
                        <a:t>Generation</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Public energy RD&amp;D expenditure</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€m at 2015 prices &amp; exchange rates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828988646"/>
                  </a:ext>
                </a:extLst>
              </a:tr>
              <a:tr h="238840">
                <a:tc>
                  <a:txBody>
                    <a:bodyPr/>
                    <a:lstStyle/>
                    <a:p>
                      <a:pPr>
                        <a:spcAft>
                          <a:spcPts val="0"/>
                        </a:spcAft>
                      </a:pPr>
                      <a:r>
                        <a:rPr lang="en-US" sz="2000" dirty="0">
                          <a:effectLst/>
                        </a:rPr>
                        <a:t> </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Demonstration budgets</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€m at 2015 prices &amp; exchange rates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513404582"/>
                  </a:ext>
                </a:extLst>
              </a:tr>
              <a:tr h="238840">
                <a:tc>
                  <a:txBody>
                    <a:bodyPr/>
                    <a:lstStyle/>
                    <a:p>
                      <a:pPr>
                        <a:spcAft>
                          <a:spcPts val="0"/>
                        </a:spcAft>
                      </a:pPr>
                      <a:r>
                        <a:rPr lang="en-US" sz="2000" dirty="0">
                          <a:effectLst/>
                        </a:rPr>
                        <a:t>Depreciation</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Volatility in energy RD&amp;D expenditure</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index: coefficient of variation (COV)</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244082406"/>
                  </a:ext>
                </a:extLst>
              </a:tr>
              <a:tr h="238840">
                <a:tc>
                  <a:txBody>
                    <a:bodyPr/>
                    <a:lstStyle/>
                    <a:p>
                      <a:pPr>
                        <a:spcAft>
                          <a:spcPts val="0"/>
                        </a:spcAft>
                      </a:pPr>
                      <a:r>
                        <a:rPr lang="en-US" sz="2000">
                          <a:effectLst/>
                        </a:rPr>
                        <a:t>Spillover</a:t>
                      </a:r>
                      <a:endParaRPr lang="en-US" sz="20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Knowledge spillover benefit from trade</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€m: energy technology imports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1738945508"/>
                  </a:ext>
                </a:extLst>
              </a:tr>
              <a:tr h="238840">
                <a:tc>
                  <a:txBody>
                    <a:bodyPr/>
                    <a:lstStyle/>
                    <a:p>
                      <a:pPr>
                        <a:spcAft>
                          <a:spcPts val="0"/>
                        </a:spcAft>
                      </a:pPr>
                      <a:r>
                        <a:rPr lang="en-US" sz="2000">
                          <a:effectLst/>
                        </a:rPr>
                        <a:t>Codification</a:t>
                      </a:r>
                      <a:endParaRPr lang="en-US" sz="20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Scientific publications</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 articles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4282380378"/>
                  </a:ext>
                </a:extLst>
              </a:tr>
              <a:tr h="238840">
                <a:tc>
                  <a:txBody>
                    <a:bodyPr/>
                    <a:lstStyle/>
                    <a:p>
                      <a:pPr>
                        <a:spcAft>
                          <a:spcPts val="0"/>
                        </a:spcAft>
                      </a:pPr>
                      <a:r>
                        <a:rPr lang="en-US" sz="2000">
                          <a:effectLst/>
                        </a:rPr>
                        <a:t> </a:t>
                      </a:r>
                      <a:endParaRPr lang="en-US" sz="20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Patents</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 patents</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4050388372"/>
                  </a:ext>
                </a:extLst>
              </a:tr>
              <a:tr h="238840">
                <a:tc>
                  <a:txBody>
                    <a:bodyPr/>
                    <a:lstStyle/>
                    <a:p>
                      <a:pPr>
                        <a:spcAft>
                          <a:spcPts val="0"/>
                        </a:spcAft>
                      </a:pPr>
                      <a:r>
                        <a:rPr lang="en-US" sz="2000">
                          <a:effectLst/>
                        </a:rPr>
                        <a:t>Learning</a:t>
                      </a:r>
                      <a:endParaRPr lang="en-US" sz="20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2000" dirty="0">
                          <a:effectLst/>
                        </a:rPr>
                        <a:t>Learning-by-doing</a:t>
                      </a:r>
                      <a:endParaRPr lang="en-US" sz="20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600" dirty="0">
                          <a:effectLst/>
                        </a:rPr>
                        <a:t>index: learning rate (LR)</a:t>
                      </a:r>
                      <a:endParaRPr lang="en-US" sz="1600" dirty="0">
                        <a:effectLst/>
                        <a:latin typeface="Times New Roman" panose="02020603050405020304" pitchFamily="18" charset="0"/>
                        <a:ea typeface="맑은 고딕" panose="020B0503020000020004" pitchFamily="50" charset="-127"/>
                      </a:endParaRPr>
                    </a:p>
                  </a:txBody>
                  <a:tcPr marL="45804" marR="45804" marT="0" marB="0" anchor="ctr"/>
                </a:tc>
                <a:extLst>
                  <a:ext uri="{0D108BD9-81ED-4DB2-BD59-A6C34878D82A}">
                    <a16:rowId xmlns:a16="http://schemas.microsoft.com/office/drawing/2014/main" val="785227630"/>
                  </a:ext>
                </a:extLst>
              </a:tr>
            </a:tbl>
          </a:graphicData>
        </a:graphic>
      </p:graphicFrame>
    </p:spTree>
    <p:extLst>
      <p:ext uri="{BB962C8B-B14F-4D97-AF65-F5344CB8AC3E}">
        <p14:creationId xmlns:p14="http://schemas.microsoft.com/office/powerpoint/2010/main" val="38046448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8640"/>
            <a:ext cx="6336704" cy="1224136"/>
          </a:xfrm>
        </p:spPr>
        <p:txBody>
          <a:bodyPr/>
          <a:lstStyle/>
          <a:p>
            <a:r>
              <a:rPr lang="en-US" sz="2400" dirty="0" err="1"/>
              <a:t>Characterise</a:t>
            </a:r>
            <a:r>
              <a:rPr lang="en-US" sz="2400" dirty="0"/>
              <a:t> the EU’s energy innovation system</a:t>
            </a:r>
            <a:endParaRPr lang="el-GR" sz="2400" dirty="0"/>
          </a:p>
        </p:txBody>
      </p:sp>
      <p:pic>
        <p:nvPicPr>
          <p:cNvPr id="5" name="Picture Placeholder 6" descr="TYN.png"/>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t="-45195" b="-45195"/>
          <a:stretch>
            <a:fillRect/>
          </a:stretch>
        </p:blipFill>
        <p:spPr>
          <a:xfrm>
            <a:off x="395537" y="6208431"/>
            <a:ext cx="1638220" cy="649569"/>
          </a:xfrm>
        </p:spPr>
      </p:pic>
      <p:graphicFrame>
        <p:nvGraphicFramePr>
          <p:cNvPr id="3" name="Table 2"/>
          <p:cNvGraphicFramePr>
            <a:graphicFrameLocks noGrp="1"/>
          </p:cNvGraphicFramePr>
          <p:nvPr>
            <p:extLst>
              <p:ext uri="{D42A27DB-BD31-4B8C-83A1-F6EECF244321}">
                <p14:modId xmlns:p14="http://schemas.microsoft.com/office/powerpoint/2010/main" val="594463056"/>
              </p:ext>
            </p:extLst>
          </p:nvPr>
        </p:nvGraphicFramePr>
        <p:xfrm>
          <a:off x="251521" y="1412324"/>
          <a:ext cx="8280920" cy="4404360"/>
        </p:xfrm>
        <a:graphic>
          <a:graphicData uri="http://schemas.openxmlformats.org/drawingml/2006/table">
            <a:tbl>
              <a:tblPr firstRow="1" firstCol="1" bandRow="1">
                <a:tableStyleId>{5C22544A-7EE6-4342-B048-85BDC9FD1C3A}</a:tableStyleId>
              </a:tblPr>
              <a:tblGrid>
                <a:gridCol w="1421504">
                  <a:extLst>
                    <a:ext uri="{9D8B030D-6E8A-4147-A177-3AD203B41FA5}">
                      <a16:colId xmlns:a16="http://schemas.microsoft.com/office/drawing/2014/main" val="501946194"/>
                    </a:ext>
                  </a:extLst>
                </a:gridCol>
                <a:gridCol w="3429708">
                  <a:extLst>
                    <a:ext uri="{9D8B030D-6E8A-4147-A177-3AD203B41FA5}">
                      <a16:colId xmlns:a16="http://schemas.microsoft.com/office/drawing/2014/main" val="1764566795"/>
                    </a:ext>
                  </a:extLst>
                </a:gridCol>
                <a:gridCol w="3429708">
                  <a:extLst>
                    <a:ext uri="{9D8B030D-6E8A-4147-A177-3AD203B41FA5}">
                      <a16:colId xmlns:a16="http://schemas.microsoft.com/office/drawing/2014/main" val="2888258755"/>
                    </a:ext>
                  </a:extLst>
                </a:gridCol>
              </a:tblGrid>
              <a:tr h="114876">
                <a:tc>
                  <a:txBody>
                    <a:bodyPr/>
                    <a:lstStyle/>
                    <a:p>
                      <a:pPr>
                        <a:spcAft>
                          <a:spcPts val="0"/>
                        </a:spcAft>
                      </a:pPr>
                      <a:r>
                        <a:rPr lang="en-US" sz="1700" dirty="0">
                          <a:effectLst/>
                        </a:rPr>
                        <a:t>ETIS process</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lgn="ctr">
                        <a:spcAft>
                          <a:spcPts val="0"/>
                        </a:spcAft>
                      </a:pPr>
                      <a:r>
                        <a:rPr lang="en-US" sz="1700" dirty="0">
                          <a:effectLst/>
                        </a:rPr>
                        <a:t>Technology-specific indicators [and metrics] at the EU level</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marL="0" algn="ctr" defTabSz="914400" rtl="0" eaLnBrk="1" latinLnBrk="0" hangingPunct="1">
                        <a:spcAft>
                          <a:spcPts val="0"/>
                        </a:spcAft>
                      </a:pPr>
                      <a:r>
                        <a:rPr lang="en-US" sz="1400" b="1" kern="1200" dirty="0">
                          <a:solidFill>
                            <a:schemeClr val="lt1"/>
                          </a:solidFill>
                          <a:effectLst/>
                          <a:latin typeface="+mn-lt"/>
                          <a:ea typeface="+mn-ea"/>
                          <a:cs typeface="+mn-cs"/>
                        </a:rPr>
                        <a:t>Units</a:t>
                      </a:r>
                    </a:p>
                  </a:txBody>
                  <a:tcPr marL="45804" marR="45804" marT="0" marB="0" anchor="ctr"/>
                </a:tc>
                <a:extLst>
                  <a:ext uri="{0D108BD9-81ED-4DB2-BD59-A6C34878D82A}">
                    <a16:rowId xmlns:a16="http://schemas.microsoft.com/office/drawing/2014/main" val="290985480"/>
                  </a:ext>
                </a:extLst>
              </a:tr>
              <a:tr h="114876">
                <a:tc>
                  <a:txBody>
                    <a:bodyPr/>
                    <a:lstStyle/>
                    <a:p>
                      <a:pPr>
                        <a:spcAft>
                          <a:spcPts val="0"/>
                        </a:spcAft>
                      </a:pPr>
                      <a:r>
                        <a:rPr lang="en-US" sz="1700" dirty="0">
                          <a:solidFill>
                            <a:schemeClr val="tx1"/>
                          </a:solidFill>
                          <a:effectLst/>
                        </a:rPr>
                        <a:t>Resources</a:t>
                      </a:r>
                      <a:endParaRPr lang="en-US" sz="17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lnB w="12700" cap="flat" cmpd="sng" algn="ctr">
                      <a:solidFill>
                        <a:schemeClr val="tx1"/>
                      </a:solidFill>
                      <a:prstDash val="solid"/>
                      <a:round/>
                      <a:headEnd type="none" w="med" len="med"/>
                      <a:tailEnd type="none" w="med" len="med"/>
                    </a:lnB>
                  </a:tcPr>
                </a:tc>
                <a:tc>
                  <a:txBody>
                    <a:bodyPr/>
                    <a:lstStyle/>
                    <a:p>
                      <a:pPr>
                        <a:spcAft>
                          <a:spcPts val="0"/>
                        </a:spcAft>
                      </a:pPr>
                      <a:r>
                        <a:rPr lang="en-US" sz="1700" dirty="0">
                          <a:solidFill>
                            <a:schemeClr val="tx1"/>
                          </a:solidFill>
                          <a:effectLst/>
                        </a:rPr>
                        <a:t> </a:t>
                      </a:r>
                      <a:endParaRPr lang="en-US" sz="17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lnB w="12700" cap="flat" cmpd="sng" algn="ctr">
                      <a:solidFill>
                        <a:schemeClr val="tx1"/>
                      </a:solidFill>
                      <a:prstDash val="solid"/>
                      <a:round/>
                      <a:headEnd type="none" w="med" len="med"/>
                      <a:tailEnd type="none" w="med" len="med"/>
                    </a:lnB>
                  </a:tcPr>
                </a:tc>
                <a:tc>
                  <a:txBody>
                    <a:bodyPr/>
                    <a:lstStyle/>
                    <a:p>
                      <a:pPr>
                        <a:spcAft>
                          <a:spcPts val="0"/>
                        </a:spcAft>
                      </a:pPr>
                      <a:endParaRPr lang="en-US" sz="1400" dirty="0">
                        <a:solidFill>
                          <a:schemeClr val="tx1"/>
                        </a:solidFill>
                        <a:effectLst/>
                        <a:latin typeface="Times New Roman" panose="02020603050405020304" pitchFamily="18" charset="0"/>
                        <a:ea typeface="맑은 고딕" panose="020B0503020000020004" pitchFamily="50" charset="-127"/>
                      </a:endParaRPr>
                    </a:p>
                  </a:txBody>
                  <a:tcPr marL="45804" marR="45804"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4854466"/>
                  </a:ext>
                </a:extLst>
              </a:tr>
              <a:tr h="137068">
                <a:tc>
                  <a:txBody>
                    <a:bodyPr/>
                    <a:lstStyle/>
                    <a:p>
                      <a:pPr>
                        <a:spcAft>
                          <a:spcPts val="0"/>
                        </a:spcAft>
                      </a:pPr>
                      <a:r>
                        <a:rPr lang="en-US" sz="1700" dirty="0">
                          <a:effectLst/>
                        </a:rPr>
                        <a:t>Policy Support</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tcPr>
                </a:tc>
                <a:tc>
                  <a:txBody>
                    <a:bodyPr/>
                    <a:lstStyle/>
                    <a:p>
                      <a:pPr>
                        <a:spcAft>
                          <a:spcPts val="0"/>
                        </a:spcAft>
                      </a:pPr>
                      <a:r>
                        <a:rPr lang="en-US" sz="1700" dirty="0">
                          <a:effectLst/>
                        </a:rPr>
                        <a:t>Innovation policy density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tcPr>
                </a:tc>
                <a:tc rowSpan="3">
                  <a:txBody>
                    <a:bodyPr/>
                    <a:lstStyle/>
                    <a:p>
                      <a:pPr>
                        <a:spcAft>
                          <a:spcPts val="0"/>
                        </a:spcAft>
                      </a:pPr>
                      <a:r>
                        <a:rPr lang="en-US" sz="1400" dirty="0">
                          <a:effectLst/>
                        </a:rPr>
                        <a:t>sum: cumulative years of all instruments</a:t>
                      </a:r>
                      <a:endParaRPr lang="en-US" sz="14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683296"/>
                  </a:ext>
                </a:extLst>
              </a:tr>
              <a:tr h="137068">
                <a:tc>
                  <a:txBody>
                    <a:bodyPr/>
                    <a:lstStyle/>
                    <a:p>
                      <a:pPr>
                        <a:spcAft>
                          <a:spcPts val="0"/>
                        </a:spcAft>
                      </a:pPr>
                      <a:r>
                        <a:rPr lang="en-US" sz="1700">
                          <a:effectLst/>
                        </a:rPr>
                        <a:t> </a:t>
                      </a:r>
                      <a:endParaRPr lang="en-US" sz="17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700" dirty="0">
                          <a:effectLst/>
                        </a:rPr>
                        <a:t>Market-based policy density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tc>
                <a:tc vMerge="1">
                  <a:txBody>
                    <a:bodyPr/>
                    <a:lstStyle/>
                    <a:p>
                      <a:pPr>
                        <a:spcAft>
                          <a:spcPts val="0"/>
                        </a:spcAft>
                      </a:pPr>
                      <a:endParaRPr lang="en-US" sz="1400" dirty="0">
                        <a:effectLst/>
                        <a:latin typeface="Times New Roman" panose="02020603050405020304" pitchFamily="18" charset="0"/>
                        <a:ea typeface="맑은 고딕" panose="020B0503020000020004" pitchFamily="50" charset="-127"/>
                      </a:endParaRPr>
                    </a:p>
                  </a:txBody>
                  <a:tcPr marL="45804" marR="45804" marT="0" marB="0" anchor="b"/>
                </a:tc>
                <a:extLst>
                  <a:ext uri="{0D108BD9-81ED-4DB2-BD59-A6C34878D82A}">
                    <a16:rowId xmlns:a16="http://schemas.microsoft.com/office/drawing/2014/main" val="864447939"/>
                  </a:ext>
                </a:extLst>
              </a:tr>
              <a:tr h="137068">
                <a:tc>
                  <a:txBody>
                    <a:bodyPr/>
                    <a:lstStyle/>
                    <a:p>
                      <a:pPr>
                        <a:spcAft>
                          <a:spcPts val="0"/>
                        </a:spcAft>
                      </a:pPr>
                      <a:r>
                        <a:rPr lang="en-US" sz="1700">
                          <a:effectLst/>
                        </a:rPr>
                        <a:t> </a:t>
                      </a:r>
                      <a:endParaRPr lang="en-US" sz="1700">
                        <a:effectLst/>
                        <a:latin typeface="Times New Roman" panose="02020603050405020304" pitchFamily="18" charset="0"/>
                        <a:ea typeface="맑은 고딕" panose="020B0503020000020004" pitchFamily="50" charset="-127"/>
                      </a:endParaRPr>
                    </a:p>
                  </a:txBody>
                  <a:tcPr marL="45804" marR="45804" marT="0" marB="0" anchor="ctr">
                    <a:lnB w="12700" cap="flat" cmpd="sng" algn="ctr">
                      <a:solidFill>
                        <a:schemeClr val="tx1"/>
                      </a:solidFill>
                      <a:prstDash val="solid"/>
                      <a:round/>
                      <a:headEnd type="none" w="med" len="med"/>
                      <a:tailEnd type="none" w="med" len="med"/>
                    </a:lnB>
                  </a:tcPr>
                </a:tc>
                <a:tc>
                  <a:txBody>
                    <a:bodyPr/>
                    <a:lstStyle/>
                    <a:p>
                      <a:pPr>
                        <a:spcAft>
                          <a:spcPts val="0"/>
                        </a:spcAft>
                      </a:pPr>
                      <a:r>
                        <a:rPr lang="en-US" sz="1700" dirty="0">
                          <a:effectLst/>
                        </a:rPr>
                        <a:t>Regulatory policy density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B w="12700" cap="flat" cmpd="sng" algn="ctr">
                      <a:solidFill>
                        <a:schemeClr val="tx1"/>
                      </a:solidFill>
                      <a:prstDash val="solid"/>
                      <a:round/>
                      <a:headEnd type="none" w="med" len="med"/>
                      <a:tailEnd type="none" w="med" len="med"/>
                    </a:lnB>
                  </a:tcPr>
                </a:tc>
                <a:tc vMerge="1">
                  <a:txBody>
                    <a:bodyPr/>
                    <a:lstStyle/>
                    <a:p>
                      <a:pPr>
                        <a:spcAft>
                          <a:spcPts val="0"/>
                        </a:spcAft>
                      </a:pPr>
                      <a:endParaRPr lang="en-US" sz="1400" dirty="0">
                        <a:effectLst/>
                        <a:latin typeface="Times New Roman" panose="02020603050405020304" pitchFamily="18" charset="0"/>
                        <a:ea typeface="맑은 고딕" panose="020B0503020000020004" pitchFamily="50" charset="-127"/>
                      </a:endParaRPr>
                    </a:p>
                  </a:txBody>
                  <a:tcPr marL="45804" marR="45804" marT="0"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4156416"/>
                  </a:ext>
                </a:extLst>
              </a:tr>
              <a:tr h="137068">
                <a:tc>
                  <a:txBody>
                    <a:bodyPr/>
                    <a:lstStyle/>
                    <a:p>
                      <a:pPr>
                        <a:spcAft>
                          <a:spcPts val="0"/>
                        </a:spcAft>
                      </a:pPr>
                      <a:r>
                        <a:rPr lang="en-US" sz="1700" dirty="0">
                          <a:effectLst/>
                        </a:rPr>
                        <a:t> </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tcPr>
                </a:tc>
                <a:tc>
                  <a:txBody>
                    <a:bodyPr/>
                    <a:lstStyle/>
                    <a:p>
                      <a:pPr>
                        <a:spcAft>
                          <a:spcPts val="0"/>
                        </a:spcAft>
                      </a:pPr>
                      <a:r>
                        <a:rPr lang="en-US" sz="1700" dirty="0">
                          <a:effectLst/>
                        </a:rPr>
                        <a:t>Innovation policy durability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tcPr>
                </a:tc>
                <a:tc rowSpan="3">
                  <a:txBody>
                    <a:bodyPr/>
                    <a:lstStyle/>
                    <a:p>
                      <a:pPr>
                        <a:spcAft>
                          <a:spcPts val="0"/>
                        </a:spcAft>
                      </a:pPr>
                      <a:r>
                        <a:rPr lang="en-US" sz="1400" dirty="0">
                          <a:effectLst/>
                        </a:rPr>
                        <a:t>average: cumulative years of all instruments</a:t>
                      </a:r>
                      <a:endParaRPr lang="en-US" sz="14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8317926"/>
                  </a:ext>
                </a:extLst>
              </a:tr>
              <a:tr h="137068">
                <a:tc>
                  <a:txBody>
                    <a:bodyPr/>
                    <a:lstStyle/>
                    <a:p>
                      <a:pPr>
                        <a:spcAft>
                          <a:spcPts val="0"/>
                        </a:spcAft>
                      </a:pPr>
                      <a:r>
                        <a:rPr lang="en-US" sz="1700">
                          <a:effectLst/>
                        </a:rPr>
                        <a:t> </a:t>
                      </a:r>
                      <a:endParaRPr lang="en-US" sz="1700">
                        <a:effectLst/>
                        <a:latin typeface="Times New Roman" panose="02020603050405020304" pitchFamily="18" charset="0"/>
                        <a:ea typeface="맑은 고딕" panose="020B0503020000020004" pitchFamily="50" charset="-127"/>
                      </a:endParaRPr>
                    </a:p>
                  </a:txBody>
                  <a:tcPr marL="45804" marR="45804" marT="0" marB="0" anchor="ctr"/>
                </a:tc>
                <a:tc>
                  <a:txBody>
                    <a:bodyPr/>
                    <a:lstStyle/>
                    <a:p>
                      <a:pPr>
                        <a:spcAft>
                          <a:spcPts val="0"/>
                        </a:spcAft>
                      </a:pPr>
                      <a:r>
                        <a:rPr lang="en-US" sz="1700" dirty="0">
                          <a:effectLst/>
                        </a:rPr>
                        <a:t>Market-based policy durability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tc>
                <a:tc vMerge="1">
                  <a:txBody>
                    <a:bodyPr/>
                    <a:lstStyle/>
                    <a:p>
                      <a:pPr>
                        <a:spcAft>
                          <a:spcPts val="0"/>
                        </a:spcAft>
                      </a:pPr>
                      <a:endParaRPr lang="en-US" sz="1400" dirty="0">
                        <a:effectLst/>
                        <a:latin typeface="Times New Roman" panose="02020603050405020304" pitchFamily="18" charset="0"/>
                        <a:ea typeface="맑은 고딕" panose="020B0503020000020004" pitchFamily="50" charset="-127"/>
                      </a:endParaRPr>
                    </a:p>
                  </a:txBody>
                  <a:tcPr marL="45804" marR="45804" marT="0" marB="0" anchor="b"/>
                </a:tc>
                <a:extLst>
                  <a:ext uri="{0D108BD9-81ED-4DB2-BD59-A6C34878D82A}">
                    <a16:rowId xmlns:a16="http://schemas.microsoft.com/office/drawing/2014/main" val="3692730792"/>
                  </a:ext>
                </a:extLst>
              </a:tr>
              <a:tr h="137068">
                <a:tc>
                  <a:txBody>
                    <a:bodyPr/>
                    <a:lstStyle/>
                    <a:p>
                      <a:pPr>
                        <a:spcAft>
                          <a:spcPts val="0"/>
                        </a:spcAft>
                      </a:pPr>
                      <a:r>
                        <a:rPr lang="en-US" sz="1700">
                          <a:effectLst/>
                        </a:rPr>
                        <a:t> </a:t>
                      </a:r>
                      <a:endParaRPr lang="en-US" sz="1700">
                        <a:effectLst/>
                        <a:latin typeface="Times New Roman" panose="02020603050405020304" pitchFamily="18" charset="0"/>
                        <a:ea typeface="맑은 고딕" panose="020B0503020000020004" pitchFamily="50" charset="-127"/>
                      </a:endParaRPr>
                    </a:p>
                  </a:txBody>
                  <a:tcPr marL="45804" marR="45804" marT="0" marB="0" anchor="ctr">
                    <a:lnB w="12700" cap="flat" cmpd="sng" algn="ctr">
                      <a:solidFill>
                        <a:schemeClr val="tx1"/>
                      </a:solidFill>
                      <a:prstDash val="solid"/>
                      <a:round/>
                      <a:headEnd type="none" w="med" len="med"/>
                      <a:tailEnd type="none" w="med" len="med"/>
                    </a:lnB>
                  </a:tcPr>
                </a:tc>
                <a:tc>
                  <a:txBody>
                    <a:bodyPr/>
                    <a:lstStyle/>
                    <a:p>
                      <a:pPr>
                        <a:spcAft>
                          <a:spcPts val="0"/>
                        </a:spcAft>
                      </a:pPr>
                      <a:r>
                        <a:rPr lang="en-US" sz="1700" dirty="0">
                          <a:effectLst/>
                        </a:rPr>
                        <a:t>Regulatory policy durability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B w="12700" cap="flat" cmpd="sng" algn="ctr">
                      <a:solidFill>
                        <a:schemeClr val="tx1"/>
                      </a:solidFill>
                      <a:prstDash val="solid"/>
                      <a:round/>
                      <a:headEnd type="none" w="med" len="med"/>
                      <a:tailEnd type="none" w="med" len="med"/>
                    </a:lnB>
                  </a:tcPr>
                </a:tc>
                <a:tc vMerge="1">
                  <a:txBody>
                    <a:bodyPr/>
                    <a:lstStyle/>
                    <a:p>
                      <a:pPr>
                        <a:spcAft>
                          <a:spcPts val="0"/>
                        </a:spcAft>
                      </a:pPr>
                      <a:endParaRPr lang="en-US" sz="1400" dirty="0">
                        <a:effectLst/>
                        <a:latin typeface="Times New Roman" panose="02020603050405020304" pitchFamily="18" charset="0"/>
                        <a:ea typeface="맑은 고딕" panose="020B0503020000020004" pitchFamily="50" charset="-127"/>
                      </a:endParaRPr>
                    </a:p>
                  </a:txBody>
                  <a:tcPr marL="45804" marR="45804" marT="0"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3409212"/>
                  </a:ext>
                </a:extLst>
              </a:tr>
              <a:tr h="137068">
                <a:tc>
                  <a:txBody>
                    <a:bodyPr/>
                    <a:lstStyle/>
                    <a:p>
                      <a:pPr>
                        <a:spcAft>
                          <a:spcPts val="0"/>
                        </a:spcAft>
                      </a:pPr>
                      <a:r>
                        <a:rPr lang="en-US" sz="1700" dirty="0">
                          <a:effectLst/>
                        </a:rPr>
                        <a:t>Policy Diversity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700" dirty="0">
                          <a:effectLst/>
                        </a:rPr>
                        <a:t>Diversity of policy mix</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400" dirty="0">
                          <a:effectLst/>
                        </a:rPr>
                        <a:t>Shannon index: three types of policy instrument</a:t>
                      </a:r>
                      <a:endParaRPr lang="en-US" sz="14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1267053"/>
                  </a:ext>
                </a:extLst>
              </a:tr>
              <a:tr h="229751">
                <a:tc>
                  <a:txBody>
                    <a:bodyPr/>
                    <a:lstStyle/>
                    <a:p>
                      <a:pPr>
                        <a:spcAft>
                          <a:spcPts val="0"/>
                        </a:spcAft>
                      </a:pPr>
                      <a:r>
                        <a:rPr lang="en-US" sz="1700" dirty="0">
                          <a:effectLst/>
                        </a:rPr>
                        <a:t>Policy Stability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700" dirty="0">
                          <a:effectLst/>
                        </a:rPr>
                        <a:t>Stability of policy mix</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400" dirty="0">
                          <a:effectLst/>
                        </a:rPr>
                        <a:t>average: cumulative years of all instruments adjusted by revisions</a:t>
                      </a:r>
                      <a:endParaRPr lang="en-US" sz="14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2930332"/>
                  </a:ext>
                </a:extLst>
              </a:tr>
              <a:tr h="229751">
                <a:tc>
                  <a:txBody>
                    <a:bodyPr/>
                    <a:lstStyle/>
                    <a:p>
                      <a:pPr>
                        <a:spcAft>
                          <a:spcPts val="0"/>
                        </a:spcAft>
                      </a:pPr>
                      <a:r>
                        <a:rPr lang="en-US" sz="1700">
                          <a:effectLst/>
                        </a:rPr>
                        <a:t>Legacy of Failure</a:t>
                      </a:r>
                      <a:endParaRPr lang="en-US" sz="170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tcPr>
                </a:tc>
                <a:tc>
                  <a:txBody>
                    <a:bodyPr/>
                    <a:lstStyle/>
                    <a:p>
                      <a:pPr>
                        <a:spcAft>
                          <a:spcPts val="0"/>
                        </a:spcAft>
                      </a:pPr>
                      <a:r>
                        <a:rPr lang="en-US" sz="1700" dirty="0">
                          <a:effectLst/>
                        </a:rPr>
                        <a:t>Decline in public interest following failures, using Google search frequency as proxy</a:t>
                      </a:r>
                      <a:endParaRPr lang="en-US" sz="17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tcPr>
                </a:tc>
                <a:tc>
                  <a:txBody>
                    <a:bodyPr/>
                    <a:lstStyle/>
                    <a:p>
                      <a:pPr>
                        <a:spcAft>
                          <a:spcPts val="0"/>
                        </a:spcAft>
                      </a:pPr>
                      <a:r>
                        <a:rPr lang="en-US" sz="1400" dirty="0">
                          <a:effectLst/>
                        </a:rPr>
                        <a:t>index: exponent fitted to decline function</a:t>
                      </a:r>
                      <a:endParaRPr lang="en-US" sz="1400" dirty="0">
                        <a:effectLst/>
                        <a:latin typeface="Times New Roman" panose="02020603050405020304" pitchFamily="18" charset="0"/>
                        <a:ea typeface="맑은 고딕" panose="020B0503020000020004" pitchFamily="50" charset="-127"/>
                      </a:endParaRPr>
                    </a:p>
                  </a:txBody>
                  <a:tcPr marL="45804" marR="45804"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505888195"/>
                  </a:ext>
                </a:extLst>
              </a:tr>
            </a:tbl>
          </a:graphicData>
        </a:graphic>
      </p:graphicFrame>
    </p:spTree>
    <p:extLst>
      <p:ext uri="{BB962C8B-B14F-4D97-AF65-F5344CB8AC3E}">
        <p14:creationId xmlns:p14="http://schemas.microsoft.com/office/powerpoint/2010/main" val="2679603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TRANSrisk template">
  <a:themeElements>
    <a:clrScheme name="SET-Nav">
      <a:dk1>
        <a:sysClr val="windowText" lastClr="000000"/>
      </a:dk1>
      <a:lt1>
        <a:sysClr val="window" lastClr="FFFFFF"/>
      </a:lt1>
      <a:dk2>
        <a:srgbClr val="455F51"/>
      </a:dk2>
      <a:lt2>
        <a:srgbClr val="E3DED1"/>
      </a:lt2>
      <a:accent1>
        <a:srgbClr val="298271"/>
      </a:accent1>
      <a:accent2>
        <a:srgbClr val="239947"/>
      </a:accent2>
      <a:accent3>
        <a:srgbClr val="66B664"/>
      </a:accent3>
      <a:accent4>
        <a:srgbClr val="029676"/>
      </a:accent4>
      <a:accent5>
        <a:srgbClr val="386270"/>
      </a:accent5>
      <a:accent6>
        <a:srgbClr val="2C555F"/>
      </a:accent6>
      <a:hlink>
        <a:srgbClr val="6B9F25"/>
      </a:hlink>
      <a:folHlink>
        <a:srgbClr val="BA6906"/>
      </a:folHlink>
    </a:clrScheme>
    <a:fontScheme name="ISI-Designschriften2010">
      <a:majorFont>
        <a:latin typeface="Frutiger LT Com 45 Light"/>
        <a:ea typeface=""/>
        <a:cs typeface=""/>
      </a:majorFont>
      <a:minorFont>
        <a:latin typeface="Frutiger LT Com 45 Light"/>
        <a:ea typeface=""/>
        <a:cs typeface=""/>
      </a:minorFont>
    </a:fontScheme>
    <a:fmtScheme name="Okeanos">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7A87"/>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08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0" tIns="0" rIns="0" bIns="0" rtlCol="0">
        <a:noAutofit/>
      </a:bodyPr>
      <a:lstStyle>
        <a:defPPr>
          <a:defRPr sz="1600" dirty="0" err="1" smtClean="0">
            <a:latin typeface="+mj-lt"/>
          </a:defRPr>
        </a:defPPr>
      </a:lstStyle>
    </a:txDef>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1710</TotalTime>
  <Words>2025</Words>
  <Application>Microsoft Office PowerPoint</Application>
  <PresentationFormat>On-screen Show (4:3)</PresentationFormat>
  <Paragraphs>342</Paragraphs>
  <Slides>24</Slides>
  <Notes>21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24</vt:i4>
      </vt:variant>
    </vt:vector>
  </HeadingPairs>
  <TitlesOfParts>
    <vt:vector size="37" baseType="lpstr">
      <vt:lpstr>Frutiger 45 Light</vt:lpstr>
      <vt:lpstr>Frutiger LT Com 45 Light</vt:lpstr>
      <vt:lpstr>맑은 고딕</vt:lpstr>
      <vt:lpstr>Tms Rmn</vt:lpstr>
      <vt:lpstr>tret</vt:lpstr>
      <vt:lpstr>Arial</vt:lpstr>
      <vt:lpstr>Arial Narrow</vt:lpstr>
      <vt:lpstr>Calibri</vt:lpstr>
      <vt:lpstr>Tahoma</vt:lpstr>
      <vt:lpstr>Times New Roman</vt:lpstr>
      <vt:lpstr>Verdana</vt:lpstr>
      <vt:lpstr>Wingdings</vt:lpstr>
      <vt:lpstr>TRANSrisk template</vt:lpstr>
      <vt:lpstr>PowerPoint Presentation</vt:lpstr>
      <vt:lpstr>Objective</vt:lpstr>
      <vt:lpstr>Use indicators to analyse balance in SET Plan portfolio</vt:lpstr>
      <vt:lpstr>Literature</vt:lpstr>
      <vt:lpstr>Literature</vt:lpstr>
      <vt:lpstr>a systems perspective on energy innovation</vt:lpstr>
      <vt:lpstr>Methodology</vt:lpstr>
      <vt:lpstr>Characterise the EU’s energy innovation system</vt:lpstr>
      <vt:lpstr>Characterise the EU’s energy innovation system</vt:lpstr>
      <vt:lpstr>Characterise the EU’s energy innovation system(preliminary)</vt:lpstr>
      <vt:lpstr>Characterise the EU’s energy innovation system</vt:lpstr>
      <vt:lpstr>Results(Knowledge)</vt:lpstr>
      <vt:lpstr>Results(Resources)</vt:lpstr>
      <vt:lpstr>Results(Actors &amp; Institutions) (Preliminary)</vt:lpstr>
      <vt:lpstr>Results(Adoption &amp; Use)</vt:lpstr>
      <vt:lpstr>Results(All ETIS dimensions)</vt:lpstr>
      <vt:lpstr>Conclusions</vt:lpstr>
      <vt:lpstr>PowerPoint Presentation</vt:lpstr>
      <vt:lpstr>appendix</vt:lpstr>
      <vt:lpstr>appendix</vt:lpstr>
      <vt:lpstr>appendix</vt:lpstr>
      <vt:lpstr>appendix</vt:lpstr>
      <vt:lpstr>appendix</vt:lpstr>
      <vt:lpstr>appendix</vt:lpstr>
    </vt:vector>
  </TitlesOfParts>
  <Company>Fraunhofer ISI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Framework for RE deployment: Relevant factors from the investors perspective</dc:title>
  <dc:creator>boi</dc:creator>
  <cp:lastModifiedBy>Yeong Kim (TYN)</cp:lastModifiedBy>
  <cp:revision>612</cp:revision>
  <dcterms:created xsi:type="dcterms:W3CDTF">2014-01-11T12:40:51Z</dcterms:created>
  <dcterms:modified xsi:type="dcterms:W3CDTF">2017-09-06T06:48:11Z</dcterms:modified>
</cp:coreProperties>
</file>