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63" r:id="rId1"/>
  </p:sldMasterIdLst>
  <p:notesMasterIdLst>
    <p:notesMasterId r:id="rId34"/>
  </p:notesMasterIdLst>
  <p:handoutMasterIdLst>
    <p:handoutMasterId r:id="rId35"/>
  </p:handoutMasterIdLst>
  <p:sldIdLst>
    <p:sldId id="256" r:id="rId2"/>
    <p:sldId id="370" r:id="rId3"/>
    <p:sldId id="371" r:id="rId4"/>
    <p:sldId id="261" r:id="rId5"/>
    <p:sldId id="286" r:id="rId6"/>
    <p:sldId id="320" r:id="rId7"/>
    <p:sldId id="393" r:id="rId8"/>
    <p:sldId id="394" r:id="rId9"/>
    <p:sldId id="289" r:id="rId10"/>
    <p:sldId id="374" r:id="rId11"/>
    <p:sldId id="372" r:id="rId12"/>
    <p:sldId id="395" r:id="rId13"/>
    <p:sldId id="378" r:id="rId14"/>
    <p:sldId id="381" r:id="rId15"/>
    <p:sldId id="382" r:id="rId16"/>
    <p:sldId id="392" r:id="rId17"/>
    <p:sldId id="379" r:id="rId18"/>
    <p:sldId id="383" r:id="rId19"/>
    <p:sldId id="391" r:id="rId20"/>
    <p:sldId id="384" r:id="rId21"/>
    <p:sldId id="387" r:id="rId22"/>
    <p:sldId id="386" r:id="rId23"/>
    <p:sldId id="388" r:id="rId24"/>
    <p:sldId id="389" r:id="rId25"/>
    <p:sldId id="390" r:id="rId26"/>
    <p:sldId id="337" r:id="rId27"/>
    <p:sldId id="344" r:id="rId28"/>
    <p:sldId id="350" r:id="rId29"/>
    <p:sldId id="347" r:id="rId30"/>
    <p:sldId id="348" r:id="rId31"/>
    <p:sldId id="351" r:id="rId32"/>
    <p:sldId id="363" r:id="rId33"/>
  </p:sldIdLst>
  <p:sldSz cx="9144000" cy="6858000" type="screen4x3"/>
  <p:notesSz cx="7099300" cy="10234613"/>
  <p:custDataLst>
    <p:tags r:id="rId36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D3C8"/>
    <a:srgbClr val="808080"/>
    <a:srgbClr val="FF9900"/>
    <a:srgbClr val="B2B2B2"/>
    <a:srgbClr val="CCFF99"/>
    <a:srgbClr val="FFFF99"/>
    <a:srgbClr val="FF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6433" autoAdjust="0"/>
  </p:normalViewPr>
  <p:slideViewPr>
    <p:cSldViewPr>
      <p:cViewPr>
        <p:scale>
          <a:sx n="55" d="100"/>
          <a:sy n="55" d="100"/>
        </p:scale>
        <p:origin x="1604" y="44"/>
      </p:cViewPr>
      <p:guideLst/>
    </p:cSldViewPr>
  </p:slideViewPr>
  <p:outlineViewPr>
    <p:cViewPr>
      <p:scale>
        <a:sx n="33" d="100"/>
        <a:sy n="33" d="100"/>
      </p:scale>
      <p:origin x="0" y="-157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725" y="0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243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725" y="9721243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F215C6-ADAB-4B0E-B83D-816859D67702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5640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5" y="0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3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5" y="9721243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E31C01-98BF-40B2-B49B-C39B1C5772CE}" type="slidenum">
              <a:rPr lang="en-GB" altLang="en-US"/>
              <a:pPr/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3543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1C01-98BF-40B2-B49B-C39B1C5772CE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113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165850"/>
            <a:ext cx="5762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logoE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4963"/>
            <a:ext cx="82518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6524625"/>
            <a:ext cx="8291513" cy="130175"/>
          </a:xfrm>
          <a:prstGeom prst="rect">
            <a:avLst/>
          </a:prstGeom>
          <a:solidFill>
            <a:srgbClr val="BAD3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it-CH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341438"/>
            <a:ext cx="213836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457200" y="1341438"/>
            <a:ext cx="128588" cy="5183187"/>
          </a:xfrm>
          <a:prstGeom prst="rect">
            <a:avLst/>
          </a:prstGeom>
          <a:solidFill>
            <a:srgbClr val="BAD3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it-CH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2138" y="1341438"/>
            <a:ext cx="5543550" cy="935037"/>
          </a:xfrm>
        </p:spPr>
        <p:txBody>
          <a:bodyPr lIns="91440" tIns="45720" rIns="91440" bIns="45720"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2492375"/>
            <a:ext cx="5576887" cy="2881313"/>
          </a:xfrm>
        </p:spPr>
        <p:txBody>
          <a:bodyPr lIns="91440" tIns="45720" rIns="91440" bIns="45720"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3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84202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56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05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54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2276475"/>
            <a:ext cx="37925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488" y="2276475"/>
            <a:ext cx="37925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8457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58186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79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9592" y="1340767"/>
            <a:ext cx="5486400" cy="3667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t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592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3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33338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438275"/>
            <a:ext cx="19526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438275"/>
            <a:ext cx="5710237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97437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5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268413"/>
            <a:ext cx="78152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05038"/>
            <a:ext cx="7737475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  </a:t>
            </a:r>
          </a:p>
        </p:txBody>
      </p:sp>
      <p:sp>
        <p:nvSpPr>
          <p:cNvPr id="1028" name="Rectangle 75"/>
          <p:cNvSpPr>
            <a:spLocks noChangeArrowheads="1"/>
          </p:cNvSpPr>
          <p:nvPr/>
        </p:nvSpPr>
        <p:spPr bwMode="auto">
          <a:xfrm>
            <a:off x="468313" y="404813"/>
            <a:ext cx="44656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it-CH" alt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457200" y="6524625"/>
            <a:ext cx="8291513" cy="130175"/>
          </a:xfrm>
          <a:prstGeom prst="rect">
            <a:avLst/>
          </a:prstGeom>
          <a:solidFill>
            <a:srgbClr val="BAD3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it-CH" altLang="en-US"/>
          </a:p>
        </p:txBody>
      </p:sp>
      <p:sp>
        <p:nvSpPr>
          <p:cNvPr id="1030" name="Rectangle 60"/>
          <p:cNvSpPr>
            <a:spLocks noChangeArrowheads="1"/>
          </p:cNvSpPr>
          <p:nvPr/>
        </p:nvSpPr>
        <p:spPr bwMode="auto">
          <a:xfrm>
            <a:off x="457200" y="1341438"/>
            <a:ext cx="128588" cy="5183187"/>
          </a:xfrm>
          <a:prstGeom prst="rect">
            <a:avLst/>
          </a:prstGeom>
          <a:solidFill>
            <a:srgbClr val="BAD3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it-CH" altLang="en-US"/>
          </a:p>
        </p:txBody>
      </p:sp>
      <p:pic>
        <p:nvPicPr>
          <p:cNvPr id="1031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165850"/>
            <a:ext cx="5762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logoEC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4963"/>
            <a:ext cx="82518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61" r:id="rId2"/>
    <p:sldLayoutId id="2147484862" r:id="rId3"/>
    <p:sldLayoutId id="2147484863" r:id="rId4"/>
    <p:sldLayoutId id="2147484864" r:id="rId5"/>
    <p:sldLayoutId id="2147484865" r:id="rId6"/>
    <p:sldLayoutId id="2147484866" r:id="rId7"/>
    <p:sldLayoutId id="2147484867" r:id="rId8"/>
    <p:sldLayoutId id="214748486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AD3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AD3C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AD3C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AD3C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AD3C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132138" y="1341438"/>
            <a:ext cx="5688334" cy="935037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Consumer preferences and the energy </a:t>
            </a:r>
            <a:r>
              <a:rPr lang="en-US" sz="3600" b="1" dirty="0" smtClean="0">
                <a:solidFill>
                  <a:schemeClr val="tx1"/>
                </a:solidFill>
              </a:rPr>
              <a:t>transition</a:t>
            </a:r>
            <a:endParaRPr lang="it-IT" alt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132138" y="4581128"/>
            <a:ext cx="568833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rgbClr val="80808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rgbClr val="80808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rgbClr val="80808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en-US" sz="2200" kern="0" dirty="0" smtClean="0"/>
              <a:t>Alessandra Motz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en-US" sz="2200" kern="0" dirty="0" smtClean="0"/>
              <a:t>Rico Maggi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en-US" altLang="en-US" sz="2200" kern="0" dirty="0" smtClean="0"/>
              <a:t>Vienna, 06.09.2017</a:t>
            </a:r>
            <a:endParaRPr lang="it-IT" altLang="en-US" sz="22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it-CH" b="1" dirty="0" smtClean="0">
                <a:solidFill>
                  <a:schemeClr val="tx1"/>
                </a:solidFill>
              </a:rPr>
              <a:t>PCA on </a:t>
            </a:r>
            <a:r>
              <a:rPr lang="it-CH" b="1" dirty="0" err="1" smtClean="0">
                <a:solidFill>
                  <a:schemeClr val="tx1"/>
                </a:solidFill>
              </a:rPr>
              <a:t>attitudinal</a:t>
            </a:r>
            <a:r>
              <a:rPr lang="it-CH" b="1" dirty="0" smtClean="0">
                <a:solidFill>
                  <a:schemeClr val="tx1"/>
                </a:solidFill>
              </a:rPr>
              <a:t> </a:t>
            </a:r>
            <a:r>
              <a:rPr lang="it-CH" b="1" dirty="0" err="1" smtClean="0">
                <a:solidFill>
                  <a:schemeClr val="tx1"/>
                </a:solidFill>
              </a:rPr>
              <a:t>indicators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44824"/>
            <a:ext cx="7242638" cy="45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 bwMode="auto">
          <a:xfrm>
            <a:off x="4083356" y="972226"/>
            <a:ext cx="4868169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73" y="293808"/>
            <a:ext cx="3952983" cy="903891"/>
          </a:xfrm>
          <a:solidFill>
            <a:schemeClr val="bg1"/>
          </a:solidFill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The discrete choice model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696233" y="1699620"/>
            <a:ext cx="1374786" cy="6610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dirty="0">
                <a:latin typeface="Arial" charset="0"/>
              </a:rPr>
              <a:t>I am worried about pollution</a:t>
            </a:r>
          </a:p>
        </p:txBody>
      </p:sp>
      <p:sp>
        <p:nvSpPr>
          <p:cNvPr id="6" name="Rettangolo 5"/>
          <p:cNvSpPr/>
          <p:nvPr/>
        </p:nvSpPr>
        <p:spPr bwMode="auto">
          <a:xfrm>
            <a:off x="2143027" y="1699620"/>
            <a:ext cx="1564876" cy="6610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dirty="0">
                <a:latin typeface="Arial" charset="0"/>
              </a:rPr>
              <a:t>Generating electricity via RES is important</a:t>
            </a:r>
          </a:p>
        </p:txBody>
      </p:sp>
      <p:sp>
        <p:nvSpPr>
          <p:cNvPr id="7" name="Rettangolo 6"/>
          <p:cNvSpPr/>
          <p:nvPr/>
        </p:nvSpPr>
        <p:spPr bwMode="auto">
          <a:xfrm>
            <a:off x="3779911" y="1699620"/>
            <a:ext cx="1356059" cy="6610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dirty="0">
                <a:latin typeface="Arial" charset="0"/>
              </a:rPr>
              <a:t>I am worried about climate change</a:t>
            </a:r>
          </a:p>
        </p:txBody>
      </p:sp>
      <p:sp>
        <p:nvSpPr>
          <p:cNvPr id="8" name="Rettangolo 7"/>
          <p:cNvSpPr/>
          <p:nvPr/>
        </p:nvSpPr>
        <p:spPr bwMode="auto">
          <a:xfrm>
            <a:off x="4139952" y="699956"/>
            <a:ext cx="1701482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dirty="0">
                <a:latin typeface="Arial" charset="0"/>
              </a:rPr>
              <a:t>I think the risk of a nuclear accident in CH is low</a:t>
            </a:r>
          </a:p>
        </p:txBody>
      </p:sp>
      <p:sp>
        <p:nvSpPr>
          <p:cNvPr id="9" name="Rettangolo 8"/>
          <p:cNvSpPr/>
          <p:nvPr/>
        </p:nvSpPr>
        <p:spPr bwMode="auto">
          <a:xfrm>
            <a:off x="5887777" y="692696"/>
            <a:ext cx="14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dirty="0">
                <a:latin typeface="Arial" charset="0"/>
              </a:rPr>
              <a:t>It is dangerous to live close to a nuclear plant</a:t>
            </a:r>
          </a:p>
        </p:txBody>
      </p:sp>
      <p:sp>
        <p:nvSpPr>
          <p:cNvPr id="10" name="Rettangolo 9"/>
          <p:cNvSpPr/>
          <p:nvPr/>
        </p:nvSpPr>
        <p:spPr bwMode="auto">
          <a:xfrm>
            <a:off x="7374120" y="692696"/>
            <a:ext cx="1554031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dirty="0">
                <a:latin typeface="Arial" charset="0"/>
              </a:rPr>
              <a:t>It is dangerous to live close to a gas-fired plant</a:t>
            </a:r>
          </a:p>
        </p:txBody>
      </p:sp>
      <p:sp>
        <p:nvSpPr>
          <p:cNvPr id="4" name="Ovale 3"/>
          <p:cNvSpPr/>
          <p:nvPr/>
        </p:nvSpPr>
        <p:spPr bwMode="auto">
          <a:xfrm>
            <a:off x="2478006" y="2896832"/>
            <a:ext cx="2232000" cy="75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LV1 Environmentalist</a:t>
            </a:r>
          </a:p>
        </p:txBody>
      </p:sp>
      <p:sp>
        <p:nvSpPr>
          <p:cNvPr id="11" name="Ovale 10"/>
          <p:cNvSpPr/>
          <p:nvPr/>
        </p:nvSpPr>
        <p:spPr bwMode="auto">
          <a:xfrm>
            <a:off x="4935418" y="2896831"/>
            <a:ext cx="2232248" cy="75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LV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4 -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 afraid of conventional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generation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684000" y="3145108"/>
            <a:ext cx="1080000" cy="25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City</a:t>
            </a:r>
          </a:p>
        </p:txBody>
      </p:sp>
      <p:sp>
        <p:nvSpPr>
          <p:cNvPr id="13" name="Rettangolo 12"/>
          <p:cNvSpPr/>
          <p:nvPr/>
        </p:nvSpPr>
        <p:spPr bwMode="auto">
          <a:xfrm>
            <a:off x="684000" y="3446606"/>
            <a:ext cx="1080000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Blackout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experience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684000" y="3923418"/>
            <a:ext cx="1080000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Green behaviour</a:t>
            </a:r>
          </a:p>
        </p:txBody>
      </p:sp>
      <p:sp>
        <p:nvSpPr>
          <p:cNvPr id="15" name="Rettangolo 14"/>
          <p:cNvSpPr/>
          <p:nvPr/>
        </p:nvSpPr>
        <p:spPr bwMode="auto">
          <a:xfrm>
            <a:off x="684000" y="4395680"/>
            <a:ext cx="1080000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Energy illiteracy</a:t>
            </a:r>
          </a:p>
        </p:txBody>
      </p:sp>
      <p:sp>
        <p:nvSpPr>
          <p:cNvPr id="16" name="Rettangolo 15"/>
          <p:cNvSpPr/>
          <p:nvPr/>
        </p:nvSpPr>
        <p:spPr bwMode="auto">
          <a:xfrm>
            <a:off x="684000" y="4866149"/>
            <a:ext cx="1080000" cy="25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University</a:t>
            </a:r>
          </a:p>
        </p:txBody>
      </p:sp>
      <p:sp>
        <p:nvSpPr>
          <p:cNvPr id="17" name="Rettangolo 16"/>
          <p:cNvSpPr/>
          <p:nvPr/>
        </p:nvSpPr>
        <p:spPr bwMode="auto">
          <a:xfrm>
            <a:off x="684000" y="5445488"/>
            <a:ext cx="1080000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Swiss nationality</a:t>
            </a:r>
          </a:p>
        </p:txBody>
      </p:sp>
      <p:sp>
        <p:nvSpPr>
          <p:cNvPr id="18" name="Rettangolo 17"/>
          <p:cNvSpPr/>
          <p:nvPr/>
        </p:nvSpPr>
        <p:spPr bwMode="auto">
          <a:xfrm>
            <a:off x="684000" y="5913612"/>
            <a:ext cx="1080000" cy="25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dirty="0">
                <a:latin typeface="Arial" charset="0"/>
              </a:rPr>
              <a:t>Male</a:t>
            </a:r>
          </a:p>
        </p:txBody>
      </p:sp>
      <p:sp>
        <p:nvSpPr>
          <p:cNvPr id="19" name="Rettangolo 18"/>
          <p:cNvSpPr/>
          <p:nvPr/>
        </p:nvSpPr>
        <p:spPr bwMode="auto">
          <a:xfrm>
            <a:off x="684000" y="6197123"/>
            <a:ext cx="1080000" cy="25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latin typeface="Arial" charset="0"/>
              </a:rPr>
              <a:t>Age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Connettore 2 24"/>
          <p:cNvCxnSpPr>
            <a:stCxn id="4" idx="0"/>
            <a:endCxn id="3" idx="2"/>
          </p:cNvCxnSpPr>
          <p:nvPr/>
        </p:nvCxnSpPr>
        <p:spPr bwMode="auto">
          <a:xfrm flipH="1" flipV="1">
            <a:off x="1383626" y="2360674"/>
            <a:ext cx="2210380" cy="5361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6" name="Connettore 2 25"/>
          <p:cNvCxnSpPr>
            <a:stCxn id="4" idx="0"/>
            <a:endCxn id="6" idx="2"/>
          </p:cNvCxnSpPr>
          <p:nvPr/>
        </p:nvCxnSpPr>
        <p:spPr bwMode="auto">
          <a:xfrm flipH="1" flipV="1">
            <a:off x="2925465" y="2360674"/>
            <a:ext cx="668541" cy="5361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2" name="Connettore 2 31"/>
          <p:cNvCxnSpPr>
            <a:stCxn id="4" idx="0"/>
            <a:endCxn id="7" idx="2"/>
          </p:cNvCxnSpPr>
          <p:nvPr/>
        </p:nvCxnSpPr>
        <p:spPr bwMode="auto">
          <a:xfrm flipV="1">
            <a:off x="3594006" y="2360674"/>
            <a:ext cx="863935" cy="5361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6" name="Connettore 2 35"/>
          <p:cNvCxnSpPr>
            <a:stCxn id="11" idx="0"/>
            <a:endCxn id="8" idx="2"/>
          </p:cNvCxnSpPr>
          <p:nvPr/>
        </p:nvCxnSpPr>
        <p:spPr bwMode="auto">
          <a:xfrm flipH="1" flipV="1">
            <a:off x="4990693" y="1419956"/>
            <a:ext cx="1060849" cy="14768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9" name="Connettore 2 38"/>
          <p:cNvCxnSpPr>
            <a:stCxn id="11" idx="0"/>
            <a:endCxn id="9" idx="2"/>
          </p:cNvCxnSpPr>
          <p:nvPr/>
        </p:nvCxnSpPr>
        <p:spPr bwMode="auto">
          <a:xfrm flipV="1">
            <a:off x="6051542" y="1412696"/>
            <a:ext cx="556235" cy="14841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2" name="Connettore 2 41"/>
          <p:cNvCxnSpPr>
            <a:stCxn id="11" idx="0"/>
            <a:endCxn id="10" idx="2"/>
          </p:cNvCxnSpPr>
          <p:nvPr/>
        </p:nvCxnSpPr>
        <p:spPr bwMode="auto">
          <a:xfrm flipV="1">
            <a:off x="6051542" y="1412696"/>
            <a:ext cx="2099594" cy="14841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48" name="Ovale 47"/>
          <p:cNvSpPr/>
          <p:nvPr/>
        </p:nvSpPr>
        <p:spPr bwMode="auto">
          <a:xfrm>
            <a:off x="3707903" y="4351080"/>
            <a:ext cx="2232000" cy="756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Utility</a:t>
            </a:r>
          </a:p>
        </p:txBody>
      </p:sp>
      <p:sp>
        <p:nvSpPr>
          <p:cNvPr id="49" name="Rettangolo 48"/>
          <p:cNvSpPr/>
          <p:nvPr/>
        </p:nvSpPr>
        <p:spPr bwMode="auto">
          <a:xfrm>
            <a:off x="4243446" y="5543595"/>
            <a:ext cx="1139463" cy="3780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Choice</a:t>
            </a:r>
          </a:p>
        </p:txBody>
      </p:sp>
      <p:cxnSp>
        <p:nvCxnSpPr>
          <p:cNvPr id="50" name="Connettore 2 49"/>
          <p:cNvCxnSpPr>
            <a:stCxn id="48" idx="4"/>
            <a:endCxn id="49" idx="0"/>
          </p:cNvCxnSpPr>
          <p:nvPr/>
        </p:nvCxnSpPr>
        <p:spPr bwMode="auto">
          <a:xfrm flipH="1">
            <a:off x="4813178" y="5107080"/>
            <a:ext cx="10725" cy="4365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55" name="Connettore 2 54"/>
          <p:cNvCxnSpPr>
            <a:stCxn id="11" idx="4"/>
            <a:endCxn id="48" idx="0"/>
          </p:cNvCxnSpPr>
          <p:nvPr/>
        </p:nvCxnSpPr>
        <p:spPr bwMode="auto">
          <a:xfrm flipH="1">
            <a:off x="4823903" y="3652831"/>
            <a:ext cx="1227639" cy="6982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Connettore 2 57"/>
          <p:cNvCxnSpPr>
            <a:stCxn id="4" idx="4"/>
            <a:endCxn id="48" idx="0"/>
          </p:cNvCxnSpPr>
          <p:nvPr/>
        </p:nvCxnSpPr>
        <p:spPr bwMode="auto">
          <a:xfrm>
            <a:off x="3594006" y="3652832"/>
            <a:ext cx="1229897" cy="6982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Connettore 2 66"/>
          <p:cNvCxnSpPr>
            <a:stCxn id="63" idx="1"/>
            <a:endCxn id="48" idx="6"/>
          </p:cNvCxnSpPr>
          <p:nvPr/>
        </p:nvCxnSpPr>
        <p:spPr bwMode="auto">
          <a:xfrm flipH="1" flipV="1">
            <a:off x="5939903" y="4729080"/>
            <a:ext cx="1620097" cy="1563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Connettore 2 69"/>
          <p:cNvCxnSpPr>
            <a:stCxn id="65" idx="1"/>
            <a:endCxn id="48" idx="6"/>
          </p:cNvCxnSpPr>
          <p:nvPr/>
        </p:nvCxnSpPr>
        <p:spPr bwMode="auto">
          <a:xfrm flipH="1" flipV="1">
            <a:off x="5939903" y="4729080"/>
            <a:ext cx="1620097" cy="10917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Connettore 2 75"/>
          <p:cNvCxnSpPr>
            <a:stCxn id="53" idx="1"/>
            <a:endCxn id="48" idx="6"/>
          </p:cNvCxnSpPr>
          <p:nvPr/>
        </p:nvCxnSpPr>
        <p:spPr bwMode="auto">
          <a:xfrm flipH="1" flipV="1">
            <a:off x="5939903" y="4729080"/>
            <a:ext cx="1620097" cy="6238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Connettore 2 81"/>
          <p:cNvCxnSpPr>
            <a:stCxn id="19" idx="3"/>
            <a:endCxn id="48" idx="2"/>
          </p:cNvCxnSpPr>
          <p:nvPr/>
        </p:nvCxnSpPr>
        <p:spPr bwMode="auto">
          <a:xfrm flipV="1">
            <a:off x="1764000" y="4729080"/>
            <a:ext cx="1943903" cy="15940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Connettore 2 85"/>
          <p:cNvCxnSpPr>
            <a:stCxn id="18" idx="3"/>
            <a:endCxn id="48" idx="2"/>
          </p:cNvCxnSpPr>
          <p:nvPr/>
        </p:nvCxnSpPr>
        <p:spPr bwMode="auto">
          <a:xfrm flipV="1">
            <a:off x="1764000" y="4729080"/>
            <a:ext cx="1943903" cy="13105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Connettore 2 88"/>
          <p:cNvCxnSpPr>
            <a:stCxn id="12" idx="3"/>
            <a:endCxn id="4" idx="2"/>
          </p:cNvCxnSpPr>
          <p:nvPr/>
        </p:nvCxnSpPr>
        <p:spPr bwMode="auto">
          <a:xfrm>
            <a:off x="1764000" y="3271108"/>
            <a:ext cx="714006" cy="37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3" name="Connettore 2 92"/>
          <p:cNvCxnSpPr>
            <a:stCxn id="13" idx="3"/>
            <a:endCxn id="4" idx="2"/>
          </p:cNvCxnSpPr>
          <p:nvPr/>
        </p:nvCxnSpPr>
        <p:spPr bwMode="auto">
          <a:xfrm flipV="1">
            <a:off x="1764000" y="3274832"/>
            <a:ext cx="714006" cy="3877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Connettore 2 95"/>
          <p:cNvCxnSpPr>
            <a:stCxn id="14" idx="3"/>
            <a:endCxn id="4" idx="2"/>
          </p:cNvCxnSpPr>
          <p:nvPr/>
        </p:nvCxnSpPr>
        <p:spPr bwMode="auto">
          <a:xfrm flipV="1">
            <a:off x="1764000" y="3274832"/>
            <a:ext cx="714006" cy="8645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Connettore 2 98"/>
          <p:cNvCxnSpPr>
            <a:stCxn id="15" idx="3"/>
            <a:endCxn id="4" idx="2"/>
          </p:cNvCxnSpPr>
          <p:nvPr/>
        </p:nvCxnSpPr>
        <p:spPr bwMode="auto">
          <a:xfrm flipV="1">
            <a:off x="1764000" y="3274832"/>
            <a:ext cx="714006" cy="13368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" name="Connettore 2 101"/>
          <p:cNvCxnSpPr>
            <a:stCxn id="16" idx="3"/>
            <a:endCxn id="4" idx="2"/>
          </p:cNvCxnSpPr>
          <p:nvPr/>
        </p:nvCxnSpPr>
        <p:spPr bwMode="auto">
          <a:xfrm flipV="1">
            <a:off x="1764000" y="3274832"/>
            <a:ext cx="714006" cy="17173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5" name="Connettore 2 104"/>
          <p:cNvCxnSpPr>
            <a:stCxn id="14" idx="3"/>
            <a:endCxn id="11" idx="3"/>
          </p:cNvCxnSpPr>
          <p:nvPr/>
        </p:nvCxnSpPr>
        <p:spPr bwMode="auto">
          <a:xfrm flipV="1">
            <a:off x="1764000" y="3542117"/>
            <a:ext cx="3498323" cy="5973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8" name="Connettore 2 107"/>
          <p:cNvCxnSpPr>
            <a:stCxn id="15" idx="3"/>
            <a:endCxn id="11" idx="3"/>
          </p:cNvCxnSpPr>
          <p:nvPr/>
        </p:nvCxnSpPr>
        <p:spPr bwMode="auto">
          <a:xfrm flipV="1">
            <a:off x="1764000" y="3542117"/>
            <a:ext cx="3498323" cy="10695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Connettore 2 110"/>
          <p:cNvCxnSpPr>
            <a:stCxn id="16" idx="3"/>
            <a:endCxn id="11" idx="3"/>
          </p:cNvCxnSpPr>
          <p:nvPr/>
        </p:nvCxnSpPr>
        <p:spPr bwMode="auto">
          <a:xfrm flipV="1">
            <a:off x="1764000" y="3542117"/>
            <a:ext cx="3498323" cy="1450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4" name="Connettore 2 113"/>
          <p:cNvCxnSpPr>
            <a:stCxn id="17" idx="3"/>
            <a:endCxn id="11" idx="3"/>
          </p:cNvCxnSpPr>
          <p:nvPr/>
        </p:nvCxnSpPr>
        <p:spPr bwMode="auto">
          <a:xfrm flipV="1">
            <a:off x="1764000" y="3542117"/>
            <a:ext cx="3498323" cy="21193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Rettangolo 19"/>
          <p:cNvSpPr/>
          <p:nvPr/>
        </p:nvSpPr>
        <p:spPr bwMode="auto">
          <a:xfrm>
            <a:off x="7560000" y="2402529"/>
            <a:ext cx="1368152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Primary energy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source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Connettore 2 66"/>
          <p:cNvCxnSpPr>
            <a:stCxn id="51" idx="1"/>
            <a:endCxn id="48" idx="6"/>
          </p:cNvCxnSpPr>
          <p:nvPr/>
        </p:nvCxnSpPr>
        <p:spPr bwMode="auto">
          <a:xfrm flipH="1">
            <a:off x="5939903" y="2618529"/>
            <a:ext cx="1620097" cy="21105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Rettangolo 19"/>
          <p:cNvSpPr/>
          <p:nvPr/>
        </p:nvSpPr>
        <p:spPr bwMode="auto">
          <a:xfrm>
            <a:off x="7560000" y="5136892"/>
            <a:ext cx="1368152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Less short blackouts</a:t>
            </a:r>
          </a:p>
        </p:txBody>
      </p:sp>
      <p:sp>
        <p:nvSpPr>
          <p:cNvPr id="56" name="Rettangolo 19"/>
          <p:cNvSpPr/>
          <p:nvPr/>
        </p:nvSpPr>
        <p:spPr bwMode="auto">
          <a:xfrm>
            <a:off x="7560000" y="4191725"/>
            <a:ext cx="1368152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More short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blackouts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" name="Connettore 2 66"/>
          <p:cNvCxnSpPr>
            <a:stCxn id="56" idx="1"/>
            <a:endCxn id="48" idx="6"/>
          </p:cNvCxnSpPr>
          <p:nvPr/>
        </p:nvCxnSpPr>
        <p:spPr bwMode="auto">
          <a:xfrm flipH="1">
            <a:off x="5939903" y="4407725"/>
            <a:ext cx="1620097" cy="3213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Rettangolo 19"/>
          <p:cNvSpPr/>
          <p:nvPr/>
        </p:nvSpPr>
        <p:spPr bwMode="auto">
          <a:xfrm>
            <a:off x="7560000" y="2888968"/>
            <a:ext cx="1368152" cy="25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Price</a:t>
            </a:r>
          </a:p>
        </p:txBody>
      </p:sp>
      <p:cxnSp>
        <p:nvCxnSpPr>
          <p:cNvPr id="60" name="Connettore 2 66"/>
          <p:cNvCxnSpPr>
            <a:stCxn id="59" idx="1"/>
            <a:endCxn id="48" idx="6"/>
          </p:cNvCxnSpPr>
          <p:nvPr/>
        </p:nvCxnSpPr>
        <p:spPr bwMode="auto">
          <a:xfrm flipH="1">
            <a:off x="5939903" y="3014968"/>
            <a:ext cx="1620097" cy="1714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" name="Rettangolo 19"/>
          <p:cNvSpPr/>
          <p:nvPr/>
        </p:nvSpPr>
        <p:spPr bwMode="auto">
          <a:xfrm>
            <a:off x="7560000" y="3711394"/>
            <a:ext cx="1368152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Lower % RES in “Mix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”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Connettore 2 66"/>
          <p:cNvCxnSpPr>
            <a:stCxn id="61" idx="1"/>
            <a:endCxn id="48" idx="6"/>
          </p:cNvCxnSpPr>
          <p:nvPr/>
        </p:nvCxnSpPr>
        <p:spPr bwMode="auto">
          <a:xfrm flipH="1">
            <a:off x="5939903" y="3927394"/>
            <a:ext cx="1620097" cy="8016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Rettangolo 19"/>
          <p:cNvSpPr/>
          <p:nvPr/>
        </p:nvSpPr>
        <p:spPr bwMode="auto">
          <a:xfrm>
            <a:off x="7560000" y="4669474"/>
            <a:ext cx="1368152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More long 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blackouts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ttangolo 19"/>
          <p:cNvSpPr/>
          <p:nvPr/>
        </p:nvSpPr>
        <p:spPr bwMode="auto">
          <a:xfrm>
            <a:off x="7560000" y="5604872"/>
            <a:ext cx="1368152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Less long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blackouts</a:t>
            </a:r>
          </a:p>
        </p:txBody>
      </p:sp>
      <p:sp>
        <p:nvSpPr>
          <p:cNvPr id="78" name="Rettangolo 15"/>
          <p:cNvSpPr/>
          <p:nvPr/>
        </p:nvSpPr>
        <p:spPr bwMode="auto">
          <a:xfrm>
            <a:off x="684000" y="5152017"/>
            <a:ext cx="1080000" cy="25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German</a:t>
            </a:r>
          </a:p>
        </p:txBody>
      </p:sp>
      <p:cxnSp>
        <p:nvCxnSpPr>
          <p:cNvPr id="80" name="Connettore 2 101"/>
          <p:cNvCxnSpPr>
            <a:stCxn id="78" idx="3"/>
            <a:endCxn id="11" idx="3"/>
          </p:cNvCxnSpPr>
          <p:nvPr/>
        </p:nvCxnSpPr>
        <p:spPr bwMode="auto">
          <a:xfrm flipV="1">
            <a:off x="1764000" y="3542117"/>
            <a:ext cx="3498323" cy="1735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Rettangolo 19"/>
          <p:cNvSpPr/>
          <p:nvPr/>
        </p:nvSpPr>
        <p:spPr bwMode="auto">
          <a:xfrm>
            <a:off x="7573186" y="3212976"/>
            <a:ext cx="1368152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Higher %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 in “Mix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”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Connettore 2 66"/>
          <p:cNvCxnSpPr>
            <a:stCxn id="64" idx="1"/>
            <a:endCxn id="48" idx="6"/>
          </p:cNvCxnSpPr>
          <p:nvPr/>
        </p:nvCxnSpPr>
        <p:spPr bwMode="auto">
          <a:xfrm flipH="1">
            <a:off x="5939903" y="3428976"/>
            <a:ext cx="1633283" cy="13001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813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267452"/>
            <a:ext cx="8208912" cy="6921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it-CH" b="1" dirty="0" smtClean="0">
                <a:solidFill>
                  <a:schemeClr val="tx1"/>
                </a:solidFill>
              </a:rPr>
              <a:t>DC model with </a:t>
            </a:r>
            <a:r>
              <a:rPr lang="it-CH" b="1" dirty="0" err="1" smtClean="0">
                <a:solidFill>
                  <a:schemeClr val="tx1"/>
                </a:solidFill>
              </a:rPr>
              <a:t>latent</a:t>
            </a:r>
            <a:r>
              <a:rPr lang="it-CH" b="1" dirty="0" smtClean="0">
                <a:solidFill>
                  <a:schemeClr val="tx1"/>
                </a:solidFill>
              </a:rPr>
              <a:t> </a:t>
            </a:r>
            <a:r>
              <a:rPr lang="it-CH" b="1" dirty="0" err="1" smtClean="0">
                <a:solidFill>
                  <a:schemeClr val="tx1"/>
                </a:solidFill>
              </a:rPr>
              <a:t>variables</a:t>
            </a:r>
            <a:r>
              <a:rPr lang="it-CH" b="1" dirty="0" smtClean="0">
                <a:solidFill>
                  <a:schemeClr val="tx1"/>
                </a:solidFill>
              </a:rPr>
              <a:t> (LV):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504" y="203680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1800" dirty="0" err="1" smtClean="0"/>
              <a:t>Structural</a:t>
            </a:r>
            <a:r>
              <a:rPr lang="it-CH" sz="1800" dirty="0" smtClean="0"/>
              <a:t> </a:t>
            </a:r>
            <a:r>
              <a:rPr lang="it-CH" sz="1800" dirty="0" err="1" smtClean="0"/>
              <a:t>eq</a:t>
            </a:r>
            <a:r>
              <a:rPr lang="it-CH" sz="1800" dirty="0" smtClean="0"/>
              <a:t>.</a:t>
            </a:r>
            <a:endParaRPr lang="en-GB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339504" y="290069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1800" dirty="0" err="1" smtClean="0"/>
              <a:t>Measurement</a:t>
            </a:r>
            <a:r>
              <a:rPr lang="it-CH" sz="1800" dirty="0" smtClean="0"/>
              <a:t> </a:t>
            </a:r>
            <a:r>
              <a:rPr lang="it-CH" sz="1800" dirty="0" err="1" smtClean="0"/>
              <a:t>eq</a:t>
            </a:r>
            <a:r>
              <a:rPr lang="it-CH" sz="1800" dirty="0" smtClean="0"/>
              <a:t>.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82116" y="5395925"/>
            <a:ext cx="23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1800" dirty="0" err="1" smtClean="0"/>
              <a:t>Likelihood</a:t>
            </a:r>
            <a:r>
              <a:rPr lang="it-CH" sz="1800" dirty="0" smtClean="0"/>
              <a:t> </a:t>
            </a:r>
            <a:r>
              <a:rPr lang="it-CH" sz="1800" dirty="0" err="1" smtClean="0"/>
              <a:t>function</a:t>
            </a:r>
            <a:r>
              <a:rPr lang="it-CH" sz="1800" dirty="0" smtClean="0"/>
              <a:t>:</a:t>
            </a:r>
            <a:endParaRPr lang="en-GB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338052" y="366491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1800" dirty="0" err="1" smtClean="0"/>
              <a:t>Structural</a:t>
            </a:r>
            <a:r>
              <a:rPr lang="it-CH" sz="1800" dirty="0" smtClean="0"/>
              <a:t> </a:t>
            </a:r>
            <a:r>
              <a:rPr lang="it-CH" sz="1800" dirty="0" err="1" smtClean="0"/>
              <a:t>eq</a:t>
            </a:r>
            <a:r>
              <a:rPr lang="it-CH" sz="1800" dirty="0" smtClean="0"/>
              <a:t>.</a:t>
            </a:r>
            <a:endParaRPr lang="en-GB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38052" y="452880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1800" dirty="0" err="1" smtClean="0"/>
              <a:t>Measurement</a:t>
            </a:r>
            <a:r>
              <a:rPr lang="it-CH" sz="1800" dirty="0" smtClean="0"/>
              <a:t> </a:t>
            </a:r>
            <a:r>
              <a:rPr lang="it-CH" sz="1800" dirty="0" err="1" smtClean="0"/>
              <a:t>eq</a:t>
            </a:r>
            <a:r>
              <a:rPr lang="it-CH" sz="1800" dirty="0" smtClean="0"/>
              <a:t>.</a:t>
            </a:r>
            <a:endParaRPr lang="en-GB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1256" t="33409" r="22044" b="57425"/>
          <a:stretch/>
        </p:blipFill>
        <p:spPr>
          <a:xfrm>
            <a:off x="3995936" y="2036806"/>
            <a:ext cx="4896544" cy="432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7575" t="78228" r="28232" b="12489"/>
          <a:stretch/>
        </p:blipFill>
        <p:spPr>
          <a:xfrm>
            <a:off x="3995936" y="4616860"/>
            <a:ext cx="3816424" cy="437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4013" t="50553" r="22044" b="38754"/>
          <a:stretch/>
        </p:blipFill>
        <p:spPr>
          <a:xfrm>
            <a:off x="3995936" y="2929188"/>
            <a:ext cx="4658480" cy="5040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32479" t="64302" r="32500" b="25005"/>
          <a:stretch/>
        </p:blipFill>
        <p:spPr>
          <a:xfrm>
            <a:off x="3995936" y="3680362"/>
            <a:ext cx="3024336" cy="5040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5982" t="74526" r="19288" b="15375"/>
          <a:stretch/>
        </p:blipFill>
        <p:spPr>
          <a:xfrm>
            <a:off x="1445604" y="5765257"/>
            <a:ext cx="6336704" cy="638229"/>
          </a:xfrm>
          <a:prstGeom prst="rect">
            <a:avLst/>
          </a:prstGeom>
        </p:spPr>
      </p:pic>
      <p:sp>
        <p:nvSpPr>
          <p:cNvPr id="18" name="Left Brace 17"/>
          <p:cNvSpPr/>
          <p:nvPr/>
        </p:nvSpPr>
        <p:spPr bwMode="auto">
          <a:xfrm>
            <a:off x="2157730" y="2043393"/>
            <a:ext cx="214324" cy="1503635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Left Brace 18"/>
          <p:cNvSpPr/>
          <p:nvPr/>
        </p:nvSpPr>
        <p:spPr bwMode="auto">
          <a:xfrm>
            <a:off x="2157730" y="3707624"/>
            <a:ext cx="214324" cy="1503635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7322" y="26105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1800" dirty="0" smtClean="0"/>
              <a:t>DC model</a:t>
            </a:r>
            <a:endParaRPr lang="en-GB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720879" y="428681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1800" dirty="0" smtClean="0"/>
              <a:t>LV model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331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DC model: </a:t>
            </a:r>
            <a:r>
              <a:rPr lang="en-GB" b="1" dirty="0" smtClean="0">
                <a:solidFill>
                  <a:schemeClr val="tx1"/>
                </a:solidFill>
              </a:rPr>
              <a:t>Results </a:t>
            </a:r>
            <a:r>
              <a:rPr lang="en-GB" b="1" dirty="0" smtClean="0">
                <a:solidFill>
                  <a:schemeClr val="tx1"/>
                </a:solidFill>
              </a:rPr>
              <a:t>(1)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5013176"/>
            <a:ext cx="7992367" cy="1512168"/>
          </a:xfrm>
          <a:solidFill>
            <a:schemeClr val="bg1"/>
          </a:solidFill>
        </p:spPr>
        <p:txBody>
          <a:bodyPr/>
          <a:lstStyle/>
          <a:p>
            <a:pPr marL="273050" indent="-273050"/>
            <a:r>
              <a:rPr lang="it-CH" sz="1800" dirty="0" smtClean="0"/>
              <a:t>In the MNL model </a:t>
            </a:r>
            <a:r>
              <a:rPr lang="it-CH" sz="1800" dirty="0" err="1" smtClean="0"/>
              <a:t>respondents</a:t>
            </a:r>
            <a:r>
              <a:rPr lang="it-CH" sz="1800" dirty="0" smtClean="0"/>
              <a:t> show </a:t>
            </a:r>
            <a:r>
              <a:rPr lang="it-CH" sz="1800" dirty="0" err="1" smtClean="0"/>
              <a:t>ceteris</a:t>
            </a:r>
            <a:r>
              <a:rPr lang="it-CH" sz="1800" dirty="0" smtClean="0"/>
              <a:t> </a:t>
            </a:r>
            <a:r>
              <a:rPr lang="it-CH" sz="1800" dirty="0" err="1" smtClean="0"/>
              <a:t>paribus</a:t>
            </a:r>
            <a:r>
              <a:rPr lang="it-CH" sz="1800" dirty="0" smtClean="0"/>
              <a:t> </a:t>
            </a:r>
            <a:r>
              <a:rPr lang="it-CH" sz="1800" dirty="0" err="1" smtClean="0"/>
              <a:t>preference</a:t>
            </a:r>
            <a:r>
              <a:rPr lang="it-CH" sz="1800" dirty="0" smtClean="0"/>
              <a:t> </a:t>
            </a:r>
            <a:r>
              <a:rPr lang="it-CH" sz="1800" dirty="0" err="1" smtClean="0"/>
              <a:t>toward</a:t>
            </a:r>
            <a:r>
              <a:rPr lang="it-CH" sz="1800" dirty="0" smtClean="0"/>
              <a:t> </a:t>
            </a:r>
            <a:r>
              <a:rPr lang="it-CH" sz="1800" dirty="0" err="1" smtClean="0"/>
              <a:t>Sun</a:t>
            </a:r>
            <a:r>
              <a:rPr lang="it-CH" sz="1800" dirty="0" smtClean="0"/>
              <a:t> and </a:t>
            </a:r>
            <a:r>
              <a:rPr lang="it-CH" sz="1800" dirty="0" err="1" smtClean="0"/>
              <a:t>dislike</a:t>
            </a:r>
            <a:r>
              <a:rPr lang="it-CH" sz="1800" dirty="0" smtClean="0"/>
              <a:t> </a:t>
            </a:r>
            <a:r>
              <a:rPr lang="it-CH" sz="1800" dirty="0" err="1" smtClean="0"/>
              <a:t>toward</a:t>
            </a:r>
            <a:r>
              <a:rPr lang="it-CH" sz="1800" dirty="0" smtClean="0"/>
              <a:t> </a:t>
            </a:r>
            <a:r>
              <a:rPr lang="it-CH" sz="1800" dirty="0" err="1" smtClean="0"/>
              <a:t>Sun</a:t>
            </a:r>
            <a:r>
              <a:rPr lang="it-CH" sz="1800" dirty="0" smtClean="0"/>
              <a:t>. </a:t>
            </a:r>
            <a:r>
              <a:rPr lang="it-CH" sz="1800" dirty="0" err="1" smtClean="0"/>
              <a:t>This</a:t>
            </a:r>
            <a:r>
              <a:rPr lang="it-CH" sz="1800" dirty="0" smtClean="0"/>
              <a:t> </a:t>
            </a:r>
            <a:r>
              <a:rPr lang="it-CH" sz="1800" dirty="0" err="1" smtClean="0"/>
              <a:t>disappears</a:t>
            </a:r>
            <a:r>
              <a:rPr lang="it-CH" sz="1800" dirty="0" smtClean="0"/>
              <a:t> </a:t>
            </a:r>
            <a:r>
              <a:rPr lang="it-CH" sz="1800" dirty="0" err="1" smtClean="0"/>
              <a:t>when</a:t>
            </a:r>
            <a:r>
              <a:rPr lang="it-CH" sz="1800" dirty="0" smtClean="0"/>
              <a:t> </a:t>
            </a:r>
            <a:r>
              <a:rPr lang="it-CH" sz="1800" dirty="0" err="1" smtClean="0"/>
              <a:t>we</a:t>
            </a:r>
            <a:r>
              <a:rPr lang="it-CH" sz="1800" dirty="0" smtClean="0"/>
              <a:t> </a:t>
            </a:r>
            <a:r>
              <a:rPr lang="it-CH" sz="1800" dirty="0" err="1" smtClean="0"/>
              <a:t>add</a:t>
            </a:r>
            <a:r>
              <a:rPr lang="it-CH" sz="1800" dirty="0" smtClean="0"/>
              <a:t> </a:t>
            </a:r>
            <a:r>
              <a:rPr lang="it-CH" sz="1800" dirty="0" err="1" smtClean="0"/>
              <a:t>LVs</a:t>
            </a:r>
            <a:endParaRPr lang="it-CH" sz="1800" dirty="0" smtClean="0"/>
          </a:p>
          <a:p>
            <a:pPr marL="273050" indent="-273050"/>
            <a:r>
              <a:rPr lang="it-CH" sz="1800" dirty="0" smtClean="0"/>
              <a:t>Price </a:t>
            </a:r>
            <a:r>
              <a:rPr lang="it-CH" sz="1800" dirty="0" err="1" smtClean="0"/>
              <a:t>coefficients</a:t>
            </a:r>
            <a:r>
              <a:rPr lang="it-CH" sz="1800" dirty="0" smtClean="0"/>
              <a:t> are </a:t>
            </a:r>
            <a:r>
              <a:rPr lang="it-CH" sz="1800" dirty="0" err="1" smtClean="0"/>
              <a:t>significant</a:t>
            </a:r>
            <a:r>
              <a:rPr lang="it-CH" sz="1800" dirty="0" smtClean="0"/>
              <a:t> and </a:t>
            </a:r>
            <a:r>
              <a:rPr lang="it-CH" sz="1800" dirty="0" err="1" smtClean="0"/>
              <a:t>coherent</a:t>
            </a:r>
            <a:r>
              <a:rPr lang="it-CH" sz="1800" dirty="0" smtClean="0"/>
              <a:t> in </a:t>
            </a:r>
            <a:r>
              <a:rPr lang="it-CH" sz="1800" dirty="0" err="1" smtClean="0"/>
              <a:t>both</a:t>
            </a:r>
            <a:r>
              <a:rPr lang="it-CH" sz="1800" dirty="0" smtClean="0"/>
              <a:t> </a:t>
            </a:r>
            <a:r>
              <a:rPr lang="it-CH" sz="1800" dirty="0" err="1" smtClean="0"/>
              <a:t>models</a:t>
            </a:r>
            <a:r>
              <a:rPr lang="it-CH" sz="1800" dirty="0" smtClean="0"/>
              <a:t>. </a:t>
            </a:r>
            <a:r>
              <a:rPr lang="it-CH" sz="1800" dirty="0" err="1" smtClean="0"/>
              <a:t>They</a:t>
            </a:r>
            <a:r>
              <a:rPr lang="it-CH" sz="1800" dirty="0" smtClean="0"/>
              <a:t> create an </a:t>
            </a:r>
            <a:r>
              <a:rPr lang="it-CH" sz="1800" dirty="0" err="1" smtClean="0"/>
              <a:t>ordering</a:t>
            </a:r>
            <a:r>
              <a:rPr lang="it-CH" sz="1800" dirty="0" smtClean="0"/>
              <a:t> of </a:t>
            </a:r>
            <a:r>
              <a:rPr lang="it-CH" sz="1800" dirty="0" err="1" smtClean="0"/>
              <a:t>alternatives</a:t>
            </a:r>
            <a:r>
              <a:rPr lang="en-GB" sz="1800" dirty="0" smtClean="0"/>
              <a:t>: S</a:t>
            </a:r>
            <a:r>
              <a:rPr lang="it-CH" sz="1800" dirty="0" smtClean="0"/>
              <a:t>un and </a:t>
            </a:r>
            <a:r>
              <a:rPr lang="it-CH" sz="1800" dirty="0" err="1" smtClean="0"/>
              <a:t>Hydro</a:t>
            </a:r>
            <a:r>
              <a:rPr lang="it-CH" sz="1800" dirty="0" smtClean="0"/>
              <a:t> </a:t>
            </a:r>
            <a:r>
              <a:rPr lang="it-CH" sz="1800" dirty="0" err="1" smtClean="0"/>
              <a:t>rank</a:t>
            </a:r>
            <a:r>
              <a:rPr lang="it-CH" sz="1800" dirty="0" smtClean="0"/>
              <a:t> first, Wind and </a:t>
            </a:r>
            <a:r>
              <a:rPr lang="it-CH" sz="1800" dirty="0" err="1" smtClean="0"/>
              <a:t>Nuclear</a:t>
            </a:r>
            <a:r>
              <a:rPr lang="it-CH" sz="1800" dirty="0" smtClean="0"/>
              <a:t> last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662" y="1844824"/>
            <a:ext cx="6466163" cy="295992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53351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DC model: </a:t>
            </a:r>
            <a:r>
              <a:rPr lang="en-GB" b="1" dirty="0" smtClean="0">
                <a:solidFill>
                  <a:schemeClr val="tx1"/>
                </a:solidFill>
              </a:rPr>
              <a:t>Results </a:t>
            </a:r>
            <a:r>
              <a:rPr lang="en-GB" b="1" dirty="0" smtClean="0">
                <a:solidFill>
                  <a:schemeClr val="tx1"/>
                </a:solidFill>
              </a:rPr>
              <a:t>(2)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4365104"/>
            <a:ext cx="7992367" cy="2160240"/>
          </a:xfrm>
          <a:solidFill>
            <a:schemeClr val="bg1"/>
          </a:solidFill>
        </p:spPr>
        <p:txBody>
          <a:bodyPr/>
          <a:lstStyle/>
          <a:p>
            <a:pPr marL="273050" indent="-273050"/>
            <a:r>
              <a:rPr lang="it-CH" sz="1800" dirty="0" smtClean="0"/>
              <a:t>In the MNL </a:t>
            </a:r>
            <a:r>
              <a:rPr lang="it-CH" sz="1800" dirty="0" err="1" smtClean="0"/>
              <a:t>respondents</a:t>
            </a:r>
            <a:r>
              <a:rPr lang="it-CH" sz="1800" dirty="0" smtClean="0"/>
              <a:t> </a:t>
            </a:r>
            <a:r>
              <a:rPr lang="it-CH" sz="1800" dirty="0" err="1" smtClean="0"/>
              <a:t>place</a:t>
            </a:r>
            <a:r>
              <a:rPr lang="it-CH" sz="1800" dirty="0" smtClean="0"/>
              <a:t> a positive </a:t>
            </a:r>
            <a:r>
              <a:rPr lang="it-CH" sz="1800" dirty="0" err="1" smtClean="0"/>
              <a:t>value</a:t>
            </a:r>
            <a:r>
              <a:rPr lang="it-CH" sz="1800" dirty="0" smtClean="0"/>
              <a:t> on </a:t>
            </a:r>
            <a:r>
              <a:rPr lang="it-CH" sz="1800" dirty="0" err="1" smtClean="0"/>
              <a:t>having</a:t>
            </a:r>
            <a:r>
              <a:rPr lang="it-CH" sz="1800" dirty="0" smtClean="0"/>
              <a:t> a </a:t>
            </a:r>
            <a:r>
              <a:rPr lang="it-CH" sz="1800" dirty="0" err="1" smtClean="0"/>
              <a:t>higher</a:t>
            </a:r>
            <a:r>
              <a:rPr lang="it-CH" sz="1800" dirty="0" smtClean="0"/>
              <a:t> share of RES in the Mix alternative; </a:t>
            </a:r>
            <a:r>
              <a:rPr lang="it-CH" sz="1800" dirty="0" err="1" smtClean="0"/>
              <a:t>this</a:t>
            </a:r>
            <a:r>
              <a:rPr lang="it-CH" sz="1800" dirty="0" smtClean="0"/>
              <a:t> </a:t>
            </a:r>
            <a:r>
              <a:rPr lang="it-CH" sz="1800" dirty="0" err="1" smtClean="0"/>
              <a:t>disappears</a:t>
            </a:r>
            <a:r>
              <a:rPr lang="it-CH" sz="1800" dirty="0" smtClean="0"/>
              <a:t> </a:t>
            </a:r>
            <a:r>
              <a:rPr lang="it-CH" sz="1800" dirty="0" err="1" smtClean="0"/>
              <a:t>when</a:t>
            </a:r>
            <a:r>
              <a:rPr lang="it-CH" sz="1800" dirty="0" smtClean="0"/>
              <a:t> </a:t>
            </a:r>
            <a:r>
              <a:rPr lang="it-CH" sz="1800" dirty="0" err="1" smtClean="0"/>
              <a:t>we</a:t>
            </a:r>
            <a:r>
              <a:rPr lang="it-CH" sz="1800" dirty="0" smtClean="0"/>
              <a:t> include </a:t>
            </a:r>
            <a:r>
              <a:rPr lang="it-CH" sz="1800" dirty="0" err="1" smtClean="0"/>
              <a:t>LVs</a:t>
            </a:r>
            <a:endParaRPr lang="it-CH" sz="1800" dirty="0" smtClean="0"/>
          </a:p>
          <a:p>
            <a:pPr marL="273050" indent="-273050"/>
            <a:r>
              <a:rPr lang="it-CH" sz="1800" dirty="0" smtClean="0"/>
              <a:t>The </a:t>
            </a:r>
            <a:r>
              <a:rPr lang="it-CH" sz="1800" dirty="0" err="1" smtClean="0"/>
              <a:t>coefficients</a:t>
            </a:r>
            <a:r>
              <a:rPr lang="it-CH" sz="1800" dirty="0" smtClean="0"/>
              <a:t> for a </a:t>
            </a:r>
            <a:r>
              <a:rPr lang="it-CH" sz="1800" dirty="0" err="1" smtClean="0"/>
              <a:t>decreased</a:t>
            </a:r>
            <a:r>
              <a:rPr lang="it-CH" sz="1800" dirty="0" smtClean="0"/>
              <a:t> </a:t>
            </a:r>
            <a:r>
              <a:rPr lang="it-CH" sz="1800" dirty="0" err="1" smtClean="0"/>
              <a:t>frequency</a:t>
            </a:r>
            <a:r>
              <a:rPr lang="it-CH" sz="1800" dirty="0" smtClean="0"/>
              <a:t> of short and long </a:t>
            </a:r>
            <a:r>
              <a:rPr lang="it-CH" sz="1800" dirty="0" err="1" smtClean="0"/>
              <a:t>blackouts</a:t>
            </a:r>
            <a:r>
              <a:rPr lang="it-CH" sz="1800" dirty="0" smtClean="0"/>
              <a:t> are </a:t>
            </a:r>
            <a:r>
              <a:rPr lang="it-CH" sz="1800" dirty="0" err="1" smtClean="0"/>
              <a:t>not</a:t>
            </a:r>
            <a:r>
              <a:rPr lang="it-CH" sz="1800" dirty="0" smtClean="0"/>
              <a:t> </a:t>
            </a:r>
            <a:r>
              <a:rPr lang="it-CH" sz="1800" dirty="0" err="1" smtClean="0"/>
              <a:t>significant</a:t>
            </a:r>
            <a:r>
              <a:rPr lang="it-CH" sz="1800" dirty="0" smtClean="0"/>
              <a:t> in </a:t>
            </a:r>
            <a:r>
              <a:rPr lang="it-CH" sz="1800" dirty="0" err="1" smtClean="0"/>
              <a:t>both</a:t>
            </a:r>
            <a:r>
              <a:rPr lang="it-CH" sz="1800" dirty="0" smtClean="0"/>
              <a:t> </a:t>
            </a:r>
            <a:r>
              <a:rPr lang="it-CH" sz="1800" dirty="0" err="1" smtClean="0"/>
              <a:t>models</a:t>
            </a:r>
            <a:endParaRPr lang="it-CH" sz="1800" dirty="0" smtClean="0"/>
          </a:p>
          <a:p>
            <a:pPr marL="273050" indent="-273050"/>
            <a:r>
              <a:rPr lang="it-CH" sz="1800" dirty="0" err="1" smtClean="0"/>
              <a:t>But</a:t>
            </a:r>
            <a:r>
              <a:rPr lang="it-CH" sz="1800" dirty="0" smtClean="0"/>
              <a:t> the </a:t>
            </a:r>
            <a:r>
              <a:rPr lang="it-CH" sz="1800" dirty="0" err="1" smtClean="0"/>
              <a:t>coefficients</a:t>
            </a:r>
            <a:r>
              <a:rPr lang="it-CH" sz="1800" dirty="0" smtClean="0"/>
              <a:t> for a </a:t>
            </a:r>
            <a:r>
              <a:rPr lang="it-CH" sz="1800" dirty="0" err="1" smtClean="0"/>
              <a:t>higher</a:t>
            </a:r>
            <a:r>
              <a:rPr lang="it-CH" sz="1800" dirty="0" smtClean="0"/>
              <a:t> </a:t>
            </a:r>
            <a:r>
              <a:rPr lang="it-CH" sz="1800" dirty="0" err="1" smtClean="0"/>
              <a:t>frequency</a:t>
            </a:r>
            <a:r>
              <a:rPr lang="it-CH" sz="1800" dirty="0" smtClean="0"/>
              <a:t> of short and long </a:t>
            </a:r>
            <a:r>
              <a:rPr lang="it-CH" sz="1800" dirty="0" err="1" smtClean="0"/>
              <a:t>blackouts</a:t>
            </a:r>
            <a:r>
              <a:rPr lang="it-CH" sz="1800" dirty="0" smtClean="0"/>
              <a:t> are negative, </a:t>
            </a:r>
            <a:r>
              <a:rPr lang="it-CH" sz="1800" dirty="0" err="1" smtClean="0"/>
              <a:t>significant</a:t>
            </a:r>
            <a:r>
              <a:rPr lang="it-CH" sz="1800" dirty="0" smtClean="0"/>
              <a:t> and of </a:t>
            </a:r>
            <a:r>
              <a:rPr lang="it-CH" sz="1800" dirty="0" err="1" smtClean="0"/>
              <a:t>comparable</a:t>
            </a:r>
            <a:r>
              <a:rPr lang="it-CH" sz="1800" dirty="0" smtClean="0"/>
              <a:t> relative </a:t>
            </a:r>
            <a:r>
              <a:rPr lang="it-CH" sz="1800" dirty="0" err="1" smtClean="0"/>
              <a:t>magnitude</a:t>
            </a:r>
            <a:r>
              <a:rPr lang="it-CH" sz="1800" dirty="0" smtClean="0"/>
              <a:t> in </a:t>
            </a:r>
            <a:r>
              <a:rPr lang="it-CH" sz="1800" dirty="0" err="1" smtClean="0"/>
              <a:t>both</a:t>
            </a:r>
            <a:r>
              <a:rPr lang="it-CH" sz="1800" dirty="0" smtClean="0"/>
              <a:t> MNL and </a:t>
            </a:r>
            <a:r>
              <a:rPr lang="it-CH" sz="1800" dirty="0" err="1" smtClean="0"/>
              <a:t>hybrid</a:t>
            </a:r>
            <a:r>
              <a:rPr lang="it-CH" sz="1800" dirty="0" smtClean="0"/>
              <a:t>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662" y="1960563"/>
            <a:ext cx="6466163" cy="215632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5857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DC model: </a:t>
            </a:r>
            <a:r>
              <a:rPr lang="en-GB" b="1" dirty="0" smtClean="0">
                <a:solidFill>
                  <a:schemeClr val="tx1"/>
                </a:solidFill>
              </a:rPr>
              <a:t>Results </a:t>
            </a:r>
            <a:r>
              <a:rPr lang="en-GB" b="1" dirty="0" smtClean="0">
                <a:solidFill>
                  <a:schemeClr val="tx1"/>
                </a:solidFill>
              </a:rPr>
              <a:t>(3)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4797152"/>
            <a:ext cx="8136904" cy="1728192"/>
          </a:xfrm>
          <a:solidFill>
            <a:schemeClr val="bg1"/>
          </a:solidFill>
        </p:spPr>
        <p:txBody>
          <a:bodyPr/>
          <a:lstStyle/>
          <a:p>
            <a:pPr marL="273050" indent="-273050"/>
            <a:r>
              <a:rPr lang="it-CH" sz="1800" dirty="0" smtClean="0"/>
              <a:t>«</a:t>
            </a:r>
            <a:r>
              <a:rPr lang="it-CH" sz="1800" dirty="0" err="1" smtClean="0"/>
              <a:t>Environmentalists</a:t>
            </a:r>
            <a:r>
              <a:rPr lang="it-CH" sz="1800" dirty="0" smtClean="0"/>
              <a:t>» (LV1) do </a:t>
            </a:r>
            <a:r>
              <a:rPr lang="it-CH" sz="1800" dirty="0" err="1" smtClean="0"/>
              <a:t>not</a:t>
            </a:r>
            <a:r>
              <a:rPr lang="it-CH" sz="1800" dirty="0" smtClean="0"/>
              <a:t> care </a:t>
            </a:r>
            <a:r>
              <a:rPr lang="it-CH" sz="1800" dirty="0" err="1" smtClean="0"/>
              <a:t>about</a:t>
            </a:r>
            <a:r>
              <a:rPr lang="it-CH" sz="1800" dirty="0" smtClean="0"/>
              <a:t> the </a:t>
            </a:r>
            <a:r>
              <a:rPr lang="it-CH" sz="1800" dirty="0" err="1" smtClean="0"/>
              <a:t>primary</a:t>
            </a:r>
            <a:r>
              <a:rPr lang="it-CH" sz="1800" dirty="0" smtClean="0"/>
              <a:t> </a:t>
            </a:r>
            <a:r>
              <a:rPr lang="it-CH" sz="1800" dirty="0" err="1" smtClean="0"/>
              <a:t>energy</a:t>
            </a:r>
            <a:r>
              <a:rPr lang="it-CH" sz="1800" dirty="0" smtClean="0"/>
              <a:t> source </a:t>
            </a:r>
            <a:r>
              <a:rPr lang="it-CH" sz="1800" dirty="0" err="1" smtClean="0"/>
              <a:t>used</a:t>
            </a:r>
            <a:r>
              <a:rPr lang="it-CH" sz="1800" dirty="0" smtClean="0"/>
              <a:t>, </a:t>
            </a:r>
            <a:r>
              <a:rPr lang="it-CH" sz="1800" dirty="0" err="1" smtClean="0"/>
              <a:t>but</a:t>
            </a:r>
            <a:r>
              <a:rPr lang="it-CH" sz="1800" dirty="0" smtClean="0"/>
              <a:t> </a:t>
            </a:r>
            <a:r>
              <a:rPr lang="it-CH" sz="1800" dirty="0" err="1" smtClean="0"/>
              <a:t>they</a:t>
            </a:r>
            <a:r>
              <a:rPr lang="it-CH" sz="1800" dirty="0" smtClean="0"/>
              <a:t> </a:t>
            </a:r>
            <a:r>
              <a:rPr lang="it-CH" sz="1800" dirty="0" err="1" smtClean="0"/>
              <a:t>place</a:t>
            </a:r>
            <a:r>
              <a:rPr lang="it-CH" sz="1800" dirty="0" smtClean="0"/>
              <a:t> a </a:t>
            </a:r>
            <a:r>
              <a:rPr lang="it-CH" sz="1800" dirty="0" err="1" smtClean="0"/>
              <a:t>strongly</a:t>
            </a:r>
            <a:r>
              <a:rPr lang="it-CH" sz="1800" dirty="0" smtClean="0"/>
              <a:t> positive </a:t>
            </a:r>
            <a:r>
              <a:rPr lang="it-CH" sz="1800" dirty="0" err="1" smtClean="0"/>
              <a:t>value</a:t>
            </a:r>
            <a:r>
              <a:rPr lang="it-CH" sz="1800" dirty="0" smtClean="0"/>
              <a:t> on </a:t>
            </a:r>
            <a:r>
              <a:rPr lang="it-CH" sz="1800" dirty="0" err="1" smtClean="0"/>
              <a:t>having</a:t>
            </a:r>
            <a:r>
              <a:rPr lang="it-CH" sz="1800" dirty="0" smtClean="0"/>
              <a:t> a </a:t>
            </a:r>
            <a:r>
              <a:rPr lang="it-CH" sz="1800" dirty="0" err="1" smtClean="0"/>
              <a:t>larger</a:t>
            </a:r>
            <a:r>
              <a:rPr lang="it-CH" sz="1800" dirty="0" smtClean="0"/>
              <a:t> share of RES in the Mix alternative</a:t>
            </a:r>
          </a:p>
          <a:p>
            <a:pPr marL="273050" indent="-273050"/>
            <a:r>
              <a:rPr lang="it-CH" sz="1800" dirty="0" err="1" smtClean="0"/>
              <a:t>Those</a:t>
            </a:r>
            <a:r>
              <a:rPr lang="it-CH" sz="1800" dirty="0" smtClean="0"/>
              <a:t> </a:t>
            </a:r>
            <a:r>
              <a:rPr lang="it-CH" sz="1800" dirty="0" err="1" smtClean="0"/>
              <a:t>who</a:t>
            </a:r>
            <a:r>
              <a:rPr lang="it-CH" sz="1800" dirty="0" smtClean="0"/>
              <a:t> are «</a:t>
            </a:r>
            <a:r>
              <a:rPr lang="it-CH" sz="1800" dirty="0" err="1" smtClean="0"/>
              <a:t>Not</a:t>
            </a:r>
            <a:r>
              <a:rPr lang="it-CH" sz="1800" dirty="0" smtClean="0"/>
              <a:t> </a:t>
            </a:r>
            <a:r>
              <a:rPr lang="it-CH" sz="1800" dirty="0" err="1" smtClean="0"/>
              <a:t>afraid</a:t>
            </a:r>
            <a:r>
              <a:rPr lang="it-CH" sz="1800" dirty="0" smtClean="0"/>
              <a:t> of </a:t>
            </a:r>
            <a:r>
              <a:rPr lang="it-CH" sz="1800" dirty="0" err="1" smtClean="0"/>
              <a:t>conventional</a:t>
            </a:r>
            <a:r>
              <a:rPr lang="it-CH" sz="1800" dirty="0" smtClean="0"/>
              <a:t> generation» (LV4) </a:t>
            </a:r>
            <a:r>
              <a:rPr lang="it-CH" sz="1800" dirty="0" err="1" smtClean="0"/>
              <a:t>place</a:t>
            </a:r>
            <a:r>
              <a:rPr lang="it-CH" sz="1800" dirty="0" smtClean="0"/>
              <a:t> a positive </a:t>
            </a:r>
            <a:r>
              <a:rPr lang="it-CH" sz="1800" dirty="0" err="1" smtClean="0"/>
              <a:t>value</a:t>
            </a:r>
            <a:r>
              <a:rPr lang="it-CH" sz="1800" dirty="0" smtClean="0"/>
              <a:t> on the </a:t>
            </a:r>
            <a:r>
              <a:rPr lang="it-CH" sz="1800" dirty="0" err="1" smtClean="0"/>
              <a:t>Nuclear</a:t>
            </a:r>
            <a:r>
              <a:rPr lang="it-CH" sz="1800" dirty="0" smtClean="0"/>
              <a:t> alternative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76256" y="1844823"/>
            <a:ext cx="2096616" cy="26008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rgbClr val="80808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rgbClr val="80808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rgbClr val="80808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273050" indent="-273050"/>
            <a:r>
              <a:rPr lang="it-CH" sz="1800" kern="0" dirty="0" err="1" smtClean="0"/>
              <a:t>Older</a:t>
            </a:r>
            <a:r>
              <a:rPr lang="it-CH" sz="1800" kern="0" dirty="0" smtClean="0"/>
              <a:t> </a:t>
            </a:r>
            <a:r>
              <a:rPr lang="it-CH" sz="1800" kern="0" dirty="0" err="1" smtClean="0"/>
              <a:t>respondents</a:t>
            </a:r>
            <a:r>
              <a:rPr lang="it-CH" sz="1800" kern="0" dirty="0" smtClean="0"/>
              <a:t> are </a:t>
            </a:r>
            <a:r>
              <a:rPr lang="it-CH" sz="1800" kern="0" dirty="0" err="1" smtClean="0"/>
              <a:t>less</a:t>
            </a:r>
            <a:r>
              <a:rPr lang="it-CH" sz="1800" kern="0" dirty="0" smtClean="0"/>
              <a:t> </a:t>
            </a:r>
            <a:r>
              <a:rPr lang="it-CH" sz="1800" kern="0" dirty="0" err="1" smtClean="0"/>
              <a:t>interested</a:t>
            </a:r>
            <a:r>
              <a:rPr lang="it-CH" sz="1800" kern="0" dirty="0" smtClean="0"/>
              <a:t> in the </a:t>
            </a:r>
            <a:r>
              <a:rPr lang="it-CH" sz="1800" kern="0" dirty="0" err="1" smtClean="0"/>
              <a:t>primary</a:t>
            </a:r>
            <a:r>
              <a:rPr lang="it-CH" sz="1800" kern="0" dirty="0" smtClean="0"/>
              <a:t> </a:t>
            </a:r>
            <a:r>
              <a:rPr lang="it-CH" sz="1800" kern="0" dirty="0" err="1" smtClean="0"/>
              <a:t>energy</a:t>
            </a:r>
            <a:r>
              <a:rPr lang="it-CH" sz="1800" kern="0" dirty="0" smtClean="0"/>
              <a:t> </a:t>
            </a:r>
            <a:r>
              <a:rPr lang="it-CH" sz="1800" kern="0" dirty="0" err="1" smtClean="0"/>
              <a:t>sources</a:t>
            </a:r>
            <a:r>
              <a:rPr lang="it-CH" sz="1800" kern="0" dirty="0" smtClean="0"/>
              <a:t> </a:t>
            </a:r>
            <a:r>
              <a:rPr lang="it-CH" sz="1800" kern="0" dirty="0" err="1" smtClean="0"/>
              <a:t>used</a:t>
            </a:r>
            <a:endParaRPr lang="it-CH" sz="1800" kern="0" dirty="0" smtClean="0"/>
          </a:p>
          <a:p>
            <a:pPr marL="273050" indent="-273050"/>
            <a:r>
              <a:rPr lang="it-CH" sz="1800" kern="0" dirty="0" smtClean="0"/>
              <a:t>Men are more </a:t>
            </a:r>
            <a:r>
              <a:rPr lang="it-CH" sz="1800" kern="0" dirty="0" err="1" smtClean="0"/>
              <a:t>likely</a:t>
            </a:r>
            <a:r>
              <a:rPr lang="it-CH" sz="1800" kern="0" dirty="0" smtClean="0"/>
              <a:t> </a:t>
            </a:r>
            <a:r>
              <a:rPr lang="it-CH" sz="1800" kern="0" dirty="0" err="1" smtClean="0"/>
              <a:t>than</a:t>
            </a:r>
            <a:r>
              <a:rPr lang="it-CH" sz="1800" kern="0" dirty="0" smtClean="0"/>
              <a:t> </a:t>
            </a:r>
            <a:r>
              <a:rPr lang="it-CH" sz="1800" kern="0" dirty="0" err="1" smtClean="0"/>
              <a:t>women</a:t>
            </a:r>
            <a:r>
              <a:rPr lang="it-CH" sz="1800" kern="0" dirty="0" smtClean="0"/>
              <a:t> to </a:t>
            </a:r>
            <a:r>
              <a:rPr lang="it-CH" sz="1800" kern="0" dirty="0" err="1" smtClean="0"/>
              <a:t>choose</a:t>
            </a:r>
            <a:r>
              <a:rPr lang="it-CH" sz="1800" kern="0" dirty="0" smtClean="0"/>
              <a:t> </a:t>
            </a:r>
            <a:r>
              <a:rPr lang="it-CH" sz="1800" kern="0" dirty="0" err="1" smtClean="0"/>
              <a:t>Nuclear</a:t>
            </a:r>
            <a:endParaRPr lang="it-CH" sz="1800" kern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11" y="1988840"/>
            <a:ext cx="6004294" cy="24997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01872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DC model: Results </a:t>
            </a:r>
            <a:r>
              <a:rPr lang="en-GB" b="1" dirty="0" smtClean="0">
                <a:solidFill>
                  <a:schemeClr val="tx1"/>
                </a:solidFill>
              </a:rPr>
              <a:t>(recap)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772816"/>
            <a:ext cx="6928032" cy="46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47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LV1 </a:t>
            </a:r>
            <a:r>
              <a:rPr lang="en-GB" b="1" dirty="0">
                <a:solidFill>
                  <a:schemeClr val="tx1"/>
                </a:solidFill>
              </a:rPr>
              <a:t>model: </a:t>
            </a:r>
            <a:r>
              <a:rPr lang="en-GB" b="1" dirty="0" smtClean="0">
                <a:solidFill>
                  <a:schemeClr val="tx1"/>
                </a:solidFill>
              </a:rPr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862192"/>
            <a:ext cx="3633540" cy="4224283"/>
          </a:xfrm>
        </p:spPr>
        <p:txBody>
          <a:bodyPr/>
          <a:lstStyle/>
          <a:p>
            <a:pPr marL="0" indent="0">
              <a:buNone/>
            </a:pPr>
            <a:r>
              <a:rPr lang="it-CH" sz="1800" dirty="0" smtClean="0"/>
              <a:t>Positive </a:t>
            </a:r>
            <a:r>
              <a:rPr lang="it-CH" sz="1800" dirty="0" err="1" smtClean="0"/>
              <a:t>correlation</a:t>
            </a:r>
            <a:r>
              <a:rPr lang="it-CH" sz="1800" dirty="0" smtClean="0"/>
              <a:t> with the </a:t>
            </a:r>
            <a:r>
              <a:rPr lang="it-CH" sz="1800" dirty="0" err="1" smtClean="0"/>
              <a:t>probability</a:t>
            </a:r>
            <a:r>
              <a:rPr lang="it-CH" sz="1800" dirty="0" smtClean="0"/>
              <a:t> of </a:t>
            </a:r>
            <a:r>
              <a:rPr lang="it-CH" sz="1800" dirty="0" err="1" smtClean="0"/>
              <a:t>having</a:t>
            </a:r>
            <a:r>
              <a:rPr lang="it-CH" sz="1800" dirty="0" smtClean="0"/>
              <a:t> a </a:t>
            </a:r>
            <a:r>
              <a:rPr lang="it-CH" sz="1800" dirty="0" err="1" smtClean="0"/>
              <a:t>higher</a:t>
            </a:r>
            <a:r>
              <a:rPr lang="it-CH" sz="1800" dirty="0" smtClean="0"/>
              <a:t> score in LV1 «</a:t>
            </a:r>
            <a:r>
              <a:rPr lang="it-CH" sz="1800" dirty="0" err="1" smtClean="0"/>
              <a:t>Environmentalist</a:t>
            </a:r>
            <a:r>
              <a:rPr lang="it-CH" sz="1800" dirty="0" smtClean="0"/>
              <a:t>»:</a:t>
            </a:r>
          </a:p>
          <a:p>
            <a:pPr marL="273050" indent="-273050"/>
            <a:r>
              <a:rPr lang="it-CH" sz="1800" dirty="0" smtClean="0"/>
              <a:t>Shows a green </a:t>
            </a:r>
            <a:r>
              <a:rPr lang="it-CH" sz="1800" dirty="0" err="1" smtClean="0"/>
              <a:t>behaviour</a:t>
            </a:r>
            <a:r>
              <a:rPr lang="it-CH" sz="1800" dirty="0" smtClean="0"/>
              <a:t> – </a:t>
            </a:r>
            <a:r>
              <a:rPr lang="it-CH" sz="1800" dirty="0" err="1" smtClean="0"/>
              <a:t>perceived</a:t>
            </a:r>
            <a:r>
              <a:rPr lang="it-CH" sz="1800" dirty="0" smtClean="0"/>
              <a:t> </a:t>
            </a:r>
            <a:r>
              <a:rPr lang="it-CH" sz="1800" dirty="0" err="1" smtClean="0"/>
              <a:t>effectiveness</a:t>
            </a:r>
            <a:r>
              <a:rPr lang="it-CH" sz="1800" dirty="0" smtClean="0"/>
              <a:t> of </a:t>
            </a:r>
            <a:r>
              <a:rPr lang="it-CH" sz="1800" dirty="0" err="1" smtClean="0"/>
              <a:t>coping</a:t>
            </a:r>
            <a:r>
              <a:rPr lang="it-CH" sz="1800" dirty="0" smtClean="0"/>
              <a:t> </a:t>
            </a:r>
            <a:r>
              <a:rPr lang="it-CH" sz="1800" dirty="0" err="1" smtClean="0"/>
              <a:t>behaviour</a:t>
            </a:r>
            <a:r>
              <a:rPr lang="it-CH" sz="1800" dirty="0"/>
              <a:t>?</a:t>
            </a:r>
            <a:endParaRPr lang="it-CH" sz="1800" dirty="0" smtClean="0"/>
          </a:p>
          <a:p>
            <a:pPr marL="273050" indent="-273050"/>
            <a:r>
              <a:rPr lang="it-CH" sz="1800" dirty="0" err="1"/>
              <a:t>Has</a:t>
            </a:r>
            <a:r>
              <a:rPr lang="it-CH" sz="1800" dirty="0"/>
              <a:t> a </a:t>
            </a:r>
            <a:r>
              <a:rPr lang="it-CH" sz="1800" dirty="0" err="1"/>
              <a:t>university</a:t>
            </a:r>
            <a:r>
              <a:rPr lang="it-CH" sz="1800" dirty="0"/>
              <a:t> </a:t>
            </a:r>
            <a:r>
              <a:rPr lang="it-CH" sz="1800" dirty="0" err="1" smtClean="0"/>
              <a:t>title</a:t>
            </a:r>
            <a:endParaRPr lang="it-CH" sz="1800" dirty="0" smtClean="0"/>
          </a:p>
          <a:p>
            <a:pPr marL="273050" indent="-273050"/>
            <a:r>
              <a:rPr lang="it-CH" sz="1800" dirty="0" err="1" smtClean="0"/>
              <a:t>Lives</a:t>
            </a:r>
            <a:r>
              <a:rPr lang="it-CH" sz="1800" dirty="0" smtClean="0"/>
              <a:t> in a city</a:t>
            </a:r>
            <a:endParaRPr lang="it-CH" sz="1800" dirty="0"/>
          </a:p>
          <a:p>
            <a:pPr marL="273050" indent="-273050"/>
            <a:r>
              <a:rPr lang="it-CH" sz="1800" dirty="0" err="1" smtClean="0"/>
              <a:t>Has</a:t>
            </a:r>
            <a:r>
              <a:rPr lang="it-CH" sz="1800" dirty="0" smtClean="0"/>
              <a:t> </a:t>
            </a:r>
            <a:r>
              <a:rPr lang="it-CH" sz="1800" dirty="0" err="1" smtClean="0"/>
              <a:t>experienced</a:t>
            </a:r>
            <a:r>
              <a:rPr lang="it-CH" sz="1800" dirty="0" smtClean="0"/>
              <a:t> a blackout</a:t>
            </a:r>
          </a:p>
          <a:p>
            <a:pPr marL="273050" indent="-273050"/>
            <a:r>
              <a:rPr lang="it-CH" sz="1800" dirty="0" err="1" smtClean="0"/>
              <a:t>Has</a:t>
            </a:r>
            <a:r>
              <a:rPr lang="it-CH" sz="1800" dirty="0" smtClean="0"/>
              <a:t> a </a:t>
            </a:r>
            <a:r>
              <a:rPr lang="it-CH" sz="1800" dirty="0" err="1" smtClean="0"/>
              <a:t>higher</a:t>
            </a:r>
            <a:r>
              <a:rPr lang="it-CH" sz="1800" dirty="0" smtClean="0"/>
              <a:t> score in the </a:t>
            </a:r>
            <a:r>
              <a:rPr lang="it-CH" sz="1800" dirty="0" err="1" smtClean="0"/>
              <a:t>energy</a:t>
            </a:r>
            <a:r>
              <a:rPr lang="it-CH" sz="1800" dirty="0" smtClean="0"/>
              <a:t> </a:t>
            </a:r>
            <a:r>
              <a:rPr lang="it-CH" sz="1800" dirty="0" err="1" smtClean="0"/>
              <a:t>illiteracy</a:t>
            </a:r>
            <a:r>
              <a:rPr lang="it-CH" sz="1800" dirty="0" smtClean="0"/>
              <a:t> </a:t>
            </a:r>
            <a:r>
              <a:rPr lang="it-CH" sz="1800" dirty="0" err="1" smtClean="0"/>
              <a:t>index</a:t>
            </a:r>
            <a:r>
              <a:rPr lang="it-CH" sz="1800" dirty="0" smtClean="0"/>
              <a:t> – </a:t>
            </a:r>
            <a:r>
              <a:rPr lang="it-CH" sz="1800" dirty="0" err="1" smtClean="0"/>
              <a:t>Warm</a:t>
            </a:r>
            <a:r>
              <a:rPr lang="it-CH" sz="1800" dirty="0" smtClean="0"/>
              <a:t> </a:t>
            </a:r>
            <a:r>
              <a:rPr lang="it-CH" sz="1800" dirty="0" err="1" smtClean="0"/>
              <a:t>glow</a:t>
            </a:r>
            <a:r>
              <a:rPr lang="it-CH" sz="1800" dirty="0" smtClean="0"/>
              <a:t> </a:t>
            </a:r>
            <a:r>
              <a:rPr lang="it-CH" sz="1800" dirty="0" err="1" smtClean="0"/>
              <a:t>effect</a:t>
            </a:r>
            <a:r>
              <a:rPr lang="it-CH" sz="1800" dirty="0" smtClean="0"/>
              <a:t>? </a:t>
            </a:r>
            <a:r>
              <a:rPr lang="it-CH" sz="1800" dirty="0" err="1" smtClean="0"/>
              <a:t>Importance</a:t>
            </a:r>
            <a:r>
              <a:rPr lang="it-CH" sz="1800" dirty="0" smtClean="0"/>
              <a:t> of </a:t>
            </a:r>
            <a:r>
              <a:rPr lang="it-CH" sz="1800" dirty="0" err="1" smtClean="0"/>
              <a:t>clear</a:t>
            </a:r>
            <a:r>
              <a:rPr lang="it-CH" sz="1800" dirty="0" smtClean="0"/>
              <a:t> </a:t>
            </a:r>
            <a:r>
              <a:rPr lang="it-CH" sz="1800" dirty="0" err="1" smtClean="0"/>
              <a:t>labels</a:t>
            </a:r>
            <a:r>
              <a:rPr lang="it-CH" sz="1800" dirty="0" smtClean="0"/>
              <a:t>?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55" y="1862192"/>
            <a:ext cx="4130044" cy="456712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2883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LV4 </a:t>
            </a:r>
            <a:r>
              <a:rPr lang="en-GB" b="1" dirty="0">
                <a:solidFill>
                  <a:schemeClr val="tx1"/>
                </a:solidFill>
              </a:rPr>
              <a:t>model: </a:t>
            </a:r>
            <a:r>
              <a:rPr lang="en-GB" b="1" dirty="0" smtClean="0">
                <a:solidFill>
                  <a:schemeClr val="tx1"/>
                </a:solidFill>
              </a:rPr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862192"/>
            <a:ext cx="3633540" cy="4224283"/>
          </a:xfrm>
        </p:spPr>
        <p:txBody>
          <a:bodyPr/>
          <a:lstStyle/>
          <a:p>
            <a:pPr marL="0" indent="0">
              <a:buNone/>
            </a:pPr>
            <a:r>
              <a:rPr lang="it-CH" sz="1800" dirty="0" smtClean="0"/>
              <a:t>Negative </a:t>
            </a:r>
            <a:r>
              <a:rPr lang="it-CH" sz="1800" dirty="0" err="1" smtClean="0"/>
              <a:t>correlation</a:t>
            </a:r>
            <a:r>
              <a:rPr lang="it-CH" sz="1800" dirty="0" smtClean="0"/>
              <a:t> with the </a:t>
            </a:r>
            <a:r>
              <a:rPr lang="it-CH" sz="1800" dirty="0" err="1" smtClean="0"/>
              <a:t>probability</a:t>
            </a:r>
            <a:r>
              <a:rPr lang="it-CH" sz="1800" dirty="0" smtClean="0"/>
              <a:t> of </a:t>
            </a:r>
            <a:r>
              <a:rPr lang="it-CH" sz="1800" dirty="0" err="1" smtClean="0"/>
              <a:t>having</a:t>
            </a:r>
            <a:r>
              <a:rPr lang="it-CH" sz="1800" dirty="0" smtClean="0"/>
              <a:t> a </a:t>
            </a:r>
            <a:r>
              <a:rPr lang="it-CH" sz="1800" dirty="0" err="1" smtClean="0"/>
              <a:t>higher</a:t>
            </a:r>
            <a:r>
              <a:rPr lang="it-CH" sz="1800" dirty="0" smtClean="0"/>
              <a:t> score in LV4 «</a:t>
            </a:r>
            <a:r>
              <a:rPr lang="it-CH" sz="1800" dirty="0" err="1" smtClean="0"/>
              <a:t>Not</a:t>
            </a:r>
            <a:r>
              <a:rPr lang="it-CH" sz="1800" dirty="0" smtClean="0"/>
              <a:t> </a:t>
            </a:r>
            <a:r>
              <a:rPr lang="it-CH" sz="1800" dirty="0" err="1" smtClean="0"/>
              <a:t>afraid</a:t>
            </a:r>
            <a:r>
              <a:rPr lang="it-CH" sz="1800" dirty="0" smtClean="0"/>
              <a:t> of </a:t>
            </a:r>
            <a:r>
              <a:rPr lang="it-CH" sz="1800" dirty="0" err="1" smtClean="0"/>
              <a:t>conventional</a:t>
            </a:r>
            <a:r>
              <a:rPr lang="it-CH" sz="1800" dirty="0" smtClean="0"/>
              <a:t> generation»:</a:t>
            </a:r>
          </a:p>
          <a:p>
            <a:pPr marL="273050" indent="-273050"/>
            <a:r>
              <a:rPr lang="it-CH" sz="1800" dirty="0" err="1" smtClean="0"/>
              <a:t>Does</a:t>
            </a:r>
            <a:r>
              <a:rPr lang="it-CH" sz="1800" dirty="0" smtClean="0"/>
              <a:t> </a:t>
            </a:r>
            <a:r>
              <a:rPr lang="it-CH" sz="1800" dirty="0" err="1" smtClean="0"/>
              <a:t>not</a:t>
            </a:r>
            <a:r>
              <a:rPr lang="it-CH" sz="1800" dirty="0" smtClean="0"/>
              <a:t> show a green </a:t>
            </a:r>
            <a:r>
              <a:rPr lang="it-CH" sz="1800" dirty="0" err="1" smtClean="0"/>
              <a:t>behaviour</a:t>
            </a:r>
            <a:r>
              <a:rPr lang="it-CH" sz="1800" dirty="0" smtClean="0"/>
              <a:t> </a:t>
            </a:r>
          </a:p>
          <a:p>
            <a:pPr marL="273050" indent="-273050"/>
            <a:r>
              <a:rPr lang="it-CH" sz="1800" dirty="0" err="1" smtClean="0"/>
              <a:t>Is</a:t>
            </a:r>
            <a:r>
              <a:rPr lang="it-CH" sz="1800" dirty="0" smtClean="0"/>
              <a:t> </a:t>
            </a:r>
            <a:r>
              <a:rPr lang="it-CH" sz="1800" dirty="0" err="1" smtClean="0"/>
              <a:t>energy</a:t>
            </a:r>
            <a:r>
              <a:rPr lang="it-CH" sz="1800" dirty="0" smtClean="0"/>
              <a:t> </a:t>
            </a:r>
            <a:r>
              <a:rPr lang="it-CH" sz="1800" dirty="0" err="1" smtClean="0"/>
              <a:t>literate</a:t>
            </a:r>
            <a:endParaRPr lang="it-CH" sz="1800" dirty="0" smtClean="0"/>
          </a:p>
          <a:p>
            <a:pPr marL="273050" indent="-273050"/>
            <a:r>
              <a:rPr lang="it-CH" sz="1800" dirty="0" err="1" smtClean="0"/>
              <a:t>Speaks</a:t>
            </a:r>
            <a:r>
              <a:rPr lang="it-CH" sz="1800" dirty="0" smtClean="0"/>
              <a:t> </a:t>
            </a:r>
            <a:r>
              <a:rPr lang="it-CH" sz="1800" dirty="0" err="1" smtClean="0"/>
              <a:t>German</a:t>
            </a:r>
            <a:endParaRPr lang="it-CH" sz="1800" dirty="0" smtClean="0"/>
          </a:p>
          <a:p>
            <a:pPr marL="273050" indent="-273050"/>
            <a:r>
              <a:rPr lang="it-CH" sz="1800" dirty="0" err="1" smtClean="0"/>
              <a:t>Has</a:t>
            </a:r>
            <a:r>
              <a:rPr lang="it-CH" sz="1800" dirty="0" smtClean="0"/>
              <a:t> </a:t>
            </a:r>
            <a:r>
              <a:rPr lang="it-CH" sz="1800" dirty="0" err="1" smtClean="0"/>
              <a:t>Swiss</a:t>
            </a:r>
            <a:r>
              <a:rPr lang="it-CH" sz="1800" dirty="0" smtClean="0"/>
              <a:t> </a:t>
            </a:r>
            <a:r>
              <a:rPr lang="it-CH" sz="1800" dirty="0" err="1" smtClean="0"/>
              <a:t>citizenship</a:t>
            </a:r>
            <a:endParaRPr lang="it-CH" sz="1800" dirty="0" smtClean="0"/>
          </a:p>
          <a:p>
            <a:pPr marL="273050" indent="-273050"/>
            <a:r>
              <a:rPr lang="it-CH" sz="1800" dirty="0" err="1"/>
              <a:t>Has</a:t>
            </a:r>
            <a:r>
              <a:rPr lang="it-CH" sz="1800" dirty="0"/>
              <a:t> a </a:t>
            </a:r>
            <a:r>
              <a:rPr lang="it-CH" sz="1800" dirty="0" err="1"/>
              <a:t>university</a:t>
            </a:r>
            <a:r>
              <a:rPr lang="it-CH" sz="1800" dirty="0"/>
              <a:t> </a:t>
            </a:r>
            <a:r>
              <a:rPr lang="it-CH" sz="1800" dirty="0" err="1" smtClean="0"/>
              <a:t>title</a:t>
            </a:r>
            <a:r>
              <a:rPr lang="it-CH" sz="1800" dirty="0" smtClean="0"/>
              <a:t> (</a:t>
            </a:r>
            <a:r>
              <a:rPr lang="it-CH" sz="1800" dirty="0" err="1" smtClean="0"/>
              <a:t>weak</a:t>
            </a:r>
            <a:r>
              <a:rPr lang="it-CH" sz="1800" dirty="0" smtClean="0"/>
              <a:t>)</a:t>
            </a:r>
            <a:endParaRPr lang="it-CH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56485"/>
            <a:ext cx="4012043" cy="46968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97416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Goodness of fit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719" y="2055408"/>
            <a:ext cx="7168050" cy="24643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927152" y="5013176"/>
            <a:ext cx="767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 significant improvement in goodness of fit is obtained by taking into account taste heterogeneity and its drivers</a:t>
            </a:r>
          </a:p>
        </p:txBody>
      </p:sp>
    </p:spTree>
    <p:extLst>
      <p:ext uri="{BB962C8B-B14F-4D97-AF65-F5344CB8AC3E}">
        <p14:creationId xmlns:p14="http://schemas.microsoft.com/office/powerpoint/2010/main" val="11572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Background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spcBef>
                <a:spcPts val="800"/>
              </a:spcBef>
              <a:spcAft>
                <a:spcPts val="0"/>
              </a:spcAft>
            </a:pPr>
            <a:r>
              <a:rPr lang="en-US" sz="1800" dirty="0" smtClean="0"/>
              <a:t>After the Fukushima accident (2011), Switzerland decided to phase out nuclear generation</a:t>
            </a:r>
          </a:p>
          <a:p>
            <a:pPr marL="273050" indent="-273050">
              <a:spcBef>
                <a:spcPts val="800"/>
              </a:spcBef>
              <a:spcAft>
                <a:spcPts val="0"/>
              </a:spcAft>
            </a:pPr>
            <a:r>
              <a:rPr lang="en-US" sz="1800" dirty="0" smtClean="0"/>
              <a:t>Swiss Energy Strategy 2050 (2013): low-carbon generation should replace nuclear – currently accounting for </a:t>
            </a: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∿</a:t>
            </a:r>
            <a:r>
              <a:rPr lang="en-US" sz="1800" dirty="0" smtClean="0"/>
              <a:t>40% of national demand</a:t>
            </a:r>
          </a:p>
          <a:p>
            <a:pPr marL="720725" indent="-273050">
              <a:spcBef>
                <a:spcPts val="800"/>
              </a:spcBef>
              <a:spcAft>
                <a:spcPts val="0"/>
              </a:spcAft>
            </a:pPr>
            <a:r>
              <a:rPr lang="en-US" sz="1800" dirty="0" smtClean="0"/>
              <a:t>Sun and wind should play the main role</a:t>
            </a:r>
          </a:p>
          <a:p>
            <a:pPr marL="720725" indent="-273050">
              <a:spcBef>
                <a:spcPts val="800"/>
              </a:spcBef>
              <a:spcAft>
                <a:spcPts val="0"/>
              </a:spcAft>
            </a:pPr>
            <a:r>
              <a:rPr lang="en-US" sz="1800" dirty="0" smtClean="0"/>
              <a:t>Electricity grids strategy to ensure security and efficiency</a:t>
            </a:r>
          </a:p>
          <a:p>
            <a:pPr marL="273050" indent="-273050">
              <a:spcBef>
                <a:spcPts val="800"/>
              </a:spcBef>
              <a:spcAft>
                <a:spcPts val="0"/>
              </a:spcAft>
            </a:pPr>
            <a:r>
              <a:rPr lang="en-US" sz="1800" dirty="0" smtClean="0"/>
              <a:t>Three referenda have been called since 2013 on topics related to the national Energy Strategy:</a:t>
            </a:r>
          </a:p>
          <a:p>
            <a:pPr marL="720725" indent="-273050">
              <a:spcBef>
                <a:spcPts val="800"/>
              </a:spcBef>
              <a:spcAft>
                <a:spcPts val="0"/>
              </a:spcAft>
            </a:pPr>
            <a:r>
              <a:rPr lang="en-US" sz="1800" dirty="0" smtClean="0"/>
              <a:t>“Green economy” – September 2016</a:t>
            </a:r>
            <a:r>
              <a:rPr lang="en-US" sz="1800" dirty="0"/>
              <a:t>, rejected by </a:t>
            </a:r>
            <a:r>
              <a:rPr lang="en-US" sz="1800" dirty="0" smtClean="0"/>
              <a:t>64% </a:t>
            </a:r>
            <a:r>
              <a:rPr lang="en-US" sz="1800" dirty="0"/>
              <a:t>of </a:t>
            </a:r>
            <a:r>
              <a:rPr lang="en-US" sz="1800" dirty="0" smtClean="0"/>
              <a:t>voters</a:t>
            </a:r>
          </a:p>
          <a:p>
            <a:pPr marL="720725" indent="-273050">
              <a:spcBef>
                <a:spcPts val="800"/>
              </a:spcBef>
              <a:spcAft>
                <a:spcPts val="0"/>
              </a:spcAft>
            </a:pPr>
            <a:r>
              <a:rPr lang="en-US" sz="1800" dirty="0" smtClean="0"/>
              <a:t>“Nuclear withdrawal” - November 2016, rejected by 54% of voters</a:t>
            </a:r>
          </a:p>
          <a:p>
            <a:pPr marL="720725" indent="-273050">
              <a:spcBef>
                <a:spcPts val="800"/>
              </a:spcBef>
              <a:spcAft>
                <a:spcPts val="0"/>
              </a:spcAft>
            </a:pPr>
            <a:r>
              <a:rPr lang="en-US" sz="1800" dirty="0" smtClean="0"/>
              <a:t>“Energy Strategy 2050 first implementation package” - May 2017, approved by 54% of voters</a:t>
            </a:r>
          </a:p>
          <a:p>
            <a:pPr marL="720725" indent="-273050">
              <a:spcBef>
                <a:spcPts val="800"/>
              </a:spcBef>
              <a:spcAft>
                <a:spcPts val="0"/>
              </a:spcAft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135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Conclusions (1)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5" y="1980944"/>
            <a:ext cx="7704856" cy="3680304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1800" dirty="0" smtClean="0"/>
              <a:t>There is significant heterogeneity in consumers’ preferences toward alternative energy sources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 smtClean="0"/>
              <a:t>Consumers</a:t>
            </a:r>
            <a:r>
              <a:rPr lang="en-US" sz="1800" dirty="0"/>
              <a:t>’ preferences toward alternative technologies are mainly driven by three </a:t>
            </a:r>
            <a:r>
              <a:rPr lang="en-US" sz="1800" dirty="0" smtClean="0"/>
              <a:t>factors: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A </a:t>
            </a:r>
            <a:r>
              <a:rPr lang="en-US" sz="1800" dirty="0"/>
              <a:t>pro-environmental attitude (</a:t>
            </a:r>
            <a:r>
              <a:rPr lang="en-US" sz="1800" dirty="0" smtClean="0"/>
              <a:t>LV1)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A </a:t>
            </a:r>
            <a:r>
              <a:rPr lang="en-US" sz="1800" dirty="0"/>
              <a:t>positive stance toward nuclear and thermal generation (</a:t>
            </a:r>
            <a:r>
              <a:rPr lang="en-US" sz="1800" dirty="0" smtClean="0"/>
              <a:t>LV4)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A </a:t>
            </a:r>
            <a:r>
              <a:rPr lang="en-US" sz="1800" dirty="0"/>
              <a:t>varying sensitivity to price increases, with generally lower values for </a:t>
            </a:r>
            <a:r>
              <a:rPr lang="en-US" sz="1800" dirty="0" smtClean="0"/>
              <a:t>RES than for “grey” and nuclear energy, </a:t>
            </a:r>
            <a:r>
              <a:rPr lang="en-US" sz="1800" dirty="0"/>
              <a:t>with the exception of </a:t>
            </a:r>
            <a:r>
              <a:rPr lang="en-US" sz="1800" dirty="0" smtClean="0"/>
              <a:t>wind</a:t>
            </a:r>
            <a:endParaRPr lang="en-US" sz="18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 smtClean="0"/>
              <a:t>Gender </a:t>
            </a:r>
            <a:r>
              <a:rPr lang="en-US" sz="1800" dirty="0"/>
              <a:t>and age also play a </a:t>
            </a:r>
            <a:r>
              <a:rPr lang="en-US" sz="1800" dirty="0" smtClean="0"/>
              <a:t>role: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Men are less likely than women to oppose nuclear generation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Older respondents </a:t>
            </a:r>
            <a:r>
              <a:rPr lang="en-US" sz="1800" dirty="0"/>
              <a:t>are </a:t>
            </a:r>
            <a:r>
              <a:rPr lang="en-US" sz="1800" dirty="0" smtClean="0"/>
              <a:t>less sensitive </a:t>
            </a:r>
            <a:r>
              <a:rPr lang="en-US" sz="1800" dirty="0"/>
              <a:t>to the kind of energy source </a:t>
            </a:r>
            <a:r>
              <a:rPr lang="en-US" sz="1800" dirty="0" smtClean="0"/>
              <a:t>used</a:t>
            </a:r>
          </a:p>
        </p:txBody>
      </p:sp>
    </p:spTree>
    <p:extLst>
      <p:ext uri="{BB962C8B-B14F-4D97-AF65-F5344CB8AC3E}">
        <p14:creationId xmlns:p14="http://schemas.microsoft.com/office/powerpoint/2010/main" val="22267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Conclusions (2)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1" y="1980944"/>
            <a:ext cx="6735663" cy="3896328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1" dirty="0" smtClean="0"/>
              <a:t>Pro-environmental attitude:</a:t>
            </a:r>
          </a:p>
          <a:p>
            <a:pPr marL="273050" indent="-273050">
              <a:spcBef>
                <a:spcPts val="600"/>
              </a:spcBef>
            </a:pPr>
            <a:r>
              <a:rPr lang="en-US" sz="1800" dirty="0" smtClean="0"/>
              <a:t>A </a:t>
            </a:r>
            <a:r>
              <a:rPr lang="en-US" sz="1800" dirty="0"/>
              <a:t>stronger </a:t>
            </a:r>
            <a:r>
              <a:rPr lang="en-US" sz="1800" dirty="0" smtClean="0"/>
              <a:t>LV1 does </a:t>
            </a:r>
            <a:r>
              <a:rPr lang="en-US" sz="1800" dirty="0"/>
              <a:t>not imply a specific preference for a single renewable energy </a:t>
            </a:r>
            <a:r>
              <a:rPr lang="en-US" sz="1800" dirty="0" smtClean="0"/>
              <a:t>source, but rather for a </a:t>
            </a:r>
            <a:r>
              <a:rPr lang="en-US" sz="1800" dirty="0"/>
              <a:t>greener supply irrespective of the </a:t>
            </a:r>
            <a:r>
              <a:rPr lang="en-US" sz="1800" dirty="0" smtClean="0"/>
              <a:t>RES used</a:t>
            </a:r>
          </a:p>
          <a:p>
            <a:pPr marL="273050" indent="-273050">
              <a:spcBef>
                <a:spcPts val="600"/>
              </a:spcBef>
            </a:pPr>
            <a:r>
              <a:rPr lang="en-US" sz="1800" dirty="0" smtClean="0"/>
              <a:t>The </a:t>
            </a:r>
            <a:r>
              <a:rPr lang="en-US" sz="1800" dirty="0"/>
              <a:t>policy maker (or electricity suppliers) </a:t>
            </a:r>
            <a:r>
              <a:rPr lang="en-US" sz="1800" dirty="0" smtClean="0"/>
              <a:t>can exploit this for greening </a:t>
            </a:r>
            <a:r>
              <a:rPr lang="en-US" sz="1800" dirty="0"/>
              <a:t>the economy (or their own supply portfolio) in the most sensible or cheapest </a:t>
            </a:r>
            <a:r>
              <a:rPr lang="en-US" sz="1800" dirty="0" smtClean="0"/>
              <a:t>way</a:t>
            </a:r>
          </a:p>
          <a:p>
            <a:pPr marL="273050" indent="-273050">
              <a:spcBef>
                <a:spcPts val="600"/>
              </a:spcBef>
            </a:pP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 smtClean="0"/>
              <a:t>Positive attitude toward nuclear and thermal generation:</a:t>
            </a:r>
            <a:endParaRPr lang="en-US" sz="1800" b="1" dirty="0"/>
          </a:p>
          <a:p>
            <a:pPr marL="273050" indent="-273050">
              <a:spcBef>
                <a:spcPts val="600"/>
              </a:spcBef>
            </a:pPr>
            <a:r>
              <a:rPr lang="en-US" sz="1800" dirty="0" smtClean="0"/>
              <a:t>A </a:t>
            </a:r>
            <a:r>
              <a:rPr lang="en-US" sz="1800" dirty="0"/>
              <a:t>higher energy literacy is generally associated to a </a:t>
            </a:r>
            <a:r>
              <a:rPr lang="en-US" sz="1800" dirty="0" smtClean="0"/>
              <a:t>higher LV4</a:t>
            </a:r>
            <a:endParaRPr lang="en-US" sz="1800" dirty="0" smtClean="0"/>
          </a:p>
          <a:p>
            <a:pPr marL="273050" indent="-273050">
              <a:spcBef>
                <a:spcPts val="600"/>
              </a:spcBef>
            </a:pPr>
            <a:r>
              <a:rPr lang="en-US" sz="1800" dirty="0" smtClean="0"/>
              <a:t>Providing </a:t>
            </a:r>
            <a:r>
              <a:rPr lang="en-US" sz="1800" dirty="0"/>
              <a:t>accurate information may help minimizing or managing opposition to generation technologies that are usually perceived as undesirable for environmental or safety </a:t>
            </a:r>
            <a:r>
              <a:rPr lang="en-US" sz="1800" dirty="0" smtClean="0"/>
              <a:t>reasons</a:t>
            </a:r>
            <a:endParaRPr lang="it-CH" sz="18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755576" y="1988840"/>
            <a:ext cx="936104" cy="504056"/>
          </a:xfrm>
          <a:prstGeom prst="rect">
            <a:avLst/>
          </a:prstGeom>
          <a:solidFill>
            <a:srgbClr val="BAD3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LV1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55576" y="4437112"/>
            <a:ext cx="936104" cy="504056"/>
          </a:xfrm>
          <a:prstGeom prst="rect">
            <a:avLst/>
          </a:prstGeom>
          <a:solidFill>
            <a:srgbClr val="BAD3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LV4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132138" y="2492375"/>
            <a:ext cx="5576887" cy="100863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Thanks for your attention!</a:t>
            </a:r>
            <a:endParaRPr lang="it-IT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21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Demographic variables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39" y="2668845"/>
            <a:ext cx="3628013" cy="354923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0112" y="2060849"/>
            <a:ext cx="7920359" cy="43204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 smtClean="0"/>
              <a:t>Sample versus Swiss population at the end of 2014: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860291" y="2668845"/>
            <a:ext cx="3744157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CH" sz="1800" dirty="0" err="1" smtClean="0"/>
              <a:t>Additional</a:t>
            </a:r>
            <a:r>
              <a:rPr lang="it-CH" sz="1800" dirty="0" smtClean="0"/>
              <a:t> </a:t>
            </a:r>
            <a:r>
              <a:rPr lang="it-CH" sz="1800" dirty="0" err="1" smtClean="0"/>
              <a:t>questions</a:t>
            </a:r>
            <a:r>
              <a:rPr lang="it-CH" sz="1800" dirty="0" smtClean="0"/>
              <a:t> </a:t>
            </a:r>
            <a:r>
              <a:rPr lang="it-CH" sz="1800" dirty="0" err="1" smtClean="0"/>
              <a:t>covered</a:t>
            </a:r>
            <a:r>
              <a:rPr lang="it-CH" sz="1800" dirty="0" smtClean="0"/>
              <a:t>:</a:t>
            </a:r>
          </a:p>
          <a:p>
            <a:pPr marL="271463" indent="-271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CH" sz="1800" dirty="0" smtClean="0"/>
              <a:t>City of residence</a:t>
            </a:r>
          </a:p>
          <a:p>
            <a:pPr marL="271463" indent="-271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CH" sz="1800" dirty="0" smtClean="0"/>
              <a:t>Nr of </a:t>
            </a:r>
            <a:r>
              <a:rPr lang="it-CH" sz="1800" dirty="0" err="1" smtClean="0"/>
              <a:t>people</a:t>
            </a:r>
            <a:r>
              <a:rPr lang="it-CH" sz="1800" dirty="0" smtClean="0"/>
              <a:t> living in the </a:t>
            </a:r>
            <a:r>
              <a:rPr lang="it-CH" sz="1800" dirty="0" err="1" smtClean="0"/>
              <a:t>household</a:t>
            </a:r>
            <a:endParaRPr lang="it-CH" sz="1800" dirty="0" smtClean="0"/>
          </a:p>
          <a:p>
            <a:pPr marL="271463" indent="-271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CH" sz="1800" dirty="0" smtClean="0"/>
              <a:t>Nr of </a:t>
            </a:r>
            <a:r>
              <a:rPr lang="it-CH" sz="1800" dirty="0" err="1" smtClean="0"/>
              <a:t>children</a:t>
            </a:r>
            <a:r>
              <a:rPr lang="it-CH" sz="1800" dirty="0" smtClean="0"/>
              <a:t> (</a:t>
            </a:r>
            <a:r>
              <a:rPr lang="it-CH" sz="1800" dirty="0" err="1" smtClean="0"/>
              <a:t>age</a:t>
            </a:r>
            <a:r>
              <a:rPr lang="it-CH" sz="1800" dirty="0" smtClean="0"/>
              <a:t>&lt;15) living in the </a:t>
            </a:r>
            <a:r>
              <a:rPr lang="it-CH" sz="1800" dirty="0" err="1" smtClean="0"/>
              <a:t>household</a:t>
            </a:r>
            <a:endParaRPr lang="it-CH" sz="1800" dirty="0" smtClean="0"/>
          </a:p>
          <a:p>
            <a:pPr marL="271463" indent="-271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CH" sz="1800" dirty="0" err="1" smtClean="0"/>
              <a:t>Size</a:t>
            </a:r>
            <a:r>
              <a:rPr lang="it-CH" sz="1800" dirty="0" smtClean="0"/>
              <a:t> and </a:t>
            </a:r>
            <a:r>
              <a:rPr lang="it-CH" sz="1800" dirty="0" err="1" smtClean="0"/>
              <a:t>ownership</a:t>
            </a:r>
            <a:r>
              <a:rPr lang="it-CH" sz="1800" dirty="0" smtClean="0"/>
              <a:t> of the </a:t>
            </a:r>
            <a:r>
              <a:rPr lang="it-CH" sz="1800" dirty="0" err="1" smtClean="0"/>
              <a:t>flat</a:t>
            </a:r>
            <a:r>
              <a:rPr lang="it-CH" sz="1800" dirty="0" smtClean="0"/>
              <a:t>/</a:t>
            </a:r>
            <a:r>
              <a:rPr lang="it-CH" sz="1800" dirty="0" err="1" smtClean="0"/>
              <a:t>house</a:t>
            </a:r>
            <a:endParaRPr lang="it-CH" sz="1800" dirty="0" smtClean="0"/>
          </a:p>
          <a:p>
            <a:pPr marL="271463" indent="-271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CH" sz="1800" dirty="0" err="1" smtClean="0"/>
              <a:t>Education</a:t>
            </a:r>
            <a:r>
              <a:rPr lang="it-CH" sz="1800" dirty="0" smtClean="0"/>
              <a:t> </a:t>
            </a:r>
            <a:r>
              <a:rPr lang="it-CH" sz="1800" dirty="0" err="1" smtClean="0"/>
              <a:t>level</a:t>
            </a:r>
            <a:endParaRPr lang="it-CH" sz="1800" dirty="0" smtClean="0"/>
          </a:p>
          <a:p>
            <a:pPr marL="271463" indent="-271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CH" sz="1800" dirty="0" err="1" smtClean="0"/>
              <a:t>Occupational</a:t>
            </a:r>
            <a:r>
              <a:rPr lang="it-CH" sz="1800" dirty="0" smtClean="0"/>
              <a:t> status</a:t>
            </a:r>
          </a:p>
          <a:p>
            <a:pPr marL="271463" indent="-271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CH" sz="1800" dirty="0" err="1" smtClean="0"/>
              <a:t>Income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920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268412"/>
            <a:ext cx="2879799" cy="11524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Behavioural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variables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291" y="1162884"/>
            <a:ext cx="4799419" cy="531715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78657" y="2564904"/>
            <a:ext cx="2973263" cy="3744416"/>
          </a:xfrm>
        </p:spPr>
        <p:txBody>
          <a:bodyPr/>
          <a:lstStyle/>
          <a:p>
            <a:pPr marL="0" indent="0">
              <a:spcBef>
                <a:spcPts val="1500"/>
              </a:spcBef>
              <a:buNone/>
            </a:pPr>
            <a:r>
              <a:rPr lang="it-CH" sz="1800" dirty="0" err="1" smtClean="0"/>
              <a:t>Derived</a:t>
            </a:r>
            <a:r>
              <a:rPr lang="it-CH" sz="1800" dirty="0" smtClean="0"/>
              <a:t> </a:t>
            </a:r>
            <a:r>
              <a:rPr lang="it-CH" sz="1800" dirty="0" err="1" smtClean="0"/>
              <a:t>indexes</a:t>
            </a:r>
            <a:r>
              <a:rPr lang="it-CH" sz="1800" dirty="0" smtClean="0"/>
              <a:t>:</a:t>
            </a:r>
          </a:p>
          <a:p>
            <a:pPr marL="271463" indent="-271463">
              <a:spcBef>
                <a:spcPts val="1500"/>
              </a:spcBef>
            </a:pPr>
            <a:r>
              <a:rPr lang="it-CH" sz="1800" dirty="0" smtClean="0"/>
              <a:t>Green </a:t>
            </a:r>
            <a:r>
              <a:rPr lang="it-CH" sz="1800" dirty="0" err="1" smtClean="0"/>
              <a:t>behaviour</a:t>
            </a:r>
            <a:r>
              <a:rPr lang="it-CH" sz="1800" dirty="0"/>
              <a:t> </a:t>
            </a:r>
            <a:endParaRPr lang="it-CH" sz="1800" dirty="0" smtClean="0"/>
          </a:p>
          <a:p>
            <a:pPr marL="271463" indent="0">
              <a:spcBef>
                <a:spcPts val="0"/>
              </a:spcBef>
              <a:buNone/>
            </a:pPr>
            <a:r>
              <a:rPr lang="it-CH" sz="1400" dirty="0" smtClean="0"/>
              <a:t>(0-3; </a:t>
            </a:r>
            <a:r>
              <a:rPr lang="it-CH" sz="1400" dirty="0" err="1" smtClean="0"/>
              <a:t>switches</a:t>
            </a:r>
            <a:r>
              <a:rPr lang="it-CH" sz="1400" dirty="0" smtClean="0"/>
              <a:t> </a:t>
            </a:r>
            <a:r>
              <a:rPr lang="it-CH" sz="1400" dirty="0" err="1" smtClean="0"/>
              <a:t>lights</a:t>
            </a:r>
            <a:r>
              <a:rPr lang="it-CH" sz="1400" dirty="0" smtClean="0"/>
              <a:t> off + </a:t>
            </a:r>
            <a:r>
              <a:rPr lang="it-CH" sz="1400" dirty="0" err="1" smtClean="0"/>
              <a:t>switches</a:t>
            </a:r>
            <a:r>
              <a:rPr lang="it-CH" sz="1400" dirty="0" smtClean="0"/>
              <a:t> </a:t>
            </a:r>
            <a:r>
              <a:rPr lang="it-CH" sz="1400" dirty="0" err="1" smtClean="0"/>
              <a:t>heating</a:t>
            </a:r>
            <a:r>
              <a:rPr lang="it-CH" sz="1400" dirty="0" smtClean="0"/>
              <a:t> off + </a:t>
            </a:r>
            <a:r>
              <a:rPr lang="it-CH" sz="1400" dirty="0" err="1" smtClean="0"/>
              <a:t>has</a:t>
            </a:r>
            <a:r>
              <a:rPr lang="it-CH" sz="1400" dirty="0" smtClean="0"/>
              <a:t> a </a:t>
            </a:r>
            <a:r>
              <a:rPr lang="it-CH" sz="1400" dirty="0" err="1" smtClean="0"/>
              <a:t>renewable</a:t>
            </a:r>
            <a:r>
              <a:rPr lang="it-CH" sz="1400" dirty="0" smtClean="0"/>
              <a:t> </a:t>
            </a:r>
            <a:r>
              <a:rPr lang="it-CH" sz="1400" dirty="0" err="1" smtClean="0"/>
              <a:t>electricity</a:t>
            </a:r>
            <a:r>
              <a:rPr lang="it-CH" sz="1400" dirty="0" smtClean="0"/>
              <a:t> </a:t>
            </a:r>
            <a:r>
              <a:rPr lang="it-CH" sz="1400" dirty="0" err="1" smtClean="0"/>
              <a:t>contract</a:t>
            </a:r>
            <a:r>
              <a:rPr lang="it-CH" sz="1400" dirty="0" smtClean="0"/>
              <a:t>)</a:t>
            </a:r>
          </a:p>
          <a:p>
            <a:pPr marL="271463" indent="-271463">
              <a:spcBef>
                <a:spcPts val="1500"/>
              </a:spcBef>
            </a:pPr>
            <a:r>
              <a:rPr lang="it-CH" sz="1800" dirty="0" smtClean="0"/>
              <a:t>Energy </a:t>
            </a:r>
            <a:r>
              <a:rPr lang="it-CH" sz="1800" dirty="0" err="1" smtClean="0"/>
              <a:t>illiteracy</a:t>
            </a:r>
            <a:r>
              <a:rPr lang="it-CH" sz="1800" dirty="0"/>
              <a:t> </a:t>
            </a:r>
            <a:endParaRPr lang="it-CH" sz="1800" dirty="0" smtClean="0"/>
          </a:p>
          <a:p>
            <a:pPr marL="271463" indent="0">
              <a:spcBef>
                <a:spcPts val="0"/>
              </a:spcBef>
              <a:buNone/>
            </a:pPr>
            <a:r>
              <a:rPr lang="it-CH" sz="1400" dirty="0" smtClean="0"/>
              <a:t>(0-8; sum </a:t>
            </a:r>
            <a:r>
              <a:rPr lang="it-CH" sz="1400" dirty="0"/>
              <a:t>of «I </a:t>
            </a:r>
            <a:r>
              <a:rPr lang="it-CH" sz="1400" dirty="0" err="1"/>
              <a:t>don’t</a:t>
            </a:r>
            <a:r>
              <a:rPr lang="it-CH" sz="1400" dirty="0"/>
              <a:t> </a:t>
            </a:r>
            <a:r>
              <a:rPr lang="it-CH" sz="1400" dirty="0" err="1"/>
              <a:t>know</a:t>
            </a:r>
            <a:r>
              <a:rPr lang="it-CH" sz="1400" dirty="0"/>
              <a:t>» </a:t>
            </a:r>
            <a:r>
              <a:rPr lang="it-CH" sz="1400" dirty="0" err="1"/>
              <a:t>answers</a:t>
            </a:r>
            <a:r>
              <a:rPr lang="it-CH" sz="1400" dirty="0"/>
              <a:t> to </a:t>
            </a:r>
            <a:r>
              <a:rPr lang="it-CH" sz="1400" dirty="0" err="1"/>
              <a:t>equipment</a:t>
            </a:r>
            <a:r>
              <a:rPr lang="it-CH" sz="1400" dirty="0"/>
              <a:t> </a:t>
            </a:r>
            <a:r>
              <a:rPr lang="it-CH" sz="1400" dirty="0" err="1"/>
              <a:t>questions</a:t>
            </a:r>
            <a:r>
              <a:rPr lang="it-CH" sz="1400" dirty="0"/>
              <a:t> </a:t>
            </a:r>
            <a:r>
              <a:rPr lang="it-CH" sz="1400" dirty="0" smtClean="0"/>
              <a:t>and </a:t>
            </a:r>
            <a:r>
              <a:rPr lang="it-CH" sz="1400" dirty="0" err="1" smtClean="0"/>
              <a:t>amount</a:t>
            </a:r>
            <a:r>
              <a:rPr lang="it-CH" sz="1400" dirty="0" smtClean="0"/>
              <a:t> </a:t>
            </a:r>
            <a:r>
              <a:rPr lang="it-CH" sz="1400" dirty="0"/>
              <a:t>of </a:t>
            </a:r>
            <a:r>
              <a:rPr lang="it-CH" sz="1400" dirty="0" err="1"/>
              <a:t>electricity</a:t>
            </a:r>
            <a:r>
              <a:rPr lang="it-CH" sz="1400" dirty="0"/>
              <a:t> </a:t>
            </a:r>
            <a:r>
              <a:rPr lang="it-CH" sz="1400" dirty="0" err="1"/>
              <a:t>bill</a:t>
            </a:r>
            <a:r>
              <a:rPr lang="it-CH" sz="1400" dirty="0"/>
              <a:t> </a:t>
            </a:r>
            <a:r>
              <a:rPr lang="it-CH" sz="1400" dirty="0" err="1" smtClean="0"/>
              <a:t>question</a:t>
            </a:r>
            <a:r>
              <a:rPr lang="it-CH" sz="1400" dirty="0" smtClean="0"/>
              <a:t>)</a:t>
            </a:r>
          </a:p>
          <a:p>
            <a:pPr marL="271463" indent="-271463">
              <a:spcBef>
                <a:spcPts val="1500"/>
              </a:spcBef>
            </a:pPr>
            <a:r>
              <a:rPr lang="it-CH" sz="1800" dirty="0"/>
              <a:t>Green </a:t>
            </a:r>
            <a:r>
              <a:rPr lang="it-CH" sz="1800" dirty="0" err="1"/>
              <a:t>equipment</a:t>
            </a:r>
            <a:r>
              <a:rPr lang="it-CH" sz="1800" dirty="0"/>
              <a:t> </a:t>
            </a:r>
          </a:p>
          <a:p>
            <a:pPr marL="271463" indent="0">
              <a:spcBef>
                <a:spcPts val="0"/>
              </a:spcBef>
              <a:buNone/>
            </a:pPr>
            <a:r>
              <a:rPr lang="it-CH" sz="1400" dirty="0"/>
              <a:t>(0-7; sum of «yes» </a:t>
            </a:r>
            <a:r>
              <a:rPr lang="it-CH" sz="1400" dirty="0" err="1"/>
              <a:t>answers</a:t>
            </a:r>
            <a:r>
              <a:rPr lang="it-CH" sz="1400" dirty="0"/>
              <a:t> to </a:t>
            </a:r>
            <a:r>
              <a:rPr lang="it-CH" sz="1400" dirty="0" err="1"/>
              <a:t>equipment</a:t>
            </a:r>
            <a:r>
              <a:rPr lang="it-CH" sz="1400" dirty="0"/>
              <a:t> </a:t>
            </a:r>
            <a:r>
              <a:rPr lang="it-CH" sz="1400" dirty="0" err="1"/>
              <a:t>questions</a:t>
            </a:r>
            <a:r>
              <a:rPr lang="it-CH" sz="1400" dirty="0"/>
              <a:t>)</a:t>
            </a:r>
          </a:p>
          <a:p>
            <a:pPr marL="271463" indent="0">
              <a:spcBef>
                <a:spcPts val="0"/>
              </a:spcBef>
              <a:buNone/>
            </a:pPr>
            <a:endParaRPr lang="it-CH" sz="1400" dirty="0"/>
          </a:p>
          <a:p>
            <a:pPr marL="0" indent="0">
              <a:spcBef>
                <a:spcPts val="1500"/>
              </a:spcBef>
              <a:buNone/>
            </a:pPr>
            <a:endParaRPr lang="it-CH" sz="1400" dirty="0"/>
          </a:p>
        </p:txBody>
      </p:sp>
    </p:spTree>
    <p:extLst>
      <p:ext uri="{BB962C8B-B14F-4D97-AF65-F5344CB8AC3E}">
        <p14:creationId xmlns:p14="http://schemas.microsoft.com/office/powerpoint/2010/main" val="18432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Attitudinal questions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060848"/>
            <a:ext cx="7920359" cy="4392488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GB" sz="1800" dirty="0" smtClean="0"/>
              <a:t>Each respondent expressed on a 7-point </a:t>
            </a:r>
            <a:r>
              <a:rPr lang="en-GB" sz="1800" dirty="0" err="1" smtClean="0"/>
              <a:t>likert</a:t>
            </a:r>
            <a:r>
              <a:rPr lang="en-GB" sz="1800" dirty="0" smtClean="0"/>
              <a:t> scale his/her agreement with a series of 30 statements regarding:</a:t>
            </a:r>
          </a:p>
          <a:p>
            <a:pPr>
              <a:spcBef>
                <a:spcPts val="1000"/>
              </a:spcBef>
            </a:pPr>
            <a:r>
              <a:rPr lang="en-US" sz="1800" dirty="0" smtClean="0"/>
              <a:t>Nuclear, coal- and gas-fired generation</a:t>
            </a:r>
          </a:p>
          <a:p>
            <a:pPr>
              <a:spcBef>
                <a:spcPts val="1000"/>
              </a:spcBef>
            </a:pPr>
            <a:r>
              <a:rPr lang="en-US" sz="1800" dirty="0" smtClean="0"/>
              <a:t>The use of renewables </a:t>
            </a:r>
            <a:r>
              <a:rPr lang="en-US" sz="1800" dirty="0"/>
              <a:t>for generating </a:t>
            </a:r>
            <a:r>
              <a:rPr lang="en-US" sz="1800" dirty="0" smtClean="0"/>
              <a:t>electricity</a:t>
            </a:r>
          </a:p>
          <a:p>
            <a:pPr>
              <a:spcBef>
                <a:spcPts val="1000"/>
              </a:spcBef>
            </a:pPr>
            <a:r>
              <a:rPr lang="en-US" sz="1800" dirty="0" smtClean="0"/>
              <a:t>Wind </a:t>
            </a:r>
            <a:r>
              <a:rPr lang="en-US" sz="1800" dirty="0"/>
              <a:t>generation as a threat to landscape and local populations</a:t>
            </a:r>
          </a:p>
          <a:p>
            <a:pPr>
              <a:spcBef>
                <a:spcPts val="1000"/>
              </a:spcBef>
            </a:pPr>
            <a:r>
              <a:rPr lang="en-US" sz="1800" dirty="0" smtClean="0"/>
              <a:t>Electricity imports</a:t>
            </a:r>
          </a:p>
          <a:p>
            <a:pPr>
              <a:spcBef>
                <a:spcPts val="1000"/>
              </a:spcBef>
            </a:pPr>
            <a:r>
              <a:rPr lang="en-US" sz="1800" dirty="0" smtClean="0"/>
              <a:t>Blackouts</a:t>
            </a:r>
          </a:p>
          <a:p>
            <a:pPr>
              <a:spcBef>
                <a:spcPts val="1000"/>
              </a:spcBef>
            </a:pPr>
            <a:r>
              <a:rPr lang="en-US" sz="1800" dirty="0" smtClean="0"/>
              <a:t>Increasing electricity prices</a:t>
            </a:r>
            <a:endParaRPr lang="en-US" sz="1800" dirty="0"/>
          </a:p>
          <a:p>
            <a:pPr>
              <a:spcBef>
                <a:spcPts val="1000"/>
              </a:spcBef>
            </a:pPr>
            <a:r>
              <a:rPr lang="en-US" sz="1800" dirty="0" smtClean="0"/>
              <a:t>Climate </a:t>
            </a:r>
            <a:r>
              <a:rPr lang="en-US" sz="1800" dirty="0"/>
              <a:t>change</a:t>
            </a:r>
          </a:p>
          <a:p>
            <a:pPr>
              <a:spcBef>
                <a:spcPts val="1000"/>
              </a:spcBef>
            </a:pPr>
            <a:r>
              <a:rPr lang="en-US" sz="1800" dirty="0" smtClean="0"/>
              <a:t>Environmental pollution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710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94050"/>
            <a:ext cx="6223354" cy="3507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it-CH" b="1" dirty="0" smtClean="0">
                <a:solidFill>
                  <a:schemeClr val="tx1"/>
                </a:solidFill>
              </a:rPr>
              <a:t>LV 1 «</a:t>
            </a:r>
            <a:r>
              <a:rPr lang="it-CH" b="1" dirty="0" err="1" smtClean="0">
                <a:solidFill>
                  <a:schemeClr val="tx1"/>
                </a:solidFill>
              </a:rPr>
              <a:t>Environmentalist</a:t>
            </a:r>
            <a:r>
              <a:rPr lang="it-CH" b="1" dirty="0" smtClean="0">
                <a:solidFill>
                  <a:schemeClr val="tx1"/>
                </a:solidFill>
              </a:rPr>
              <a:t>»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943" y="1861489"/>
            <a:ext cx="4681801" cy="1415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960563"/>
            <a:ext cx="3672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800" dirty="0" smtClean="0"/>
              <a:t>Good internal consistency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800" dirty="0" smtClean="0"/>
              <a:t>Definite stance towards climate change, pollution and RES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649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it-CH" b="1" dirty="0" smtClean="0">
                <a:solidFill>
                  <a:schemeClr val="tx1"/>
                </a:solidFill>
              </a:rPr>
              <a:t>LV 4 «</a:t>
            </a:r>
            <a:r>
              <a:rPr lang="it-CH" b="1" dirty="0" err="1" smtClean="0">
                <a:solidFill>
                  <a:schemeClr val="tx1"/>
                </a:solidFill>
              </a:rPr>
              <a:t>Not</a:t>
            </a:r>
            <a:r>
              <a:rPr lang="it-CH" b="1" dirty="0" smtClean="0">
                <a:solidFill>
                  <a:schemeClr val="tx1"/>
                </a:solidFill>
              </a:rPr>
              <a:t> </a:t>
            </a:r>
            <a:r>
              <a:rPr lang="it-CH" b="1" dirty="0" err="1" smtClean="0">
                <a:solidFill>
                  <a:schemeClr val="tx1"/>
                </a:solidFill>
              </a:rPr>
              <a:t>afraid</a:t>
            </a:r>
            <a:r>
              <a:rPr lang="it-CH" b="1" dirty="0" smtClean="0">
                <a:solidFill>
                  <a:schemeClr val="tx1"/>
                </a:solidFill>
              </a:rPr>
              <a:t> of </a:t>
            </a:r>
            <a:r>
              <a:rPr lang="it-CH" b="1" dirty="0" err="1" smtClean="0">
                <a:solidFill>
                  <a:schemeClr val="tx1"/>
                </a:solidFill>
              </a:rPr>
              <a:t>conventional</a:t>
            </a:r>
            <a:r>
              <a:rPr lang="it-CH" b="1" dirty="0" smtClean="0">
                <a:solidFill>
                  <a:schemeClr val="tx1"/>
                </a:solidFill>
              </a:rPr>
              <a:t> generation»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46576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1600" dirty="0" smtClean="0"/>
              <a:t>More </a:t>
            </a:r>
            <a:r>
              <a:rPr lang="it-CH" sz="1600" dirty="0" err="1" smtClean="0"/>
              <a:t>balanced</a:t>
            </a:r>
            <a:r>
              <a:rPr lang="it-CH" sz="1600" dirty="0" smtClean="0"/>
              <a:t> </a:t>
            </a:r>
            <a:r>
              <a:rPr lang="it-CH" sz="1600" dirty="0" err="1" smtClean="0"/>
              <a:t>distribution</a:t>
            </a:r>
            <a:r>
              <a:rPr lang="it-CH" sz="1600" dirty="0" smtClean="0"/>
              <a:t> of </a:t>
            </a:r>
            <a:r>
              <a:rPr lang="it-CH" sz="1600" dirty="0" err="1" smtClean="0"/>
              <a:t>responses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4173732"/>
            <a:ext cx="231523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it-CH" sz="1600" dirty="0" err="1" smtClean="0"/>
              <a:t>Good</a:t>
            </a:r>
            <a:r>
              <a:rPr lang="it-CH" sz="1600" dirty="0" smtClean="0"/>
              <a:t> </a:t>
            </a:r>
            <a:r>
              <a:rPr lang="it-CH" sz="1600" dirty="0" err="1" smtClean="0"/>
              <a:t>internal</a:t>
            </a:r>
            <a:r>
              <a:rPr lang="it-CH" sz="1600" dirty="0" smtClean="0"/>
              <a:t> </a:t>
            </a:r>
            <a:r>
              <a:rPr lang="it-CH" sz="1600" dirty="0" err="1" smtClean="0"/>
              <a:t>consistency</a:t>
            </a:r>
            <a:endParaRPr lang="it-CH" sz="1600" dirty="0" smtClean="0"/>
          </a:p>
          <a:p>
            <a:pPr marL="177800" indent="-1778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it-CH" sz="1600" dirty="0" smtClean="0"/>
              <a:t>Definite </a:t>
            </a:r>
            <a:r>
              <a:rPr lang="it-CH" sz="1600" dirty="0" err="1" smtClean="0"/>
              <a:t>stance</a:t>
            </a:r>
            <a:r>
              <a:rPr lang="it-CH" sz="1600" dirty="0" smtClean="0"/>
              <a:t> </a:t>
            </a:r>
            <a:r>
              <a:rPr lang="it-CH" sz="1600" dirty="0" err="1" smtClean="0"/>
              <a:t>toward</a:t>
            </a:r>
            <a:r>
              <a:rPr lang="it-CH" sz="1600" dirty="0" smtClean="0"/>
              <a:t> </a:t>
            </a:r>
            <a:r>
              <a:rPr lang="it-CH" sz="1600" dirty="0" err="1" smtClean="0"/>
              <a:t>two</a:t>
            </a:r>
            <a:r>
              <a:rPr lang="it-CH" sz="1600" dirty="0" smtClean="0"/>
              <a:t> generation </a:t>
            </a:r>
            <a:r>
              <a:rPr lang="it-CH" sz="1600" dirty="0" err="1" smtClean="0"/>
              <a:t>technologies</a:t>
            </a:r>
            <a:endParaRPr lang="it-CH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3212976"/>
            <a:ext cx="5919577" cy="3285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126857"/>
            <a:ext cx="4681801" cy="16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Composition of the sample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2204864"/>
            <a:ext cx="3461625" cy="33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204864"/>
            <a:ext cx="3461625" cy="33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>
                <a:solidFill>
                  <a:schemeClr val="tx1"/>
                </a:solidFill>
              </a:rPr>
              <a:t>Composition of the sample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2420888"/>
            <a:ext cx="3461625" cy="2229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420888"/>
            <a:ext cx="3461625" cy="14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Aim &amp; Method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067669"/>
            <a:ext cx="7272287" cy="4241651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National and local referenda can hinder the implementation of new energy policies in Switzerland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1800" dirty="0" smtClean="0">
                <a:sym typeface="Wingdings" panose="05000000000000000000" pitchFamily="2" charset="2"/>
              </a:rPr>
              <a:t> </a:t>
            </a:r>
            <a:r>
              <a:rPr lang="en-GB" sz="1800" dirty="0" smtClean="0"/>
              <a:t>Assessing the preferences of Swiss household consumers toward:</a:t>
            </a:r>
          </a:p>
          <a:p>
            <a:pPr marL="0" indent="0">
              <a:spcBef>
                <a:spcPts val="800"/>
              </a:spcBef>
              <a:buNone/>
            </a:pPr>
            <a:endParaRPr lang="en-GB" sz="400" dirty="0" smtClean="0"/>
          </a:p>
          <a:p>
            <a:pPr marL="273050" indent="-273050">
              <a:spcBef>
                <a:spcPts val="800"/>
              </a:spcBef>
              <a:buFont typeface="+mj-lt"/>
              <a:buAutoNum type="arabicPeriod"/>
            </a:pPr>
            <a:r>
              <a:rPr lang="en-GB" sz="1800" dirty="0" smtClean="0"/>
              <a:t>Different primary energy sources used for generating electricity</a:t>
            </a:r>
          </a:p>
          <a:p>
            <a:pPr marL="809625" indent="-361950">
              <a:spcBef>
                <a:spcPts val="800"/>
              </a:spcBef>
            </a:pPr>
            <a:r>
              <a:rPr lang="en-GB" sz="1800" dirty="0" smtClean="0"/>
              <a:t>Socio-economic drivers</a:t>
            </a:r>
          </a:p>
          <a:p>
            <a:pPr marL="809625" indent="-361950">
              <a:spcBef>
                <a:spcPts val="800"/>
              </a:spcBef>
            </a:pPr>
            <a:r>
              <a:rPr lang="en-GB" sz="1800" dirty="0" smtClean="0"/>
              <a:t>Behavioural drivers</a:t>
            </a:r>
          </a:p>
          <a:p>
            <a:pPr marL="809625" indent="-361950">
              <a:spcBef>
                <a:spcPts val="800"/>
              </a:spcBef>
            </a:pPr>
            <a:r>
              <a:rPr lang="en-GB" sz="1800" dirty="0" smtClean="0"/>
              <a:t>Psychological drivers: literacy, awareness, risk attitudes, … </a:t>
            </a:r>
          </a:p>
          <a:p>
            <a:pPr marL="447675" indent="0">
              <a:spcBef>
                <a:spcPts val="800"/>
              </a:spcBef>
              <a:buNone/>
            </a:pPr>
            <a:endParaRPr lang="en-GB" sz="400" dirty="0" smtClean="0"/>
          </a:p>
          <a:p>
            <a:pPr marL="273050" indent="-273050">
              <a:spcBef>
                <a:spcPts val="800"/>
              </a:spcBef>
              <a:buFont typeface="+mj-lt"/>
              <a:buAutoNum type="arabicPeriod" startAt="2"/>
            </a:pPr>
            <a:r>
              <a:rPr lang="en-GB" sz="1800" dirty="0" smtClean="0"/>
              <a:t>The risk of experiencing a blackout / the possibility of providing demand </a:t>
            </a:r>
            <a:r>
              <a:rPr lang="en-GB" sz="1800" dirty="0" smtClean="0"/>
              <a:t>response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1800" dirty="0" smtClean="0"/>
              <a:t>Method: a discrete choice experiment</a:t>
            </a:r>
            <a:endParaRPr lang="en-GB" sz="1800" dirty="0" smtClean="0"/>
          </a:p>
          <a:p>
            <a:pPr>
              <a:spcBef>
                <a:spcPts val="800"/>
              </a:spcBef>
            </a:pPr>
            <a:endParaRPr lang="en-GB" sz="18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55576" y="3140968"/>
            <a:ext cx="7200800" cy="1656184"/>
          </a:xfrm>
          <a:prstGeom prst="rect">
            <a:avLst/>
          </a:prstGeom>
          <a:noFill/>
          <a:ln w="50800" cap="flat" cmpd="sng" algn="ctr">
            <a:solidFill>
              <a:srgbClr val="BAD3C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60" y="1368698"/>
            <a:ext cx="7815262" cy="6921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>
                <a:solidFill>
                  <a:schemeClr val="tx1"/>
                </a:solidFill>
              </a:rPr>
              <a:t>Composition of the sample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047363"/>
            <a:ext cx="3803963" cy="417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97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32656"/>
            <a:ext cx="7416824" cy="61677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5205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it-CH" b="1" dirty="0" smtClean="0">
                <a:solidFill>
                  <a:schemeClr val="tx1"/>
                </a:solidFill>
              </a:rPr>
              <a:t>Definition of the </a:t>
            </a:r>
            <a:r>
              <a:rPr lang="it-CH" b="1" dirty="0" err="1" smtClean="0">
                <a:solidFill>
                  <a:schemeClr val="tx1"/>
                </a:solidFill>
              </a:rPr>
              <a:t>choice</a:t>
            </a:r>
            <a:r>
              <a:rPr lang="it-CH" b="1" dirty="0" smtClean="0">
                <a:solidFill>
                  <a:schemeClr val="tx1"/>
                </a:solidFill>
              </a:rPr>
              <a:t> </a:t>
            </a:r>
            <a:r>
              <a:rPr lang="it-CH" b="1" dirty="0" err="1" smtClean="0">
                <a:solidFill>
                  <a:schemeClr val="tx1"/>
                </a:solidFill>
              </a:rPr>
              <a:t>experiment</a:t>
            </a:r>
            <a:r>
              <a:rPr lang="it-CH" b="1" dirty="0" smtClean="0">
                <a:solidFill>
                  <a:schemeClr val="tx1"/>
                </a:solidFill>
              </a:rPr>
              <a:t>: </a:t>
            </a:r>
            <a:r>
              <a:rPr lang="it-CH" b="1" dirty="0" err="1" smtClean="0">
                <a:solidFill>
                  <a:schemeClr val="tx1"/>
                </a:solidFill>
              </a:rPr>
              <a:t>hints</a:t>
            </a:r>
            <a:r>
              <a:rPr lang="it-CH" b="1" dirty="0" smtClean="0">
                <a:solidFill>
                  <a:schemeClr val="tx1"/>
                </a:solidFill>
              </a:rPr>
              <a:t> from the </a:t>
            </a:r>
            <a:r>
              <a:rPr lang="it-CH" b="1" dirty="0" err="1" smtClean="0">
                <a:solidFill>
                  <a:schemeClr val="tx1"/>
                </a:solidFill>
              </a:rPr>
              <a:t>literature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564904"/>
            <a:ext cx="7920359" cy="3384377"/>
          </a:xfrm>
        </p:spPr>
        <p:txBody>
          <a:bodyPr/>
          <a:lstStyle/>
          <a:p>
            <a:pPr marL="355600" indent="-355600">
              <a:spcBef>
                <a:spcPts val="2000"/>
              </a:spcBef>
            </a:pPr>
            <a:r>
              <a:rPr lang="it-CH" sz="1800" dirty="0" err="1" smtClean="0"/>
              <a:t>Risk</a:t>
            </a:r>
            <a:r>
              <a:rPr lang="it-CH" sz="1800" dirty="0" smtClean="0"/>
              <a:t> of </a:t>
            </a:r>
            <a:r>
              <a:rPr lang="it-CH" sz="1800" dirty="0" err="1" smtClean="0"/>
              <a:t>strategic</a:t>
            </a:r>
            <a:r>
              <a:rPr lang="it-CH" sz="1800" dirty="0" smtClean="0"/>
              <a:t> </a:t>
            </a:r>
            <a:r>
              <a:rPr lang="it-CH" sz="1800" dirty="0" err="1" smtClean="0"/>
              <a:t>behaviour</a:t>
            </a:r>
            <a:r>
              <a:rPr lang="it-CH" sz="1800" dirty="0" smtClean="0"/>
              <a:t>: </a:t>
            </a:r>
            <a:r>
              <a:rPr lang="it-CH" sz="1800" dirty="0" err="1" smtClean="0"/>
              <a:t>choice</a:t>
            </a:r>
            <a:r>
              <a:rPr lang="it-CH" sz="1800" dirty="0" smtClean="0"/>
              <a:t> of a green </a:t>
            </a:r>
            <a:r>
              <a:rPr lang="it-CH" sz="1800" dirty="0" err="1" smtClean="0"/>
              <a:t>supply</a:t>
            </a:r>
            <a:r>
              <a:rPr lang="it-CH" sz="1800" dirty="0" smtClean="0"/>
              <a:t> </a:t>
            </a:r>
            <a:r>
              <a:rPr lang="it-CH" sz="1800" dirty="0" err="1" smtClean="0"/>
              <a:t>as</a:t>
            </a:r>
            <a:r>
              <a:rPr lang="it-CH" sz="1800" dirty="0" smtClean="0"/>
              <a:t> a </a:t>
            </a:r>
            <a:r>
              <a:rPr lang="it-CH" sz="1800" dirty="0" err="1" smtClean="0"/>
              <a:t>voluntary</a:t>
            </a:r>
            <a:r>
              <a:rPr lang="it-CH" sz="1800" dirty="0" smtClean="0"/>
              <a:t> </a:t>
            </a:r>
            <a:r>
              <a:rPr lang="it-CH" sz="1800" dirty="0" err="1" smtClean="0"/>
              <a:t>contribution</a:t>
            </a:r>
            <a:r>
              <a:rPr lang="it-CH" sz="1800" dirty="0" smtClean="0"/>
              <a:t> to a public </a:t>
            </a:r>
            <a:r>
              <a:rPr lang="it-CH" sz="1800" dirty="0" err="1" smtClean="0"/>
              <a:t>good</a:t>
            </a:r>
            <a:r>
              <a:rPr lang="it-CH" sz="1800" dirty="0" smtClean="0"/>
              <a:t> / </a:t>
            </a:r>
            <a:r>
              <a:rPr lang="it-CH" sz="1800" dirty="0" err="1" smtClean="0"/>
              <a:t>addition</a:t>
            </a:r>
            <a:r>
              <a:rPr lang="it-CH" sz="1800" dirty="0" smtClean="0"/>
              <a:t> of a public </a:t>
            </a:r>
            <a:r>
              <a:rPr lang="it-CH" sz="1800" dirty="0" err="1" smtClean="0"/>
              <a:t>good</a:t>
            </a:r>
            <a:r>
              <a:rPr lang="it-CH" sz="1800" dirty="0" smtClean="0"/>
              <a:t> </a:t>
            </a:r>
            <a:r>
              <a:rPr lang="it-CH" sz="1800" dirty="0" err="1" smtClean="0"/>
              <a:t>feature</a:t>
            </a:r>
            <a:r>
              <a:rPr lang="it-CH" sz="1800" dirty="0" smtClean="0"/>
              <a:t> to a private </a:t>
            </a:r>
            <a:r>
              <a:rPr lang="it-CH" sz="1800" dirty="0" err="1" smtClean="0"/>
              <a:t>good</a:t>
            </a:r>
            <a:endParaRPr lang="it-CH" sz="1800" dirty="0" smtClean="0"/>
          </a:p>
          <a:p>
            <a:pPr marL="355600" indent="-355600">
              <a:spcBef>
                <a:spcPts val="2000"/>
              </a:spcBef>
            </a:pPr>
            <a:r>
              <a:rPr lang="it-CH" sz="1800" dirty="0" smtClean="0"/>
              <a:t>Limited trust in / </a:t>
            </a:r>
            <a:r>
              <a:rPr lang="it-CH" sz="1800" dirty="0" err="1" smtClean="0"/>
              <a:t>limited</a:t>
            </a:r>
            <a:r>
              <a:rPr lang="it-CH" sz="1800" dirty="0" smtClean="0"/>
              <a:t> </a:t>
            </a:r>
            <a:r>
              <a:rPr lang="it-CH" sz="1800" dirty="0" err="1" smtClean="0"/>
              <a:t>understanding</a:t>
            </a:r>
            <a:r>
              <a:rPr lang="it-CH" sz="1800" dirty="0" smtClean="0"/>
              <a:t> of green </a:t>
            </a:r>
            <a:r>
              <a:rPr lang="it-CH" sz="1800" dirty="0" err="1" smtClean="0"/>
              <a:t>options</a:t>
            </a:r>
            <a:r>
              <a:rPr lang="it-CH" sz="1800" dirty="0" smtClean="0"/>
              <a:t>: the </a:t>
            </a:r>
            <a:r>
              <a:rPr lang="it-CH" sz="1800" dirty="0" err="1" smtClean="0"/>
              <a:t>choice</a:t>
            </a:r>
            <a:r>
              <a:rPr lang="it-CH" sz="1800" dirty="0" smtClean="0"/>
              <a:t> </a:t>
            </a:r>
            <a:r>
              <a:rPr lang="it-CH" sz="1800" dirty="0" err="1" smtClean="0"/>
              <a:t>framework</a:t>
            </a:r>
            <a:r>
              <a:rPr lang="it-CH" sz="1800" dirty="0" smtClean="0"/>
              <a:t> </a:t>
            </a:r>
            <a:r>
              <a:rPr lang="it-CH" sz="1800" dirty="0" err="1" smtClean="0"/>
              <a:t>should</a:t>
            </a:r>
            <a:r>
              <a:rPr lang="it-CH" sz="1800" dirty="0" smtClean="0"/>
              <a:t> be </a:t>
            </a:r>
            <a:r>
              <a:rPr lang="it-CH" sz="1800" dirty="0" err="1" smtClean="0"/>
              <a:t>easily</a:t>
            </a:r>
            <a:r>
              <a:rPr lang="it-CH" sz="1800" dirty="0" smtClean="0"/>
              <a:t> </a:t>
            </a:r>
            <a:r>
              <a:rPr lang="it-CH" sz="1800" dirty="0" err="1" smtClean="0"/>
              <a:t>understood</a:t>
            </a:r>
            <a:r>
              <a:rPr lang="it-CH" sz="1800" dirty="0" smtClean="0"/>
              <a:t> by </a:t>
            </a:r>
            <a:r>
              <a:rPr lang="it-CH" sz="1800" dirty="0" err="1" smtClean="0"/>
              <a:t>respondents</a:t>
            </a:r>
            <a:endParaRPr lang="it-CH" sz="1800" dirty="0" smtClean="0"/>
          </a:p>
          <a:p>
            <a:pPr marL="355600" indent="-355600">
              <a:spcBef>
                <a:spcPts val="2000"/>
              </a:spcBef>
            </a:pPr>
            <a:r>
              <a:rPr lang="it-CH" sz="1800" dirty="0" err="1" smtClean="0"/>
              <a:t>Landlord</a:t>
            </a:r>
            <a:r>
              <a:rPr lang="it-CH" sz="1800" dirty="0" smtClean="0"/>
              <a:t> / </a:t>
            </a:r>
            <a:r>
              <a:rPr lang="it-CH" sz="1800" dirty="0" err="1" smtClean="0"/>
              <a:t>tenant</a:t>
            </a:r>
            <a:r>
              <a:rPr lang="it-CH" sz="1800" dirty="0" smtClean="0"/>
              <a:t> </a:t>
            </a:r>
            <a:r>
              <a:rPr lang="it-CH" sz="1800" dirty="0" err="1" smtClean="0"/>
              <a:t>problem</a:t>
            </a:r>
            <a:endParaRPr lang="it-CH" sz="1800" dirty="0" smtClean="0"/>
          </a:p>
        </p:txBody>
      </p:sp>
    </p:spTree>
    <p:extLst>
      <p:ext uri="{BB962C8B-B14F-4D97-AF65-F5344CB8AC3E}">
        <p14:creationId xmlns:p14="http://schemas.microsoft.com/office/powerpoint/2010/main" val="82462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What drives the choice of green electricity?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60848"/>
            <a:ext cx="7920359" cy="402562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1800" dirty="0" smtClean="0"/>
              <a:t>Several analyses have investigated consumers’ preferences toward attributes of electricity supplies and “green” features of energy-related goods and services. The results suggest: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 smtClean="0"/>
          </a:p>
          <a:p>
            <a:pPr marL="355600" indent="-355600">
              <a:spcBef>
                <a:spcPts val="0"/>
              </a:spcBef>
            </a:pPr>
            <a:r>
              <a:rPr lang="en-GB" sz="1800" dirty="0" smtClean="0"/>
              <a:t>A positive willingness-to-pay (WTP) for green energy supplies</a:t>
            </a:r>
          </a:p>
          <a:p>
            <a:pPr marL="0" indent="0">
              <a:spcBef>
                <a:spcPts val="0"/>
              </a:spcBef>
              <a:buNone/>
            </a:pPr>
            <a:endParaRPr lang="en-GB" sz="800" i="1" dirty="0"/>
          </a:p>
          <a:p>
            <a:pPr marL="0" indent="0">
              <a:spcBef>
                <a:spcPts val="0"/>
              </a:spcBef>
              <a:buNone/>
            </a:pPr>
            <a:endParaRPr lang="en-GB" sz="800" i="1" dirty="0" smtClean="0"/>
          </a:p>
          <a:p>
            <a:pPr marL="355600" indent="-355600">
              <a:spcBef>
                <a:spcPts val="0"/>
              </a:spcBef>
            </a:pPr>
            <a:r>
              <a:rPr lang="en-GB" sz="1800" dirty="0" smtClean="0"/>
              <a:t>Conflicting evidence as regards the impact of demographic variables: age, gender, education level, income, rural vs urban location, …</a:t>
            </a:r>
          </a:p>
          <a:p>
            <a:pPr marL="355600" indent="-355600">
              <a:spcBef>
                <a:spcPts val="0"/>
              </a:spcBef>
            </a:pPr>
            <a:endParaRPr lang="en-GB" sz="800" dirty="0" smtClean="0"/>
          </a:p>
          <a:p>
            <a:pPr marL="355600" indent="-355600">
              <a:spcBef>
                <a:spcPts val="0"/>
              </a:spcBef>
            </a:pPr>
            <a:r>
              <a:rPr lang="en-GB" sz="1800" dirty="0" smtClean="0"/>
              <a:t>Suggest a stronger impact of behavioural and attitudinal variables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 smtClean="0"/>
          </a:p>
          <a:p>
            <a:pPr marL="449263" indent="0">
              <a:spcBef>
                <a:spcPts val="0"/>
              </a:spcBef>
              <a:buNone/>
            </a:pPr>
            <a:endParaRPr lang="en-GB" sz="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 smtClean="0"/>
              <a:t>(Green attributes of electricity supplies in OECD countries: </a:t>
            </a:r>
            <a:r>
              <a:rPr lang="en-GB" sz="1400" i="1" dirty="0" err="1" smtClean="0"/>
              <a:t>Goett</a:t>
            </a:r>
            <a:r>
              <a:rPr lang="en-GB" sz="1400" i="1" dirty="0" smtClean="0"/>
              <a:t> &amp; Hudson &amp; Train 2000, </a:t>
            </a:r>
            <a:r>
              <a:rPr lang="en-GB" sz="1400" i="1" dirty="0" err="1" smtClean="0"/>
              <a:t>Wuestenhagen</a:t>
            </a:r>
            <a:r>
              <a:rPr lang="en-GB" sz="1400" i="1" dirty="0" smtClean="0"/>
              <a:t> &amp; </a:t>
            </a:r>
            <a:r>
              <a:rPr lang="en-GB" sz="1400" i="1" dirty="0" err="1" smtClean="0"/>
              <a:t>Markard</a:t>
            </a:r>
            <a:r>
              <a:rPr lang="en-GB" sz="1400" i="1" dirty="0" smtClean="0"/>
              <a:t> &amp; </a:t>
            </a:r>
            <a:r>
              <a:rPr lang="en-GB" sz="1400" i="1" dirty="0" err="1" smtClean="0"/>
              <a:t>Truffer</a:t>
            </a:r>
            <a:r>
              <a:rPr lang="en-GB" sz="1400" i="1" dirty="0" smtClean="0"/>
              <a:t> 2003, </a:t>
            </a:r>
            <a:r>
              <a:rPr lang="en-GB" sz="1400" i="1" dirty="0" err="1" smtClean="0"/>
              <a:t>Burkhalter</a:t>
            </a:r>
            <a:r>
              <a:rPr lang="en-GB" sz="1400" i="1" dirty="0" smtClean="0"/>
              <a:t> &amp; </a:t>
            </a:r>
            <a:r>
              <a:rPr lang="en-GB" sz="1400" i="1" dirty="0" err="1" smtClean="0"/>
              <a:t>Kaenzig</a:t>
            </a:r>
            <a:r>
              <a:rPr lang="en-GB" sz="1400" i="1" dirty="0" smtClean="0"/>
              <a:t> &amp; </a:t>
            </a:r>
            <a:r>
              <a:rPr lang="en-GB" sz="1400" i="1" dirty="0" err="1" smtClean="0"/>
              <a:t>Wuestenhagen</a:t>
            </a:r>
            <a:r>
              <a:rPr lang="en-GB" sz="1400" i="1" dirty="0" smtClean="0"/>
              <a:t> 2009, </a:t>
            </a:r>
            <a:r>
              <a:rPr lang="en-GB" sz="1400" i="1" dirty="0" err="1" smtClean="0"/>
              <a:t>Zoric</a:t>
            </a:r>
            <a:r>
              <a:rPr lang="en-GB" sz="1400" i="1" dirty="0" smtClean="0"/>
              <a:t> &amp; </a:t>
            </a:r>
            <a:r>
              <a:rPr lang="en-GB" sz="1400" i="1" dirty="0" err="1" smtClean="0"/>
              <a:t>Hrovatin</a:t>
            </a:r>
            <a:r>
              <a:rPr lang="en-GB" sz="1400" i="1" dirty="0" smtClean="0"/>
              <a:t> </a:t>
            </a:r>
            <a:r>
              <a:rPr lang="en-GB" sz="1400" i="1" dirty="0"/>
              <a:t>2012, </a:t>
            </a:r>
            <a:r>
              <a:rPr lang="en-GB" sz="1400" i="1" dirty="0" err="1" smtClean="0"/>
              <a:t>Kaenzig</a:t>
            </a:r>
            <a:r>
              <a:rPr lang="en-GB" sz="1400" i="1" dirty="0" smtClean="0"/>
              <a:t> &amp; </a:t>
            </a:r>
            <a:r>
              <a:rPr lang="en-GB" sz="1400" i="1" dirty="0" err="1" smtClean="0"/>
              <a:t>Heinzle</a:t>
            </a:r>
            <a:r>
              <a:rPr lang="en-GB" sz="1400" i="1" dirty="0" smtClean="0"/>
              <a:t> &amp; </a:t>
            </a:r>
            <a:r>
              <a:rPr lang="en-GB" sz="1400" i="1" dirty="0" err="1" smtClean="0"/>
              <a:t>Wuestenhagen</a:t>
            </a:r>
            <a:r>
              <a:rPr lang="en-GB" sz="1400" i="1" dirty="0" smtClean="0"/>
              <a:t> 2013</a:t>
            </a:r>
            <a:r>
              <a:rPr lang="en-GB" sz="1400" i="1" dirty="0"/>
              <a:t>, </a:t>
            </a:r>
            <a:r>
              <a:rPr lang="en-GB" sz="1400" i="1" dirty="0" err="1" smtClean="0"/>
              <a:t>Tabi</a:t>
            </a:r>
            <a:r>
              <a:rPr lang="en-GB" sz="1400" i="1" dirty="0" smtClean="0"/>
              <a:t> &amp; </a:t>
            </a:r>
            <a:r>
              <a:rPr lang="en-GB" sz="1400" i="1" dirty="0" err="1" smtClean="0"/>
              <a:t>Hille</a:t>
            </a:r>
            <a:r>
              <a:rPr lang="en-GB" sz="1400" i="1" dirty="0" smtClean="0"/>
              <a:t> &amp; </a:t>
            </a:r>
            <a:r>
              <a:rPr lang="en-GB" sz="1400" i="1" dirty="0" err="1" smtClean="0"/>
              <a:t>Wuestenhagen</a:t>
            </a:r>
            <a:r>
              <a:rPr lang="en-GB" sz="1400" i="1" dirty="0" smtClean="0"/>
              <a:t> 2014, </a:t>
            </a:r>
            <a:r>
              <a:rPr lang="en-GB" sz="1400" i="1" dirty="0" err="1" smtClean="0"/>
              <a:t>Bauwens</a:t>
            </a:r>
            <a:r>
              <a:rPr lang="en-GB" sz="1400" i="1" dirty="0" smtClean="0"/>
              <a:t> 2016, </a:t>
            </a:r>
            <a:r>
              <a:rPr lang="en-GB" sz="1400" i="1" dirty="0" err="1" smtClean="0"/>
              <a:t>Salm</a:t>
            </a:r>
            <a:r>
              <a:rPr lang="en-GB" sz="1400" i="1" dirty="0" smtClean="0"/>
              <a:t> &amp; </a:t>
            </a:r>
            <a:r>
              <a:rPr lang="en-GB" sz="1400" i="1" dirty="0" err="1" smtClean="0"/>
              <a:t>Hille</a:t>
            </a:r>
            <a:r>
              <a:rPr lang="en-GB" sz="1400" i="1" dirty="0" smtClean="0"/>
              <a:t> &amp; </a:t>
            </a:r>
            <a:r>
              <a:rPr lang="en-GB" sz="1400" i="1" dirty="0" err="1" smtClean="0"/>
              <a:t>Wuestenhagen</a:t>
            </a:r>
            <a:r>
              <a:rPr lang="en-GB" sz="1400" i="1" dirty="0" smtClean="0"/>
              <a:t> 2016</a:t>
            </a:r>
            <a:r>
              <a:rPr lang="en-GB" sz="1400" i="1" dirty="0"/>
              <a:t>, </a:t>
            </a:r>
            <a:r>
              <a:rPr lang="en-GB" sz="1400" i="1" dirty="0" smtClean="0"/>
              <a:t>Yang &amp; </a:t>
            </a:r>
            <a:r>
              <a:rPr lang="en-GB" sz="1400" i="1" dirty="0" err="1" smtClean="0"/>
              <a:t>Solgaard</a:t>
            </a:r>
            <a:r>
              <a:rPr lang="en-GB" sz="1400" i="1" dirty="0" smtClean="0"/>
              <a:t> &amp; </a:t>
            </a:r>
            <a:r>
              <a:rPr lang="en-GB" sz="1400" i="1" dirty="0" err="1" smtClean="0"/>
              <a:t>Haiderb</a:t>
            </a:r>
            <a:r>
              <a:rPr lang="en-GB" sz="1400" i="1" dirty="0" smtClean="0"/>
              <a:t> 2016,…</a:t>
            </a:r>
            <a:r>
              <a:rPr lang="en-GB" sz="1400" dirty="0" smtClean="0"/>
              <a:t>)</a:t>
            </a:r>
          </a:p>
          <a:p>
            <a:pPr marL="804863" indent="-3556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800" dirty="0" smtClean="0"/>
          </a:p>
          <a:p>
            <a:pPr marL="804863" indent="-355600">
              <a:spcBef>
                <a:spcPts val="0"/>
              </a:spcBef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683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Behavioural and attitudinal drivers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60848"/>
            <a:ext cx="7920359" cy="4025627"/>
          </a:xfrm>
        </p:spPr>
        <p:txBody>
          <a:bodyPr/>
          <a:lstStyle/>
          <a:p>
            <a:pPr marL="271463" indent="-271463">
              <a:spcBef>
                <a:spcPts val="1000"/>
              </a:spcBef>
            </a:pPr>
            <a:r>
              <a:rPr lang="en-GB" sz="1800" dirty="0" smtClean="0"/>
              <a:t>Environmental awareness and concerns - Perceived </a:t>
            </a:r>
            <a:r>
              <a:rPr lang="en-GB" sz="1800" dirty="0"/>
              <a:t>effectiveness of coping </a:t>
            </a:r>
            <a:r>
              <a:rPr lang="en-GB" sz="1800" dirty="0" smtClean="0"/>
              <a:t>behaviour </a:t>
            </a:r>
          </a:p>
          <a:p>
            <a:pPr marL="271463" indent="0">
              <a:spcBef>
                <a:spcPts val="0"/>
              </a:spcBef>
              <a:buNone/>
            </a:pPr>
            <a:r>
              <a:rPr lang="en-GB" sz="1400" i="1" dirty="0"/>
              <a:t>(</a:t>
            </a:r>
            <a:r>
              <a:rPr lang="nl-NL" sz="1400" i="1" dirty="0"/>
              <a:t>Ward et al., 2011, Zoric &amp; Hrovatin </a:t>
            </a:r>
            <a:r>
              <a:rPr lang="nl-NL" sz="1400" i="1" dirty="0" smtClean="0"/>
              <a:t>2012, Bauwens </a:t>
            </a:r>
            <a:r>
              <a:rPr lang="nl-NL" sz="1400" i="1" dirty="0"/>
              <a:t>2016, </a:t>
            </a:r>
            <a:r>
              <a:rPr lang="en-GB" sz="1400" i="1" dirty="0" err="1"/>
              <a:t>Tabi</a:t>
            </a:r>
            <a:r>
              <a:rPr lang="en-GB" sz="1400" i="1" dirty="0"/>
              <a:t> &amp; </a:t>
            </a:r>
            <a:r>
              <a:rPr lang="en-GB" sz="1400" i="1" dirty="0" err="1"/>
              <a:t>Hille</a:t>
            </a:r>
            <a:r>
              <a:rPr lang="en-GB" sz="1400" i="1" dirty="0"/>
              <a:t> &amp; </a:t>
            </a:r>
            <a:r>
              <a:rPr lang="en-GB" sz="1400" i="1" dirty="0" err="1"/>
              <a:t>Wuestenhagen</a:t>
            </a:r>
            <a:r>
              <a:rPr lang="en-GB" sz="1400" i="1" dirty="0"/>
              <a:t> 2014</a:t>
            </a:r>
            <a:r>
              <a:rPr lang="en-GB" sz="1400" i="1" dirty="0" smtClean="0"/>
              <a:t>,</a:t>
            </a:r>
            <a:r>
              <a:rPr lang="da-DK" sz="1400" i="1" dirty="0" smtClean="0"/>
              <a:t>...)</a:t>
            </a:r>
          </a:p>
          <a:p>
            <a:pPr marL="271463" indent="0">
              <a:spcBef>
                <a:spcPts val="0"/>
              </a:spcBef>
              <a:buNone/>
            </a:pPr>
            <a:endParaRPr lang="da-DK" sz="1400" i="1" dirty="0"/>
          </a:p>
          <a:p>
            <a:pPr marL="271463" indent="-271463">
              <a:spcBef>
                <a:spcPts val="1000"/>
              </a:spcBef>
            </a:pPr>
            <a:r>
              <a:rPr lang="en-GB" sz="1800" dirty="0" smtClean="0"/>
              <a:t>Generosity, fairness, altruism, “warm glow” </a:t>
            </a:r>
          </a:p>
          <a:p>
            <a:pPr marL="271463" indent="0">
              <a:spcBef>
                <a:spcPts val="0"/>
              </a:spcBef>
              <a:buNone/>
            </a:pPr>
            <a:r>
              <a:rPr lang="en-GB" sz="1400" i="1" dirty="0"/>
              <a:t>(</a:t>
            </a:r>
            <a:r>
              <a:rPr lang="en-GB" sz="1400" i="1" dirty="0" err="1"/>
              <a:t>Fischbacher</a:t>
            </a:r>
            <a:r>
              <a:rPr lang="en-GB" sz="1400" i="1" dirty="0"/>
              <a:t> et al. 2015, </a:t>
            </a:r>
            <a:r>
              <a:rPr lang="en-GB" sz="1400" i="1" dirty="0" err="1" smtClean="0"/>
              <a:t>Blasch</a:t>
            </a:r>
            <a:r>
              <a:rPr lang="en-GB" sz="1400" i="1" dirty="0" smtClean="0"/>
              <a:t> &amp; </a:t>
            </a:r>
            <a:r>
              <a:rPr lang="en-GB" sz="1400" i="1" dirty="0" err="1" smtClean="0"/>
              <a:t>Ohndorf</a:t>
            </a:r>
            <a:r>
              <a:rPr lang="en-GB" sz="1400" i="1" dirty="0" smtClean="0"/>
              <a:t> 2016, …)</a:t>
            </a:r>
          </a:p>
          <a:p>
            <a:pPr marL="271463" indent="0">
              <a:spcBef>
                <a:spcPts val="0"/>
              </a:spcBef>
              <a:buNone/>
            </a:pPr>
            <a:endParaRPr lang="en-GB" sz="1400" i="1" dirty="0"/>
          </a:p>
          <a:p>
            <a:pPr marL="271463" indent="-271463">
              <a:spcBef>
                <a:spcPts val="1000"/>
              </a:spcBef>
            </a:pPr>
            <a:r>
              <a:rPr lang="en-GB" sz="1800" dirty="0" smtClean="0"/>
              <a:t>Identification </a:t>
            </a:r>
            <a:r>
              <a:rPr lang="en-GB" sz="1800" dirty="0"/>
              <a:t>with groups of peers, preference for local producers or </a:t>
            </a:r>
            <a:r>
              <a:rPr lang="en-GB" sz="1800" dirty="0" smtClean="0"/>
              <a:t>investment </a:t>
            </a:r>
          </a:p>
          <a:p>
            <a:pPr marL="271463" indent="0">
              <a:spcBef>
                <a:spcPts val="0"/>
              </a:spcBef>
              <a:buNone/>
            </a:pPr>
            <a:r>
              <a:rPr lang="en-GB" sz="1400" i="1" dirty="0"/>
              <a:t>(</a:t>
            </a:r>
            <a:r>
              <a:rPr lang="en-GB" sz="1400" i="1" dirty="0" err="1"/>
              <a:t>Goett</a:t>
            </a:r>
            <a:r>
              <a:rPr lang="en-GB" sz="1400" i="1" dirty="0"/>
              <a:t> &amp; Hudson &amp; Train 2000, </a:t>
            </a:r>
            <a:r>
              <a:rPr lang="en-GB" sz="1400" i="1" dirty="0" err="1"/>
              <a:t>Salm</a:t>
            </a:r>
            <a:r>
              <a:rPr lang="en-GB" sz="1400" i="1" dirty="0"/>
              <a:t> &amp; </a:t>
            </a:r>
            <a:r>
              <a:rPr lang="en-GB" sz="1400" i="1" dirty="0" err="1"/>
              <a:t>Hille</a:t>
            </a:r>
            <a:r>
              <a:rPr lang="en-GB" sz="1400" i="1" dirty="0"/>
              <a:t> &amp; </a:t>
            </a:r>
            <a:r>
              <a:rPr lang="en-GB" sz="1400" i="1" dirty="0" err="1"/>
              <a:t>Wuestenhagen</a:t>
            </a:r>
            <a:r>
              <a:rPr lang="en-GB" sz="1400" i="1" dirty="0"/>
              <a:t> </a:t>
            </a:r>
            <a:r>
              <a:rPr lang="en-GB" sz="1400" i="1" dirty="0" smtClean="0"/>
              <a:t>2016…)</a:t>
            </a:r>
          </a:p>
          <a:p>
            <a:pPr marL="271463" indent="0">
              <a:spcBef>
                <a:spcPts val="0"/>
              </a:spcBef>
              <a:buNone/>
            </a:pPr>
            <a:endParaRPr lang="en-GB" sz="1400" i="1" dirty="0" smtClean="0"/>
          </a:p>
          <a:p>
            <a:pPr marL="271463" indent="-271463">
              <a:spcBef>
                <a:spcPts val="1000"/>
              </a:spcBef>
            </a:pPr>
            <a:r>
              <a:rPr lang="en-GB" sz="1800" dirty="0"/>
              <a:t>Energy and investment literacy </a:t>
            </a:r>
          </a:p>
          <a:p>
            <a:pPr marL="271463" indent="0">
              <a:spcBef>
                <a:spcPts val="0"/>
              </a:spcBef>
              <a:buNone/>
            </a:pPr>
            <a:r>
              <a:rPr lang="en-GB" sz="1400" i="1" dirty="0"/>
              <a:t>(</a:t>
            </a:r>
            <a:r>
              <a:rPr lang="en-GB" sz="1400" i="1" dirty="0" err="1"/>
              <a:t>Blasch</a:t>
            </a:r>
            <a:r>
              <a:rPr lang="en-GB" sz="1400" i="1" dirty="0"/>
              <a:t>, </a:t>
            </a:r>
            <a:r>
              <a:rPr lang="en-GB" sz="1400" i="1" dirty="0" err="1"/>
              <a:t>Boogen</a:t>
            </a:r>
            <a:r>
              <a:rPr lang="en-GB" sz="1400" i="1" dirty="0"/>
              <a:t>, Filippini &amp; Kumar 2017, …)</a:t>
            </a:r>
          </a:p>
          <a:p>
            <a:pPr marL="271463" indent="0">
              <a:spcBef>
                <a:spcPts val="0"/>
              </a:spcBef>
              <a:buNone/>
            </a:pPr>
            <a:endParaRPr lang="en-GB" sz="1800" dirty="0" smtClean="0"/>
          </a:p>
          <a:p>
            <a:pPr marL="804863" indent="-355600">
              <a:spcBef>
                <a:spcPts val="1000"/>
              </a:spcBef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417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Discrete Choice Analysis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348880"/>
            <a:ext cx="7737475" cy="373759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it-IT" altLang="en-US" sz="1800" dirty="0" smtClean="0"/>
              <a:t>Discrete </a:t>
            </a:r>
            <a:r>
              <a:rPr lang="it-IT" altLang="en-US" sz="1800" dirty="0" err="1" smtClean="0"/>
              <a:t>Choice</a:t>
            </a:r>
            <a:r>
              <a:rPr lang="it-IT" altLang="en-US" sz="1800" dirty="0" smtClean="0"/>
              <a:t> (DC) Analysis: </a:t>
            </a:r>
            <a:r>
              <a:rPr lang="it-IT" altLang="en-US" sz="1800" dirty="0" err="1"/>
              <a:t>o</a:t>
            </a:r>
            <a:r>
              <a:rPr lang="it-IT" altLang="en-US" sz="1800" dirty="0" err="1" smtClean="0"/>
              <a:t>perational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theory</a:t>
            </a:r>
            <a:r>
              <a:rPr lang="it-IT" altLang="en-US" sz="1800" dirty="0" smtClean="0"/>
              <a:t> of human </a:t>
            </a:r>
            <a:r>
              <a:rPr lang="it-IT" altLang="en-US" sz="1800" dirty="0" err="1" smtClean="0"/>
              <a:t>behaviour</a:t>
            </a:r>
            <a:r>
              <a:rPr lang="it-IT" altLang="en-US" sz="1800" dirty="0"/>
              <a:t>:</a:t>
            </a:r>
            <a:r>
              <a:rPr lang="it-IT" altLang="en-US" sz="1800" dirty="0" smtClean="0"/>
              <a:t> </a:t>
            </a:r>
          </a:p>
          <a:p>
            <a:pPr marL="271463" indent="-271463">
              <a:spcBef>
                <a:spcPts val="1200"/>
              </a:spcBef>
            </a:pPr>
            <a:r>
              <a:rPr lang="it-IT" altLang="en-US" sz="1800" dirty="0" err="1" smtClean="0"/>
              <a:t>Assumes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that</a:t>
            </a:r>
            <a:r>
              <a:rPr lang="it-IT" altLang="en-US" sz="1800" dirty="0" smtClean="0"/>
              <a:t> the </a:t>
            </a:r>
            <a:r>
              <a:rPr lang="it-IT" altLang="en-US" sz="1800" dirty="0" err="1" smtClean="0"/>
              <a:t>decision</a:t>
            </a:r>
            <a:r>
              <a:rPr lang="it-IT" altLang="en-US" sz="1800" dirty="0" smtClean="0"/>
              <a:t> maker, </a:t>
            </a:r>
            <a:r>
              <a:rPr lang="it-IT" altLang="en-US" sz="1800" dirty="0" err="1" smtClean="0"/>
              <a:t>when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faced</a:t>
            </a:r>
            <a:r>
              <a:rPr lang="it-IT" altLang="en-US" sz="1800" dirty="0" smtClean="0"/>
              <a:t> with a set of </a:t>
            </a:r>
            <a:r>
              <a:rPr lang="it-IT" altLang="en-US" sz="1800" dirty="0" err="1" smtClean="0"/>
              <a:t>mutually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exclusive</a:t>
            </a:r>
            <a:r>
              <a:rPr lang="it-IT" altLang="en-US" sz="1800" dirty="0" smtClean="0"/>
              <a:t> and </a:t>
            </a:r>
            <a:r>
              <a:rPr lang="it-IT" altLang="en-US" sz="1800" dirty="0" err="1" smtClean="0"/>
              <a:t>collectively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exhaustive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alternatives</a:t>
            </a:r>
            <a:r>
              <a:rPr lang="it-IT" altLang="en-US" sz="1800" dirty="0" smtClean="0"/>
              <a:t> (</a:t>
            </a:r>
            <a:r>
              <a:rPr lang="it-IT" altLang="en-US" sz="1800" dirty="0" err="1" smtClean="0"/>
              <a:t>goods</a:t>
            </a:r>
            <a:r>
              <a:rPr lang="it-IT" altLang="en-US" sz="1800" dirty="0" smtClean="0"/>
              <a:t>/</a:t>
            </a:r>
            <a:r>
              <a:rPr lang="it-IT" altLang="en-US" sz="1800" dirty="0" err="1" smtClean="0"/>
              <a:t>services</a:t>
            </a:r>
            <a:r>
              <a:rPr lang="it-IT" altLang="en-US" sz="1800" dirty="0" smtClean="0"/>
              <a:t>), </a:t>
            </a:r>
            <a:r>
              <a:rPr lang="it-IT" altLang="en-US" sz="1800" dirty="0" err="1" smtClean="0"/>
              <a:t>selects</a:t>
            </a:r>
            <a:r>
              <a:rPr lang="it-IT" altLang="en-US" sz="1800" dirty="0" smtClean="0"/>
              <a:t> the </a:t>
            </a:r>
            <a:r>
              <a:rPr lang="it-IT" altLang="en-US" sz="1800" dirty="0" err="1" smtClean="0"/>
              <a:t>one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providing</a:t>
            </a:r>
            <a:r>
              <a:rPr lang="it-IT" altLang="en-US" sz="1800" dirty="0" smtClean="0"/>
              <a:t> the </a:t>
            </a:r>
            <a:r>
              <a:rPr lang="it-IT" altLang="en-US" sz="1800" dirty="0" err="1" smtClean="0"/>
              <a:t>highest</a:t>
            </a:r>
            <a:r>
              <a:rPr lang="it-IT" altLang="en-US" sz="1800" dirty="0" smtClean="0"/>
              <a:t> utility</a:t>
            </a:r>
          </a:p>
          <a:p>
            <a:pPr marL="271463" indent="-271463">
              <a:spcBef>
                <a:spcPts val="1200"/>
              </a:spcBef>
            </a:pPr>
            <a:r>
              <a:rPr lang="it-IT" altLang="en-US" sz="1800" dirty="0" err="1" smtClean="0"/>
              <a:t>Is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based</a:t>
            </a:r>
            <a:r>
              <a:rPr lang="it-IT" altLang="en-US" sz="1800" dirty="0" smtClean="0"/>
              <a:t> on the Random Utility </a:t>
            </a:r>
            <a:r>
              <a:rPr lang="it-IT" altLang="en-US" sz="1800" dirty="0" err="1" smtClean="0"/>
              <a:t>Theory</a:t>
            </a:r>
            <a:r>
              <a:rPr lang="it-IT" altLang="en-US" sz="1800" dirty="0" smtClean="0"/>
              <a:t>: the </a:t>
            </a:r>
            <a:r>
              <a:rPr lang="it-IT" altLang="en-US" sz="1800" dirty="0" err="1" smtClean="0"/>
              <a:t>agent’s</a:t>
            </a:r>
            <a:r>
              <a:rPr lang="it-IT" altLang="en-US" sz="1800" dirty="0" smtClean="0"/>
              <a:t> utility </a:t>
            </a:r>
            <a:r>
              <a:rPr lang="it-IT" altLang="en-US" sz="1800" dirty="0" err="1" smtClean="0"/>
              <a:t>is</a:t>
            </a:r>
            <a:r>
              <a:rPr lang="it-IT" altLang="en-US" sz="1800" dirty="0" smtClean="0"/>
              <a:t> made up of an </a:t>
            </a:r>
            <a:r>
              <a:rPr lang="it-IT" altLang="en-US" sz="1800" dirty="0" err="1" smtClean="0"/>
              <a:t>observable</a:t>
            </a:r>
            <a:r>
              <a:rPr lang="it-IT" altLang="en-US" sz="1800" dirty="0" smtClean="0"/>
              <a:t>, </a:t>
            </a:r>
            <a:r>
              <a:rPr lang="it-IT" altLang="en-US" sz="1800" dirty="0" err="1" smtClean="0"/>
              <a:t>systematic</a:t>
            </a:r>
            <a:r>
              <a:rPr lang="it-IT" altLang="en-US" sz="1800" dirty="0" smtClean="0"/>
              <a:t> component and an </a:t>
            </a:r>
            <a:r>
              <a:rPr lang="it-IT" altLang="en-US" sz="1800" dirty="0" err="1" smtClean="0"/>
              <a:t>unobservable</a:t>
            </a:r>
            <a:r>
              <a:rPr lang="it-IT" altLang="en-US" sz="1800" dirty="0" smtClean="0"/>
              <a:t>, </a:t>
            </a:r>
            <a:r>
              <a:rPr lang="it-IT" altLang="en-US" sz="1800" dirty="0" err="1" smtClean="0"/>
              <a:t>probabilistic</a:t>
            </a:r>
            <a:r>
              <a:rPr lang="it-IT" altLang="en-US" sz="1800" dirty="0" smtClean="0"/>
              <a:t> component</a:t>
            </a:r>
          </a:p>
          <a:p>
            <a:pPr marL="271463" indent="-271463">
              <a:spcBef>
                <a:spcPts val="1200"/>
              </a:spcBef>
            </a:pPr>
            <a:r>
              <a:rPr lang="it-IT" altLang="en-US" sz="1800" dirty="0" err="1" smtClean="0"/>
              <a:t>If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applied</a:t>
            </a:r>
            <a:r>
              <a:rPr lang="it-IT" altLang="en-US" sz="1800" dirty="0" smtClean="0"/>
              <a:t> to </a:t>
            </a:r>
            <a:r>
              <a:rPr lang="it-IT" altLang="en-US" sz="1800" dirty="0" err="1" smtClean="0"/>
              <a:t>stated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preferences</a:t>
            </a:r>
            <a:r>
              <a:rPr lang="it-IT" altLang="en-US" sz="1800" dirty="0" smtClean="0"/>
              <a:t>, </a:t>
            </a:r>
            <a:r>
              <a:rPr lang="it-IT" altLang="en-US" sz="1800" dirty="0" err="1" smtClean="0"/>
              <a:t>allows</a:t>
            </a:r>
            <a:r>
              <a:rPr lang="it-IT" altLang="en-US" sz="1800" dirty="0" smtClean="0"/>
              <a:t> the </a:t>
            </a:r>
            <a:r>
              <a:rPr lang="it-IT" altLang="en-US" sz="1800" dirty="0" err="1" smtClean="0"/>
              <a:t>evaluation</a:t>
            </a:r>
            <a:r>
              <a:rPr lang="it-IT" altLang="en-US" sz="1800" dirty="0" smtClean="0"/>
              <a:t> of </a:t>
            </a:r>
            <a:r>
              <a:rPr lang="it-IT" altLang="en-US" sz="1800" dirty="0" err="1" smtClean="0"/>
              <a:t>characteristics</a:t>
            </a:r>
            <a:r>
              <a:rPr lang="it-IT" altLang="en-US" sz="1800" dirty="0" smtClean="0"/>
              <a:t> of the </a:t>
            </a:r>
            <a:r>
              <a:rPr lang="it-IT" altLang="en-US" sz="1800" dirty="0" err="1" smtClean="0"/>
              <a:t>good</a:t>
            </a:r>
            <a:r>
              <a:rPr lang="it-IT" altLang="en-US" sz="1800" dirty="0" smtClean="0"/>
              <a:t>/</a:t>
            </a:r>
            <a:r>
              <a:rPr lang="it-IT" altLang="en-US" sz="1800" dirty="0" err="1" smtClean="0"/>
              <a:t>services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that</a:t>
            </a:r>
            <a:r>
              <a:rPr lang="it-IT" altLang="en-US" sz="1800" dirty="0" smtClean="0"/>
              <a:t> are </a:t>
            </a:r>
            <a:r>
              <a:rPr lang="it-IT" altLang="en-US" sz="1800" dirty="0" err="1" smtClean="0"/>
              <a:t>not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yet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observable</a:t>
            </a:r>
            <a:r>
              <a:rPr lang="it-IT" altLang="en-US" sz="1800" dirty="0" smtClean="0"/>
              <a:t> – e.g. new </a:t>
            </a:r>
            <a:r>
              <a:rPr lang="it-IT" altLang="en-US" sz="1800" dirty="0" err="1" smtClean="0"/>
              <a:t>attributes</a:t>
            </a:r>
            <a:r>
              <a:rPr lang="it-IT" altLang="en-US" sz="1800" dirty="0" smtClean="0"/>
              <a:t> or new </a:t>
            </a:r>
            <a:r>
              <a:rPr lang="it-IT" altLang="en-US" sz="1800" dirty="0" err="1" smtClean="0"/>
              <a:t>levels</a:t>
            </a:r>
            <a:r>
              <a:rPr lang="it-IT" altLang="en-US" sz="1800" dirty="0" smtClean="0"/>
              <a:t> for the </a:t>
            </a:r>
            <a:r>
              <a:rPr lang="it-IT" altLang="en-US" sz="1800" dirty="0" err="1" smtClean="0"/>
              <a:t>existing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attributes</a:t>
            </a:r>
            <a:endParaRPr lang="it-IT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420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Choice tasks – An example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80928"/>
            <a:ext cx="7807133" cy="326795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00112" y="2060849"/>
            <a:ext cx="7920359" cy="43204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 smtClean="0"/>
              <a:t>Choose, out of 5 </a:t>
            </a:r>
            <a:r>
              <a:rPr lang="en-US" sz="1800" dirty="0"/>
              <a:t>electricity supply </a:t>
            </a:r>
            <a:r>
              <a:rPr lang="en-US" sz="1800" dirty="0" smtClean="0"/>
              <a:t>contracts, the one you would sign for your own place: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84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Attribute levels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60849"/>
            <a:ext cx="7920359" cy="72007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 smtClean="0"/>
              <a:t>Attribute </a:t>
            </a:r>
            <a:r>
              <a:rPr lang="en-US" sz="1800" dirty="0"/>
              <a:t>levels </a:t>
            </a:r>
            <a:r>
              <a:rPr lang="en-US" sz="1800" dirty="0" smtClean="0"/>
              <a:t>reflect average 2014 values (in red) and extremes we </a:t>
            </a:r>
            <a:r>
              <a:rPr lang="en-US" sz="1800" dirty="0"/>
              <a:t>could expect in the </a:t>
            </a:r>
            <a:r>
              <a:rPr lang="en-US" sz="1800" dirty="0" smtClean="0"/>
              <a:t>future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98" y="2786367"/>
            <a:ext cx="7696050" cy="32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Data collection: survey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657" y="1844824"/>
            <a:ext cx="7920359" cy="4464496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it-CH" sz="1800" dirty="0" smtClean="0"/>
              <a:t>Web-</a:t>
            </a:r>
            <a:r>
              <a:rPr lang="it-CH" sz="1800" dirty="0" err="1" smtClean="0"/>
              <a:t>based</a:t>
            </a:r>
            <a:r>
              <a:rPr lang="it-CH" sz="1800" dirty="0" smtClean="0"/>
              <a:t> </a:t>
            </a:r>
            <a:r>
              <a:rPr lang="it-CH" sz="1800" dirty="0" err="1" smtClean="0"/>
              <a:t>survey</a:t>
            </a:r>
            <a:r>
              <a:rPr lang="it-CH" sz="1800" dirty="0"/>
              <a:t>:</a:t>
            </a:r>
            <a:endParaRPr lang="it-CH" sz="1800" dirty="0" smtClean="0"/>
          </a:p>
          <a:p>
            <a:pPr marL="355600" indent="-355600">
              <a:spcBef>
                <a:spcPts val="400"/>
              </a:spcBef>
            </a:pPr>
            <a:r>
              <a:rPr lang="it-CH" sz="1800" dirty="0" err="1" smtClean="0"/>
              <a:t>February</a:t>
            </a:r>
            <a:r>
              <a:rPr lang="it-CH" sz="1800" dirty="0" smtClean="0"/>
              <a:t> 2015 </a:t>
            </a:r>
          </a:p>
          <a:p>
            <a:pPr marL="355600" indent="-355600">
              <a:spcBef>
                <a:spcPts val="400"/>
              </a:spcBef>
            </a:pPr>
            <a:r>
              <a:rPr lang="it-CH" sz="1800" dirty="0" err="1" smtClean="0"/>
              <a:t>Stratified</a:t>
            </a:r>
            <a:r>
              <a:rPr lang="it-CH" sz="1800" dirty="0" smtClean="0"/>
              <a:t> sample of </a:t>
            </a:r>
            <a:r>
              <a:rPr lang="it-CH" sz="1800" dirty="0"/>
              <a:t>1’006 </a:t>
            </a:r>
            <a:r>
              <a:rPr lang="it-CH" sz="1800" dirty="0" err="1"/>
              <a:t>Swiss</a:t>
            </a:r>
            <a:r>
              <a:rPr lang="it-CH" sz="1800" dirty="0"/>
              <a:t> </a:t>
            </a:r>
            <a:r>
              <a:rPr lang="it-CH" sz="1800" dirty="0" err="1"/>
              <a:t>residents</a:t>
            </a:r>
            <a:endParaRPr lang="it-CH" sz="1800" dirty="0" smtClean="0"/>
          </a:p>
          <a:p>
            <a:pPr marL="355600" indent="-355600">
              <a:spcBef>
                <a:spcPts val="400"/>
              </a:spcBef>
            </a:pPr>
            <a:r>
              <a:rPr lang="it-CH" sz="1800" dirty="0" err="1" smtClean="0"/>
              <a:t>Response</a:t>
            </a:r>
            <a:r>
              <a:rPr lang="it-CH" sz="1800" dirty="0" smtClean="0"/>
              <a:t> rate: 37%</a:t>
            </a:r>
          </a:p>
          <a:p>
            <a:pPr marL="355600" indent="-355600">
              <a:spcBef>
                <a:spcPts val="400"/>
              </a:spcBef>
            </a:pPr>
            <a:endParaRPr lang="it-CH" sz="8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it-CH" sz="1800" dirty="0" smtClean="0"/>
              <a:t>The </a:t>
            </a:r>
            <a:r>
              <a:rPr lang="it-CH" sz="1800" dirty="0" err="1" smtClean="0"/>
              <a:t>survey</a:t>
            </a:r>
            <a:r>
              <a:rPr lang="it-CH" sz="1800" dirty="0" smtClean="0"/>
              <a:t> </a:t>
            </a:r>
            <a:r>
              <a:rPr lang="it-CH" sz="1800" dirty="0" err="1" smtClean="0"/>
              <a:t>covered</a:t>
            </a:r>
            <a:r>
              <a:rPr lang="it-CH" sz="1800" dirty="0" smtClean="0"/>
              <a:t>:</a:t>
            </a:r>
          </a:p>
          <a:p>
            <a:pPr marL="355600" indent="-355600">
              <a:spcBef>
                <a:spcPts val="400"/>
              </a:spcBef>
            </a:pPr>
            <a:r>
              <a:rPr lang="it-CH" sz="1800" dirty="0" smtClean="0"/>
              <a:t>8 </a:t>
            </a:r>
            <a:r>
              <a:rPr lang="it-CH" sz="1800" dirty="0" err="1"/>
              <a:t>choice</a:t>
            </a:r>
            <a:r>
              <a:rPr lang="it-CH" sz="1800" dirty="0"/>
              <a:t> </a:t>
            </a:r>
            <a:r>
              <a:rPr lang="it-CH" sz="1800" dirty="0" err="1"/>
              <a:t>tasks</a:t>
            </a:r>
            <a:r>
              <a:rPr lang="it-CH" sz="1800" dirty="0"/>
              <a:t>, </a:t>
            </a:r>
            <a:r>
              <a:rPr lang="it-CH" sz="1800" dirty="0" err="1"/>
              <a:t>obtained</a:t>
            </a:r>
            <a:r>
              <a:rPr lang="it-CH" sz="1800" dirty="0"/>
              <a:t> by </a:t>
            </a:r>
            <a:r>
              <a:rPr lang="it-CH" sz="1800" dirty="0" err="1"/>
              <a:t>means</a:t>
            </a:r>
            <a:r>
              <a:rPr lang="it-CH" sz="1800" dirty="0"/>
              <a:t> of </a:t>
            </a:r>
            <a:r>
              <a:rPr lang="it-CH" sz="1800" dirty="0" err="1"/>
              <a:t>efficient</a:t>
            </a:r>
            <a:r>
              <a:rPr lang="it-CH" sz="1800" dirty="0"/>
              <a:t> design with </a:t>
            </a:r>
            <a:r>
              <a:rPr lang="it-CH" sz="1800" dirty="0" err="1"/>
              <a:t>blocking</a:t>
            </a:r>
            <a:endParaRPr lang="en-GB" sz="1800" dirty="0"/>
          </a:p>
          <a:p>
            <a:pPr marL="355600" indent="-355600">
              <a:spcBef>
                <a:spcPts val="400"/>
              </a:spcBef>
            </a:pPr>
            <a:r>
              <a:rPr lang="it-CH" sz="1800" dirty="0" err="1" smtClean="0"/>
              <a:t>Demographic</a:t>
            </a:r>
            <a:r>
              <a:rPr lang="it-CH" sz="1800" dirty="0" smtClean="0"/>
              <a:t> </a:t>
            </a:r>
            <a:r>
              <a:rPr lang="it-CH" sz="1800" dirty="0" err="1" smtClean="0"/>
              <a:t>variables</a:t>
            </a:r>
            <a:endParaRPr lang="it-CH" sz="1800" dirty="0" smtClean="0"/>
          </a:p>
          <a:p>
            <a:pPr marL="355600" indent="-355600">
              <a:spcBef>
                <a:spcPts val="400"/>
              </a:spcBef>
            </a:pPr>
            <a:r>
              <a:rPr lang="it-CH" sz="1800" dirty="0" smtClean="0"/>
              <a:t>Energy-</a:t>
            </a:r>
            <a:r>
              <a:rPr lang="it-CH" sz="1800" dirty="0" err="1" smtClean="0"/>
              <a:t>related</a:t>
            </a:r>
            <a:r>
              <a:rPr lang="it-CH" sz="1800" dirty="0" smtClean="0"/>
              <a:t> </a:t>
            </a:r>
            <a:r>
              <a:rPr lang="it-CH" sz="1800" dirty="0" err="1" smtClean="0"/>
              <a:t>behaviour</a:t>
            </a:r>
            <a:r>
              <a:rPr lang="it-CH" sz="1800" dirty="0" smtClean="0"/>
              <a:t> </a:t>
            </a:r>
          </a:p>
          <a:p>
            <a:pPr marL="809625" indent="-273050">
              <a:spcBef>
                <a:spcPts val="400"/>
              </a:spcBef>
            </a:pPr>
            <a:r>
              <a:rPr lang="it-CH" sz="1800" dirty="0" err="1" smtClean="0"/>
              <a:t>Behaviour</a:t>
            </a:r>
            <a:r>
              <a:rPr lang="it-CH" sz="1800" dirty="0" smtClean="0"/>
              <a:t>, </a:t>
            </a:r>
            <a:r>
              <a:rPr lang="it-CH" sz="1800" dirty="0" err="1" smtClean="0"/>
              <a:t>equipment</a:t>
            </a:r>
            <a:r>
              <a:rPr lang="it-CH" sz="1800" dirty="0" smtClean="0"/>
              <a:t>, </a:t>
            </a:r>
            <a:r>
              <a:rPr lang="it-CH" sz="1800" dirty="0" err="1" smtClean="0"/>
              <a:t>literacy</a:t>
            </a:r>
            <a:endParaRPr lang="it-CH" sz="1800" dirty="0" smtClean="0"/>
          </a:p>
          <a:p>
            <a:pPr marL="355600" indent="-355600">
              <a:spcBef>
                <a:spcPts val="400"/>
              </a:spcBef>
            </a:pPr>
            <a:r>
              <a:rPr lang="it-CH" sz="1800" dirty="0" smtClean="0"/>
              <a:t>Agreement / </a:t>
            </a:r>
            <a:r>
              <a:rPr lang="it-CH" sz="1800" dirty="0" err="1" smtClean="0"/>
              <a:t>disagreement</a:t>
            </a:r>
            <a:r>
              <a:rPr lang="it-CH" sz="1800" dirty="0" smtClean="0"/>
              <a:t> with a set of </a:t>
            </a:r>
            <a:r>
              <a:rPr lang="it-CH" sz="1800" dirty="0" err="1" smtClean="0"/>
              <a:t>statements</a:t>
            </a:r>
            <a:r>
              <a:rPr lang="it-CH" sz="1800" dirty="0" smtClean="0"/>
              <a:t> </a:t>
            </a:r>
            <a:r>
              <a:rPr lang="it-CH" sz="1800" dirty="0" err="1" smtClean="0"/>
              <a:t>related</a:t>
            </a:r>
            <a:r>
              <a:rPr lang="it-CH" sz="1800" dirty="0" smtClean="0"/>
              <a:t> to </a:t>
            </a:r>
            <a:r>
              <a:rPr lang="it-CH" sz="1800" dirty="0" err="1" smtClean="0"/>
              <a:t>energy</a:t>
            </a:r>
            <a:r>
              <a:rPr lang="it-CH" sz="1800" dirty="0" smtClean="0"/>
              <a:t> and </a:t>
            </a:r>
            <a:r>
              <a:rPr lang="it-CH" sz="1800" dirty="0" err="1" smtClean="0"/>
              <a:t>environmental</a:t>
            </a:r>
            <a:r>
              <a:rPr lang="it-CH" sz="1800" dirty="0" smtClean="0"/>
              <a:t> </a:t>
            </a:r>
            <a:r>
              <a:rPr lang="it-CH" sz="1800" dirty="0" err="1" smtClean="0"/>
              <a:t>issues</a:t>
            </a:r>
            <a:r>
              <a:rPr lang="it-CH" sz="1800" dirty="0" smtClean="0"/>
              <a:t> </a:t>
            </a:r>
          </a:p>
          <a:p>
            <a:pPr marL="809625" indent="-273050">
              <a:spcBef>
                <a:spcPts val="400"/>
              </a:spcBef>
            </a:pPr>
            <a:r>
              <a:rPr lang="it-CH" sz="1800" dirty="0" err="1" smtClean="0"/>
              <a:t>Climate</a:t>
            </a:r>
            <a:r>
              <a:rPr lang="it-CH" sz="1800" dirty="0" smtClean="0"/>
              <a:t> </a:t>
            </a:r>
            <a:r>
              <a:rPr lang="it-CH" sz="1800" dirty="0" err="1" smtClean="0"/>
              <a:t>change</a:t>
            </a:r>
            <a:r>
              <a:rPr lang="it-CH" sz="1800" dirty="0" smtClean="0"/>
              <a:t>, </a:t>
            </a:r>
            <a:r>
              <a:rPr lang="it-CH" sz="1800" dirty="0" err="1" smtClean="0"/>
              <a:t>pollution</a:t>
            </a:r>
            <a:r>
              <a:rPr lang="it-CH" sz="1800" dirty="0" smtClean="0"/>
              <a:t>, </a:t>
            </a:r>
            <a:r>
              <a:rPr lang="it-CH" sz="1800" dirty="0" err="1" smtClean="0"/>
              <a:t>nuclear</a:t>
            </a:r>
            <a:r>
              <a:rPr lang="it-CH" sz="1800" dirty="0" smtClean="0"/>
              <a:t>, </a:t>
            </a:r>
            <a:r>
              <a:rPr lang="it-CH" sz="1800" dirty="0" err="1" smtClean="0"/>
              <a:t>coal</a:t>
            </a:r>
            <a:r>
              <a:rPr lang="it-CH" sz="1800" dirty="0" smtClean="0"/>
              <a:t>, gas, </a:t>
            </a:r>
            <a:r>
              <a:rPr lang="it-CH" sz="1800" dirty="0" err="1" smtClean="0"/>
              <a:t>wind</a:t>
            </a:r>
            <a:r>
              <a:rPr lang="it-CH" sz="1800" dirty="0" smtClean="0"/>
              <a:t>, RES in general, </a:t>
            </a:r>
            <a:r>
              <a:rPr lang="it-CH" sz="1800" dirty="0" err="1" smtClean="0"/>
              <a:t>risk</a:t>
            </a:r>
            <a:r>
              <a:rPr lang="it-CH" sz="1800" dirty="0" smtClean="0"/>
              <a:t> of </a:t>
            </a:r>
            <a:r>
              <a:rPr lang="it-CH" sz="1800" dirty="0" err="1" smtClean="0"/>
              <a:t>blackouts</a:t>
            </a:r>
            <a:r>
              <a:rPr lang="it-CH" sz="1800" dirty="0" smtClean="0"/>
              <a:t>, </a:t>
            </a:r>
            <a:r>
              <a:rPr lang="it-CH" sz="1800" dirty="0" err="1" smtClean="0"/>
              <a:t>increasing</a:t>
            </a:r>
            <a:r>
              <a:rPr lang="it-CH" sz="1800" dirty="0" smtClean="0"/>
              <a:t> </a:t>
            </a:r>
            <a:r>
              <a:rPr lang="it-CH" sz="1800" dirty="0" err="1" smtClean="0"/>
              <a:t>prices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870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6.0&quot;&gt;&lt;object type=&quot;1&quot; unique_id=&quot;10001&quot;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3&quot; value=&quot;-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3&quot; value=&quot;-1&quot;/&gt;&lt;property id=&quot;20307&quot; value=&quot;257&quot;/&gt;&lt;/object&gt;&lt;/object&gt;&lt;/object&gt;&lt;/database&gt;"/>
</p:tagLst>
</file>

<file path=ppt/theme/theme1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ECO-colore</Template>
  <TotalTime>2700</TotalTime>
  <Words>1651</Words>
  <Application>Microsoft Office PowerPoint</Application>
  <PresentationFormat>Presentazione su schermo (4:3)</PresentationFormat>
  <Paragraphs>199</Paragraphs>
  <Slides>32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6" baseType="lpstr">
      <vt:lpstr>Arial</vt:lpstr>
      <vt:lpstr>Cambria Math</vt:lpstr>
      <vt:lpstr>Wingdings</vt:lpstr>
      <vt:lpstr>1_Custom Design</vt:lpstr>
      <vt:lpstr>Consumer preferences and the energy transition</vt:lpstr>
      <vt:lpstr>Background</vt:lpstr>
      <vt:lpstr>Aim &amp; Method</vt:lpstr>
      <vt:lpstr>What drives the choice of green electricity?</vt:lpstr>
      <vt:lpstr>Behavioural and attitudinal drivers</vt:lpstr>
      <vt:lpstr>Discrete Choice Analysis</vt:lpstr>
      <vt:lpstr>Choice tasks – An example</vt:lpstr>
      <vt:lpstr>Attribute levels</vt:lpstr>
      <vt:lpstr>Data collection: survey</vt:lpstr>
      <vt:lpstr>PCA on attitudinal indicators</vt:lpstr>
      <vt:lpstr>The discrete choice model</vt:lpstr>
      <vt:lpstr>DC model with latent variables (LV):</vt:lpstr>
      <vt:lpstr>DC model: Results (1)</vt:lpstr>
      <vt:lpstr>DC model: Results (2)</vt:lpstr>
      <vt:lpstr>DC model: Results (3)</vt:lpstr>
      <vt:lpstr>DC model: Results (recap)</vt:lpstr>
      <vt:lpstr>LV1 model: Results </vt:lpstr>
      <vt:lpstr>LV4 model: Results </vt:lpstr>
      <vt:lpstr>Goodness of fit</vt:lpstr>
      <vt:lpstr>Conclusions (1)</vt:lpstr>
      <vt:lpstr>Conclusions (2)</vt:lpstr>
      <vt:lpstr>Presentazione standard di PowerPoint</vt:lpstr>
      <vt:lpstr>Demographic variables</vt:lpstr>
      <vt:lpstr>Behavioural variables</vt:lpstr>
      <vt:lpstr>Attitudinal questions</vt:lpstr>
      <vt:lpstr>LV 1 «Environmentalist»</vt:lpstr>
      <vt:lpstr>LV 4 «Not afraid of conventional generation»</vt:lpstr>
      <vt:lpstr>Composition of the sample</vt:lpstr>
      <vt:lpstr>Composition of the sample</vt:lpstr>
      <vt:lpstr>Composition of the sample</vt:lpstr>
      <vt:lpstr>Presentazione standard di PowerPoint</vt:lpstr>
      <vt:lpstr>Definition of the choice experiment: hints from the literature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preferences and the energy transition</dc:title>
  <dc:creator>Motz Alessandra</dc:creator>
  <cp:lastModifiedBy>Alessandra Motz</cp:lastModifiedBy>
  <cp:revision>192</cp:revision>
  <cp:lastPrinted>2017-05-10T08:30:22Z</cp:lastPrinted>
  <dcterms:created xsi:type="dcterms:W3CDTF">2017-05-05T08:23:18Z</dcterms:created>
  <dcterms:modified xsi:type="dcterms:W3CDTF">2017-09-04T21:59:17Z</dcterms:modified>
</cp:coreProperties>
</file>