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7" r:id="rId2"/>
    <p:sldId id="422" r:id="rId3"/>
    <p:sldId id="421" r:id="rId4"/>
    <p:sldId id="423" r:id="rId5"/>
    <p:sldId id="425" r:id="rId6"/>
    <p:sldId id="427" r:id="rId7"/>
    <p:sldId id="431" r:id="rId8"/>
    <p:sldId id="434" r:id="rId9"/>
    <p:sldId id="433" r:id="rId10"/>
    <p:sldId id="435" r:id="rId11"/>
    <p:sldId id="429" r:id="rId12"/>
    <p:sldId id="436" r:id="rId13"/>
    <p:sldId id="428" r:id="rId14"/>
    <p:sldId id="430" r:id="rId15"/>
    <p:sldId id="426" r:id="rId16"/>
  </p:sldIdLst>
  <p:sldSz cx="9144000" cy="6858000" type="screen4x3"/>
  <p:notesSz cx="6881813" cy="97107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4065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pos="1882">
          <p15:clr>
            <a:srgbClr val="A4A3A4"/>
          </p15:clr>
        </p15:guide>
        <p15:guide id="5" pos="4694">
          <p15:clr>
            <a:srgbClr val="A4A3A4"/>
          </p15:clr>
        </p15:guide>
        <p15:guide id="6" pos="5057">
          <p15:clr>
            <a:srgbClr val="A4A3A4"/>
          </p15:clr>
        </p15:guide>
        <p15:guide id="7" pos="42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80991" autoAdjust="0"/>
  </p:normalViewPr>
  <p:slideViewPr>
    <p:cSldViewPr>
      <p:cViewPr varScale="1">
        <p:scale>
          <a:sx n="52" d="100"/>
          <a:sy n="52" d="100"/>
        </p:scale>
        <p:origin x="824" y="40"/>
      </p:cViewPr>
      <p:guideLst>
        <p:guide orient="horz"/>
        <p:guide orient="horz" pos="4065"/>
        <p:guide orient="horz" pos="3838"/>
        <p:guide pos="1882"/>
        <p:guide pos="4694"/>
        <p:guide pos="5057"/>
        <p:guide pos="42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69" cy="4860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7337" y="0"/>
            <a:ext cx="2982869" cy="4860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F6C79D-F444-4411-912D-E62C20EB02AC}" type="datetimeFigureOut">
              <a:rPr lang="en-GB"/>
              <a:pPr>
                <a:defRPr/>
              </a:pPr>
              <a:t>04/09/2017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23105"/>
            <a:ext cx="2982869" cy="4860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7337" y="9223105"/>
            <a:ext cx="2982869" cy="4860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EAED3D-E7F0-4D12-BBC8-2FB8B6D35C9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869" cy="4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37" y="0"/>
            <a:ext cx="2982869" cy="4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7B8D987-9D3D-42D7-A646-88BC1BAC9367}" type="datetimeFigureOut">
              <a:rPr lang="de-AT"/>
              <a:pPr>
                <a:defRPr/>
              </a:pPr>
              <a:t>04.09.2017</a:t>
            </a:fld>
            <a:endParaRPr lang="de-AT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2825" y="728663"/>
            <a:ext cx="4856163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861" y="4612329"/>
            <a:ext cx="5506093" cy="437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/>
              <a:t>Textmasterformate durch Klicken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3105"/>
            <a:ext cx="2982869" cy="48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37" y="9223105"/>
            <a:ext cx="2982869" cy="48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FF5B18C-9089-4CCB-AB19-C63A07F3E74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/>
              <a:t>Core of our analysis</a:t>
            </a:r>
            <a:r>
              <a:rPr lang="en-GB" baseline="0" dirty="0"/>
              <a:t> is based on the transdisciplinary project </a:t>
            </a:r>
            <a:r>
              <a:rPr lang="en-GB" baseline="0" dirty="0" err="1"/>
              <a:t>TransWind</a:t>
            </a:r>
            <a:r>
              <a:rPr lang="en-GB" baseline="0" dirty="0"/>
              <a:t>, conducted on behalf of the climate and energy fund Austria from 2013-2015.</a:t>
            </a:r>
          </a:p>
          <a:p>
            <a:pPr eaLnBrk="1" hangingPunct="1"/>
            <a:r>
              <a:rPr lang="en-GB" baseline="0" dirty="0"/>
              <a:t>In the first part of the presentation I will refer to already published material and in the second part I will present work in progress.</a:t>
            </a:r>
          </a:p>
          <a:p>
            <a:pPr eaLnBrk="1" hangingPunct="1"/>
            <a:endParaRPr lang="en-GB" baseline="0" dirty="0"/>
          </a:p>
          <a:p>
            <a:pPr eaLnBrk="1" hangingPunct="1"/>
            <a:r>
              <a:rPr lang="en-GB" baseline="0" dirty="0"/>
              <a:t>For Oslo: What does social acceptance has to do with love, peace and harmony (the title of our panel). I would say nothing or everything.</a:t>
            </a:r>
            <a:endParaRPr lang="en-GB" dirty="0"/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23D78-7800-4407-993F-BB7DE2D64659}" type="slidenum">
              <a:rPr lang="de-AT" smtClean="0"/>
              <a:pPr/>
              <a:t>1</a:t>
            </a:fld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 do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distribuation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optimal wind </a:t>
            </a:r>
            <a:r>
              <a:rPr lang="de-DE" dirty="0" err="1"/>
              <a:t>sites</a:t>
            </a:r>
            <a:r>
              <a:rPr lang="de-DE" dirty="0"/>
              <a:t>.</a:t>
            </a:r>
          </a:p>
          <a:p>
            <a:endParaRPr lang="de-DE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The economical optimal deployment of wind energy should take place in Lower Austria, Burgenland, Styria and Carinthia.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The economical potential of wind energy in the federal states of Tyrol, Vorarlberg and Salzburg is insignificant.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5B18C-9089-4CCB-AB19-C63A07F3E74B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6339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 conclusions provide us with a view on the MACRO LEVEL taking into account factors from the level of socio-political and market acceptance, BUT not on the level of community acceptance!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This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indicates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that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techno-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economic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assessment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definitely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over-estimate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realizable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potential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significantly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. </a:t>
            </a:r>
            <a:endParaRPr lang="en-US" sz="1200" kern="1200" baseline="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5B18C-9089-4CCB-AB19-C63A07F3E74B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8064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Showing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interesting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Min Scenario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4 Terrawatt </a:t>
            </a:r>
            <a:r>
              <a:rPr lang="de-DE" dirty="0" err="1"/>
              <a:t>hours</a:t>
            </a:r>
            <a:r>
              <a:rPr lang="de-DE" dirty="0"/>
              <a:t>; in </a:t>
            </a:r>
            <a:r>
              <a:rPr lang="de-DE" dirty="0" err="1"/>
              <a:t>the</a:t>
            </a:r>
            <a:r>
              <a:rPr lang="de-DE" dirty="0"/>
              <a:t> medium </a:t>
            </a:r>
            <a:r>
              <a:rPr lang="de-DE" dirty="0" err="1"/>
              <a:t>about</a:t>
            </a:r>
            <a:r>
              <a:rPr lang="de-DE" dirty="0"/>
              <a:t> 70, in </a:t>
            </a:r>
            <a:r>
              <a:rPr lang="de-DE" dirty="0" err="1"/>
              <a:t>the</a:t>
            </a:r>
            <a:r>
              <a:rPr lang="de-DE" dirty="0"/>
              <a:t> maximum </a:t>
            </a:r>
            <a:r>
              <a:rPr lang="de-DE" dirty="0" err="1"/>
              <a:t>about</a:t>
            </a:r>
            <a:r>
              <a:rPr lang="de-DE" dirty="0"/>
              <a:t> 93 and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suitability</a:t>
            </a:r>
            <a:r>
              <a:rPr lang="de-DE" dirty="0"/>
              <a:t> </a:t>
            </a:r>
            <a:r>
              <a:rPr lang="de-DE" dirty="0" err="1"/>
              <a:t>zones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14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Burgenland, Lower Austria, Upper Austria and </a:t>
            </a:r>
            <a:r>
              <a:rPr lang="de-DE" dirty="0" err="1"/>
              <a:t>Styria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greater</a:t>
            </a:r>
            <a:r>
              <a:rPr lang="de-DE" dirty="0"/>
              <a:t> </a:t>
            </a:r>
            <a:r>
              <a:rPr lang="de-DE" dirty="0" err="1"/>
              <a:t>potentials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suitability</a:t>
            </a:r>
            <a:r>
              <a:rPr lang="de-DE" dirty="0"/>
              <a:t> </a:t>
            </a:r>
            <a:r>
              <a:rPr lang="de-DE" dirty="0" err="1"/>
              <a:t>zones</a:t>
            </a:r>
            <a:r>
              <a:rPr lang="de-DE" dirty="0"/>
              <a:t>;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Also </a:t>
            </a:r>
            <a:r>
              <a:rPr lang="de-DE" dirty="0" err="1"/>
              <a:t>Carinthia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a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potential (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wind </a:t>
            </a:r>
            <a:r>
              <a:rPr lang="de-DE" dirty="0" err="1"/>
              <a:t>turbine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installed</a:t>
            </a:r>
            <a:r>
              <a:rPr lang="de-DE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5B18C-9089-4CCB-AB19-C63A07F3E74B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AT" dirty="0" err="1"/>
              <a:t>One</a:t>
            </a:r>
            <a:r>
              <a:rPr lang="de-AT" dirty="0"/>
              <a:t> </a:t>
            </a:r>
            <a:r>
              <a:rPr lang="de-AT" dirty="0" err="1"/>
              <a:t>precondition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 </a:t>
            </a:r>
            <a:r>
              <a:rPr lang="de-AT" dirty="0" err="1"/>
              <a:t>succesful</a:t>
            </a:r>
            <a:r>
              <a:rPr lang="de-AT" dirty="0"/>
              <a:t> </a:t>
            </a:r>
            <a:r>
              <a:rPr lang="de-AT" dirty="0" err="1"/>
              <a:t>transition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energy</a:t>
            </a:r>
            <a:r>
              <a:rPr lang="de-AT" baseline="0" dirty="0"/>
              <a:t> </a:t>
            </a:r>
            <a:r>
              <a:rPr lang="de-AT" baseline="0" dirty="0" err="1"/>
              <a:t>system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social </a:t>
            </a:r>
            <a:r>
              <a:rPr lang="de-AT" dirty="0" err="1"/>
              <a:t>acceptance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particular</a:t>
            </a:r>
            <a:r>
              <a:rPr lang="de-AT" dirty="0"/>
              <a:t> </a:t>
            </a:r>
            <a:r>
              <a:rPr lang="de-AT" dirty="0" err="1"/>
              <a:t>renewable</a:t>
            </a:r>
            <a:r>
              <a:rPr lang="de-AT" dirty="0"/>
              <a:t> </a:t>
            </a:r>
            <a:r>
              <a:rPr lang="de-AT" dirty="0" err="1"/>
              <a:t>technology</a:t>
            </a:r>
            <a:r>
              <a:rPr lang="de-AT" dirty="0"/>
              <a:t>,  </a:t>
            </a:r>
            <a:r>
              <a:rPr lang="de-AT" dirty="0" err="1"/>
              <a:t>which</a:t>
            </a:r>
            <a:r>
              <a:rPr lang="de-AT" dirty="0"/>
              <a:t> </a:t>
            </a:r>
            <a:r>
              <a:rPr lang="de-AT" dirty="0" err="1"/>
              <a:t>corresponds</a:t>
            </a:r>
            <a:r>
              <a:rPr lang="de-AT" baseline="0" dirty="0"/>
              <a:t> </a:t>
            </a:r>
            <a:r>
              <a:rPr lang="de-AT" baseline="0" dirty="0" err="1"/>
              <a:t>with</a:t>
            </a:r>
            <a:r>
              <a:rPr lang="de-AT" baseline="0" dirty="0"/>
              <a:t> </a:t>
            </a:r>
            <a:r>
              <a:rPr lang="de-AT" dirty="0" err="1"/>
              <a:t>attributed</a:t>
            </a:r>
            <a:r>
              <a:rPr lang="de-AT" dirty="0"/>
              <a:t> </a:t>
            </a:r>
            <a:r>
              <a:rPr lang="de-AT" dirty="0" err="1"/>
              <a:t>policies</a:t>
            </a:r>
            <a:r>
              <a:rPr lang="de-AT" dirty="0"/>
              <a:t>,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impacts</a:t>
            </a:r>
            <a:r>
              <a:rPr lang="de-AT" dirty="0"/>
              <a:t> and negative </a:t>
            </a:r>
            <a:r>
              <a:rPr lang="de-AT" dirty="0" err="1"/>
              <a:t>effects</a:t>
            </a:r>
            <a:r>
              <a:rPr lang="de-AT" dirty="0"/>
              <a:t> and </a:t>
            </a: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people</a:t>
            </a:r>
            <a:r>
              <a:rPr lang="de-AT" dirty="0"/>
              <a:t> </a:t>
            </a:r>
            <a:r>
              <a:rPr lang="de-AT" dirty="0" err="1"/>
              <a:t>think</a:t>
            </a:r>
            <a:r>
              <a:rPr lang="de-AT" dirty="0"/>
              <a:t> and </a:t>
            </a:r>
            <a:r>
              <a:rPr lang="de-AT" dirty="0" err="1"/>
              <a:t>feel</a:t>
            </a:r>
            <a:r>
              <a:rPr lang="de-AT" dirty="0"/>
              <a:t> </a:t>
            </a:r>
            <a:r>
              <a:rPr lang="de-AT" dirty="0" err="1"/>
              <a:t>about</a:t>
            </a:r>
            <a:r>
              <a:rPr lang="de-AT" dirty="0"/>
              <a:t> it. A </a:t>
            </a:r>
            <a:r>
              <a:rPr lang="de-AT" dirty="0" err="1"/>
              <a:t>deep</a:t>
            </a:r>
            <a:r>
              <a:rPr lang="de-AT" baseline="0" dirty="0"/>
              <a:t> </a:t>
            </a:r>
            <a:r>
              <a:rPr lang="de-AT" baseline="0" dirty="0" err="1"/>
              <a:t>unterstanding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parameters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social</a:t>
            </a:r>
            <a:r>
              <a:rPr lang="de-AT" baseline="0" dirty="0"/>
              <a:t> </a:t>
            </a:r>
            <a:r>
              <a:rPr lang="de-AT" baseline="0" dirty="0" err="1"/>
              <a:t>acceptance</a:t>
            </a:r>
            <a:r>
              <a:rPr lang="de-AT" baseline="0" dirty="0"/>
              <a:t> will </a:t>
            </a:r>
            <a:r>
              <a:rPr lang="de-AT" baseline="0" dirty="0" err="1"/>
              <a:t>help</a:t>
            </a:r>
            <a:r>
              <a:rPr lang="de-AT" baseline="0" dirty="0"/>
              <a:t> </a:t>
            </a:r>
            <a:r>
              <a:rPr lang="de-AT" baseline="0" dirty="0" err="1"/>
              <a:t>us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</a:t>
            </a:r>
            <a:r>
              <a:rPr lang="de-AT" baseline="0" dirty="0" err="1"/>
              <a:t>reduce</a:t>
            </a:r>
            <a:r>
              <a:rPr lang="de-AT" baseline="0" dirty="0"/>
              <a:t> </a:t>
            </a:r>
            <a:r>
              <a:rPr lang="de-AT" baseline="0" dirty="0" err="1"/>
              <a:t>future</a:t>
            </a:r>
            <a:r>
              <a:rPr lang="de-AT" baseline="0" dirty="0"/>
              <a:t> </a:t>
            </a:r>
            <a:r>
              <a:rPr lang="de-AT" baseline="0" dirty="0" err="1"/>
              <a:t>conflicts</a:t>
            </a:r>
            <a:r>
              <a:rPr lang="de-AT" baseline="0" dirty="0"/>
              <a:t> in </a:t>
            </a:r>
            <a:r>
              <a:rPr lang="de-AT" baseline="0" dirty="0" err="1"/>
              <a:t>regard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developement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RET.</a:t>
            </a:r>
            <a:endParaRPr lang="de-AT" dirty="0"/>
          </a:p>
          <a:p>
            <a:endParaRPr lang="de-AT" dirty="0"/>
          </a:p>
          <a:p>
            <a:r>
              <a:rPr lang="de-AT" dirty="0"/>
              <a:t>Rolf </a:t>
            </a:r>
            <a:r>
              <a:rPr lang="de-AT" dirty="0" err="1"/>
              <a:t>Wüstenhagen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others</a:t>
            </a:r>
            <a:r>
              <a:rPr lang="de-AT" dirty="0"/>
              <a:t> </a:t>
            </a:r>
            <a:r>
              <a:rPr lang="de-AT" dirty="0" err="1"/>
              <a:t>were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first</a:t>
            </a:r>
            <a:r>
              <a:rPr lang="de-AT" baseline="0" dirty="0"/>
              <a:t> </a:t>
            </a:r>
            <a:r>
              <a:rPr lang="de-AT" baseline="0" dirty="0" err="1"/>
              <a:t>who</a:t>
            </a:r>
            <a:r>
              <a:rPr lang="de-AT" baseline="0" dirty="0"/>
              <a:t> </a:t>
            </a:r>
            <a:r>
              <a:rPr lang="de-AT" baseline="0" dirty="0" err="1"/>
              <a:t>try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</a:t>
            </a:r>
            <a:r>
              <a:rPr lang="de-AT" baseline="0" dirty="0" err="1"/>
              <a:t>conceptionalise</a:t>
            </a:r>
            <a:r>
              <a:rPr lang="de-AT" baseline="0" dirty="0"/>
              <a:t> </a:t>
            </a:r>
            <a:r>
              <a:rPr lang="de-AT" baseline="0" dirty="0" err="1"/>
              <a:t>social</a:t>
            </a:r>
            <a:r>
              <a:rPr lang="de-AT" baseline="0" dirty="0"/>
              <a:t> </a:t>
            </a:r>
            <a:r>
              <a:rPr lang="de-AT" baseline="0" dirty="0" err="1"/>
              <a:t>acceptance</a:t>
            </a:r>
            <a:r>
              <a:rPr lang="de-AT" baseline="0" dirty="0"/>
              <a:t> </a:t>
            </a:r>
            <a:r>
              <a:rPr lang="de-AT" baseline="0" dirty="0" err="1"/>
              <a:t>by</a:t>
            </a:r>
            <a:r>
              <a:rPr lang="de-AT" baseline="0" dirty="0"/>
              <a:t> </a:t>
            </a:r>
            <a:r>
              <a:rPr lang="de-AT" baseline="0" dirty="0" err="1"/>
              <a:t>suggesting</a:t>
            </a:r>
            <a:r>
              <a:rPr lang="de-AT" baseline="0" dirty="0"/>
              <a:t>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following</a:t>
            </a:r>
            <a:r>
              <a:rPr lang="de-AT" baseline="0" dirty="0"/>
              <a:t> </a:t>
            </a:r>
            <a:r>
              <a:rPr lang="de-AT" baseline="0" dirty="0" err="1"/>
              <a:t>triangle</a:t>
            </a:r>
            <a:r>
              <a:rPr lang="de-AT" baseline="0" dirty="0"/>
              <a:t>: </a:t>
            </a:r>
            <a:r>
              <a:rPr lang="de-AT" baseline="0" dirty="0" err="1"/>
              <a:t>They</a:t>
            </a:r>
            <a:r>
              <a:rPr lang="de-AT" baseline="0" dirty="0"/>
              <a:t> </a:t>
            </a:r>
            <a:r>
              <a:rPr lang="de-AT" baseline="0" dirty="0" err="1"/>
              <a:t>investigated</a:t>
            </a:r>
            <a:r>
              <a:rPr lang="de-AT" baseline="0" dirty="0"/>
              <a:t> </a:t>
            </a:r>
            <a:r>
              <a:rPr lang="de-AT" baseline="0" dirty="0" err="1"/>
              <a:t>consumer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investor</a:t>
            </a:r>
            <a:r>
              <a:rPr lang="de-AT" baseline="0" dirty="0"/>
              <a:t> </a:t>
            </a:r>
            <a:r>
              <a:rPr lang="de-AT" baseline="0" dirty="0" err="1"/>
              <a:t>behaviors</a:t>
            </a:r>
            <a:r>
              <a:rPr lang="de-AT" baseline="0" dirty="0"/>
              <a:t> </a:t>
            </a:r>
            <a:r>
              <a:rPr lang="de-AT" baseline="0" dirty="0" err="1"/>
              <a:t>at</a:t>
            </a:r>
            <a:r>
              <a:rPr lang="de-AT" baseline="0" dirty="0"/>
              <a:t>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level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market</a:t>
            </a:r>
            <a:r>
              <a:rPr lang="de-AT" baseline="0" dirty="0"/>
              <a:t> </a:t>
            </a:r>
            <a:r>
              <a:rPr lang="de-AT" baseline="0" dirty="0" err="1"/>
              <a:t>acceptance</a:t>
            </a:r>
            <a:r>
              <a:rPr lang="de-AT" baseline="0" dirty="0"/>
              <a:t>,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policy</a:t>
            </a:r>
            <a:r>
              <a:rPr lang="de-AT" baseline="0" dirty="0"/>
              <a:t> </a:t>
            </a:r>
            <a:r>
              <a:rPr lang="de-AT" baseline="0" dirty="0" err="1"/>
              <a:t>incentives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stakeholder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public</a:t>
            </a:r>
            <a:r>
              <a:rPr lang="de-AT" baseline="0" dirty="0"/>
              <a:t> </a:t>
            </a:r>
            <a:r>
              <a:rPr lang="de-AT" baseline="0" dirty="0" err="1"/>
              <a:t>opinions</a:t>
            </a:r>
            <a:r>
              <a:rPr lang="de-AT" baseline="0" dirty="0"/>
              <a:t> </a:t>
            </a:r>
            <a:r>
              <a:rPr lang="de-AT" baseline="0" dirty="0" err="1"/>
              <a:t>at</a:t>
            </a:r>
            <a:r>
              <a:rPr lang="de-AT" baseline="0" dirty="0"/>
              <a:t>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level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socio-political</a:t>
            </a:r>
            <a:r>
              <a:rPr lang="de-AT" baseline="0" dirty="0"/>
              <a:t> </a:t>
            </a:r>
            <a:r>
              <a:rPr lang="de-AT" baseline="0" dirty="0" err="1"/>
              <a:t>acceptance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procedural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distribuational</a:t>
            </a:r>
            <a:r>
              <a:rPr lang="de-AT" baseline="0" dirty="0"/>
              <a:t> </a:t>
            </a:r>
            <a:r>
              <a:rPr lang="de-AT" baseline="0" dirty="0" err="1"/>
              <a:t>justice</a:t>
            </a:r>
            <a:r>
              <a:rPr lang="de-AT" baseline="0" dirty="0"/>
              <a:t> </a:t>
            </a:r>
            <a:r>
              <a:rPr lang="de-AT" baseline="0" dirty="0" err="1"/>
              <a:t>at</a:t>
            </a:r>
            <a:r>
              <a:rPr lang="de-AT" baseline="0" dirty="0"/>
              <a:t>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level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community</a:t>
            </a:r>
            <a:r>
              <a:rPr lang="de-AT" baseline="0" dirty="0"/>
              <a:t> </a:t>
            </a:r>
            <a:r>
              <a:rPr lang="de-AT" baseline="0" dirty="0" err="1"/>
              <a:t>acceptance</a:t>
            </a:r>
            <a:r>
              <a:rPr lang="de-AT" baseline="0" dirty="0"/>
              <a:t>. </a:t>
            </a:r>
          </a:p>
          <a:p>
            <a:endParaRPr lang="de-AT" baseline="0" dirty="0"/>
          </a:p>
          <a:p>
            <a:r>
              <a:rPr lang="de-AT" baseline="0" dirty="0"/>
              <a:t>In </a:t>
            </a:r>
            <a:r>
              <a:rPr lang="de-AT" baseline="0" dirty="0" err="1"/>
              <a:t>our</a:t>
            </a:r>
            <a:r>
              <a:rPr lang="de-AT" baseline="0" dirty="0"/>
              <a:t> </a:t>
            </a:r>
            <a:r>
              <a:rPr lang="de-AT" baseline="0" dirty="0" err="1"/>
              <a:t>project</a:t>
            </a:r>
            <a:r>
              <a:rPr lang="de-AT" baseline="0" dirty="0"/>
              <a:t> </a:t>
            </a:r>
            <a:r>
              <a:rPr lang="de-AT" baseline="0" dirty="0" err="1"/>
              <a:t>we</a:t>
            </a:r>
            <a:r>
              <a:rPr lang="de-AT" baseline="0" dirty="0"/>
              <a:t> </a:t>
            </a:r>
            <a:r>
              <a:rPr lang="de-AT" baseline="0" dirty="0" err="1"/>
              <a:t>tried</a:t>
            </a:r>
            <a:r>
              <a:rPr lang="de-AT" baseline="0" dirty="0"/>
              <a:t> </a:t>
            </a:r>
            <a:r>
              <a:rPr lang="de-AT" baseline="0" dirty="0" err="1"/>
              <a:t>to</a:t>
            </a:r>
            <a:r>
              <a:rPr lang="de-AT" baseline="0" dirty="0"/>
              <a:t> </a:t>
            </a:r>
            <a:r>
              <a:rPr lang="de-AT" baseline="0" dirty="0" err="1"/>
              <a:t>better</a:t>
            </a:r>
            <a:r>
              <a:rPr lang="de-AT" baseline="0" dirty="0"/>
              <a:t> link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three</a:t>
            </a:r>
            <a:r>
              <a:rPr lang="de-AT" baseline="0" dirty="0"/>
              <a:t> different </a:t>
            </a:r>
            <a:r>
              <a:rPr lang="de-AT" baseline="0" dirty="0" err="1"/>
              <a:t>levels</a:t>
            </a:r>
            <a:r>
              <a:rPr lang="de-AT" baseline="0" dirty="0"/>
              <a:t> </a:t>
            </a:r>
            <a:r>
              <a:rPr lang="de-AT" baseline="0" dirty="0" err="1"/>
              <a:t>of</a:t>
            </a:r>
            <a:r>
              <a:rPr lang="de-AT" baseline="0" dirty="0"/>
              <a:t> </a:t>
            </a:r>
            <a:r>
              <a:rPr lang="de-AT" baseline="0" dirty="0" err="1"/>
              <a:t>acceptance</a:t>
            </a:r>
            <a:r>
              <a:rPr lang="de-AT" baseline="0" dirty="0"/>
              <a:t> in an </a:t>
            </a:r>
            <a:r>
              <a:rPr lang="de-AT" baseline="0" dirty="0" err="1"/>
              <a:t>integrated</a:t>
            </a:r>
            <a:r>
              <a:rPr lang="de-AT" baseline="0" dirty="0"/>
              <a:t> </a:t>
            </a:r>
            <a:r>
              <a:rPr lang="de-AT" baseline="0" dirty="0" err="1"/>
              <a:t>assessment</a:t>
            </a:r>
            <a:r>
              <a:rPr lang="de-AT" baseline="0" dirty="0"/>
              <a:t>, </a:t>
            </a:r>
            <a:r>
              <a:rPr lang="de-AT" baseline="0" dirty="0" err="1"/>
              <a:t>because</a:t>
            </a:r>
            <a:r>
              <a:rPr lang="de-AT" baseline="0" dirty="0"/>
              <a:t> </a:t>
            </a:r>
            <a:r>
              <a:rPr lang="de-AT" baseline="0" dirty="0" err="1"/>
              <a:t>as</a:t>
            </a:r>
            <a:r>
              <a:rPr lang="de-AT" baseline="0" dirty="0"/>
              <a:t> </a:t>
            </a:r>
            <a:r>
              <a:rPr lang="de-AT" baseline="0" dirty="0" err="1"/>
              <a:t>Wüstenhagen</a:t>
            </a:r>
            <a:r>
              <a:rPr lang="de-AT" baseline="0" dirty="0"/>
              <a:t> </a:t>
            </a:r>
            <a:r>
              <a:rPr lang="de-AT" baseline="0" dirty="0" err="1"/>
              <a:t>and</a:t>
            </a:r>
            <a:r>
              <a:rPr lang="de-AT" baseline="0" dirty="0"/>
              <a:t> </a:t>
            </a:r>
            <a:r>
              <a:rPr lang="de-AT" baseline="0" dirty="0" err="1"/>
              <a:t>others</a:t>
            </a:r>
            <a:r>
              <a:rPr lang="de-AT" baseline="0" dirty="0"/>
              <a:t> </a:t>
            </a:r>
            <a:r>
              <a:rPr lang="de-AT" baseline="0" dirty="0" err="1"/>
              <a:t>already</a:t>
            </a:r>
            <a:r>
              <a:rPr lang="de-AT" baseline="0" dirty="0"/>
              <a:t> </a:t>
            </a:r>
            <a:r>
              <a:rPr lang="de-AT" baseline="0" dirty="0" err="1"/>
              <a:t>justified</a:t>
            </a:r>
            <a:r>
              <a:rPr lang="de-AT" baseline="0" dirty="0"/>
              <a:t>, </a:t>
            </a:r>
            <a:r>
              <a:rPr lang="de-AT" baseline="0" dirty="0" err="1"/>
              <a:t>the</a:t>
            </a:r>
            <a:r>
              <a:rPr lang="de-AT" baseline="0" dirty="0"/>
              <a:t> </a:t>
            </a:r>
            <a:r>
              <a:rPr lang="de-AT" baseline="0" dirty="0" err="1"/>
              <a:t>three</a:t>
            </a:r>
            <a:r>
              <a:rPr lang="de-AT" baseline="0" dirty="0"/>
              <a:t> </a:t>
            </a:r>
            <a:r>
              <a:rPr lang="de-AT" baseline="0" dirty="0" err="1"/>
              <a:t>levels</a:t>
            </a:r>
            <a:r>
              <a:rPr lang="de-AT" baseline="0" dirty="0"/>
              <a:t> </a:t>
            </a:r>
            <a:r>
              <a:rPr lang="de-AT" baseline="0" dirty="0" err="1"/>
              <a:t>certainly</a:t>
            </a:r>
            <a:r>
              <a:rPr lang="de-AT" baseline="0" dirty="0"/>
              <a:t> </a:t>
            </a:r>
            <a:r>
              <a:rPr lang="de-AT" baseline="0" dirty="0" err="1"/>
              <a:t>influence</a:t>
            </a:r>
            <a:r>
              <a:rPr lang="de-AT" baseline="0" dirty="0"/>
              <a:t> </a:t>
            </a:r>
            <a:r>
              <a:rPr lang="de-AT" baseline="0" dirty="0" err="1"/>
              <a:t>each</a:t>
            </a:r>
            <a:r>
              <a:rPr lang="de-AT" baseline="0" dirty="0"/>
              <a:t> </a:t>
            </a:r>
            <a:r>
              <a:rPr lang="de-AT" baseline="0" dirty="0" err="1"/>
              <a:t>other</a:t>
            </a:r>
            <a:r>
              <a:rPr lang="de-AT" baseline="0" dirty="0"/>
              <a:t>.</a:t>
            </a:r>
            <a:endParaRPr lang="de-AT" dirty="0"/>
          </a:p>
          <a:p>
            <a:endParaRPr lang="de-A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>
              <a:buFontTx/>
              <a:buNone/>
            </a:pPr>
            <a:r>
              <a:rPr lang="de-AT" sz="1100" dirty="0" err="1"/>
              <a:t>We</a:t>
            </a:r>
            <a:r>
              <a:rPr lang="de-AT" sz="1100" dirty="0"/>
              <a:t> </a:t>
            </a:r>
            <a:r>
              <a:rPr lang="de-AT" sz="1100" dirty="0" err="1"/>
              <a:t>first</a:t>
            </a:r>
            <a:r>
              <a:rPr lang="de-AT" sz="1100" dirty="0"/>
              <a:t> </a:t>
            </a:r>
            <a:r>
              <a:rPr lang="de-AT" sz="1100" dirty="0" err="1"/>
              <a:t>tried</a:t>
            </a:r>
            <a:r>
              <a:rPr lang="de-AT" sz="1100" dirty="0"/>
              <a:t> </a:t>
            </a:r>
            <a:r>
              <a:rPr lang="de-AT" sz="1100" dirty="0" err="1"/>
              <a:t>to</a:t>
            </a:r>
            <a:r>
              <a:rPr lang="de-AT" sz="1100" dirty="0"/>
              <a:t> </a:t>
            </a:r>
            <a:r>
              <a:rPr lang="de-AT" sz="1100" dirty="0" err="1"/>
              <a:t>investigate</a:t>
            </a:r>
            <a:r>
              <a:rPr lang="de-AT" sz="1100" dirty="0"/>
              <a:t> </a:t>
            </a:r>
            <a:r>
              <a:rPr lang="de-AT" sz="1100" dirty="0" err="1"/>
              <a:t>the</a:t>
            </a:r>
            <a:r>
              <a:rPr lang="de-AT" sz="1100" dirty="0"/>
              <a:t> </a:t>
            </a:r>
            <a:r>
              <a:rPr lang="de-AT" sz="1100" dirty="0" err="1"/>
              <a:t>techno-economical</a:t>
            </a:r>
            <a:r>
              <a:rPr lang="de-AT" sz="1100" baseline="0" dirty="0"/>
              <a:t> potential </a:t>
            </a:r>
            <a:r>
              <a:rPr lang="de-AT" sz="1100" baseline="0" dirty="0" err="1"/>
              <a:t>of</a:t>
            </a:r>
            <a:r>
              <a:rPr lang="de-AT" sz="1100" baseline="0" dirty="0"/>
              <a:t> wind </a:t>
            </a:r>
            <a:r>
              <a:rPr lang="de-AT" sz="1100" baseline="0" dirty="0" err="1"/>
              <a:t>energy</a:t>
            </a:r>
            <a:r>
              <a:rPr lang="de-AT" sz="1100" baseline="0" dirty="0"/>
              <a:t> in Austria. </a:t>
            </a:r>
            <a:r>
              <a:rPr lang="de-AT" sz="1100" baseline="0" dirty="0" err="1"/>
              <a:t>For</a:t>
            </a:r>
            <a:r>
              <a:rPr lang="de-AT" sz="1100" baseline="0" dirty="0"/>
              <a:t> </a:t>
            </a:r>
            <a:r>
              <a:rPr lang="de-AT" sz="1100" baseline="0" dirty="0" err="1"/>
              <a:t>the</a:t>
            </a:r>
            <a:r>
              <a:rPr lang="de-AT" sz="1100" baseline="0" dirty="0"/>
              <a:t> </a:t>
            </a:r>
            <a:r>
              <a:rPr lang="de-AT" sz="1100" baseline="0" dirty="0" err="1"/>
              <a:t>assessment</a:t>
            </a:r>
            <a:r>
              <a:rPr lang="de-AT" sz="1100" baseline="0" dirty="0"/>
              <a:t> </a:t>
            </a:r>
            <a:r>
              <a:rPr lang="de-AT" sz="1100" baseline="0" dirty="0" err="1"/>
              <a:t>we</a:t>
            </a:r>
            <a:r>
              <a:rPr lang="de-AT" sz="1100" baseline="0" dirty="0"/>
              <a:t> </a:t>
            </a:r>
            <a:r>
              <a:rPr lang="de-AT" sz="1100" baseline="0" dirty="0" err="1"/>
              <a:t>used</a:t>
            </a:r>
            <a:r>
              <a:rPr lang="de-AT" sz="1100" baseline="0" dirty="0"/>
              <a:t> a </a:t>
            </a:r>
            <a:r>
              <a:rPr lang="de-AT" sz="1100" baseline="0" dirty="0" err="1"/>
              <a:t>participatory</a:t>
            </a:r>
            <a:r>
              <a:rPr lang="de-AT" sz="1100" baseline="0" dirty="0"/>
              <a:t> </a:t>
            </a:r>
            <a:r>
              <a:rPr lang="de-AT" sz="1100" baseline="0" dirty="0" err="1"/>
              <a:t>modelling</a:t>
            </a:r>
            <a:r>
              <a:rPr lang="de-AT" sz="1100" baseline="0" dirty="0"/>
              <a:t> </a:t>
            </a:r>
            <a:r>
              <a:rPr lang="de-AT" sz="1100" baseline="0" dirty="0" err="1"/>
              <a:t>approach</a:t>
            </a:r>
            <a:r>
              <a:rPr lang="de-AT" sz="1100" baseline="0" dirty="0"/>
              <a:t>, </a:t>
            </a:r>
            <a:r>
              <a:rPr lang="de-AT" sz="1100" baseline="0" dirty="0" err="1"/>
              <a:t>where</a:t>
            </a:r>
            <a:r>
              <a:rPr lang="de-AT" sz="1100" baseline="0" dirty="0"/>
              <a:t> </a:t>
            </a:r>
            <a:r>
              <a:rPr lang="de-AT" sz="1100" baseline="0" dirty="0" err="1"/>
              <a:t>we</a:t>
            </a:r>
            <a:r>
              <a:rPr lang="de-AT" sz="1100" baseline="0" dirty="0"/>
              <a:t> </a:t>
            </a:r>
            <a:r>
              <a:rPr lang="de-AT" sz="1100" baseline="0" dirty="0" err="1"/>
              <a:t>included</a:t>
            </a:r>
            <a:r>
              <a:rPr lang="de-AT" sz="1100" baseline="0" dirty="0"/>
              <a:t> </a:t>
            </a:r>
            <a:r>
              <a:rPr lang="de-AT" sz="1100" baseline="0" dirty="0" err="1"/>
              <a:t>the</a:t>
            </a:r>
            <a:r>
              <a:rPr lang="de-AT" sz="1100" baseline="0" dirty="0"/>
              <a:t> </a:t>
            </a:r>
            <a:r>
              <a:rPr lang="de-AT" sz="1100" baseline="0" dirty="0" err="1"/>
              <a:t>views</a:t>
            </a:r>
            <a:r>
              <a:rPr lang="de-AT" sz="1100" baseline="0" dirty="0"/>
              <a:t> </a:t>
            </a:r>
            <a:r>
              <a:rPr lang="de-AT" sz="1100" baseline="0" dirty="0" err="1"/>
              <a:t>of</a:t>
            </a:r>
            <a:r>
              <a:rPr lang="de-AT" sz="1100" baseline="0" dirty="0"/>
              <a:t> </a:t>
            </a:r>
            <a:r>
              <a:rPr lang="de-AT" sz="1100" baseline="0" dirty="0" err="1"/>
              <a:t>the</a:t>
            </a:r>
            <a:r>
              <a:rPr lang="de-AT" sz="1100" baseline="0" dirty="0"/>
              <a:t> </a:t>
            </a:r>
            <a:r>
              <a:rPr lang="de-AT" sz="1100" baseline="0" dirty="0" err="1"/>
              <a:t>most</a:t>
            </a:r>
            <a:r>
              <a:rPr lang="de-AT" sz="1100" baseline="0" dirty="0"/>
              <a:t> </a:t>
            </a:r>
            <a:r>
              <a:rPr lang="de-AT" sz="1100" baseline="0" dirty="0" err="1"/>
              <a:t>important</a:t>
            </a:r>
            <a:r>
              <a:rPr lang="de-AT" sz="1100" baseline="0" dirty="0"/>
              <a:t> </a:t>
            </a:r>
            <a:r>
              <a:rPr lang="de-AT" sz="1100" baseline="0" dirty="0" err="1"/>
              <a:t>stakeholders</a:t>
            </a:r>
            <a:r>
              <a:rPr lang="de-AT" sz="1100" baseline="0" dirty="0"/>
              <a:t> in </a:t>
            </a:r>
            <a:r>
              <a:rPr lang="de-AT" sz="1100" baseline="0" dirty="0" err="1"/>
              <a:t>the</a:t>
            </a:r>
            <a:r>
              <a:rPr lang="de-AT" sz="1100" baseline="0" dirty="0"/>
              <a:t> </a:t>
            </a:r>
            <a:r>
              <a:rPr lang="de-AT" sz="1100" baseline="0" dirty="0" err="1"/>
              <a:t>field</a:t>
            </a:r>
            <a:r>
              <a:rPr lang="de-AT" sz="1100" baseline="0" dirty="0"/>
              <a:t> (</a:t>
            </a:r>
            <a:r>
              <a:rPr lang="de-AT" sz="1100" baseline="0" dirty="0" err="1"/>
              <a:t>proponents</a:t>
            </a:r>
            <a:r>
              <a:rPr lang="de-AT" sz="1100" baseline="0" dirty="0"/>
              <a:t> </a:t>
            </a:r>
            <a:r>
              <a:rPr lang="de-AT" sz="1100" baseline="0" dirty="0" err="1"/>
              <a:t>and</a:t>
            </a:r>
            <a:r>
              <a:rPr lang="de-AT" sz="1100" baseline="0" dirty="0"/>
              <a:t> </a:t>
            </a:r>
            <a:r>
              <a:rPr lang="de-AT" sz="1100" baseline="0" dirty="0" err="1"/>
              <a:t>opponents</a:t>
            </a:r>
            <a:r>
              <a:rPr lang="de-AT" sz="1100" baseline="0" dirty="0"/>
              <a:t> </a:t>
            </a:r>
            <a:r>
              <a:rPr lang="de-AT" sz="1100" baseline="0" dirty="0" err="1"/>
              <a:t>of</a:t>
            </a:r>
            <a:r>
              <a:rPr lang="de-AT" sz="1100" baseline="0" dirty="0"/>
              <a:t> wind </a:t>
            </a:r>
            <a:r>
              <a:rPr lang="de-AT" sz="1100" baseline="0" dirty="0" err="1"/>
              <a:t>energy</a:t>
            </a:r>
            <a:r>
              <a:rPr lang="de-AT" sz="1100" baseline="0" dirty="0"/>
              <a:t>). </a:t>
            </a:r>
            <a:r>
              <a:rPr lang="de-AT" sz="1100" baseline="0" dirty="0" err="1"/>
              <a:t>We</a:t>
            </a:r>
            <a:r>
              <a:rPr lang="de-AT" sz="1100" baseline="0" dirty="0"/>
              <a:t> </a:t>
            </a:r>
            <a:r>
              <a:rPr lang="de-AT" sz="1100" baseline="0" dirty="0" err="1"/>
              <a:t>wanted</a:t>
            </a:r>
            <a:r>
              <a:rPr lang="de-AT" sz="1100" baseline="0" dirty="0"/>
              <a:t> </a:t>
            </a:r>
            <a:r>
              <a:rPr lang="de-AT" sz="1100" baseline="0" dirty="0" err="1"/>
              <a:t>to</a:t>
            </a:r>
            <a:r>
              <a:rPr lang="de-AT" sz="1100" baseline="0" dirty="0"/>
              <a:t> </a:t>
            </a:r>
            <a:r>
              <a:rPr lang="de-AT" sz="1100" baseline="0" dirty="0" err="1"/>
              <a:t>show</a:t>
            </a:r>
            <a:r>
              <a:rPr lang="de-AT" sz="1100" baseline="0" dirty="0"/>
              <a:t> </a:t>
            </a:r>
            <a:r>
              <a:rPr lang="de-AT" sz="1100" baseline="0" dirty="0" err="1"/>
              <a:t>that</a:t>
            </a:r>
            <a:r>
              <a:rPr lang="de-AT" sz="1100" baseline="0" dirty="0"/>
              <a:t> not </a:t>
            </a:r>
            <a:r>
              <a:rPr lang="de-AT" sz="1100" baseline="0" dirty="0" err="1"/>
              <a:t>only</a:t>
            </a:r>
            <a:r>
              <a:rPr lang="de-AT" sz="1100" baseline="0" dirty="0"/>
              <a:t> </a:t>
            </a:r>
            <a:r>
              <a:rPr lang="de-AT" sz="1100" baseline="0" dirty="0" err="1"/>
              <a:t>the</a:t>
            </a:r>
            <a:r>
              <a:rPr lang="de-AT" sz="1100" baseline="0" dirty="0"/>
              <a:t> </a:t>
            </a:r>
            <a:r>
              <a:rPr lang="de-AT" sz="1100" baseline="0" dirty="0" err="1"/>
              <a:t>market</a:t>
            </a:r>
            <a:r>
              <a:rPr lang="de-AT" sz="1100" baseline="0" dirty="0"/>
              <a:t> </a:t>
            </a:r>
            <a:r>
              <a:rPr lang="de-AT" sz="1100" baseline="0" dirty="0" err="1"/>
              <a:t>incentives</a:t>
            </a:r>
            <a:r>
              <a:rPr lang="de-AT" sz="1100" baseline="0" dirty="0"/>
              <a:t> (</a:t>
            </a:r>
            <a:r>
              <a:rPr lang="de-AT" sz="1100" baseline="0" dirty="0" err="1"/>
              <a:t>feed</a:t>
            </a:r>
            <a:r>
              <a:rPr lang="de-AT" sz="1100" baseline="0" dirty="0"/>
              <a:t> in </a:t>
            </a:r>
            <a:r>
              <a:rPr lang="de-AT" sz="1100" baseline="0" dirty="0" err="1"/>
              <a:t>tariffs</a:t>
            </a:r>
            <a:r>
              <a:rPr lang="de-AT" sz="1100" baseline="0" dirty="0"/>
              <a:t>, </a:t>
            </a:r>
            <a:r>
              <a:rPr lang="de-AT" sz="1100" baseline="0" dirty="0" err="1"/>
              <a:t>investor</a:t>
            </a:r>
            <a:r>
              <a:rPr lang="de-AT" sz="1100" baseline="0" dirty="0"/>
              <a:t> </a:t>
            </a:r>
            <a:r>
              <a:rPr lang="de-AT" sz="1100" baseline="0" dirty="0" err="1"/>
              <a:t>behavior</a:t>
            </a:r>
            <a:r>
              <a:rPr lang="de-AT" sz="1100" baseline="0" dirty="0"/>
              <a:t>, etc.) </a:t>
            </a:r>
            <a:r>
              <a:rPr lang="de-AT" sz="1100" baseline="0" dirty="0" err="1"/>
              <a:t>are</a:t>
            </a:r>
            <a:r>
              <a:rPr lang="de-AT" sz="1100" baseline="0" dirty="0"/>
              <a:t> </a:t>
            </a:r>
            <a:r>
              <a:rPr lang="de-AT" sz="1100" baseline="0" dirty="0" err="1"/>
              <a:t>important</a:t>
            </a:r>
            <a:r>
              <a:rPr lang="de-AT" sz="1100" baseline="0" dirty="0"/>
              <a:t>, but </a:t>
            </a:r>
            <a:r>
              <a:rPr lang="de-AT" sz="1100" baseline="0" dirty="0" err="1"/>
              <a:t>the</a:t>
            </a:r>
            <a:r>
              <a:rPr lang="de-AT" sz="1100" baseline="0" dirty="0"/>
              <a:t> </a:t>
            </a:r>
            <a:r>
              <a:rPr lang="de-AT" sz="1100" baseline="0" dirty="0" err="1"/>
              <a:t>suitability</a:t>
            </a:r>
            <a:r>
              <a:rPr lang="de-AT" sz="1100" baseline="0" dirty="0"/>
              <a:t> </a:t>
            </a:r>
            <a:r>
              <a:rPr lang="de-AT" sz="1100" baseline="0" dirty="0" err="1"/>
              <a:t>and</a:t>
            </a:r>
            <a:r>
              <a:rPr lang="de-AT" sz="1100" baseline="0" dirty="0"/>
              <a:t> </a:t>
            </a:r>
            <a:r>
              <a:rPr lang="de-AT" sz="1100" baseline="0" dirty="0" err="1"/>
              <a:t>availability</a:t>
            </a:r>
            <a:r>
              <a:rPr lang="de-AT" sz="1100" baseline="0" dirty="0"/>
              <a:t> </a:t>
            </a:r>
            <a:r>
              <a:rPr lang="de-AT" sz="1100" baseline="0" dirty="0" err="1"/>
              <a:t>of</a:t>
            </a:r>
            <a:r>
              <a:rPr lang="de-AT" sz="1100" baseline="0" dirty="0"/>
              <a:t> </a:t>
            </a:r>
            <a:r>
              <a:rPr lang="de-AT" sz="1100" baseline="0" dirty="0" err="1"/>
              <a:t>land</a:t>
            </a:r>
            <a:r>
              <a:rPr lang="de-AT" sz="1100" baseline="0" dirty="0"/>
              <a:t> </a:t>
            </a:r>
            <a:r>
              <a:rPr lang="de-AT" sz="1100" baseline="0" dirty="0" err="1"/>
              <a:t>for</a:t>
            </a:r>
            <a:r>
              <a:rPr lang="de-AT" sz="1100" baseline="0" dirty="0"/>
              <a:t> </a:t>
            </a:r>
            <a:r>
              <a:rPr lang="de-AT" sz="1100" baseline="0" dirty="0" err="1"/>
              <a:t>the</a:t>
            </a:r>
            <a:r>
              <a:rPr lang="de-AT" sz="1100" baseline="0" dirty="0"/>
              <a:t> </a:t>
            </a:r>
            <a:r>
              <a:rPr lang="de-AT" sz="1100" baseline="0" dirty="0" err="1"/>
              <a:t>use</a:t>
            </a:r>
            <a:r>
              <a:rPr lang="de-AT" sz="1100" baseline="0" dirty="0"/>
              <a:t> </a:t>
            </a:r>
            <a:r>
              <a:rPr lang="de-AT" sz="1100" baseline="0" dirty="0" err="1"/>
              <a:t>of</a:t>
            </a:r>
            <a:r>
              <a:rPr lang="de-AT" sz="1100" baseline="0" dirty="0"/>
              <a:t> wind </a:t>
            </a:r>
            <a:r>
              <a:rPr lang="de-AT" sz="1100" baseline="0" dirty="0" err="1"/>
              <a:t>energy</a:t>
            </a:r>
            <a:r>
              <a:rPr lang="de-AT" sz="1100" baseline="0" dirty="0"/>
              <a:t>.</a:t>
            </a:r>
          </a:p>
          <a:p>
            <a:pPr marL="228600" indent="-228600">
              <a:buFontTx/>
              <a:buNone/>
            </a:pPr>
            <a:r>
              <a:rPr lang="de-AT" sz="1100" baseline="0" dirty="0" err="1"/>
              <a:t>Then</a:t>
            </a:r>
            <a:r>
              <a:rPr lang="de-AT" sz="1100" baseline="0" dirty="0"/>
              <a:t> </a:t>
            </a:r>
            <a:r>
              <a:rPr lang="de-AT" sz="1100" baseline="0" dirty="0" err="1"/>
              <a:t>we</a:t>
            </a:r>
            <a:r>
              <a:rPr lang="de-AT" sz="1100" baseline="0" dirty="0"/>
              <a:t> </a:t>
            </a:r>
            <a:r>
              <a:rPr lang="de-AT" sz="1100" baseline="0" dirty="0" err="1"/>
              <a:t>tried</a:t>
            </a:r>
            <a:r>
              <a:rPr lang="de-AT" sz="1100" baseline="0" dirty="0"/>
              <a:t> </a:t>
            </a:r>
            <a:r>
              <a:rPr lang="de-AT" sz="1100" baseline="0" dirty="0" err="1"/>
              <a:t>to</a:t>
            </a:r>
            <a:r>
              <a:rPr lang="de-AT" sz="1100" baseline="0" dirty="0"/>
              <a:t> </a:t>
            </a:r>
            <a:r>
              <a:rPr lang="de-AT" sz="1100" baseline="0" dirty="0" err="1"/>
              <a:t>assess</a:t>
            </a:r>
            <a:r>
              <a:rPr lang="de-AT" sz="1100" baseline="0" dirty="0"/>
              <a:t> </a:t>
            </a:r>
            <a:r>
              <a:rPr lang="de-AT" sz="1100" baseline="0" dirty="0" err="1"/>
              <a:t>the</a:t>
            </a:r>
            <a:r>
              <a:rPr lang="de-AT" sz="1100" baseline="0" dirty="0"/>
              <a:t> </a:t>
            </a:r>
            <a:r>
              <a:rPr lang="de-AT" sz="1100" baseline="0" dirty="0" err="1"/>
              <a:t>patterns</a:t>
            </a:r>
            <a:r>
              <a:rPr lang="de-AT" sz="1100" baseline="0" dirty="0"/>
              <a:t> </a:t>
            </a:r>
            <a:r>
              <a:rPr lang="de-AT" sz="1100" baseline="0" dirty="0" err="1"/>
              <a:t>of</a:t>
            </a:r>
            <a:r>
              <a:rPr lang="de-AT" sz="1100" baseline="0" dirty="0"/>
              <a:t> </a:t>
            </a:r>
            <a:r>
              <a:rPr lang="de-AT" sz="1100" baseline="0" dirty="0" err="1"/>
              <a:t>acceptence</a:t>
            </a:r>
            <a:r>
              <a:rPr lang="de-AT" sz="1100" baseline="0" dirty="0"/>
              <a:t> </a:t>
            </a:r>
            <a:r>
              <a:rPr lang="de-AT" sz="1100" baseline="0" dirty="0" err="1"/>
              <a:t>and</a:t>
            </a:r>
            <a:r>
              <a:rPr lang="de-AT" sz="1100" baseline="0" dirty="0"/>
              <a:t> non-</a:t>
            </a:r>
            <a:r>
              <a:rPr lang="de-AT" sz="1100" baseline="0" dirty="0" err="1"/>
              <a:t>acceptance</a:t>
            </a:r>
            <a:r>
              <a:rPr lang="de-AT" sz="1100" baseline="0" dirty="0"/>
              <a:t> </a:t>
            </a:r>
            <a:r>
              <a:rPr lang="de-AT" sz="1100" baseline="0" dirty="0" err="1"/>
              <a:t>together</a:t>
            </a:r>
            <a:r>
              <a:rPr lang="de-AT" sz="1100" baseline="0" dirty="0"/>
              <a:t> </a:t>
            </a:r>
            <a:r>
              <a:rPr lang="de-AT" sz="1100" baseline="0" dirty="0" err="1"/>
              <a:t>with</a:t>
            </a:r>
            <a:r>
              <a:rPr lang="de-AT" sz="1100" baseline="0" dirty="0"/>
              <a:t> a </a:t>
            </a:r>
            <a:r>
              <a:rPr lang="de-AT" sz="1100" baseline="0" dirty="0" err="1"/>
              <a:t>group</a:t>
            </a:r>
            <a:r>
              <a:rPr lang="de-AT" sz="1100" baseline="0" dirty="0"/>
              <a:t> </a:t>
            </a:r>
            <a:r>
              <a:rPr lang="de-AT" sz="1100" baseline="0" dirty="0" err="1"/>
              <a:t>of</a:t>
            </a:r>
            <a:r>
              <a:rPr lang="de-AT" sz="1100" baseline="0" dirty="0"/>
              <a:t> </a:t>
            </a:r>
            <a:r>
              <a:rPr lang="de-AT" sz="1100" baseline="0" dirty="0" err="1"/>
              <a:t>citizens</a:t>
            </a:r>
            <a:r>
              <a:rPr lang="de-AT" sz="1100" baseline="0" dirty="0"/>
              <a:t> </a:t>
            </a:r>
            <a:r>
              <a:rPr lang="de-AT" sz="1100" baseline="0" dirty="0" err="1"/>
              <a:t>and</a:t>
            </a:r>
            <a:r>
              <a:rPr lang="de-AT" sz="1100" baseline="0" dirty="0"/>
              <a:t> </a:t>
            </a:r>
            <a:r>
              <a:rPr lang="de-AT" sz="1100" baseline="0" dirty="0" err="1"/>
              <a:t>local</a:t>
            </a:r>
            <a:r>
              <a:rPr lang="de-AT" sz="1100" baseline="0" dirty="0"/>
              <a:t> </a:t>
            </a:r>
            <a:r>
              <a:rPr lang="de-AT" sz="1100" baseline="0" dirty="0" err="1"/>
              <a:t>decision</a:t>
            </a:r>
            <a:r>
              <a:rPr lang="de-AT" sz="1100" baseline="0" dirty="0"/>
              <a:t> </a:t>
            </a:r>
            <a:r>
              <a:rPr lang="de-AT" sz="1100" baseline="0" dirty="0" err="1"/>
              <a:t>makers</a:t>
            </a:r>
            <a:r>
              <a:rPr lang="de-AT" sz="1100" baseline="0" dirty="0"/>
              <a:t>, but </a:t>
            </a:r>
            <a:r>
              <a:rPr lang="de-AT" sz="1100" baseline="0" dirty="0" err="1"/>
              <a:t>at</a:t>
            </a:r>
            <a:r>
              <a:rPr lang="de-AT" sz="1100" baseline="0" dirty="0"/>
              <a:t> </a:t>
            </a:r>
            <a:r>
              <a:rPr lang="de-AT" sz="1100" baseline="0" dirty="0" err="1"/>
              <a:t>the</a:t>
            </a:r>
            <a:r>
              <a:rPr lang="de-AT" sz="1100" baseline="0" dirty="0"/>
              <a:t> same time </a:t>
            </a:r>
            <a:r>
              <a:rPr lang="de-AT" sz="1100" baseline="0" dirty="0" err="1"/>
              <a:t>compared</a:t>
            </a:r>
            <a:r>
              <a:rPr lang="de-AT" sz="1100" baseline="0" dirty="0"/>
              <a:t> </a:t>
            </a:r>
            <a:r>
              <a:rPr lang="de-AT" sz="1100" baseline="0" dirty="0" err="1"/>
              <a:t>these</a:t>
            </a:r>
            <a:r>
              <a:rPr lang="de-AT" sz="1100" baseline="0" dirty="0"/>
              <a:t> </a:t>
            </a:r>
            <a:r>
              <a:rPr lang="de-AT" sz="1100" baseline="0" dirty="0" err="1"/>
              <a:t>answers</a:t>
            </a:r>
            <a:r>
              <a:rPr lang="de-AT" sz="1100" baseline="0" dirty="0"/>
              <a:t> </a:t>
            </a:r>
            <a:r>
              <a:rPr lang="de-AT" sz="1100" baseline="0" dirty="0" err="1"/>
              <a:t>with</a:t>
            </a:r>
            <a:r>
              <a:rPr lang="de-AT" sz="1100" baseline="0" dirty="0"/>
              <a:t> </a:t>
            </a:r>
            <a:r>
              <a:rPr lang="de-AT" sz="1100" baseline="0" dirty="0" err="1"/>
              <a:t>the</a:t>
            </a:r>
            <a:r>
              <a:rPr lang="de-AT" sz="1100" baseline="0" dirty="0"/>
              <a:t> </a:t>
            </a:r>
            <a:r>
              <a:rPr lang="de-AT" sz="1100" baseline="0" dirty="0" err="1"/>
              <a:t>perceptions</a:t>
            </a:r>
            <a:r>
              <a:rPr lang="de-AT" sz="1100" baseline="0" dirty="0"/>
              <a:t> </a:t>
            </a:r>
            <a:r>
              <a:rPr lang="de-AT" sz="1100" baseline="0" dirty="0" err="1"/>
              <a:t>of</a:t>
            </a:r>
            <a:r>
              <a:rPr lang="de-AT" sz="1100" baseline="0" dirty="0"/>
              <a:t> a </a:t>
            </a:r>
            <a:r>
              <a:rPr lang="de-AT" sz="1100" baseline="0" dirty="0" err="1"/>
              <a:t>group</a:t>
            </a:r>
            <a:r>
              <a:rPr lang="de-AT" sz="1100" baseline="0" dirty="0"/>
              <a:t> </a:t>
            </a:r>
            <a:r>
              <a:rPr lang="de-AT" sz="1100" baseline="0" dirty="0" err="1"/>
              <a:t>of</a:t>
            </a:r>
            <a:r>
              <a:rPr lang="de-AT" sz="1100" baseline="0" dirty="0"/>
              <a:t> national </a:t>
            </a:r>
            <a:r>
              <a:rPr lang="de-AT" sz="1100" baseline="0" dirty="0" err="1"/>
              <a:t>wide</a:t>
            </a:r>
            <a:r>
              <a:rPr lang="de-AT" sz="1100" baseline="0" dirty="0"/>
              <a:t> </a:t>
            </a:r>
            <a:r>
              <a:rPr lang="de-AT" sz="1100" baseline="0" dirty="0" err="1"/>
              <a:t>stakeholders</a:t>
            </a:r>
            <a:r>
              <a:rPr lang="de-AT" sz="1100" baseline="0" dirty="0"/>
              <a:t>. </a:t>
            </a:r>
            <a:r>
              <a:rPr lang="de-AT" sz="1100" baseline="0" dirty="0" err="1"/>
              <a:t>Our</a:t>
            </a:r>
            <a:r>
              <a:rPr lang="de-AT" sz="1100" baseline="0" dirty="0"/>
              <a:t> </a:t>
            </a:r>
            <a:r>
              <a:rPr lang="de-AT" sz="1100" baseline="0" dirty="0" err="1"/>
              <a:t>conclusion</a:t>
            </a:r>
            <a:r>
              <a:rPr lang="de-AT" sz="1100" baseline="0" dirty="0"/>
              <a:t> </a:t>
            </a:r>
            <a:r>
              <a:rPr lang="de-AT" sz="1100" baseline="0" dirty="0" err="1"/>
              <a:t>is</a:t>
            </a:r>
            <a:r>
              <a:rPr lang="de-AT" sz="1100" baseline="0" dirty="0"/>
              <a:t> </a:t>
            </a:r>
            <a:r>
              <a:rPr lang="de-AT" sz="1100" baseline="0" dirty="0" err="1"/>
              <a:t>that</a:t>
            </a:r>
            <a:r>
              <a:rPr lang="de-AT" sz="1100" baseline="0" dirty="0"/>
              <a:t> </a:t>
            </a:r>
            <a:r>
              <a:rPr lang="de-AT" sz="1100" baseline="0" dirty="0" err="1"/>
              <a:t>although</a:t>
            </a:r>
            <a:r>
              <a:rPr lang="de-AT" sz="1100" baseline="0" dirty="0"/>
              <a:t> </a:t>
            </a:r>
            <a:r>
              <a:rPr lang="de-AT" sz="1100" baseline="0" dirty="0" err="1"/>
              <a:t>very</a:t>
            </a:r>
            <a:r>
              <a:rPr lang="de-AT" sz="1100" baseline="0" dirty="0"/>
              <a:t> different </a:t>
            </a:r>
            <a:r>
              <a:rPr lang="de-AT" sz="1100" baseline="0" dirty="0" err="1"/>
              <a:t>patterns</a:t>
            </a:r>
            <a:r>
              <a:rPr lang="de-AT" sz="1100" baseline="0" dirty="0"/>
              <a:t> </a:t>
            </a:r>
            <a:r>
              <a:rPr lang="de-AT" sz="1100" baseline="0" dirty="0" err="1"/>
              <a:t>of</a:t>
            </a:r>
            <a:r>
              <a:rPr lang="de-AT" sz="1100" baseline="0" dirty="0"/>
              <a:t> </a:t>
            </a:r>
            <a:r>
              <a:rPr lang="de-AT" sz="1100" baseline="0" dirty="0" err="1"/>
              <a:t>acceptance</a:t>
            </a:r>
            <a:r>
              <a:rPr lang="de-AT" sz="1100" baseline="0" dirty="0"/>
              <a:t> </a:t>
            </a:r>
            <a:r>
              <a:rPr lang="de-AT" sz="1100" baseline="0" dirty="0" err="1"/>
              <a:t>exist</a:t>
            </a:r>
            <a:r>
              <a:rPr lang="de-AT" sz="1100" baseline="0" dirty="0"/>
              <a:t>, </a:t>
            </a:r>
            <a:r>
              <a:rPr lang="de-AT" sz="1100" baseline="0" dirty="0" err="1"/>
              <a:t>there</a:t>
            </a:r>
            <a:r>
              <a:rPr lang="de-AT" sz="1100" baseline="0" dirty="0"/>
              <a:t> </a:t>
            </a:r>
            <a:r>
              <a:rPr lang="de-AT" sz="1100" baseline="0" dirty="0" err="1"/>
              <a:t>is</a:t>
            </a:r>
            <a:r>
              <a:rPr lang="de-AT" sz="1100" baseline="0" dirty="0"/>
              <a:t> a </a:t>
            </a:r>
            <a:r>
              <a:rPr lang="de-AT" sz="1100" baseline="0" dirty="0" err="1"/>
              <a:t>chance</a:t>
            </a:r>
            <a:r>
              <a:rPr lang="de-AT" sz="1100" baseline="0" dirty="0"/>
              <a:t> </a:t>
            </a:r>
            <a:r>
              <a:rPr lang="de-AT" sz="1100" baseline="0" dirty="0" err="1"/>
              <a:t>to</a:t>
            </a:r>
            <a:r>
              <a:rPr lang="de-AT" sz="1100" baseline="0" dirty="0"/>
              <a:t> </a:t>
            </a:r>
            <a:r>
              <a:rPr lang="de-AT" sz="1100" baseline="0" dirty="0" err="1"/>
              <a:t>appeal</a:t>
            </a:r>
            <a:r>
              <a:rPr lang="de-AT" sz="1100" baseline="0" dirty="0"/>
              <a:t> </a:t>
            </a:r>
            <a:r>
              <a:rPr lang="de-AT" sz="1100" baseline="0" dirty="0" err="1"/>
              <a:t>to</a:t>
            </a:r>
            <a:r>
              <a:rPr lang="de-AT" sz="1100" baseline="0" dirty="0"/>
              <a:t> </a:t>
            </a:r>
            <a:r>
              <a:rPr lang="de-AT" sz="1100" baseline="0" dirty="0" err="1"/>
              <a:t>overarching</a:t>
            </a:r>
            <a:r>
              <a:rPr lang="de-AT" sz="1100" baseline="0" dirty="0"/>
              <a:t> </a:t>
            </a:r>
            <a:r>
              <a:rPr lang="de-AT" sz="1100" baseline="0" dirty="0" err="1"/>
              <a:t>targets</a:t>
            </a:r>
            <a:r>
              <a:rPr lang="de-AT" sz="1100" baseline="0" dirty="0"/>
              <a:t> </a:t>
            </a:r>
            <a:r>
              <a:rPr lang="de-AT" sz="1100" baseline="0" dirty="0" err="1"/>
              <a:t>like</a:t>
            </a:r>
            <a:r>
              <a:rPr lang="de-AT" sz="1100" baseline="0" dirty="0"/>
              <a:t> </a:t>
            </a:r>
            <a:r>
              <a:rPr lang="de-AT" sz="1100" baseline="0" dirty="0" err="1"/>
              <a:t>the</a:t>
            </a:r>
            <a:r>
              <a:rPr lang="de-AT" sz="1100" baseline="0" dirty="0"/>
              <a:t> </a:t>
            </a:r>
            <a:r>
              <a:rPr lang="de-AT" sz="1100" baseline="0" dirty="0" err="1"/>
              <a:t>claims</a:t>
            </a:r>
            <a:r>
              <a:rPr lang="de-AT" sz="1100" baseline="0" dirty="0"/>
              <a:t> </a:t>
            </a:r>
            <a:r>
              <a:rPr lang="de-AT" sz="1100" baseline="0" dirty="0" err="1"/>
              <a:t>of</a:t>
            </a:r>
            <a:r>
              <a:rPr lang="de-AT" sz="1100" baseline="0" dirty="0"/>
              <a:t> environmental </a:t>
            </a:r>
            <a:r>
              <a:rPr lang="de-AT" sz="1100" baseline="0" dirty="0" err="1"/>
              <a:t>justice</a:t>
            </a:r>
            <a:r>
              <a:rPr lang="de-AT" sz="1100" baseline="0" dirty="0"/>
              <a:t> </a:t>
            </a:r>
            <a:r>
              <a:rPr lang="de-AT" sz="1100" baseline="0" dirty="0" err="1"/>
              <a:t>to</a:t>
            </a:r>
            <a:r>
              <a:rPr lang="de-AT" sz="1100" baseline="0" dirty="0"/>
              <a:t> </a:t>
            </a:r>
            <a:r>
              <a:rPr lang="de-AT" sz="1100" baseline="0" dirty="0" err="1"/>
              <a:t>solve</a:t>
            </a:r>
            <a:r>
              <a:rPr lang="de-AT" sz="1100" baseline="0" dirty="0"/>
              <a:t> </a:t>
            </a:r>
            <a:r>
              <a:rPr lang="de-AT" sz="1100" baseline="0" dirty="0" err="1"/>
              <a:t>the</a:t>
            </a:r>
            <a:r>
              <a:rPr lang="de-AT" sz="1100" baseline="0" dirty="0"/>
              <a:t> </a:t>
            </a:r>
            <a:r>
              <a:rPr lang="de-AT" sz="1100" baseline="0" dirty="0" err="1"/>
              <a:t>conflicts</a:t>
            </a:r>
            <a:r>
              <a:rPr lang="de-AT" sz="1100" baseline="0" dirty="0"/>
              <a:t>. </a:t>
            </a:r>
            <a:r>
              <a:rPr lang="de-AT" sz="1100" baseline="0" dirty="0" err="1"/>
              <a:t>Hence</a:t>
            </a:r>
            <a:r>
              <a:rPr lang="de-AT" sz="1100" baseline="0" dirty="0"/>
              <a:t>, </a:t>
            </a:r>
            <a:r>
              <a:rPr lang="de-AT" sz="1100" baseline="0" dirty="0" err="1"/>
              <a:t>we</a:t>
            </a:r>
            <a:r>
              <a:rPr lang="de-AT" sz="1100" baseline="0" dirty="0"/>
              <a:t> </a:t>
            </a:r>
            <a:r>
              <a:rPr lang="de-AT" sz="1100" baseline="0" dirty="0" err="1"/>
              <a:t>linked</a:t>
            </a:r>
            <a:r>
              <a:rPr lang="de-AT" sz="1100" baseline="0" dirty="0"/>
              <a:t> </a:t>
            </a:r>
            <a:r>
              <a:rPr lang="de-AT" sz="1100" baseline="0" dirty="0" err="1"/>
              <a:t>elements</a:t>
            </a:r>
            <a:r>
              <a:rPr lang="de-AT" sz="1100" baseline="0" dirty="0"/>
              <a:t> </a:t>
            </a:r>
            <a:r>
              <a:rPr lang="de-AT" sz="1100" baseline="0" dirty="0" err="1"/>
              <a:t>of</a:t>
            </a:r>
            <a:r>
              <a:rPr lang="de-AT" sz="1100" baseline="0" dirty="0"/>
              <a:t> </a:t>
            </a:r>
            <a:r>
              <a:rPr lang="de-AT" sz="1100" baseline="0" dirty="0" err="1"/>
              <a:t>community</a:t>
            </a:r>
            <a:r>
              <a:rPr lang="de-AT" sz="1100" baseline="0" dirty="0"/>
              <a:t> </a:t>
            </a:r>
            <a:r>
              <a:rPr lang="de-AT" sz="1100" baseline="0" dirty="0" err="1"/>
              <a:t>acceptance</a:t>
            </a:r>
            <a:r>
              <a:rPr lang="de-AT" sz="1100" baseline="0" dirty="0"/>
              <a:t> </a:t>
            </a:r>
            <a:r>
              <a:rPr lang="de-AT" sz="1100" baseline="0" dirty="0" err="1"/>
              <a:t>with</a:t>
            </a:r>
            <a:r>
              <a:rPr lang="de-AT" sz="1100" baseline="0" dirty="0"/>
              <a:t> </a:t>
            </a:r>
            <a:r>
              <a:rPr lang="de-AT" sz="1100" baseline="0" dirty="0" err="1"/>
              <a:t>decisive</a:t>
            </a:r>
            <a:r>
              <a:rPr lang="de-AT" sz="1100" baseline="0" dirty="0"/>
              <a:t> </a:t>
            </a:r>
            <a:r>
              <a:rPr lang="de-AT" sz="1100" baseline="0" dirty="0" err="1"/>
              <a:t>features</a:t>
            </a:r>
            <a:r>
              <a:rPr lang="de-AT" sz="1100" baseline="0" dirty="0"/>
              <a:t> </a:t>
            </a:r>
            <a:r>
              <a:rPr lang="de-AT" sz="1100" baseline="0" dirty="0" err="1"/>
              <a:t>of</a:t>
            </a:r>
            <a:r>
              <a:rPr lang="de-AT" sz="1100" baseline="0" dirty="0"/>
              <a:t> </a:t>
            </a:r>
            <a:r>
              <a:rPr lang="de-AT" sz="1100" baseline="0" dirty="0" err="1"/>
              <a:t>socio-political</a:t>
            </a:r>
            <a:r>
              <a:rPr lang="de-AT" sz="1100" baseline="0" dirty="0"/>
              <a:t> </a:t>
            </a:r>
            <a:r>
              <a:rPr lang="de-AT" sz="1100" baseline="0" dirty="0" err="1"/>
              <a:t>acceptance</a:t>
            </a:r>
            <a:r>
              <a:rPr lang="de-AT" sz="1100" baseline="0" dirty="0"/>
              <a:t>.</a:t>
            </a:r>
          </a:p>
          <a:p>
            <a:pPr marL="228600" indent="-228600">
              <a:buFontTx/>
              <a:buNone/>
            </a:pPr>
            <a:r>
              <a:rPr lang="de-AT" sz="1100" baseline="0" dirty="0" err="1"/>
              <a:t>And</a:t>
            </a:r>
            <a:r>
              <a:rPr lang="de-AT" sz="1100" baseline="0" dirty="0"/>
              <a:t> </a:t>
            </a:r>
            <a:r>
              <a:rPr lang="de-AT" sz="1100" baseline="0" dirty="0" err="1"/>
              <a:t>third</a:t>
            </a:r>
            <a:r>
              <a:rPr lang="de-AT" sz="1100" baseline="0" dirty="0"/>
              <a:t> </a:t>
            </a:r>
            <a:r>
              <a:rPr lang="de-AT" sz="1100" baseline="0" dirty="0" err="1"/>
              <a:t>we</a:t>
            </a:r>
            <a:r>
              <a:rPr lang="de-AT" sz="1100" baseline="0" dirty="0"/>
              <a:t> </a:t>
            </a:r>
            <a:r>
              <a:rPr lang="de-AT" sz="1100" baseline="0" dirty="0" err="1"/>
              <a:t>are</a:t>
            </a:r>
            <a:r>
              <a:rPr lang="de-AT" sz="1100" baseline="0" dirty="0"/>
              <a:t> </a:t>
            </a:r>
            <a:r>
              <a:rPr lang="de-AT" sz="1100" baseline="0" dirty="0" err="1"/>
              <a:t>interested</a:t>
            </a:r>
            <a:r>
              <a:rPr lang="de-AT" sz="1100" baseline="0" dirty="0"/>
              <a:t> in </a:t>
            </a:r>
            <a:r>
              <a:rPr lang="de-AT" sz="1100" baseline="0" dirty="0" err="1"/>
              <a:t>how</a:t>
            </a:r>
            <a:r>
              <a:rPr lang="de-AT" sz="1100" baseline="0" dirty="0"/>
              <a:t> different narratives </a:t>
            </a:r>
            <a:r>
              <a:rPr lang="de-AT" sz="1100" baseline="0" dirty="0" err="1"/>
              <a:t>are</a:t>
            </a:r>
            <a:r>
              <a:rPr lang="de-AT" sz="1100" baseline="0" dirty="0"/>
              <a:t> </a:t>
            </a:r>
            <a:r>
              <a:rPr lang="de-AT" sz="1100" baseline="0" dirty="0" err="1"/>
              <a:t>used</a:t>
            </a:r>
            <a:r>
              <a:rPr lang="de-AT" sz="1100" baseline="0" dirty="0"/>
              <a:t> </a:t>
            </a:r>
            <a:r>
              <a:rPr lang="de-AT" sz="1100" baseline="0" dirty="0" err="1"/>
              <a:t>legitimizing</a:t>
            </a:r>
            <a:r>
              <a:rPr lang="de-AT" sz="1100" baseline="0" dirty="0"/>
              <a:t> </a:t>
            </a:r>
            <a:r>
              <a:rPr lang="de-AT" sz="1100" baseline="0" dirty="0" err="1"/>
              <a:t>pathways</a:t>
            </a:r>
            <a:r>
              <a:rPr lang="de-AT" sz="1100" baseline="0" dirty="0"/>
              <a:t> </a:t>
            </a:r>
            <a:r>
              <a:rPr lang="de-AT" sz="1100" baseline="0" dirty="0" err="1"/>
              <a:t>of</a:t>
            </a:r>
            <a:r>
              <a:rPr lang="de-AT" sz="1100" baseline="0" dirty="0"/>
              <a:t> </a:t>
            </a:r>
            <a:r>
              <a:rPr lang="de-AT" sz="1100" baseline="0" dirty="0" err="1"/>
              <a:t>the</a:t>
            </a:r>
            <a:r>
              <a:rPr lang="de-AT" sz="1100" baseline="0" dirty="0"/>
              <a:t> </a:t>
            </a:r>
            <a:r>
              <a:rPr lang="de-AT" sz="1100" baseline="0" dirty="0" err="1"/>
              <a:t>energy</a:t>
            </a:r>
            <a:r>
              <a:rPr lang="de-AT" sz="1100" baseline="0" dirty="0"/>
              <a:t> </a:t>
            </a:r>
            <a:r>
              <a:rPr lang="de-AT" sz="1100" baseline="0" dirty="0" err="1"/>
              <a:t>transition</a:t>
            </a:r>
            <a:r>
              <a:rPr lang="de-AT" sz="1100" baseline="0" dirty="0"/>
              <a:t>. </a:t>
            </a:r>
            <a:endParaRPr lang="de-AT" sz="1100" dirty="0"/>
          </a:p>
          <a:p>
            <a:pPr marL="228600" indent="-228600">
              <a:buFontTx/>
              <a:buNone/>
            </a:pPr>
            <a:r>
              <a:rPr lang="de-AT" sz="1100" dirty="0" err="1"/>
              <a:t>If</a:t>
            </a:r>
            <a:r>
              <a:rPr lang="de-AT" sz="1100" dirty="0"/>
              <a:t> </a:t>
            </a:r>
            <a:r>
              <a:rPr lang="de-AT" sz="1100" dirty="0" err="1"/>
              <a:t>you</a:t>
            </a:r>
            <a:r>
              <a:rPr lang="de-AT" sz="1100" dirty="0"/>
              <a:t> </a:t>
            </a:r>
            <a:r>
              <a:rPr lang="de-AT" sz="1100" dirty="0" err="1"/>
              <a:t>think</a:t>
            </a:r>
            <a:r>
              <a:rPr lang="de-AT" sz="1100" baseline="0" dirty="0"/>
              <a:t> </a:t>
            </a:r>
            <a:r>
              <a:rPr lang="de-AT" sz="1100" baseline="0" dirty="0" err="1"/>
              <a:t>these</a:t>
            </a:r>
            <a:r>
              <a:rPr lang="de-AT" sz="1100" baseline="0" dirty="0"/>
              <a:t> </a:t>
            </a:r>
            <a:r>
              <a:rPr lang="de-AT" sz="1100" baseline="0" dirty="0" err="1"/>
              <a:t>issues</a:t>
            </a:r>
            <a:r>
              <a:rPr lang="de-AT" sz="1100" baseline="0" dirty="0"/>
              <a:t> </a:t>
            </a:r>
            <a:r>
              <a:rPr lang="de-AT" sz="1100" baseline="0" dirty="0" err="1"/>
              <a:t>are</a:t>
            </a:r>
            <a:r>
              <a:rPr lang="de-AT" sz="1100" baseline="0" dirty="0"/>
              <a:t> </a:t>
            </a:r>
            <a:r>
              <a:rPr lang="de-AT" sz="1100" baseline="0" dirty="0" err="1"/>
              <a:t>too</a:t>
            </a:r>
            <a:r>
              <a:rPr lang="de-AT" sz="1100" baseline="0" dirty="0"/>
              <a:t> </a:t>
            </a:r>
            <a:r>
              <a:rPr lang="de-AT" sz="1100" baseline="0" dirty="0" err="1"/>
              <a:t>much</a:t>
            </a:r>
            <a:r>
              <a:rPr lang="de-AT" sz="1100" baseline="0" dirty="0"/>
              <a:t> </a:t>
            </a:r>
            <a:r>
              <a:rPr lang="de-AT" sz="1100" baseline="0" dirty="0" err="1"/>
              <a:t>for</a:t>
            </a:r>
            <a:r>
              <a:rPr lang="de-AT" sz="1100" baseline="0" dirty="0"/>
              <a:t> </a:t>
            </a:r>
            <a:r>
              <a:rPr lang="de-AT" sz="1100" baseline="0" dirty="0" err="1"/>
              <a:t>one</a:t>
            </a:r>
            <a:r>
              <a:rPr lang="de-AT" sz="1100" baseline="0" dirty="0"/>
              <a:t> </a:t>
            </a:r>
            <a:r>
              <a:rPr lang="de-AT" sz="1100" baseline="0" dirty="0" err="1"/>
              <a:t>presentation</a:t>
            </a:r>
            <a:r>
              <a:rPr lang="de-AT" sz="1100" baseline="0" dirty="0"/>
              <a:t>, </a:t>
            </a:r>
            <a:r>
              <a:rPr lang="de-AT" sz="1100" baseline="0" dirty="0" err="1"/>
              <a:t>you</a:t>
            </a:r>
            <a:r>
              <a:rPr lang="de-AT" sz="1100" baseline="0" dirty="0"/>
              <a:t> </a:t>
            </a:r>
            <a:r>
              <a:rPr lang="de-AT" sz="1100" baseline="0" dirty="0" err="1"/>
              <a:t>are</a:t>
            </a:r>
            <a:r>
              <a:rPr lang="de-AT" sz="1100" baseline="0" dirty="0"/>
              <a:t> </a:t>
            </a:r>
            <a:r>
              <a:rPr lang="de-AT" sz="1100" baseline="0" dirty="0" err="1"/>
              <a:t>defenitely</a:t>
            </a:r>
            <a:r>
              <a:rPr lang="de-AT" sz="1100" baseline="0" dirty="0"/>
              <a:t> </a:t>
            </a:r>
            <a:r>
              <a:rPr lang="de-AT" sz="1100" baseline="0" dirty="0" err="1"/>
              <a:t>right</a:t>
            </a:r>
            <a:r>
              <a:rPr lang="de-AT" sz="1100" baseline="0" dirty="0"/>
              <a:t>, </a:t>
            </a:r>
            <a:r>
              <a:rPr lang="de-AT" sz="1100" baseline="0" dirty="0" err="1"/>
              <a:t>hence</a:t>
            </a:r>
            <a:r>
              <a:rPr lang="de-AT" sz="1100" baseline="0" dirty="0"/>
              <a:t> I </a:t>
            </a:r>
            <a:r>
              <a:rPr lang="de-AT" sz="1100" baseline="0" dirty="0" err="1"/>
              <a:t>would</a:t>
            </a:r>
            <a:r>
              <a:rPr lang="de-AT" sz="1100" baseline="0" dirty="0"/>
              <a:t> like </a:t>
            </a:r>
            <a:r>
              <a:rPr lang="de-AT" sz="1100" baseline="0" dirty="0" err="1"/>
              <a:t>to</a:t>
            </a:r>
            <a:r>
              <a:rPr lang="de-AT" sz="1100" baseline="0" dirty="0"/>
              <a:t> </a:t>
            </a:r>
            <a:r>
              <a:rPr lang="de-AT" sz="1100" baseline="0" dirty="0" err="1"/>
              <a:t>concentrate</a:t>
            </a:r>
            <a:r>
              <a:rPr lang="de-AT" sz="1100" baseline="0" dirty="0"/>
              <a:t> on: TU Vienna: </a:t>
            </a:r>
            <a:r>
              <a:rPr lang="de-AT" sz="1100" baseline="0" dirty="0" err="1"/>
              <a:t>taking</a:t>
            </a:r>
            <a:r>
              <a:rPr lang="de-AT" sz="1100" baseline="0" dirty="0"/>
              <a:t> </a:t>
            </a:r>
            <a:r>
              <a:rPr lang="de-AT" sz="1100" baseline="0" dirty="0" err="1"/>
              <a:t>into</a:t>
            </a:r>
            <a:r>
              <a:rPr lang="de-AT" sz="1100" baseline="0" dirty="0"/>
              <a:t> </a:t>
            </a:r>
            <a:r>
              <a:rPr lang="de-AT" sz="1100" baseline="0" dirty="0" err="1"/>
              <a:t>account</a:t>
            </a:r>
            <a:r>
              <a:rPr lang="de-AT" sz="1100" baseline="0" dirty="0"/>
              <a:t> </a:t>
            </a:r>
            <a:r>
              <a:rPr lang="de-AT" sz="1100" baseline="0" dirty="0" err="1"/>
              <a:t>the</a:t>
            </a:r>
            <a:r>
              <a:rPr lang="de-AT" sz="1100" baseline="0" dirty="0"/>
              <a:t> </a:t>
            </a:r>
            <a:r>
              <a:rPr lang="de-AT" sz="1100" baseline="0" dirty="0" err="1"/>
              <a:t>theme</a:t>
            </a:r>
            <a:r>
              <a:rPr lang="de-AT" sz="1100" baseline="0" dirty="0"/>
              <a:t> </a:t>
            </a:r>
            <a:r>
              <a:rPr lang="de-AT" sz="1100" baseline="0" dirty="0" err="1"/>
              <a:t>of</a:t>
            </a:r>
            <a:r>
              <a:rPr lang="de-AT" sz="1100" baseline="0" dirty="0"/>
              <a:t> </a:t>
            </a:r>
            <a:r>
              <a:rPr lang="de-AT" sz="1100" baseline="0" dirty="0" err="1"/>
              <a:t>the</a:t>
            </a:r>
            <a:r>
              <a:rPr lang="de-AT" sz="1100" baseline="0" dirty="0"/>
              <a:t> </a:t>
            </a:r>
            <a:r>
              <a:rPr lang="de-AT" sz="1100" baseline="0" dirty="0" err="1"/>
              <a:t>conference</a:t>
            </a:r>
            <a:r>
              <a:rPr lang="de-AT" sz="1100" baseline="0" dirty="0"/>
              <a:t> and </a:t>
            </a:r>
            <a:r>
              <a:rPr lang="de-AT" sz="1100" baseline="0" dirty="0" err="1"/>
              <a:t>the</a:t>
            </a:r>
            <a:r>
              <a:rPr lang="de-AT" sz="1100" baseline="0" dirty="0"/>
              <a:t> </a:t>
            </a:r>
            <a:r>
              <a:rPr lang="de-AT" sz="1100" baseline="0" dirty="0" err="1"/>
              <a:t>interests</a:t>
            </a:r>
            <a:r>
              <a:rPr lang="de-AT" sz="1100" baseline="0" dirty="0"/>
              <a:t> </a:t>
            </a:r>
            <a:r>
              <a:rPr lang="de-AT" sz="1100" baseline="0" dirty="0" err="1"/>
              <a:t>of</a:t>
            </a:r>
            <a:r>
              <a:rPr lang="de-AT" sz="1100" baseline="0" dirty="0"/>
              <a:t> </a:t>
            </a:r>
            <a:r>
              <a:rPr lang="de-AT" sz="1100" baseline="0" dirty="0" err="1"/>
              <a:t>the</a:t>
            </a:r>
            <a:r>
              <a:rPr lang="de-AT" sz="1100" baseline="0" dirty="0"/>
              <a:t> </a:t>
            </a:r>
            <a:r>
              <a:rPr lang="de-AT" sz="1100" baseline="0" dirty="0" err="1"/>
              <a:t>audience</a:t>
            </a:r>
            <a:r>
              <a:rPr lang="de-AT" sz="1100" baseline="0" dirty="0"/>
              <a:t> I will </a:t>
            </a:r>
            <a:r>
              <a:rPr lang="de-AT" sz="1100" baseline="0" dirty="0" err="1"/>
              <a:t>focus</a:t>
            </a:r>
            <a:r>
              <a:rPr lang="de-AT" sz="1100" baseline="0" dirty="0"/>
              <a:t> on </a:t>
            </a:r>
            <a:r>
              <a:rPr lang="de-AT" sz="1100" baseline="0" dirty="0" err="1"/>
              <a:t>the</a:t>
            </a:r>
            <a:r>
              <a:rPr lang="de-AT" sz="1100" baseline="0" dirty="0"/>
              <a:t> techno-</a:t>
            </a:r>
            <a:r>
              <a:rPr lang="de-AT" sz="1100" baseline="0" dirty="0" err="1"/>
              <a:t>economical</a:t>
            </a:r>
            <a:r>
              <a:rPr lang="de-AT" sz="1100" baseline="0" dirty="0"/>
              <a:t> potential</a:t>
            </a:r>
          </a:p>
          <a:p>
            <a:pPr marL="228600" indent="-228600">
              <a:buFontTx/>
              <a:buNone/>
            </a:pPr>
            <a:r>
              <a:rPr lang="de-AT" sz="1100" baseline="0" dirty="0"/>
              <a:t>Oslo: </a:t>
            </a:r>
            <a:r>
              <a:rPr lang="de-AT" sz="1100" baseline="0" dirty="0" err="1"/>
              <a:t>the</a:t>
            </a:r>
            <a:r>
              <a:rPr lang="de-AT" sz="1100" baseline="0" dirty="0"/>
              <a:t> </a:t>
            </a:r>
            <a:r>
              <a:rPr lang="de-AT" sz="1100" baseline="0" dirty="0" err="1"/>
              <a:t>patterns</a:t>
            </a:r>
            <a:r>
              <a:rPr lang="de-AT" sz="1100" baseline="0" dirty="0"/>
              <a:t> </a:t>
            </a:r>
            <a:r>
              <a:rPr lang="de-AT" sz="1100" baseline="0" dirty="0" err="1"/>
              <a:t>of</a:t>
            </a:r>
            <a:r>
              <a:rPr lang="de-AT" sz="1100" baseline="0" dirty="0"/>
              <a:t> </a:t>
            </a:r>
            <a:r>
              <a:rPr lang="de-AT" sz="1100" baseline="0" dirty="0" err="1"/>
              <a:t>acceptance</a:t>
            </a:r>
            <a:r>
              <a:rPr lang="de-AT" sz="1100" baseline="0" dirty="0"/>
              <a:t> and non-</a:t>
            </a:r>
            <a:r>
              <a:rPr lang="de-AT" sz="1100" baseline="0" dirty="0" err="1"/>
              <a:t>acceptance</a:t>
            </a:r>
            <a:r>
              <a:rPr lang="de-AT" sz="1100" baseline="0" dirty="0"/>
              <a:t> and </a:t>
            </a:r>
            <a:r>
              <a:rPr lang="de-AT" sz="1100" baseline="0" dirty="0" err="1"/>
              <a:t>the</a:t>
            </a:r>
            <a:r>
              <a:rPr lang="de-AT" sz="1100" baseline="0" dirty="0"/>
              <a:t> </a:t>
            </a:r>
            <a:r>
              <a:rPr lang="de-AT" sz="1100" baseline="0" dirty="0" err="1"/>
              <a:t>work</a:t>
            </a:r>
            <a:r>
              <a:rPr lang="de-AT" sz="1100" baseline="0" dirty="0"/>
              <a:t> in </a:t>
            </a:r>
            <a:r>
              <a:rPr lang="de-AT" sz="1100" baseline="0" dirty="0" err="1"/>
              <a:t>pogress</a:t>
            </a:r>
            <a:endParaRPr lang="de-AT" sz="1100" baseline="0" dirty="0"/>
          </a:p>
          <a:p>
            <a:pPr marL="228600" indent="-228600">
              <a:buFontTx/>
              <a:buNone/>
            </a:pPr>
            <a:r>
              <a:rPr lang="de-AT" sz="1100" baseline="0" dirty="0" err="1"/>
              <a:t>However</a:t>
            </a:r>
            <a:r>
              <a:rPr lang="de-AT" sz="1100" baseline="0" dirty="0"/>
              <a:t>, </a:t>
            </a:r>
            <a:r>
              <a:rPr lang="de-AT" sz="1100" baseline="0" dirty="0" err="1"/>
              <a:t>there</a:t>
            </a:r>
            <a:r>
              <a:rPr lang="de-AT" sz="1100" baseline="0" dirty="0"/>
              <a:t> </a:t>
            </a:r>
            <a:r>
              <a:rPr lang="de-AT" sz="1100" baseline="0" dirty="0" err="1"/>
              <a:t>is</a:t>
            </a:r>
            <a:r>
              <a:rPr lang="de-AT" sz="1100" baseline="0" dirty="0"/>
              <a:t> not ONE WAY </a:t>
            </a:r>
            <a:r>
              <a:rPr lang="de-AT" sz="1100" baseline="0" dirty="0" err="1"/>
              <a:t>of</a:t>
            </a:r>
            <a:r>
              <a:rPr lang="de-AT" sz="1100" baseline="0" dirty="0"/>
              <a:t> </a:t>
            </a:r>
            <a:r>
              <a:rPr lang="de-AT" sz="1100" baseline="0" dirty="0" err="1"/>
              <a:t>investigating</a:t>
            </a:r>
            <a:r>
              <a:rPr lang="de-AT" sz="1100" baseline="0" dirty="0"/>
              <a:t> social </a:t>
            </a:r>
            <a:r>
              <a:rPr lang="de-AT" sz="1100" baseline="0" dirty="0" err="1"/>
              <a:t>acceptance</a:t>
            </a:r>
            <a:r>
              <a:rPr lang="de-AT" sz="1100" baseline="0" dirty="0"/>
              <a:t>, </a:t>
            </a:r>
            <a:r>
              <a:rPr lang="de-AT" sz="1100" baseline="0" dirty="0" err="1"/>
              <a:t>there</a:t>
            </a:r>
            <a:r>
              <a:rPr lang="de-AT" sz="1100" baseline="0" dirty="0"/>
              <a:t> </a:t>
            </a:r>
            <a:r>
              <a:rPr lang="de-AT" sz="1100" baseline="0" dirty="0" err="1"/>
              <a:t>exists</a:t>
            </a:r>
            <a:r>
              <a:rPr lang="de-AT" sz="1100" baseline="0" dirty="0"/>
              <a:t> </a:t>
            </a:r>
            <a:r>
              <a:rPr lang="de-AT" sz="1100" baseline="0" dirty="0" err="1"/>
              <a:t>many</a:t>
            </a:r>
            <a:r>
              <a:rPr lang="de-AT" sz="1100" baseline="0" dirty="0"/>
              <a:t> </a:t>
            </a:r>
            <a:r>
              <a:rPr lang="de-AT" sz="1100" baseline="0" dirty="0" err="1"/>
              <a:t>ways</a:t>
            </a:r>
            <a:r>
              <a:rPr lang="de-AT" sz="1100" baseline="0" dirty="0"/>
              <a:t>, but all </a:t>
            </a:r>
            <a:r>
              <a:rPr lang="de-AT" sz="1100" baseline="0" dirty="0" err="1"/>
              <a:t>are</a:t>
            </a:r>
            <a:r>
              <a:rPr lang="de-AT" sz="1100" baseline="0" dirty="0"/>
              <a:t> </a:t>
            </a:r>
            <a:r>
              <a:rPr lang="de-AT" sz="1100" baseline="0" dirty="0" err="1"/>
              <a:t>very</a:t>
            </a:r>
            <a:r>
              <a:rPr lang="de-AT" sz="1100" baseline="0" dirty="0"/>
              <a:t> </a:t>
            </a:r>
            <a:r>
              <a:rPr lang="de-AT" sz="1100" baseline="0" dirty="0" err="1"/>
              <a:t>costly</a:t>
            </a:r>
            <a:r>
              <a:rPr lang="de-AT" sz="1100" baseline="0" dirty="0"/>
              <a:t> and time-</a:t>
            </a:r>
            <a:r>
              <a:rPr lang="de-AT" sz="1100" baseline="0" dirty="0" err="1"/>
              <a:t>consuming</a:t>
            </a:r>
            <a:r>
              <a:rPr lang="de-AT" sz="1100" baseline="0" dirty="0"/>
              <a:t>. This </a:t>
            </a:r>
            <a:r>
              <a:rPr lang="de-AT" sz="1100" baseline="0" dirty="0" err="1"/>
              <a:t>is</a:t>
            </a:r>
            <a:r>
              <a:rPr lang="de-AT" sz="1100" baseline="0" dirty="0"/>
              <a:t> </a:t>
            </a:r>
            <a:r>
              <a:rPr lang="de-AT" sz="1100" baseline="0" dirty="0" err="1"/>
              <a:t>one</a:t>
            </a:r>
            <a:r>
              <a:rPr lang="de-AT" sz="1100" baseline="0" dirty="0"/>
              <a:t> </a:t>
            </a:r>
            <a:r>
              <a:rPr lang="de-AT" sz="1100" baseline="0" dirty="0" err="1"/>
              <a:t>reason</a:t>
            </a:r>
            <a:r>
              <a:rPr lang="de-AT" sz="1100" baseline="0" dirty="0"/>
              <a:t>, </a:t>
            </a:r>
            <a:r>
              <a:rPr lang="de-AT" sz="1100" baseline="0" dirty="0" err="1"/>
              <a:t>why</a:t>
            </a:r>
            <a:r>
              <a:rPr lang="de-AT" sz="1100" baseline="0" dirty="0"/>
              <a:t> </a:t>
            </a:r>
            <a:r>
              <a:rPr lang="de-AT" sz="1100" baseline="0" dirty="0" err="1"/>
              <a:t>the</a:t>
            </a:r>
            <a:r>
              <a:rPr lang="de-AT" sz="1100" baseline="0" dirty="0"/>
              <a:t> </a:t>
            </a:r>
            <a:r>
              <a:rPr lang="de-AT" sz="1100" baseline="0" dirty="0" err="1"/>
              <a:t>question</a:t>
            </a:r>
            <a:r>
              <a:rPr lang="de-AT" sz="1100" baseline="0" dirty="0"/>
              <a:t> </a:t>
            </a:r>
            <a:r>
              <a:rPr lang="de-AT" sz="1100" baseline="0" dirty="0" err="1"/>
              <a:t>of</a:t>
            </a:r>
            <a:r>
              <a:rPr lang="de-AT" sz="1100" baseline="0" dirty="0"/>
              <a:t> social </a:t>
            </a:r>
            <a:r>
              <a:rPr lang="de-AT" sz="1100" baseline="0" dirty="0" err="1"/>
              <a:t>acceptance</a:t>
            </a:r>
            <a:r>
              <a:rPr lang="de-AT" sz="1100" baseline="0" dirty="0"/>
              <a:t> </a:t>
            </a:r>
            <a:r>
              <a:rPr lang="de-AT" sz="1100" baseline="0" dirty="0" err="1"/>
              <a:t>is</a:t>
            </a:r>
            <a:r>
              <a:rPr lang="de-AT" sz="1100" baseline="0" dirty="0"/>
              <a:t> not </a:t>
            </a:r>
            <a:r>
              <a:rPr lang="de-AT" sz="1100" baseline="0" dirty="0" err="1"/>
              <a:t>the</a:t>
            </a:r>
            <a:r>
              <a:rPr lang="de-AT" sz="1100" baseline="0" dirty="0"/>
              <a:t> </a:t>
            </a:r>
            <a:r>
              <a:rPr lang="de-AT" sz="1100" baseline="0" dirty="0" err="1"/>
              <a:t>most</a:t>
            </a:r>
            <a:r>
              <a:rPr lang="de-AT" sz="1100" baseline="0" dirty="0"/>
              <a:t> prominent </a:t>
            </a:r>
            <a:r>
              <a:rPr lang="de-AT" sz="1100" baseline="0" dirty="0" err="1"/>
              <a:t>issue</a:t>
            </a:r>
            <a:r>
              <a:rPr lang="de-AT" sz="1100" baseline="0" dirty="0"/>
              <a:t> in real-</a:t>
            </a:r>
            <a:r>
              <a:rPr lang="de-AT" sz="1100" baseline="0" dirty="0" err="1"/>
              <a:t>world</a:t>
            </a:r>
            <a:r>
              <a:rPr lang="de-AT" sz="1100" baseline="0" dirty="0"/>
              <a:t> </a:t>
            </a:r>
            <a:r>
              <a:rPr lang="de-AT" sz="1100" baseline="0" dirty="0" err="1"/>
              <a:t>planning</a:t>
            </a:r>
            <a:r>
              <a:rPr lang="de-AT" sz="1100" baseline="0" dirty="0"/>
              <a:t> and </a:t>
            </a:r>
            <a:r>
              <a:rPr lang="de-AT" sz="1100" baseline="0" dirty="0" err="1"/>
              <a:t>siting</a:t>
            </a:r>
            <a:r>
              <a:rPr lang="de-AT" sz="1100" baseline="0" dirty="0"/>
              <a:t> </a:t>
            </a:r>
            <a:r>
              <a:rPr lang="de-AT" sz="1100" baseline="0" dirty="0" err="1"/>
              <a:t>processes</a:t>
            </a:r>
            <a:r>
              <a:rPr lang="de-AT" sz="1100" baseline="0" dirty="0"/>
              <a:t> </a:t>
            </a:r>
            <a:r>
              <a:rPr lang="de-AT" sz="1100" baseline="0" dirty="0" err="1"/>
              <a:t>of</a:t>
            </a:r>
            <a:r>
              <a:rPr lang="de-AT" sz="1100" baseline="0" dirty="0"/>
              <a:t> wind </a:t>
            </a:r>
            <a:r>
              <a:rPr lang="de-AT" sz="1100" baseline="0" dirty="0" err="1"/>
              <a:t>energy</a:t>
            </a:r>
            <a:r>
              <a:rPr lang="de-AT" sz="1100" baseline="0" dirty="0"/>
              <a:t>.</a:t>
            </a:r>
          </a:p>
          <a:p>
            <a:pPr marL="228600" indent="-228600">
              <a:buFontTx/>
              <a:buNone/>
            </a:pPr>
            <a:endParaRPr lang="de-AT" baseline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How</a:t>
            </a:r>
            <a:r>
              <a:rPr lang="de-DE" baseline="0" dirty="0"/>
              <a:t> </a:t>
            </a:r>
            <a:r>
              <a:rPr lang="de-DE" baseline="0" dirty="0" err="1"/>
              <a:t>did</a:t>
            </a:r>
            <a:r>
              <a:rPr lang="de-DE" baseline="0" dirty="0"/>
              <a:t> </a:t>
            </a:r>
            <a:r>
              <a:rPr lang="de-DE" baseline="0" dirty="0" err="1"/>
              <a:t>we</a:t>
            </a:r>
            <a:r>
              <a:rPr lang="de-DE" baseline="0" dirty="0"/>
              <a:t> </a:t>
            </a:r>
            <a:r>
              <a:rPr lang="de-DE" baseline="0" dirty="0" err="1"/>
              <a:t>operationalize</a:t>
            </a:r>
            <a:r>
              <a:rPr lang="de-DE" baseline="0" dirty="0"/>
              <a:t> </a:t>
            </a:r>
            <a:r>
              <a:rPr lang="de-DE" baseline="0" dirty="0" err="1"/>
              <a:t>our</a:t>
            </a:r>
            <a:r>
              <a:rPr lang="de-DE" baseline="0" dirty="0"/>
              <a:t> </a:t>
            </a:r>
            <a:r>
              <a:rPr lang="de-DE" baseline="0" dirty="0" err="1"/>
              <a:t>research</a:t>
            </a:r>
            <a:r>
              <a:rPr lang="de-DE" baseline="0" dirty="0"/>
              <a:t> </a:t>
            </a:r>
            <a:r>
              <a:rPr lang="de-DE" baseline="0" dirty="0" err="1"/>
              <a:t>questions</a:t>
            </a:r>
            <a:r>
              <a:rPr lang="de-DE" baseline="0" dirty="0"/>
              <a:t>?</a:t>
            </a:r>
          </a:p>
          <a:p>
            <a:endParaRPr lang="de-DE" baseline="0" dirty="0"/>
          </a:p>
          <a:p>
            <a:r>
              <a:rPr lang="en-GB" sz="12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This research approach reflects a participatory integrated assessment. We used modelling tools, visualisation efforts, qualitative methods of social sciences – like semi-structured interviews and focus groups – and the integration of stakeholder knowledge in our transdisciplinary research project.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5B18C-9089-4CCB-AB19-C63A07F3E74B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As I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said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before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we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focused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in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particular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on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socio-political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and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market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acceptance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. The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first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category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, i.e.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socio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political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acceptance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addressed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by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deriving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land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availability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scenarios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incooperation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with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stakeholders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. Acceptance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public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and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important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stakeholders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reflected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in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those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scenarios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. The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second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category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market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acceptance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, also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relies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on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those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scenarios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important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market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actors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defined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availability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land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for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new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projects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fundamental. In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addition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we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calculated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levelized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costs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electricity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(LCOE).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Hence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w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e are able to derive total costs of wind power deployment from our modeling approach. 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First,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four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scenarios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(min,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med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max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and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already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existing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federal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suitability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zones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)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were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defined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in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participatory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modeling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process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. On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basis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online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questionnaire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and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stakeholder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workshops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we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identified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areas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that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are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suitable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and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acceptable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for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wind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energy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. 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Second,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theoretical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wind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energy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potential was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simulated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based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on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mean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hourly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wind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speeds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from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Weibull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distributions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that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were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provided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by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Austrian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windatlas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.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In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third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step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technical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potential was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derived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by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transforming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hourly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wind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speeds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to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power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production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using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performance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coefficient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most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common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wind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turbine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in Austria. </a:t>
            </a:r>
          </a:p>
          <a:p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In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last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step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LCOE was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calculated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for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all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wind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sites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by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including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a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range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estimates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from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literature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for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investment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and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operation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costs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,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discount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rate and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windturbine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lifetime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5B18C-9089-4CCB-AB19-C63A07F3E74B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Min / Max were determined by our participants; the med is based on literature review and our own estimations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To provide two examples: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 offset distance to settlements in the min scenario is 2000 meters and in the max. scenario 1000 meters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National parks are not suitable for wind energy and in the min scenario the offset distance is 3000 meters and in the max. 1000 meters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itchFamily="34" charset="0"/>
              </a:rPr>
              <a:t>Even on the level of key stakeholders, the future possible contribution of wind energy to Austrian renewable energy targets is conflicting. Hence, not only local opposition matters!</a:t>
            </a:r>
            <a:endParaRPr lang="en-GB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5B18C-9089-4CCB-AB19-C63A07F3E74B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Suitability</a:t>
            </a:r>
            <a:r>
              <a:rPr lang="de-DE" dirty="0"/>
              <a:t> </a:t>
            </a:r>
            <a:r>
              <a:rPr lang="de-DE" dirty="0" err="1"/>
              <a:t>areas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defined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four</a:t>
            </a:r>
            <a:r>
              <a:rPr lang="de-DE" dirty="0"/>
              <a:t> </a:t>
            </a:r>
            <a:r>
              <a:rPr lang="de-DE" dirty="0" err="1"/>
              <a:t>federal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: Upper and Lower Austria, Burgenland and </a:t>
            </a:r>
            <a:r>
              <a:rPr lang="de-DE" dirty="0" err="1"/>
              <a:t>Styria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5B18C-9089-4CCB-AB19-C63A07F3E74B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3012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Y-axis: LCOE per Megawatt hours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X-axis: production of wind energy in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Terrawatt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hours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In grey you see a 10% or 20% share of wind energy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 lines show the marginal baseline LCOE and the light-colored areas indicate the range between the minimum and maximum marginal LCOEs based on the input parameter assumptions.</a:t>
            </a:r>
            <a:endParaRPr lang="de-DE" dirty="0"/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Which conclusion can be drawn out of the supply curves: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1) The large bandwidth of our scenarios demonstrates that there is no consensus about the future role of wind energy in Austria.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2) </a:t>
            </a:r>
            <a:r>
              <a:rPr lang="de-DE" sz="1200" dirty="0"/>
              <a:t>Future </a:t>
            </a:r>
            <a:r>
              <a:rPr lang="de-DE" sz="1200" dirty="0" err="1"/>
              <a:t>legislation</a:t>
            </a:r>
            <a:r>
              <a:rPr lang="de-DE" sz="1200" dirty="0"/>
              <a:t> (e.g.,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required</a:t>
            </a:r>
            <a:r>
              <a:rPr lang="de-DE" sz="1200" dirty="0"/>
              <a:t> </a:t>
            </a:r>
            <a:r>
              <a:rPr lang="de-DE" sz="1200" dirty="0" err="1"/>
              <a:t>distances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wind </a:t>
            </a:r>
            <a:r>
              <a:rPr lang="de-DE" sz="1200" dirty="0" err="1"/>
              <a:t>turbines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settlement</a:t>
            </a:r>
            <a:r>
              <a:rPr lang="de-DE" sz="1200" dirty="0"/>
              <a:t> </a:t>
            </a:r>
            <a:r>
              <a:rPr lang="de-DE" sz="1200" dirty="0" err="1"/>
              <a:t>areas</a:t>
            </a:r>
            <a:r>
              <a:rPr lang="de-DE" sz="1200" dirty="0"/>
              <a:t>) </a:t>
            </a:r>
            <a:r>
              <a:rPr lang="de-DE" sz="1200" dirty="0" err="1"/>
              <a:t>can</a:t>
            </a:r>
            <a:r>
              <a:rPr lang="de-DE" sz="1200" dirty="0"/>
              <a:t> </a:t>
            </a:r>
            <a:r>
              <a:rPr lang="de-DE" sz="1200" dirty="0" err="1"/>
              <a:t>significantly</a:t>
            </a:r>
            <a:r>
              <a:rPr lang="de-DE" sz="1200" dirty="0"/>
              <a:t> </a:t>
            </a:r>
            <a:r>
              <a:rPr lang="de-DE" sz="1200" dirty="0" err="1"/>
              <a:t>affect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LCOE </a:t>
            </a:r>
            <a:r>
              <a:rPr lang="de-DE" sz="1200" dirty="0" err="1"/>
              <a:t>of</a:t>
            </a:r>
            <a:r>
              <a:rPr lang="de-DE" sz="1200" dirty="0"/>
              <a:t> wind </a:t>
            </a:r>
            <a:r>
              <a:rPr lang="de-DE" sz="1200" dirty="0" err="1"/>
              <a:t>energy</a:t>
            </a:r>
            <a:r>
              <a:rPr lang="de-DE" sz="1200" dirty="0"/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3) More restrictive criteria for wind turbine sites will therefore require higher support mechanisms (e.g. feed-in tariffs) to achieve the same level of wind energy production.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5B18C-9089-4CCB-AB19-C63A07F3E74B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6017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 figure shows more restrictive criteria for the distance to settlements, maximum slope, suitability of forests and a combination of all three. The impacts of these changes are compared with the wind energy potential of the maximum area potential. </a:t>
            </a:r>
          </a:p>
          <a:p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Reducing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maximum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feasible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slope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from11.3°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to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5.7°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lowered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wind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energy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potential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by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30%. </a:t>
            </a:r>
            <a:b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Excluding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forest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areas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or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increasing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distance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to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settlement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areas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from1000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to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2000m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resulted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in an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approximately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45%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lower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potential.</a:t>
            </a:r>
            <a:b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All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three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restrictions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combined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reduced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wind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energy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potential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bymore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than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80%,from 92.3 </a:t>
            </a:r>
            <a:r>
              <a:rPr lang="de-DE" sz="1200" b="0" i="0" u="none" strike="noStrike" kern="1200" baseline="0" dirty="0" err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to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 15.7TWh.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F5B18C-9089-4CCB-AB19-C63A07F3E74B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783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1"/>
          <p:cNvSpPr/>
          <p:nvPr userDrawn="1"/>
        </p:nvSpPr>
        <p:spPr>
          <a:xfrm>
            <a:off x="3419475" y="0"/>
            <a:ext cx="5040313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pic>
        <p:nvPicPr>
          <p:cNvPr id="5" name="Picture 2" descr="N:\h85000\H853_ILEN\trans\BOKU_CD\Basiselemente\BOKU_Logo\BOKU_Logo_Farbe\A3 und A4\JPG - fuer Bildschirmanwendung\BO_Kreislogo_A3-A4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1113"/>
            <a:ext cx="11303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3"/>
          <p:cNvSpPr txBox="1"/>
          <p:nvPr userDrawn="1"/>
        </p:nvSpPr>
        <p:spPr>
          <a:xfrm>
            <a:off x="0" y="4941168"/>
            <a:ext cx="3403600" cy="16619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University </a:t>
            </a:r>
            <a:r>
              <a:rPr lang="de-AT" sz="10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of</a:t>
            </a:r>
            <a:r>
              <a:rPr lang="de-AT" sz="1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Natural Resources </a:t>
            </a:r>
            <a:r>
              <a:rPr lang="de-AT" sz="10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and</a:t>
            </a:r>
            <a:r>
              <a:rPr lang="de-AT" sz="1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Life </a:t>
            </a:r>
            <a:r>
              <a:rPr lang="de-AT" sz="10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Siences</a:t>
            </a:r>
            <a:r>
              <a:rPr lang="de-AT" sz="1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, Vienna</a:t>
            </a:r>
          </a:p>
          <a:p>
            <a:pPr marL="360363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Department </a:t>
            </a:r>
            <a:r>
              <a:rPr lang="de-AT" sz="10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of</a:t>
            </a:r>
            <a:r>
              <a:rPr lang="de-AT" sz="1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Economics</a:t>
            </a:r>
            <a:r>
              <a:rPr lang="de-AT" sz="1000" b="1" baseline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1000" b="1" baseline="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and</a:t>
            </a:r>
            <a:r>
              <a:rPr lang="de-AT" sz="1000" b="1" baseline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1000" b="1" baseline="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Social</a:t>
            </a:r>
            <a:r>
              <a:rPr lang="de-AT" sz="1000" b="1" baseline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1000" b="1" baseline="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Sciences</a:t>
            </a:r>
            <a:endParaRPr lang="de-AT" sz="10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0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Institute </a:t>
            </a:r>
            <a:r>
              <a:rPr lang="de-AT" sz="10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of</a:t>
            </a:r>
            <a:r>
              <a:rPr lang="de-AT" sz="10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100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Forest</a:t>
            </a:r>
            <a:r>
              <a:rPr lang="de-AT" sz="10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,</a:t>
            </a:r>
            <a:r>
              <a:rPr lang="de-AT" sz="1000" baseline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Environmental, </a:t>
            </a:r>
            <a:r>
              <a:rPr lang="de-AT" sz="1000" baseline="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and</a:t>
            </a:r>
            <a:r>
              <a:rPr lang="de-AT" sz="1000" baseline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Natural </a:t>
            </a:r>
            <a:r>
              <a:rPr lang="de-AT" sz="1000" baseline="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Resource</a:t>
            </a:r>
            <a:r>
              <a:rPr lang="de-AT" sz="1000" baseline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1000" baseline="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Policy</a:t>
            </a:r>
            <a:br>
              <a:rPr lang="de-AT" sz="1000" baseline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de-AT" sz="1000" baseline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Institute </a:t>
            </a:r>
            <a:r>
              <a:rPr lang="de-AT" sz="1000" baseline="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for</a:t>
            </a:r>
            <a:r>
              <a:rPr lang="de-AT" sz="1000" baseline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1000" baseline="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Sustainable</a:t>
            </a:r>
            <a:r>
              <a:rPr lang="de-AT" sz="1000" baseline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1000" baseline="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Economic</a:t>
            </a:r>
            <a:r>
              <a:rPr lang="de-AT" sz="1000" baseline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Development</a:t>
            </a:r>
            <a:endParaRPr lang="de-AT" sz="10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360363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Department </a:t>
            </a:r>
            <a:r>
              <a:rPr lang="de-AT" sz="10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of</a:t>
            </a:r>
            <a:r>
              <a:rPr lang="de-AT" sz="1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10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Landscape</a:t>
            </a:r>
            <a:r>
              <a:rPr lang="de-AT" sz="1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de-AT" sz="1000" b="1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Spatial</a:t>
            </a:r>
            <a:r>
              <a:rPr lang="de-AT" sz="1000" b="1" baseline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1000" b="1" baseline="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and</a:t>
            </a:r>
            <a:r>
              <a:rPr lang="de-AT" sz="1000" b="1" baseline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Infrastructure </a:t>
            </a:r>
            <a:r>
              <a:rPr lang="de-AT" sz="1000" b="1" baseline="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Sciences</a:t>
            </a:r>
            <a:endParaRPr lang="de-AT" sz="10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0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Institute</a:t>
            </a:r>
            <a:r>
              <a:rPr lang="de-AT" sz="1000" baseline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1000" baseline="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of</a:t>
            </a:r>
            <a:r>
              <a:rPr lang="de-AT" sz="1000" baseline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1000" baseline="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Landscape</a:t>
            </a:r>
            <a:r>
              <a:rPr lang="de-AT" sz="1000" baseline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Development, </a:t>
            </a:r>
            <a:r>
              <a:rPr lang="de-AT" sz="1000" baseline="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Recreation</a:t>
            </a:r>
            <a:r>
              <a:rPr lang="de-AT" sz="1000" baseline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1000" baseline="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and</a:t>
            </a:r>
            <a:r>
              <a:rPr lang="de-AT" sz="1000" baseline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1000" baseline="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Conservation</a:t>
            </a:r>
            <a:r>
              <a:rPr lang="de-AT" sz="1000" baseline="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de-AT" sz="1000" baseline="0" dirty="0" err="1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Planning</a:t>
            </a:r>
            <a:endParaRPr lang="de-AT" sz="10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  <a:p>
            <a:pPr marL="360363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2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 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8475" y="4598988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5" y="4606925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tschaupp\Downloads\Logo Klimafonds.jpg"/>
          <p:cNvPicPr>
            <a:picLocks noChangeAspect="1" noChangeArrowheads="1"/>
          </p:cNvPicPr>
          <p:nvPr userDrawn="1"/>
        </p:nvPicPr>
        <p:blipFill>
          <a:blip r:embed="rId5" cstate="print"/>
          <a:srcRect l="6030"/>
          <a:stretch>
            <a:fillRect/>
          </a:stretch>
        </p:blipFill>
        <p:spPr bwMode="auto">
          <a:xfrm>
            <a:off x="38100" y="2708275"/>
            <a:ext cx="112712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20118" y="2060848"/>
            <a:ext cx="5040314" cy="1470025"/>
          </a:xfrm>
        </p:spPr>
        <p:txBody>
          <a:bodyPr/>
          <a:lstStyle>
            <a:lvl1pPr algn="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20118" y="3886200"/>
            <a:ext cx="5040314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E6A0D-B7E3-4FC8-8DB8-C4A136802A64}" type="datetimeFigureOut">
              <a:rPr lang="de-AT"/>
              <a:pPr>
                <a:defRPr/>
              </a:pPr>
              <a:t>04.09.2017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BB287-C427-41AE-83E0-5D914A13692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E9130-6AEB-40E8-97B1-6E6CF3728556}" type="datetimeFigureOut">
              <a:rPr lang="de-AT"/>
              <a:pPr>
                <a:defRPr/>
              </a:pPr>
              <a:t>04.09.2017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A9C62-3D5D-4101-9C86-D15BC73CA61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9"/>
          <p:cNvSpPr/>
          <p:nvPr userDrawn="1"/>
        </p:nvSpPr>
        <p:spPr>
          <a:xfrm>
            <a:off x="2016125" y="6453188"/>
            <a:ext cx="7127875" cy="4048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5" name="Rechteck 6"/>
          <p:cNvSpPr/>
          <p:nvPr userDrawn="1"/>
        </p:nvSpPr>
        <p:spPr>
          <a:xfrm>
            <a:off x="0" y="0"/>
            <a:ext cx="7451725" cy="11493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pic>
        <p:nvPicPr>
          <p:cNvPr id="6" name="Picture 2" descr="N:\h85000\H853_ILEN\trans\BOKU_CD\Basiselemente\BOKU_Logo\BOKU_Logo_Farbe\A3 und A4\JPG - fuer Bildschirmanwendung\BO_Kreislogo_A3-A4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311150"/>
            <a:ext cx="8461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10"/>
          <p:cNvSpPr txBox="1"/>
          <p:nvPr userDrawn="1"/>
        </p:nvSpPr>
        <p:spPr>
          <a:xfrm>
            <a:off x="323850" y="6453188"/>
            <a:ext cx="16922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Trans</a:t>
            </a:r>
            <a:r>
              <a:rPr lang="de-AT" i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Wind</a:t>
            </a:r>
          </a:p>
        </p:txBody>
      </p:sp>
      <p:sp>
        <p:nvSpPr>
          <p:cNvPr id="8" name="Textfeld 11"/>
          <p:cNvSpPr txBox="1"/>
          <p:nvPr userDrawn="1"/>
        </p:nvSpPr>
        <p:spPr>
          <a:xfrm>
            <a:off x="2051050" y="6453188"/>
            <a:ext cx="6481763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dirty="0" err="1">
                <a:solidFill>
                  <a:schemeClr val="bg1"/>
                </a:solidFill>
                <a:latin typeface="Calibri" pitchFamily="34" charset="0"/>
              </a:rPr>
              <a:t>Presentation</a:t>
            </a:r>
            <a:r>
              <a:rPr lang="de-AT" dirty="0">
                <a:solidFill>
                  <a:schemeClr val="bg1"/>
                </a:solidFill>
                <a:latin typeface="Calibri" pitchFamily="34" charset="0"/>
              </a:rPr>
              <a:t>| 04.09.2017 | IAEE – TU Vienna</a:t>
            </a:r>
            <a:endParaRPr lang="de-AT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524625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5" y="653415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tschaupp\Downloads\Logo Klimafonds.jpg"/>
          <p:cNvPicPr>
            <a:picLocks noChangeAspect="1" noChangeArrowheads="1"/>
          </p:cNvPicPr>
          <p:nvPr userDrawn="1"/>
        </p:nvPicPr>
        <p:blipFill>
          <a:blip r:embed="rId5" cstate="print"/>
          <a:srcRect l="6030"/>
          <a:stretch>
            <a:fillRect/>
          </a:stretch>
        </p:blipFill>
        <p:spPr bwMode="auto">
          <a:xfrm>
            <a:off x="8264525" y="388938"/>
            <a:ext cx="8445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88640"/>
            <a:ext cx="7451725" cy="960710"/>
          </a:xfrm>
        </p:spPr>
        <p:txBody>
          <a:bodyPr/>
          <a:lstStyle>
            <a:lvl1pPr algn="r"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63A09-950B-46C0-8E29-FC3610AA3CB5}" type="datetimeFigureOut">
              <a:rPr lang="de-AT"/>
              <a:pPr>
                <a:defRPr/>
              </a:pPr>
              <a:t>04.09.2017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FD21-A9FF-4C77-B95F-86870AA2341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7135-BD7E-4F29-AE3C-DB800623A169}" type="datetimeFigureOut">
              <a:rPr lang="de-AT"/>
              <a:pPr>
                <a:defRPr/>
              </a:pPr>
              <a:t>04.09.2017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E36D2-EB88-4BF8-8C94-4884128BA65F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79721-0949-4328-86B6-8E817BAF970D}" type="datetimeFigureOut">
              <a:rPr lang="de-AT"/>
              <a:pPr>
                <a:defRPr/>
              </a:pPr>
              <a:t>04.09.2017</a:t>
            </a:fld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510C-BC8A-4969-BE53-F83E6361349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4471-7AE0-4CE3-AE6E-541EA83E0736}" type="datetimeFigureOut">
              <a:rPr lang="de-AT"/>
              <a:pPr>
                <a:defRPr/>
              </a:pPr>
              <a:t>04.09.2017</a:t>
            </a:fld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A3CD5-75F9-4E44-8B2F-2D8F3E3A8BD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816AB-7782-42E9-8787-20A184BEE950}" type="datetimeFigureOut">
              <a:rPr lang="de-AT"/>
              <a:pPr>
                <a:defRPr/>
              </a:pPr>
              <a:t>04.09.2017</a:t>
            </a:fld>
            <a:endParaRPr lang="de-AT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A080-D065-4201-936C-E2A01DB2017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15D9-032C-483A-BAAF-440B88FAE05B}" type="datetimeFigureOut">
              <a:rPr lang="de-AT"/>
              <a:pPr>
                <a:defRPr/>
              </a:pPr>
              <a:t>04.09.2017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49E41-9C77-40A8-A953-5E3B43812A12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AFD17-1F56-4F68-9874-863F8DA1E60A}" type="datetimeFigureOut">
              <a:rPr lang="de-AT"/>
              <a:pPr>
                <a:defRPr/>
              </a:pPr>
              <a:t>04.09.2017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922DF-4362-4157-BFC3-10F508244241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018DAC-2B9C-4C7E-AD04-CEA7D4AFBB95}" type="datetimeFigureOut">
              <a:rPr lang="de-AT"/>
              <a:pPr>
                <a:defRPr/>
              </a:pPr>
              <a:t>04.09.2017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7F735-2832-409E-A3EB-7B997FB7B70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ctrTitle"/>
          </p:nvPr>
        </p:nvSpPr>
        <p:spPr>
          <a:xfrm>
            <a:off x="3419475" y="2600325"/>
            <a:ext cx="5040313" cy="1470025"/>
          </a:xfrm>
        </p:spPr>
        <p:txBody>
          <a:bodyPr/>
          <a:lstStyle/>
          <a:p>
            <a:br>
              <a:rPr lang="de-AT" sz="2600" b="1" dirty="0">
                <a:solidFill>
                  <a:schemeClr val="tx1"/>
                </a:solidFill>
              </a:rPr>
            </a:br>
            <a:br>
              <a:rPr lang="de-AT" sz="2600" b="1" dirty="0">
                <a:solidFill>
                  <a:schemeClr val="tx1"/>
                </a:solidFill>
              </a:rPr>
            </a:br>
            <a:r>
              <a:rPr lang="de-AT" sz="2600" b="1" dirty="0">
                <a:solidFill>
                  <a:schemeClr val="tx1"/>
                </a:solidFill>
              </a:rPr>
              <a:t> </a:t>
            </a:r>
            <a:r>
              <a:rPr lang="en-US" sz="2800" b="1" i="1" dirty="0"/>
              <a:t>THE TRANSITION OF THE AUSTRIAN ENERGY SYSTEM TO A HIGH PENETRATION OF </a:t>
            </a:r>
            <a:br>
              <a:rPr lang="en-US" sz="2800" b="1" i="1" dirty="0"/>
            </a:br>
            <a:r>
              <a:rPr lang="en-US" sz="2800" b="1" i="1" dirty="0"/>
              <a:t>WIND ENERGY: VISIONS, VALUES AND COSTS </a:t>
            </a:r>
            <a:r>
              <a:rPr lang="de-AT" sz="2600" dirty="0">
                <a:solidFill>
                  <a:schemeClr val="bg1"/>
                </a:solidFill>
              </a:rPr>
              <a:t> </a:t>
            </a:r>
            <a:br>
              <a:rPr lang="de-AT" sz="2600" dirty="0">
                <a:solidFill>
                  <a:schemeClr val="bg1"/>
                </a:solidFill>
              </a:rPr>
            </a:br>
            <a:br>
              <a:rPr lang="de-AT" sz="2600" dirty="0">
                <a:solidFill>
                  <a:schemeClr val="bg1"/>
                </a:solidFill>
              </a:rPr>
            </a:br>
            <a:r>
              <a:rPr lang="de-AT" sz="2600" dirty="0">
                <a:solidFill>
                  <a:schemeClr val="bg1"/>
                </a:solidFill>
              </a:rPr>
              <a:t>4. September 2017 </a:t>
            </a:r>
            <a:br>
              <a:rPr lang="de-AT" sz="2600" dirty="0">
                <a:solidFill>
                  <a:schemeClr val="bg1"/>
                </a:solidFill>
              </a:rPr>
            </a:br>
            <a:r>
              <a:rPr lang="de-AT" sz="2600" dirty="0">
                <a:solidFill>
                  <a:schemeClr val="bg1"/>
                </a:solidFill>
              </a:rPr>
              <a:t>IAEE, TU Vienna</a:t>
            </a:r>
            <a:br>
              <a:rPr lang="de-AT" sz="2600" dirty="0">
                <a:solidFill>
                  <a:schemeClr val="bg1"/>
                </a:solidFill>
              </a:rPr>
            </a:br>
            <a:br>
              <a:rPr lang="de-AT" sz="2600" dirty="0">
                <a:solidFill>
                  <a:schemeClr val="bg1"/>
                </a:solidFill>
              </a:rPr>
            </a:br>
            <a:r>
              <a:rPr lang="de-AT" sz="2400" b="1" dirty="0">
                <a:solidFill>
                  <a:schemeClr val="bg1"/>
                </a:solidFill>
              </a:rPr>
              <a:t>Patrick </a:t>
            </a:r>
            <a:r>
              <a:rPr lang="de-AT" sz="2400" b="1" dirty="0" err="1">
                <a:solidFill>
                  <a:schemeClr val="bg1"/>
                </a:solidFill>
              </a:rPr>
              <a:t>Scherhaufer</a:t>
            </a:r>
            <a:br>
              <a:rPr lang="de-AT" sz="2400" b="1" dirty="0">
                <a:solidFill>
                  <a:schemeClr val="bg1"/>
                </a:solidFill>
              </a:rPr>
            </a:br>
            <a:r>
              <a:rPr lang="de-AT" sz="2400" dirty="0">
                <a:solidFill>
                  <a:schemeClr val="bg1"/>
                </a:solidFill>
              </a:rPr>
              <a:t>Stefan </a:t>
            </a:r>
            <a:r>
              <a:rPr lang="de-AT" sz="2400" dirty="0" err="1">
                <a:solidFill>
                  <a:schemeClr val="bg1"/>
                </a:solidFill>
              </a:rPr>
              <a:t>Höltinger</a:t>
            </a:r>
            <a:br>
              <a:rPr lang="de-AT" sz="2400" dirty="0">
                <a:solidFill>
                  <a:schemeClr val="bg1"/>
                </a:solidFill>
              </a:rPr>
            </a:br>
            <a:r>
              <a:rPr lang="de-AT" sz="2400" dirty="0">
                <a:solidFill>
                  <a:schemeClr val="bg1"/>
                </a:solidFill>
              </a:rPr>
              <a:t>Boris </a:t>
            </a:r>
            <a:r>
              <a:rPr lang="de-AT" sz="2400" dirty="0" err="1">
                <a:solidFill>
                  <a:schemeClr val="bg1"/>
                </a:solidFill>
              </a:rPr>
              <a:t>Salak</a:t>
            </a:r>
            <a:br>
              <a:rPr lang="de-AT" sz="2400" dirty="0">
                <a:solidFill>
                  <a:schemeClr val="bg1"/>
                </a:solidFill>
              </a:rPr>
            </a:br>
            <a:r>
              <a:rPr lang="de-AT" sz="2400" dirty="0">
                <a:solidFill>
                  <a:schemeClr val="bg1"/>
                </a:solidFill>
              </a:rPr>
              <a:t>Thomas </a:t>
            </a:r>
            <a:r>
              <a:rPr lang="de-AT" sz="2400" dirty="0" err="1">
                <a:solidFill>
                  <a:schemeClr val="bg1"/>
                </a:solidFill>
              </a:rPr>
              <a:t>Schauppenlehner</a:t>
            </a:r>
            <a:br>
              <a:rPr lang="de-AT" sz="2400" dirty="0">
                <a:solidFill>
                  <a:schemeClr val="bg1"/>
                </a:solidFill>
              </a:rPr>
            </a:br>
            <a:r>
              <a:rPr lang="de-AT" sz="2400" dirty="0">
                <a:solidFill>
                  <a:schemeClr val="bg1"/>
                </a:solidFill>
              </a:rPr>
              <a:t>Johannes Schmidt </a:t>
            </a:r>
            <a:br>
              <a:rPr lang="de-AT" sz="26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rgbClr val="DBEEF4"/>
                </a:solidFill>
              </a:rPr>
              <a:t>www.transwind.boku.ac.at</a:t>
            </a:r>
            <a:r>
              <a:rPr lang="de-AT" sz="4000" dirty="0">
                <a:solidFill>
                  <a:schemeClr val="tx1"/>
                </a:solidFill>
              </a:rPr>
              <a:t> </a:t>
            </a:r>
            <a:br>
              <a:rPr lang="de-AT" sz="2000" i="1" dirty="0">
                <a:solidFill>
                  <a:schemeClr val="bg1"/>
                </a:solidFill>
              </a:rPr>
            </a:br>
            <a:endParaRPr lang="de-AT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CFE18-174B-4841-A983-A4D2FBC1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Spatial</a:t>
            </a:r>
            <a:r>
              <a:rPr lang="de-DE" dirty="0"/>
              <a:t>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optimal wind </a:t>
            </a:r>
            <a:r>
              <a:rPr lang="de-DE" dirty="0" err="1"/>
              <a:t>sites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4C2BE3C-FF57-4D74-9F37-C8B3DE1C67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0"/>
          <a:stretch/>
        </p:blipFill>
        <p:spPr>
          <a:xfrm>
            <a:off x="0" y="1643120"/>
            <a:ext cx="9144000" cy="481021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DE2BB93-49A0-4860-A73E-A4FB4945E624}"/>
              </a:ext>
            </a:extLst>
          </p:cNvPr>
          <p:cNvSpPr txBox="1"/>
          <p:nvPr/>
        </p:nvSpPr>
        <p:spPr>
          <a:xfrm>
            <a:off x="179512" y="1196752"/>
            <a:ext cx="7272808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65113" lvl="1" indent="-171450">
              <a:buFont typeface="Arial" panose="020B0604020202020204" pitchFamily="34" charset="0"/>
              <a:buChar char="•"/>
            </a:pPr>
            <a:r>
              <a:rPr lang="de-DE" dirty="0" err="1">
                <a:latin typeface="+mj-lt"/>
              </a:rPr>
              <a:t>Comparison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medium </a:t>
            </a:r>
            <a:r>
              <a:rPr lang="de-DE" dirty="0" err="1">
                <a:latin typeface="+mj-lt"/>
              </a:rPr>
              <a:t>scenario</a:t>
            </a:r>
            <a:r>
              <a:rPr lang="de-DE" dirty="0">
                <a:latin typeface="+mj-lt"/>
              </a:rPr>
              <a:t> (</a:t>
            </a:r>
            <a:r>
              <a:rPr lang="de-DE" dirty="0" err="1">
                <a:latin typeface="+mj-lt"/>
              </a:rPr>
              <a:t>blue</a:t>
            </a:r>
            <a:r>
              <a:rPr lang="de-DE" dirty="0">
                <a:latin typeface="+mj-lt"/>
              </a:rPr>
              <a:t>) </a:t>
            </a:r>
            <a:r>
              <a:rPr lang="de-DE" dirty="0" err="1">
                <a:latin typeface="+mj-lt"/>
              </a:rPr>
              <a:t>with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federal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suitability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zones</a:t>
            </a:r>
            <a:r>
              <a:rPr lang="de-DE" dirty="0">
                <a:latin typeface="+mj-lt"/>
              </a:rPr>
              <a:t> (</a:t>
            </a:r>
            <a:r>
              <a:rPr lang="de-DE" dirty="0" err="1">
                <a:latin typeface="+mj-lt"/>
              </a:rPr>
              <a:t>yellow</a:t>
            </a:r>
            <a:r>
              <a:rPr lang="de-DE" dirty="0">
                <a:latin typeface="+mj-lt"/>
              </a:rPr>
              <a:t>)</a:t>
            </a:r>
          </a:p>
          <a:p>
            <a:pPr marL="265113" lvl="1" indent="-1714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Wind </a:t>
            </a:r>
            <a:r>
              <a:rPr lang="de-DE" dirty="0" err="1">
                <a:latin typeface="+mj-lt"/>
              </a:rPr>
              <a:t>energy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production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12,4  TWh  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(= 20% </a:t>
            </a:r>
            <a:r>
              <a:rPr lang="de-DE" dirty="0" err="1">
                <a:latin typeface="+mj-lt"/>
              </a:rPr>
              <a:t>share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wind </a:t>
            </a:r>
            <a:r>
              <a:rPr lang="de-DE" dirty="0" err="1">
                <a:latin typeface="+mj-lt"/>
              </a:rPr>
              <a:t>energy</a:t>
            </a:r>
            <a:r>
              <a:rPr lang="de-DE" dirty="0">
                <a:latin typeface="+mj-lt"/>
              </a:rPr>
              <a:t> at a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total </a:t>
            </a:r>
            <a:r>
              <a:rPr lang="de-DE" dirty="0" err="1">
                <a:latin typeface="+mj-lt"/>
              </a:rPr>
              <a:t>electricity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demand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62 TWh)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EB96948-83BD-428D-AB7F-3C873FEC981A}"/>
              </a:ext>
            </a:extLst>
          </p:cNvPr>
          <p:cNvSpPr/>
          <p:nvPr/>
        </p:nvSpPr>
        <p:spPr>
          <a:xfrm>
            <a:off x="107504" y="3068960"/>
            <a:ext cx="3672408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545C36E-1899-4EC7-8173-3C7E57A8EAD0}"/>
              </a:ext>
            </a:extLst>
          </p:cNvPr>
          <p:cNvSpPr/>
          <p:nvPr/>
        </p:nvSpPr>
        <p:spPr>
          <a:xfrm>
            <a:off x="3635896" y="3717032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04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7B18BF-93BA-48E0-81B0-C23A94FE2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techno-</a:t>
            </a:r>
            <a:r>
              <a:rPr lang="de-DE" dirty="0" err="1"/>
              <a:t>economical</a:t>
            </a:r>
            <a:r>
              <a:rPr lang="de-DE" dirty="0"/>
              <a:t> potential:</a:t>
            </a:r>
            <a:br>
              <a:rPr lang="de-DE" dirty="0"/>
            </a:br>
            <a:r>
              <a:rPr lang="de-DE" dirty="0"/>
              <a:t>Policy </a:t>
            </a:r>
            <a:r>
              <a:rPr lang="de-DE" dirty="0" err="1"/>
              <a:t>Conclusions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29FDF8-0505-4945-B880-F2824CF53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300" dirty="0">
                <a:latin typeface="+mj-lt"/>
              </a:rPr>
              <a:t>The </a:t>
            </a:r>
            <a:r>
              <a:rPr lang="de-DE" sz="2300" dirty="0" err="1">
                <a:latin typeface="+mj-lt"/>
              </a:rPr>
              <a:t>already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existing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suitability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zones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exclude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many</a:t>
            </a:r>
            <a:r>
              <a:rPr lang="de-DE" sz="2300" dirty="0">
                <a:latin typeface="+mj-lt"/>
              </a:rPr>
              <a:t> optimal </a:t>
            </a:r>
            <a:r>
              <a:rPr lang="de-DE" sz="2300" dirty="0" err="1">
                <a:latin typeface="+mj-lt"/>
              </a:rPr>
              <a:t>sites</a:t>
            </a:r>
            <a:r>
              <a:rPr lang="de-DE" sz="2300" dirty="0">
                <a:latin typeface="+mj-lt"/>
              </a:rPr>
              <a:t>, </a:t>
            </a:r>
            <a:r>
              <a:rPr lang="de-DE" sz="2300" dirty="0" err="1">
                <a:latin typeface="+mj-lt"/>
              </a:rPr>
              <a:t>which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are</a:t>
            </a:r>
            <a:r>
              <a:rPr lang="de-DE" sz="2300" dirty="0">
                <a:latin typeface="+mj-lt"/>
              </a:rPr>
              <a:t>  </a:t>
            </a:r>
            <a:r>
              <a:rPr lang="de-DE" sz="2300" dirty="0" err="1">
                <a:latin typeface="+mj-lt"/>
              </a:rPr>
              <a:t>possible</a:t>
            </a:r>
            <a:r>
              <a:rPr lang="de-DE" sz="2300" dirty="0">
                <a:latin typeface="+mj-lt"/>
              </a:rPr>
              <a:t> in </a:t>
            </a:r>
            <a:r>
              <a:rPr lang="de-DE" sz="2300" dirty="0" err="1">
                <a:latin typeface="+mj-lt"/>
              </a:rPr>
              <a:t>our</a:t>
            </a:r>
            <a:r>
              <a:rPr lang="de-DE" sz="2300" dirty="0">
                <a:latin typeface="+mj-lt"/>
              </a:rPr>
              <a:t> medium </a:t>
            </a:r>
            <a:r>
              <a:rPr lang="de-DE" sz="2300" dirty="0" err="1">
                <a:latin typeface="+mj-lt"/>
              </a:rPr>
              <a:t>scenario</a:t>
            </a:r>
            <a:r>
              <a:rPr lang="de-DE" sz="2300" dirty="0">
                <a:latin typeface="+mj-lt"/>
              </a:rPr>
              <a:t>. </a:t>
            </a:r>
          </a:p>
          <a:p>
            <a:r>
              <a:rPr lang="de-DE" sz="2300" dirty="0" err="1">
                <a:latin typeface="+mj-lt"/>
              </a:rPr>
              <a:t>It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is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important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to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harmonize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the</a:t>
            </a:r>
            <a:r>
              <a:rPr lang="de-DE" sz="2300" dirty="0">
                <a:latin typeface="+mj-lt"/>
              </a:rPr>
              <a:t> legal </a:t>
            </a:r>
            <a:r>
              <a:rPr lang="de-DE" sz="2300" dirty="0" err="1">
                <a:latin typeface="+mj-lt"/>
              </a:rPr>
              <a:t>framework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conditions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for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defining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suitable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areas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for</a:t>
            </a:r>
            <a:r>
              <a:rPr lang="de-DE" sz="2300" dirty="0">
                <a:latin typeface="+mj-lt"/>
              </a:rPr>
              <a:t> wind </a:t>
            </a:r>
            <a:r>
              <a:rPr lang="de-DE" sz="2300" dirty="0" err="1">
                <a:latin typeface="+mj-lt"/>
              </a:rPr>
              <a:t>energy</a:t>
            </a:r>
            <a:r>
              <a:rPr lang="de-DE" sz="2300" dirty="0">
                <a:latin typeface="+mj-lt"/>
              </a:rPr>
              <a:t> in Austria. </a:t>
            </a:r>
            <a:r>
              <a:rPr lang="de-DE" sz="2300" dirty="0" err="1">
                <a:latin typeface="+mj-lt"/>
              </a:rPr>
              <a:t>Applying</a:t>
            </a:r>
            <a:r>
              <a:rPr lang="de-DE" sz="2300" dirty="0">
                <a:latin typeface="+mj-lt"/>
              </a:rPr>
              <a:t> </a:t>
            </a:r>
            <a:r>
              <a:rPr lang="en-GB" sz="2300" dirty="0">
                <a:latin typeface="+mj-lt"/>
              </a:rPr>
              <a:t>them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for</a:t>
            </a:r>
            <a:r>
              <a:rPr lang="de-DE" sz="2300" dirty="0">
                <a:latin typeface="+mj-lt"/>
              </a:rPr>
              <a:t> all </a:t>
            </a:r>
            <a:r>
              <a:rPr lang="de-DE" sz="2300" dirty="0" err="1">
                <a:latin typeface="+mj-lt"/>
              </a:rPr>
              <a:t>federal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states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could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avoid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economic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inefficiencies</a:t>
            </a:r>
            <a:r>
              <a:rPr lang="de-DE" sz="2300" dirty="0">
                <a:latin typeface="+mj-lt"/>
              </a:rPr>
              <a:t> and </a:t>
            </a:r>
            <a:r>
              <a:rPr lang="de-DE" sz="2300" dirty="0" err="1">
                <a:latin typeface="+mj-lt"/>
              </a:rPr>
              <a:t>reduce</a:t>
            </a:r>
            <a:r>
              <a:rPr lang="de-DE" sz="2300" dirty="0">
                <a:latin typeface="+mj-lt"/>
              </a:rPr>
              <a:t> wind </a:t>
            </a:r>
            <a:r>
              <a:rPr lang="de-DE" sz="2300" dirty="0" err="1">
                <a:latin typeface="+mj-lt"/>
              </a:rPr>
              <a:t>energy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expansion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costs</a:t>
            </a:r>
            <a:r>
              <a:rPr lang="de-DE" sz="2300" dirty="0">
                <a:latin typeface="+mj-lt"/>
              </a:rPr>
              <a:t>.</a:t>
            </a:r>
            <a:r>
              <a:rPr lang="en-US" sz="2300" dirty="0">
                <a:latin typeface="+mj-lt"/>
              </a:rPr>
              <a:t> </a:t>
            </a:r>
          </a:p>
          <a:p>
            <a:r>
              <a:rPr lang="de-DE" sz="2300" dirty="0">
                <a:latin typeface="+mj-lt"/>
              </a:rPr>
              <a:t>The </a:t>
            </a:r>
            <a:r>
              <a:rPr lang="de-DE" sz="2300" dirty="0" err="1">
                <a:latin typeface="+mj-lt"/>
              </a:rPr>
              <a:t>challenge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for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policy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makers</a:t>
            </a:r>
            <a:r>
              <a:rPr lang="de-DE" sz="2300" dirty="0">
                <a:latin typeface="+mj-lt"/>
              </a:rPr>
              <a:t> will </a:t>
            </a:r>
            <a:r>
              <a:rPr lang="de-DE" sz="2300" dirty="0" err="1">
                <a:latin typeface="+mj-lt"/>
              </a:rPr>
              <a:t>be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to</a:t>
            </a:r>
            <a:r>
              <a:rPr lang="de-DE" sz="2300" dirty="0">
                <a:latin typeface="+mj-lt"/>
              </a:rPr>
              <a:t> find </a:t>
            </a:r>
            <a:r>
              <a:rPr lang="de-DE" sz="2300" dirty="0" err="1">
                <a:latin typeface="+mj-lt"/>
              </a:rPr>
              <a:t>the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right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balance</a:t>
            </a:r>
            <a:r>
              <a:rPr lang="de-DE" sz="2300" dirty="0">
                <a:latin typeface="+mj-lt"/>
              </a:rPr>
              <a:t> </a:t>
            </a:r>
            <a:r>
              <a:rPr lang="de-DE" sz="2300" dirty="0" err="1">
                <a:latin typeface="+mj-lt"/>
              </a:rPr>
              <a:t>between</a:t>
            </a:r>
            <a:r>
              <a:rPr lang="de-DE" sz="2300" dirty="0">
                <a:latin typeface="+mj-lt"/>
              </a:rPr>
              <a:t> </a:t>
            </a:r>
          </a:p>
          <a:p>
            <a:pPr lvl="1"/>
            <a:r>
              <a:rPr lang="de-DE" sz="1900" dirty="0" err="1">
                <a:latin typeface="+mj-lt"/>
              </a:rPr>
              <a:t>limiting</a:t>
            </a:r>
            <a:r>
              <a:rPr lang="de-DE" sz="1900" dirty="0">
                <a:latin typeface="+mj-lt"/>
              </a:rPr>
              <a:t> wind </a:t>
            </a:r>
            <a:r>
              <a:rPr lang="de-DE" sz="1900" dirty="0" err="1">
                <a:latin typeface="+mj-lt"/>
              </a:rPr>
              <a:t>production</a:t>
            </a:r>
            <a:r>
              <a:rPr lang="de-DE" sz="1900" dirty="0">
                <a:latin typeface="+mj-lt"/>
              </a:rPr>
              <a:t> </a:t>
            </a:r>
            <a:r>
              <a:rPr lang="de-DE" sz="1900" dirty="0" err="1">
                <a:latin typeface="+mj-lt"/>
              </a:rPr>
              <a:t>to</a:t>
            </a:r>
            <a:r>
              <a:rPr lang="de-DE" sz="1900" dirty="0">
                <a:latin typeface="+mj-lt"/>
              </a:rPr>
              <a:t> </a:t>
            </a:r>
            <a:r>
              <a:rPr lang="de-DE" sz="1900" dirty="0" err="1">
                <a:latin typeface="+mj-lt"/>
              </a:rPr>
              <a:t>sites</a:t>
            </a:r>
            <a:r>
              <a:rPr lang="de-DE" sz="1900" dirty="0">
                <a:latin typeface="+mj-lt"/>
              </a:rPr>
              <a:t> </a:t>
            </a:r>
            <a:r>
              <a:rPr lang="de-DE" sz="1900" dirty="0" err="1">
                <a:latin typeface="+mj-lt"/>
              </a:rPr>
              <a:t>with</a:t>
            </a:r>
            <a:r>
              <a:rPr lang="de-DE" sz="1900" dirty="0">
                <a:latin typeface="+mj-lt"/>
              </a:rPr>
              <a:t> minimal negative </a:t>
            </a:r>
            <a:r>
              <a:rPr lang="de-DE" sz="1900" dirty="0" err="1">
                <a:latin typeface="+mj-lt"/>
              </a:rPr>
              <a:t>effects</a:t>
            </a:r>
            <a:r>
              <a:rPr lang="de-DE" sz="1900" dirty="0">
                <a:latin typeface="+mj-lt"/>
              </a:rPr>
              <a:t> on </a:t>
            </a:r>
            <a:r>
              <a:rPr lang="de-DE" sz="1900" dirty="0" err="1">
                <a:latin typeface="+mj-lt"/>
              </a:rPr>
              <a:t>landscape</a:t>
            </a:r>
            <a:r>
              <a:rPr lang="de-DE" sz="1900" dirty="0">
                <a:latin typeface="+mj-lt"/>
              </a:rPr>
              <a:t> </a:t>
            </a:r>
            <a:r>
              <a:rPr lang="de-DE" sz="1900" dirty="0" err="1">
                <a:latin typeface="+mj-lt"/>
              </a:rPr>
              <a:t>scenery</a:t>
            </a:r>
            <a:r>
              <a:rPr lang="de-DE" sz="1900" dirty="0">
                <a:latin typeface="+mj-lt"/>
              </a:rPr>
              <a:t>, human </a:t>
            </a:r>
            <a:r>
              <a:rPr lang="de-DE" sz="1900" dirty="0" err="1">
                <a:latin typeface="+mj-lt"/>
              </a:rPr>
              <a:t>health</a:t>
            </a:r>
            <a:r>
              <a:rPr lang="de-DE" sz="1900" dirty="0">
                <a:latin typeface="+mj-lt"/>
              </a:rPr>
              <a:t> and </a:t>
            </a:r>
            <a:r>
              <a:rPr lang="de-DE" sz="1900" dirty="0" err="1">
                <a:latin typeface="+mj-lt"/>
              </a:rPr>
              <a:t>the</a:t>
            </a:r>
            <a:r>
              <a:rPr lang="de-DE" sz="1900" dirty="0">
                <a:latin typeface="+mj-lt"/>
              </a:rPr>
              <a:t> </a:t>
            </a:r>
            <a:r>
              <a:rPr lang="de-DE" sz="1900" dirty="0" err="1">
                <a:latin typeface="+mj-lt"/>
              </a:rPr>
              <a:t>environment</a:t>
            </a:r>
            <a:r>
              <a:rPr lang="de-DE" sz="1900" dirty="0">
                <a:latin typeface="+mj-lt"/>
              </a:rPr>
              <a:t>; and</a:t>
            </a:r>
          </a:p>
          <a:p>
            <a:pPr lvl="1"/>
            <a:r>
              <a:rPr lang="de-DE" sz="1900" dirty="0" err="1">
                <a:latin typeface="+mj-lt"/>
              </a:rPr>
              <a:t>providing</a:t>
            </a:r>
            <a:r>
              <a:rPr lang="de-DE" sz="1900" dirty="0">
                <a:latin typeface="+mj-lt"/>
              </a:rPr>
              <a:t> </a:t>
            </a:r>
            <a:r>
              <a:rPr lang="de-DE" sz="1900" dirty="0" err="1">
                <a:latin typeface="+mj-lt"/>
              </a:rPr>
              <a:t>enough</a:t>
            </a:r>
            <a:r>
              <a:rPr lang="de-DE" sz="1900" dirty="0">
                <a:latin typeface="+mj-lt"/>
              </a:rPr>
              <a:t> potential wind </a:t>
            </a:r>
            <a:r>
              <a:rPr lang="de-DE" sz="1900" dirty="0" err="1">
                <a:latin typeface="+mj-lt"/>
              </a:rPr>
              <a:t>turbine</a:t>
            </a:r>
            <a:r>
              <a:rPr lang="de-DE" sz="1900" dirty="0">
                <a:latin typeface="+mj-lt"/>
              </a:rPr>
              <a:t> </a:t>
            </a:r>
            <a:r>
              <a:rPr lang="de-DE" sz="1900" dirty="0" err="1">
                <a:latin typeface="+mj-lt"/>
              </a:rPr>
              <a:t>sites</a:t>
            </a:r>
            <a:r>
              <a:rPr lang="de-DE" sz="1900" dirty="0">
                <a:latin typeface="+mj-lt"/>
              </a:rPr>
              <a:t> </a:t>
            </a:r>
            <a:r>
              <a:rPr lang="de-DE" sz="1900" dirty="0" err="1">
                <a:latin typeface="+mj-lt"/>
              </a:rPr>
              <a:t>to</a:t>
            </a:r>
            <a:r>
              <a:rPr lang="de-DE" sz="1900" dirty="0">
                <a:latin typeface="+mj-lt"/>
              </a:rPr>
              <a:t> </a:t>
            </a:r>
            <a:r>
              <a:rPr lang="de-DE" sz="1900" dirty="0" err="1">
                <a:latin typeface="+mj-lt"/>
              </a:rPr>
              <a:t>allow</a:t>
            </a:r>
            <a:r>
              <a:rPr lang="de-DE" sz="1900" dirty="0">
                <a:latin typeface="+mj-lt"/>
              </a:rPr>
              <a:t> </a:t>
            </a:r>
            <a:r>
              <a:rPr lang="de-DE" sz="1900" dirty="0" err="1">
                <a:latin typeface="+mj-lt"/>
              </a:rPr>
              <a:t>the</a:t>
            </a:r>
            <a:r>
              <a:rPr lang="de-DE" sz="1900" dirty="0">
                <a:latin typeface="+mj-lt"/>
              </a:rPr>
              <a:t> </a:t>
            </a:r>
            <a:r>
              <a:rPr lang="de-DE" sz="1900" dirty="0" err="1">
                <a:latin typeface="+mj-lt"/>
              </a:rPr>
              <a:t>deployment</a:t>
            </a:r>
            <a:r>
              <a:rPr lang="de-DE" sz="1900" dirty="0">
                <a:latin typeface="+mj-lt"/>
              </a:rPr>
              <a:t> </a:t>
            </a:r>
            <a:r>
              <a:rPr lang="de-DE" sz="1900" dirty="0" err="1">
                <a:latin typeface="+mj-lt"/>
              </a:rPr>
              <a:t>of</a:t>
            </a:r>
            <a:r>
              <a:rPr lang="de-DE" sz="1900" dirty="0">
                <a:latin typeface="+mj-lt"/>
              </a:rPr>
              <a:t> wind </a:t>
            </a:r>
            <a:r>
              <a:rPr lang="de-DE" sz="1900" dirty="0" err="1">
                <a:latin typeface="+mj-lt"/>
              </a:rPr>
              <a:t>energy</a:t>
            </a:r>
            <a:r>
              <a:rPr lang="de-DE" sz="1900" dirty="0">
                <a:latin typeface="+mj-lt"/>
              </a:rPr>
              <a:t> at </a:t>
            </a:r>
            <a:r>
              <a:rPr lang="de-DE" sz="1900" dirty="0" err="1">
                <a:latin typeface="+mj-lt"/>
              </a:rPr>
              <a:t>feasible</a:t>
            </a:r>
            <a:r>
              <a:rPr lang="de-DE" sz="1900" dirty="0">
                <a:latin typeface="+mj-lt"/>
              </a:rPr>
              <a:t> </a:t>
            </a:r>
            <a:r>
              <a:rPr lang="de-DE" sz="1900" dirty="0" err="1">
                <a:latin typeface="+mj-lt"/>
              </a:rPr>
              <a:t>costs</a:t>
            </a:r>
            <a:r>
              <a:rPr lang="de-DE" sz="1900" dirty="0">
                <a:latin typeface="+mj-lt"/>
              </a:rPr>
              <a:t>.</a:t>
            </a:r>
            <a:endParaRPr lang="en-US" sz="1900" dirty="0">
              <a:latin typeface="+mj-lt"/>
            </a:endParaRPr>
          </a:p>
          <a:p>
            <a:endParaRPr lang="en-GB" sz="2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958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0FAB440-A29B-47E1-A97D-88E274537D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Many thanks for listening!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FD35DFA-2417-41D2-81EB-80C4C6B42875}"/>
              </a:ext>
            </a:extLst>
          </p:cNvPr>
          <p:cNvSpPr/>
          <p:nvPr/>
        </p:nvSpPr>
        <p:spPr>
          <a:xfrm>
            <a:off x="3635896" y="4247797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AT" b="1" dirty="0">
                <a:solidFill>
                  <a:schemeClr val="bg1"/>
                </a:solidFill>
              </a:rPr>
              <a:t>Patrick </a:t>
            </a:r>
            <a:r>
              <a:rPr lang="de-AT" b="1" dirty="0" err="1">
                <a:solidFill>
                  <a:schemeClr val="bg1"/>
                </a:solidFill>
              </a:rPr>
              <a:t>Scherhaufer</a:t>
            </a:r>
            <a:endParaRPr lang="de-AT" b="1" dirty="0">
              <a:solidFill>
                <a:schemeClr val="bg1"/>
              </a:solidFill>
            </a:endParaRPr>
          </a:p>
          <a:p>
            <a:r>
              <a:rPr lang="de-AT" sz="1600" dirty="0">
                <a:solidFill>
                  <a:schemeClr val="bg1"/>
                </a:solidFill>
              </a:rPr>
              <a:t>patrick.scherhaufer@boku.ac.at </a:t>
            </a:r>
            <a:br>
              <a:rPr lang="de-AT" b="1" dirty="0">
                <a:solidFill>
                  <a:schemeClr val="bg1"/>
                </a:solidFill>
              </a:rPr>
            </a:br>
            <a:r>
              <a:rPr lang="de-AT" dirty="0">
                <a:solidFill>
                  <a:schemeClr val="bg1"/>
                </a:solidFill>
              </a:rPr>
              <a:t>Stefan </a:t>
            </a:r>
            <a:r>
              <a:rPr lang="de-AT" dirty="0" err="1">
                <a:solidFill>
                  <a:schemeClr val="bg1"/>
                </a:solidFill>
              </a:rPr>
              <a:t>Höltinger</a:t>
            </a:r>
            <a:br>
              <a:rPr lang="de-AT" dirty="0">
                <a:solidFill>
                  <a:schemeClr val="bg1"/>
                </a:solidFill>
              </a:rPr>
            </a:br>
            <a:r>
              <a:rPr lang="de-AT" dirty="0">
                <a:solidFill>
                  <a:schemeClr val="bg1"/>
                </a:solidFill>
              </a:rPr>
              <a:t>Boris </a:t>
            </a:r>
            <a:r>
              <a:rPr lang="de-AT" dirty="0" err="1">
                <a:solidFill>
                  <a:schemeClr val="bg1"/>
                </a:solidFill>
              </a:rPr>
              <a:t>Salak</a:t>
            </a:r>
            <a:br>
              <a:rPr lang="de-AT" dirty="0">
                <a:solidFill>
                  <a:schemeClr val="bg1"/>
                </a:solidFill>
              </a:rPr>
            </a:br>
            <a:r>
              <a:rPr lang="de-AT" dirty="0">
                <a:solidFill>
                  <a:schemeClr val="bg1"/>
                </a:solidFill>
              </a:rPr>
              <a:t>Thomas </a:t>
            </a:r>
            <a:r>
              <a:rPr lang="de-AT" dirty="0" err="1">
                <a:solidFill>
                  <a:schemeClr val="bg1"/>
                </a:solidFill>
              </a:rPr>
              <a:t>Schauppenlehner</a:t>
            </a:r>
            <a:br>
              <a:rPr lang="de-AT" dirty="0">
                <a:solidFill>
                  <a:schemeClr val="bg1"/>
                </a:solidFill>
              </a:rPr>
            </a:br>
            <a:r>
              <a:rPr lang="de-AT" dirty="0">
                <a:solidFill>
                  <a:schemeClr val="bg1"/>
                </a:solidFill>
              </a:rPr>
              <a:t>Johannes Schmidt </a:t>
            </a:r>
            <a:br>
              <a:rPr lang="de-AT" sz="2000" dirty="0">
                <a:solidFill>
                  <a:schemeClr val="bg1"/>
                </a:solidFill>
              </a:rPr>
            </a:br>
            <a:r>
              <a:rPr lang="de-DE" dirty="0">
                <a:solidFill>
                  <a:srgbClr val="DBEEF4"/>
                </a:solidFill>
              </a:rPr>
              <a:t>www.transwind.boku.ac.at</a:t>
            </a:r>
            <a:r>
              <a:rPr lang="de-AT" sz="3200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6849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90830-FF7D-4F4D-A45D-C15AA88FF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participating</a:t>
            </a:r>
            <a:r>
              <a:rPr lang="de-DE" dirty="0"/>
              <a:t> </a:t>
            </a:r>
            <a:r>
              <a:rPr lang="de-DE" dirty="0" err="1"/>
              <a:t>organisations</a:t>
            </a:r>
            <a:r>
              <a:rPr lang="de-DE" dirty="0"/>
              <a:t> in </a:t>
            </a:r>
            <a:r>
              <a:rPr lang="de-DE" dirty="0" err="1"/>
              <a:t>TransWind</a:t>
            </a:r>
            <a:endParaRPr 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0C552592-17C3-4226-9B25-D0851ED8F6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78120"/>
              </p:ext>
            </p:extLst>
          </p:nvPr>
        </p:nvGraphicFramePr>
        <p:xfrm>
          <a:off x="395536" y="1196752"/>
          <a:ext cx="8352928" cy="519778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66907">
                  <a:extLst>
                    <a:ext uri="{9D8B030D-6E8A-4147-A177-3AD203B41FA5}">
                      <a16:colId xmlns:a16="http://schemas.microsoft.com/office/drawing/2014/main" val="2260938658"/>
                    </a:ext>
                  </a:extLst>
                </a:gridCol>
                <a:gridCol w="5986021">
                  <a:extLst>
                    <a:ext uri="{9D8B030D-6E8A-4147-A177-3AD203B41FA5}">
                      <a16:colId xmlns:a16="http://schemas.microsoft.com/office/drawing/2014/main" val="1710771283"/>
                    </a:ext>
                  </a:extLst>
                </a:gridCol>
              </a:tblGrid>
              <a:tr h="226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group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organizations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0606406"/>
                  </a:ext>
                </a:extLst>
              </a:tr>
              <a:tr h="949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public authorities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Austrian Ministry for Transport, Innovation and Technology; Federal Ministry of Science, Research and Economy; Austrian Energy Market Regulator – E-control; Chamber of Labour; Chamber of Commerce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1012392"/>
                  </a:ext>
                </a:extLst>
              </a:tr>
              <a:tr h="949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federal state authorities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Federal State Government Offices of Burgenland, Lower Austria, Salzburg and Styria; Ombuds Offices for Environmental Protection (Umweltanwaltschaft) of Burgenland, Lower Austria and Styria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539508"/>
                  </a:ext>
                </a:extLst>
              </a:tr>
              <a:tr h="708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wind park developers and operators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700">
                          <a:effectLst/>
                        </a:rPr>
                        <a:t>Energie Burgenland Windkraft GmbH; EVN Naturkraft GmbH; Ökostrom AG; PÜSPÖK Group; WEB Windenergie AG; Windkraft Simonsfeld AG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8966468"/>
                  </a:ext>
                </a:extLst>
              </a:tr>
              <a:tr h="915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environmental and nature conservation groups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Austrian Environmental Umbrella Association (</a:t>
                      </a:r>
                      <a:r>
                        <a:rPr lang="en-US" sz="1700" dirty="0" err="1">
                          <a:effectLst/>
                        </a:rPr>
                        <a:t>Umweltdachverband</a:t>
                      </a:r>
                      <a:r>
                        <a:rPr lang="en-US" sz="1700" dirty="0">
                          <a:effectLst/>
                        </a:rPr>
                        <a:t>); </a:t>
                      </a:r>
                      <a:r>
                        <a:rPr lang="en-US" sz="1700" dirty="0" err="1">
                          <a:effectLst/>
                        </a:rPr>
                        <a:t>BirdLife</a:t>
                      </a:r>
                      <a:r>
                        <a:rPr lang="en-US" sz="1700" dirty="0">
                          <a:effectLst/>
                        </a:rPr>
                        <a:t> Austria; Coordination Centre for the Study and Protection of Bats</a:t>
                      </a:r>
                      <a:endParaRPr lang="de-DE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6312229"/>
                  </a:ext>
                </a:extLst>
              </a:tr>
              <a:tr h="949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others</a:t>
                      </a:r>
                      <a:endParaRPr lang="de-DE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Austrian Power Grid (APG); Austrian Wind Energy Association (IG-</a:t>
                      </a:r>
                      <a:r>
                        <a:rPr lang="en-US" sz="1700" dirty="0" err="1">
                          <a:effectLst/>
                        </a:rPr>
                        <a:t>Windkraft</a:t>
                      </a:r>
                      <a:r>
                        <a:rPr lang="en-US" sz="1700" dirty="0">
                          <a:effectLst/>
                        </a:rPr>
                        <a:t>); the processing and administration </a:t>
                      </a:r>
                      <a:r>
                        <a:rPr lang="en-US" sz="1700" dirty="0" err="1">
                          <a:effectLst/>
                        </a:rPr>
                        <a:t>centre</a:t>
                      </a:r>
                      <a:r>
                        <a:rPr lang="en-US" sz="1700" dirty="0">
                          <a:effectLst/>
                        </a:rPr>
                        <a:t> of the subsidies for eco-electricity (</a:t>
                      </a:r>
                      <a:r>
                        <a:rPr lang="en-US" sz="1700" dirty="0" err="1">
                          <a:effectLst/>
                        </a:rPr>
                        <a:t>OeMAG</a:t>
                      </a:r>
                      <a:r>
                        <a:rPr lang="en-US" sz="1700" dirty="0">
                          <a:effectLst/>
                        </a:rPr>
                        <a:t>)</a:t>
                      </a:r>
                      <a:endParaRPr lang="de-DE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579854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F9B21859-763B-4E44-B018-6C0D7CF19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34893" y="63710"/>
            <a:ext cx="2011652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interview partners on the macro scale</a:t>
            </a:r>
            <a:endParaRPr kumimoji="0" lang="en-US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66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F021C2-448C-45C7-80B9-1EE6F91B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Mean and range of parameter values for assessing the economic potential</a:t>
            </a: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B254D9C7-01DD-4F80-AD02-477C3A78ED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784139"/>
              </p:ext>
            </p:extLst>
          </p:nvPr>
        </p:nvGraphicFramePr>
        <p:xfrm>
          <a:off x="611560" y="1844825"/>
          <a:ext cx="7560839" cy="358956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103799060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38826117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06193537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22772367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517639615"/>
                    </a:ext>
                  </a:extLst>
                </a:gridCol>
              </a:tblGrid>
              <a:tr h="40805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cost element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unit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mean value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range 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references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7019480"/>
                  </a:ext>
                </a:extLst>
              </a:tr>
              <a:tr h="40805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capital expenditures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EUR kW</a:t>
                      </a:r>
                      <a:r>
                        <a:rPr lang="en-GB" sz="1600" baseline="30000" dirty="0">
                          <a:effectLst/>
                        </a:rPr>
                        <a:t>-1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1675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1600-1900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1, 2, 3, 7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1041056"/>
                  </a:ext>
                </a:extLst>
              </a:tr>
              <a:tr h="553183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operational expenditures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EUR MWh</a:t>
                      </a:r>
                      <a:r>
                        <a:rPr lang="en-GB" sz="1600" baseline="30000" dirty="0">
                          <a:effectLst/>
                        </a:rPr>
                        <a:t>-1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26.4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18.5-34.2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3, 2, 4, 5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8221040"/>
                  </a:ext>
                </a:extLst>
              </a:tr>
              <a:tr h="40805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lifetime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years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5, 6, 7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5172586"/>
                  </a:ext>
                </a:extLst>
              </a:tr>
              <a:tr h="408051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discount rate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4, 5, 7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7951057"/>
                  </a:ext>
                </a:extLst>
              </a:tr>
              <a:tr h="1085665">
                <a:tc gridSpan="5">
                  <a:txBody>
                    <a:bodyPr/>
                    <a:lstStyle/>
                    <a:p>
                      <a:pPr marL="4572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References: (1) Arántegui, 2014 (2) Gass et al., 2013 (3) Hantsch et al., 2009 (4) </a:t>
                      </a:r>
                      <a:r>
                        <a:rPr lang="en-GB" sz="1400" dirty="0" err="1">
                          <a:effectLst/>
                        </a:rPr>
                        <a:t>Rehfeldt</a:t>
                      </a:r>
                      <a:r>
                        <a:rPr lang="en-GB" sz="1400" dirty="0">
                          <a:effectLst/>
                        </a:rPr>
                        <a:t> et al., 2013 (5) </a:t>
                      </a:r>
                      <a:r>
                        <a:rPr lang="en-GB" sz="1400" dirty="0" err="1">
                          <a:effectLst/>
                        </a:rPr>
                        <a:t>Kost</a:t>
                      </a:r>
                      <a:r>
                        <a:rPr lang="en-GB" sz="1400" dirty="0">
                          <a:effectLst/>
                        </a:rPr>
                        <a:t> et al., 2013 (6) McKenna et al., 2014; (7) </a:t>
                      </a:r>
                      <a:r>
                        <a:rPr lang="en-GB" sz="1400" dirty="0" err="1">
                          <a:effectLst/>
                        </a:rPr>
                        <a:t>Falkenberg</a:t>
                      </a:r>
                      <a:r>
                        <a:rPr lang="en-GB" sz="1400" dirty="0">
                          <a:effectLst/>
                        </a:rPr>
                        <a:t> et al., 2014</a:t>
                      </a:r>
                      <a:endParaRPr lang="de-DE" sz="1400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794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66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capacity and annual wind energy generation in Austrian federal states</a:t>
            </a:r>
            <a:r>
              <a:rPr lang="de-DE" dirty="0"/>
              <a:t> 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7CC243F2-8921-4CF3-9E65-64FE47FE0E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45204"/>
              </p:ext>
            </p:extLst>
          </p:nvPr>
        </p:nvGraphicFramePr>
        <p:xfrm>
          <a:off x="251521" y="1210574"/>
          <a:ext cx="8424934" cy="528878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29143">
                  <a:extLst>
                    <a:ext uri="{9D8B030D-6E8A-4147-A177-3AD203B41FA5}">
                      <a16:colId xmlns:a16="http://schemas.microsoft.com/office/drawing/2014/main" val="3661723479"/>
                    </a:ext>
                  </a:extLst>
                </a:gridCol>
                <a:gridCol w="710200">
                  <a:extLst>
                    <a:ext uri="{9D8B030D-6E8A-4147-A177-3AD203B41FA5}">
                      <a16:colId xmlns:a16="http://schemas.microsoft.com/office/drawing/2014/main" val="854555712"/>
                    </a:ext>
                  </a:extLst>
                </a:gridCol>
                <a:gridCol w="710200">
                  <a:extLst>
                    <a:ext uri="{9D8B030D-6E8A-4147-A177-3AD203B41FA5}">
                      <a16:colId xmlns:a16="http://schemas.microsoft.com/office/drawing/2014/main" val="2344445024"/>
                    </a:ext>
                  </a:extLst>
                </a:gridCol>
                <a:gridCol w="651546">
                  <a:extLst>
                    <a:ext uri="{9D8B030D-6E8A-4147-A177-3AD203B41FA5}">
                      <a16:colId xmlns:a16="http://schemas.microsoft.com/office/drawing/2014/main" val="4283639967"/>
                    </a:ext>
                  </a:extLst>
                </a:gridCol>
                <a:gridCol w="864769">
                  <a:extLst>
                    <a:ext uri="{9D8B030D-6E8A-4147-A177-3AD203B41FA5}">
                      <a16:colId xmlns:a16="http://schemas.microsoft.com/office/drawing/2014/main" val="2096363060"/>
                    </a:ext>
                  </a:extLst>
                </a:gridCol>
                <a:gridCol w="864769">
                  <a:extLst>
                    <a:ext uri="{9D8B030D-6E8A-4147-A177-3AD203B41FA5}">
                      <a16:colId xmlns:a16="http://schemas.microsoft.com/office/drawing/2014/main" val="2409012041"/>
                    </a:ext>
                  </a:extLst>
                </a:gridCol>
                <a:gridCol w="864769">
                  <a:extLst>
                    <a:ext uri="{9D8B030D-6E8A-4147-A177-3AD203B41FA5}">
                      <a16:colId xmlns:a16="http://schemas.microsoft.com/office/drawing/2014/main" val="1118162342"/>
                    </a:ext>
                  </a:extLst>
                </a:gridCol>
                <a:gridCol w="864769">
                  <a:extLst>
                    <a:ext uri="{9D8B030D-6E8A-4147-A177-3AD203B41FA5}">
                      <a16:colId xmlns:a16="http://schemas.microsoft.com/office/drawing/2014/main" val="2383748168"/>
                    </a:ext>
                  </a:extLst>
                </a:gridCol>
                <a:gridCol w="864769">
                  <a:extLst>
                    <a:ext uri="{9D8B030D-6E8A-4147-A177-3AD203B41FA5}">
                      <a16:colId xmlns:a16="http://schemas.microsoft.com/office/drawing/2014/main" val="2916498278"/>
                    </a:ext>
                  </a:extLst>
                </a:gridCol>
              </a:tblGrid>
              <a:tr h="5693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Min scenario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med scenario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max scenario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Suitability zones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104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GW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TWh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GW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TWh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GW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TWh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GW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TWh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extLst>
                  <a:ext uri="{0D108BD9-81ED-4DB2-BD59-A6C34878D82A}">
                    <a16:rowId xmlns:a16="http://schemas.microsoft.com/office/drawing/2014/main" val="3061199456"/>
                  </a:ext>
                </a:extLst>
              </a:tr>
              <a:tr h="47778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Burgenland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0.7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4.9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10.9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13.5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3.6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extLst>
                  <a:ext uri="{0D108BD9-81ED-4DB2-BD59-A6C34878D82A}">
                    <a16:rowId xmlns:a16="http://schemas.microsoft.com/office/drawing/2014/main" val="1369072519"/>
                  </a:ext>
                </a:extLst>
              </a:tr>
              <a:tr h="47778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Carinthia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3.2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4.9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5.5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8.3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extLst>
                  <a:ext uri="{0D108BD9-81ED-4DB2-BD59-A6C34878D82A}">
                    <a16:rowId xmlns:a16="http://schemas.microsoft.com/office/drawing/2014/main" val="2443113475"/>
                  </a:ext>
                </a:extLst>
              </a:tr>
              <a:tr h="47778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Lower Austria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2.0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19.5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38.9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22.0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43.8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3.6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8.4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extLst>
                  <a:ext uri="{0D108BD9-81ED-4DB2-BD59-A6C34878D82A}">
                    <a16:rowId xmlns:a16="http://schemas.microsoft.com/office/drawing/2014/main" val="2152173895"/>
                  </a:ext>
                </a:extLst>
              </a:tr>
              <a:tr h="47778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Upper Austria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4.4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6.8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1.4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extLst>
                  <a:ext uri="{0D108BD9-81ED-4DB2-BD59-A6C34878D82A}">
                    <a16:rowId xmlns:a16="http://schemas.microsoft.com/office/drawing/2014/main" val="439695709"/>
                  </a:ext>
                </a:extLst>
              </a:tr>
              <a:tr h="47778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Salzburg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1.6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2.2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extLst>
                  <a:ext uri="{0D108BD9-81ED-4DB2-BD59-A6C34878D82A}">
                    <a16:rowId xmlns:a16="http://schemas.microsoft.com/office/drawing/2014/main" val="1896268430"/>
                  </a:ext>
                </a:extLst>
              </a:tr>
              <a:tr h="47778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Styria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7.8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8.4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0.9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extLst>
                  <a:ext uri="{0D108BD9-81ED-4DB2-BD59-A6C34878D82A}">
                    <a16:rowId xmlns:a16="http://schemas.microsoft.com/office/drawing/2014/main" val="1108551303"/>
                  </a:ext>
                </a:extLst>
              </a:tr>
              <a:tr h="47778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Tyrol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0.9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extLst>
                  <a:ext uri="{0D108BD9-81ED-4DB2-BD59-A6C34878D82A}">
                    <a16:rowId xmlns:a16="http://schemas.microsoft.com/office/drawing/2014/main" val="2152473440"/>
                  </a:ext>
                </a:extLst>
              </a:tr>
              <a:tr h="47778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Vorarlberg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extLst>
                  <a:ext uri="{0D108BD9-81ED-4DB2-BD59-A6C34878D82A}">
                    <a16:rowId xmlns:a16="http://schemas.microsoft.com/office/drawing/2014/main" val="2912326438"/>
                  </a:ext>
                </a:extLst>
              </a:tr>
              <a:tr h="47778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Austria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1.7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3.9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38.8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71.6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51.8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92.8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6.3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14.3</a:t>
                      </a:r>
                      <a:endParaRPr lang="de-D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88" marR="34288" marT="0" marB="0" anchor="b"/>
                </a:tc>
                <a:extLst>
                  <a:ext uri="{0D108BD9-81ED-4DB2-BD59-A6C34878D82A}">
                    <a16:rowId xmlns:a16="http://schemas.microsoft.com/office/drawing/2014/main" val="249167075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6983412" cy="720725"/>
          </a:xfrm>
        </p:spPr>
        <p:txBody>
          <a:bodyPr/>
          <a:lstStyle/>
          <a:p>
            <a:pPr algn="r"/>
            <a:r>
              <a:rPr lang="de-AT" sz="3200" dirty="0" err="1">
                <a:solidFill>
                  <a:schemeClr val="bg1"/>
                </a:solidFill>
              </a:rPr>
              <a:t>What</a:t>
            </a:r>
            <a:r>
              <a:rPr lang="de-AT" sz="3200" dirty="0">
                <a:solidFill>
                  <a:schemeClr val="bg1"/>
                </a:solidFill>
              </a:rPr>
              <a:t> </a:t>
            </a:r>
            <a:r>
              <a:rPr lang="de-AT" sz="3200" dirty="0" err="1">
                <a:solidFill>
                  <a:schemeClr val="bg1"/>
                </a:solidFill>
              </a:rPr>
              <a:t>is</a:t>
            </a:r>
            <a:r>
              <a:rPr lang="de-AT" sz="3200" dirty="0">
                <a:solidFill>
                  <a:schemeClr val="bg1"/>
                </a:solidFill>
              </a:rPr>
              <a:t> </a:t>
            </a:r>
            <a:r>
              <a:rPr lang="de-AT" sz="3200" dirty="0" err="1">
                <a:solidFill>
                  <a:schemeClr val="bg1"/>
                </a:solidFill>
              </a:rPr>
              <a:t>the</a:t>
            </a:r>
            <a:r>
              <a:rPr lang="de-AT" sz="3200" dirty="0">
                <a:solidFill>
                  <a:schemeClr val="bg1"/>
                </a:solidFill>
              </a:rPr>
              <a:t> </a:t>
            </a:r>
            <a:r>
              <a:rPr lang="de-AT" sz="3200" dirty="0" err="1">
                <a:solidFill>
                  <a:schemeClr val="bg1"/>
                </a:solidFill>
              </a:rPr>
              <a:t>problem</a:t>
            </a:r>
            <a:r>
              <a:rPr lang="de-AT" sz="3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sz="2400" b="1" dirty="0"/>
              <a:t>The acceptance or non-acceptance of a particular renewable energy technology is depended on complex set of </a:t>
            </a:r>
          </a:p>
          <a:p>
            <a:pPr>
              <a:buNone/>
            </a:pPr>
            <a:r>
              <a:rPr lang="en-GB" sz="2400" dirty="0"/>
              <a:t>economical incentives, </a:t>
            </a:r>
          </a:p>
          <a:p>
            <a:pPr>
              <a:buNone/>
            </a:pPr>
            <a:r>
              <a:rPr lang="en-GB" sz="2400" dirty="0"/>
              <a:t>costs, </a:t>
            </a:r>
          </a:p>
          <a:p>
            <a:pPr>
              <a:buNone/>
            </a:pPr>
            <a:r>
              <a:rPr lang="en-GB" sz="2400" dirty="0"/>
              <a:t>social norms, </a:t>
            </a:r>
          </a:p>
          <a:p>
            <a:pPr>
              <a:buNone/>
            </a:pPr>
            <a:r>
              <a:rPr lang="en-GB" sz="2400" dirty="0"/>
              <a:t>individual values, preferences, </a:t>
            </a:r>
          </a:p>
          <a:p>
            <a:pPr>
              <a:buNone/>
            </a:pPr>
            <a:r>
              <a:rPr lang="en-GB" sz="2400" dirty="0"/>
              <a:t>and beliefs </a:t>
            </a:r>
          </a:p>
          <a:p>
            <a:pPr>
              <a:buNone/>
            </a:pPr>
            <a:r>
              <a:rPr lang="en-GB" sz="2400" dirty="0"/>
              <a:t>at various levels of decision-making.</a:t>
            </a:r>
            <a:endParaRPr lang="de-AT" sz="2400" i="1" dirty="0"/>
          </a:p>
          <a:p>
            <a:pPr>
              <a:buNone/>
            </a:pPr>
            <a:endParaRPr lang="de-AT" sz="2400" dirty="0"/>
          </a:p>
        </p:txBody>
      </p:sp>
      <p:pic>
        <p:nvPicPr>
          <p:cNvPr id="4" name="Picture 4" descr="dreieck_wüstenh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80928"/>
            <a:ext cx="3816374" cy="36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716016" y="602128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>
                <a:latin typeface="+mj-lt"/>
              </a:rPr>
              <a:t>Wüstenhagen</a:t>
            </a:r>
            <a:r>
              <a:rPr lang="de-AT" sz="1600" dirty="0">
                <a:latin typeface="+mj-lt"/>
              </a:rPr>
              <a:t> et al. 2007</a:t>
            </a:r>
            <a:endParaRPr lang="de-DE" sz="1600" dirty="0">
              <a:latin typeface="+mj-lt"/>
            </a:endParaRPr>
          </a:p>
        </p:txBody>
      </p:sp>
      <p:pic>
        <p:nvPicPr>
          <p:cNvPr id="15364" name="Picture 4" descr="Bildergebnis für bild pfeil kreis hintergrund 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1640" y="4184512"/>
            <a:ext cx="1407957" cy="1487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>
          <a:xfrm>
            <a:off x="508000" y="273050"/>
            <a:ext cx="6943725" cy="779463"/>
          </a:xfrm>
        </p:spPr>
        <p:txBody>
          <a:bodyPr/>
          <a:lstStyle/>
          <a:p>
            <a:pPr algn="r"/>
            <a:r>
              <a:rPr lang="de-AT" sz="3200" dirty="0">
                <a:solidFill>
                  <a:schemeClr val="bg1"/>
                </a:solidFill>
              </a:rPr>
              <a:t>Research </a:t>
            </a:r>
            <a:r>
              <a:rPr lang="de-AT" sz="3200" dirty="0" err="1">
                <a:solidFill>
                  <a:schemeClr val="bg1"/>
                </a:solidFill>
              </a:rPr>
              <a:t>Questions</a:t>
            </a:r>
            <a:r>
              <a:rPr lang="de-AT" sz="3200" dirty="0">
                <a:solidFill>
                  <a:schemeClr val="bg1"/>
                </a:solidFill>
              </a:rPr>
              <a:t> </a:t>
            </a:r>
            <a:r>
              <a:rPr lang="de-AT" sz="3200" dirty="0" err="1">
                <a:solidFill>
                  <a:schemeClr val="bg1"/>
                </a:solidFill>
              </a:rPr>
              <a:t>of</a:t>
            </a:r>
            <a:r>
              <a:rPr lang="de-AT" sz="3200" dirty="0">
                <a:solidFill>
                  <a:schemeClr val="bg1"/>
                </a:solidFill>
              </a:rPr>
              <a:t> TransWind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1331640" y="1628775"/>
            <a:ext cx="6264696" cy="4525963"/>
          </a:xfrm>
        </p:spPr>
        <p:txBody>
          <a:bodyPr/>
          <a:lstStyle/>
          <a:p>
            <a:pPr marL="609600" indent="-609600">
              <a:spcAft>
                <a:spcPts val="1800"/>
              </a:spcAft>
              <a:buFont typeface="Wingdings" pitchFamily="2" charset="2"/>
              <a:buChar char="ü"/>
            </a:pPr>
            <a:r>
              <a:rPr lang="de-AT" sz="2800" dirty="0" err="1"/>
              <a:t>What</a:t>
            </a:r>
            <a:r>
              <a:rPr lang="de-AT" sz="2800" dirty="0"/>
              <a:t> </a:t>
            </a:r>
            <a:r>
              <a:rPr lang="de-AT" sz="2800" dirty="0" err="1"/>
              <a:t>is</a:t>
            </a:r>
            <a:r>
              <a:rPr lang="de-AT" sz="2800" dirty="0"/>
              <a:t> </a:t>
            </a:r>
            <a:r>
              <a:rPr lang="de-AT" sz="2800" dirty="0" err="1"/>
              <a:t>the</a:t>
            </a:r>
            <a:r>
              <a:rPr lang="de-AT" sz="2800" dirty="0"/>
              <a:t> </a:t>
            </a:r>
            <a:r>
              <a:rPr lang="de-AT" sz="2800" dirty="0" err="1"/>
              <a:t>techno-economical</a:t>
            </a:r>
            <a:r>
              <a:rPr lang="de-AT" sz="2800" dirty="0"/>
              <a:t> potential </a:t>
            </a:r>
            <a:r>
              <a:rPr lang="de-AT" sz="2800" dirty="0" err="1"/>
              <a:t>for</a:t>
            </a:r>
            <a:r>
              <a:rPr lang="de-AT" sz="2800" dirty="0"/>
              <a:t> wind </a:t>
            </a:r>
            <a:r>
              <a:rPr lang="de-AT" sz="2800" dirty="0" err="1"/>
              <a:t>energy</a:t>
            </a:r>
            <a:r>
              <a:rPr lang="de-AT" sz="2800" dirty="0"/>
              <a:t> in Austria? </a:t>
            </a:r>
          </a:p>
          <a:p>
            <a:pPr marL="609600" indent="-609600">
              <a:spcAft>
                <a:spcPts val="1800"/>
              </a:spcAft>
              <a:buFont typeface="Wingdings" pitchFamily="2" charset="2"/>
              <a:buChar char="ü"/>
            </a:pPr>
            <a:r>
              <a:rPr lang="de-DE" sz="2800" dirty="0" err="1"/>
              <a:t>What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en-US" sz="2800" dirty="0"/>
              <a:t>decisive patterns of acceptance and non-acceptance?</a:t>
            </a:r>
          </a:p>
          <a:p>
            <a:pPr marL="609600" indent="-609600">
              <a:buFont typeface="Wingdings" pitchFamily="2" charset="2"/>
              <a:buChar char="v"/>
            </a:pPr>
            <a:r>
              <a:rPr lang="en-GB" sz="2800" dirty="0"/>
              <a:t>How are interests, rationales and beliefs embedded in different narratives (stories) about </a:t>
            </a:r>
            <a:br>
              <a:rPr lang="en-GB" sz="2800" dirty="0"/>
            </a:br>
            <a:r>
              <a:rPr lang="en-GB" sz="2800" dirty="0"/>
              <a:t>renewable energy?</a:t>
            </a:r>
          </a:p>
        </p:txBody>
      </p:sp>
      <p:pic>
        <p:nvPicPr>
          <p:cNvPr id="15362" name="Picture 2" descr="Bildergebnis für energy polic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988840"/>
            <a:ext cx="1440160" cy="1920215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535562"/>
            <a:ext cx="40100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7596" y="3717032"/>
            <a:ext cx="1638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Bildergebnis für under construc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73496" y="3861048"/>
            <a:ext cx="2016224" cy="1662865"/>
          </a:xfrm>
          <a:prstGeom prst="rect">
            <a:avLst/>
          </a:prstGeom>
          <a:noFill/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07A85E3-7DC9-4A32-8135-98FD90CCBE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888" y="3703535"/>
            <a:ext cx="2678787" cy="33646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751B470-0419-4170-8EA4-80E1ABBEE842}"/>
              </a:ext>
            </a:extLst>
          </p:cNvPr>
          <p:cNvSpPr txBox="1"/>
          <p:nvPr/>
        </p:nvSpPr>
        <p:spPr>
          <a:xfrm>
            <a:off x="35496" y="1794882"/>
            <a:ext cx="1368152" cy="7848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chemeClr val="bg1"/>
                </a:solidFill>
              </a:rPr>
              <a:t>Market &amp; </a:t>
            </a:r>
            <a:br>
              <a:rPr lang="de-DE" sz="1500" dirty="0">
                <a:solidFill>
                  <a:schemeClr val="bg1"/>
                </a:solidFill>
              </a:rPr>
            </a:br>
            <a:r>
              <a:rPr lang="de-DE" sz="1500" dirty="0" err="1">
                <a:solidFill>
                  <a:schemeClr val="bg1"/>
                </a:solidFill>
              </a:rPr>
              <a:t>Socio-political</a:t>
            </a:r>
            <a:br>
              <a:rPr lang="de-DE" sz="1500" dirty="0">
                <a:solidFill>
                  <a:schemeClr val="bg1"/>
                </a:solidFill>
              </a:rPr>
            </a:br>
            <a:r>
              <a:rPr lang="de-DE" sz="1500" dirty="0">
                <a:solidFill>
                  <a:schemeClr val="bg1"/>
                </a:solidFill>
              </a:rPr>
              <a:t>Acceptance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9EFB15B-3E34-41D0-A878-205BBA70BACF}"/>
              </a:ext>
            </a:extLst>
          </p:cNvPr>
          <p:cNvSpPr txBox="1"/>
          <p:nvPr/>
        </p:nvSpPr>
        <p:spPr>
          <a:xfrm>
            <a:off x="35496" y="2932202"/>
            <a:ext cx="1368152" cy="7848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500" dirty="0">
                <a:solidFill>
                  <a:schemeClr val="bg1"/>
                </a:solidFill>
              </a:rPr>
              <a:t>Community &amp; </a:t>
            </a:r>
            <a:br>
              <a:rPr lang="de-DE" sz="1500" dirty="0">
                <a:solidFill>
                  <a:schemeClr val="bg1"/>
                </a:solidFill>
              </a:rPr>
            </a:br>
            <a:r>
              <a:rPr lang="de-DE" sz="1500" dirty="0" err="1">
                <a:solidFill>
                  <a:schemeClr val="bg1"/>
                </a:solidFill>
              </a:rPr>
              <a:t>Socio-political</a:t>
            </a:r>
            <a:br>
              <a:rPr lang="de-DE" sz="1500" dirty="0">
                <a:solidFill>
                  <a:schemeClr val="bg1"/>
                </a:solidFill>
              </a:rPr>
            </a:br>
            <a:r>
              <a:rPr lang="de-DE" sz="1500" dirty="0">
                <a:solidFill>
                  <a:schemeClr val="bg1"/>
                </a:solidFill>
              </a:rPr>
              <a:t>Acceptance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Materials &amp; </a:t>
            </a:r>
            <a:r>
              <a:rPr lang="de-DE" dirty="0" err="1"/>
              <a:t>Methods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participatory</a:t>
            </a:r>
            <a:r>
              <a:rPr lang="de-DE" dirty="0"/>
              <a:t> </a:t>
            </a:r>
            <a:r>
              <a:rPr lang="de-DE" dirty="0" err="1"/>
              <a:t>integrated</a:t>
            </a:r>
            <a:r>
              <a:rPr lang="de-DE" dirty="0"/>
              <a:t> </a:t>
            </a:r>
            <a:r>
              <a:rPr lang="de-DE" dirty="0" err="1"/>
              <a:t>assessment</a:t>
            </a:r>
            <a:endParaRPr lang="de-DE" dirty="0"/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735545" y="5876925"/>
            <a:ext cx="1835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200" dirty="0">
                <a:latin typeface="Calibri" pitchFamily="34" charset="0"/>
              </a:rPr>
              <a:t>Triangle based on Wüstenhagen et al. 2007</a:t>
            </a:r>
            <a:endParaRPr lang="de-AT" sz="1200" dirty="0">
              <a:latin typeface="Calibri" pitchFamily="34" charset="0"/>
            </a:endParaRPr>
          </a:p>
        </p:txBody>
      </p:sp>
      <p:pic>
        <p:nvPicPr>
          <p:cNvPr id="6" name="Grafik 8" descr="dreieck_wüstenhag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481" y="1484313"/>
            <a:ext cx="4656352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5922339" y="1628775"/>
            <a:ext cx="3221662" cy="1739900"/>
          </a:xfrm>
          <a:prstGeom prst="rect">
            <a:avLst/>
          </a:prstGeom>
          <a:gradFill rotWithShape="1">
            <a:gsLst>
              <a:gs pos="0">
                <a:srgbClr val="77933C">
                  <a:alpha val="20000"/>
                </a:srgbClr>
              </a:gs>
              <a:gs pos="100000">
                <a:srgbClr val="37441C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de-DE" dirty="0">
                <a:latin typeface="Calibri" pitchFamily="34" charset="0"/>
              </a:rPr>
              <a:t>1 </a:t>
            </a:r>
            <a:r>
              <a:rPr lang="de-DE" dirty="0" err="1">
                <a:latin typeface="Calibri" pitchFamily="34" charset="0"/>
              </a:rPr>
              <a:t>WorldCafé</a:t>
            </a:r>
            <a:endParaRPr lang="de-DE" dirty="0">
              <a:latin typeface="Calibri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de-DE" dirty="0">
                <a:latin typeface="Calibri" pitchFamily="34" charset="0"/>
              </a:rPr>
              <a:t>28 </a:t>
            </a:r>
            <a:r>
              <a:rPr lang="de-DE" dirty="0" err="1">
                <a:latin typeface="Calibri" pitchFamily="34" charset="0"/>
              </a:rPr>
              <a:t>semi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structured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interviews</a:t>
            </a:r>
            <a:endParaRPr lang="de-DE" dirty="0">
              <a:latin typeface="Calibri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de-DE" dirty="0">
                <a:latin typeface="Calibri" pitchFamily="34" charset="0"/>
              </a:rPr>
              <a:t>1 </a:t>
            </a:r>
            <a:r>
              <a:rPr lang="de-DE" dirty="0" err="1">
                <a:latin typeface="Calibri" pitchFamily="34" charset="0"/>
              </a:rPr>
              <a:t>questionnaire</a:t>
            </a:r>
            <a:endParaRPr lang="de-DE" dirty="0">
              <a:latin typeface="Calibri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de-DE" dirty="0">
                <a:latin typeface="Calibri" pitchFamily="34" charset="0"/>
              </a:rPr>
              <a:t>3 </a:t>
            </a:r>
            <a:r>
              <a:rPr lang="de-DE" dirty="0" err="1">
                <a:latin typeface="Calibri" pitchFamily="34" charset="0"/>
              </a:rPr>
              <a:t>participatory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workshops</a:t>
            </a:r>
            <a:endParaRPr lang="de-DE" dirty="0">
              <a:latin typeface="Calibri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de-DE" dirty="0" err="1">
                <a:latin typeface="Calibri" pitchFamily="34" charset="0"/>
              </a:rPr>
              <a:t>with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experts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from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the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stakeholder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group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-108521" y="2481263"/>
            <a:ext cx="2964553" cy="1754326"/>
          </a:xfrm>
          <a:prstGeom prst="rect">
            <a:avLst/>
          </a:prstGeom>
          <a:gradFill rotWithShape="1">
            <a:gsLst>
              <a:gs pos="0">
                <a:srgbClr val="77933C">
                  <a:alpha val="20000"/>
                </a:srgbClr>
              </a:gs>
              <a:gs pos="100000">
                <a:srgbClr val="37441C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de-DE">
                <a:latin typeface="Calibri" pitchFamily="34" charset="0"/>
              </a:rPr>
              <a:t> 6 case studies</a:t>
            </a:r>
          </a:p>
          <a:p>
            <a:pPr algn="ctr">
              <a:buFont typeface="Wingdings" pitchFamily="2" charset="2"/>
              <a:buChar char="ü"/>
            </a:pPr>
            <a:r>
              <a:rPr lang="de-DE">
                <a:latin typeface="Calibri" pitchFamily="34" charset="0"/>
              </a:rPr>
              <a:t> 4 visualisation courses</a:t>
            </a:r>
          </a:p>
          <a:p>
            <a:pPr algn="ctr">
              <a:buFont typeface="Wingdings" pitchFamily="2" charset="2"/>
              <a:buChar char="ü"/>
            </a:pPr>
            <a:r>
              <a:rPr lang="de-DE">
                <a:latin typeface="Calibri" pitchFamily="34" charset="0"/>
              </a:rPr>
              <a:t> 8 focus group discussions</a:t>
            </a:r>
          </a:p>
          <a:p>
            <a:pPr algn="ctr">
              <a:buFont typeface="Wingdings" pitchFamily="2" charset="2"/>
              <a:buChar char="ü"/>
            </a:pPr>
            <a:r>
              <a:rPr lang="de-DE">
                <a:latin typeface="Calibri" pitchFamily="34" charset="0"/>
              </a:rPr>
              <a:t> 8 semi structured interviews with local stakeholders</a:t>
            </a: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5949309" y="4400550"/>
            <a:ext cx="3092397" cy="923925"/>
          </a:xfrm>
          <a:prstGeom prst="rect">
            <a:avLst/>
          </a:prstGeom>
          <a:gradFill rotWithShape="1">
            <a:gsLst>
              <a:gs pos="0">
                <a:srgbClr val="77933C">
                  <a:alpha val="20000"/>
                </a:srgbClr>
              </a:gs>
              <a:gs pos="100000">
                <a:srgbClr val="37441C">
                  <a:alpha val="2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de-DE" dirty="0" err="1">
                <a:latin typeface="Calibri" pitchFamily="34" charset="0"/>
              </a:rPr>
              <a:t>Participatory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modelling</a:t>
            </a:r>
            <a:r>
              <a:rPr lang="de-DE" dirty="0">
                <a:latin typeface="Calibri" pitchFamily="34" charset="0"/>
              </a:rPr>
              <a:t>: Techno-</a:t>
            </a:r>
            <a:r>
              <a:rPr lang="de-DE" dirty="0" err="1">
                <a:latin typeface="Calibri" pitchFamily="34" charset="0"/>
              </a:rPr>
              <a:t>economical</a:t>
            </a:r>
            <a:r>
              <a:rPr lang="de-DE" dirty="0">
                <a:latin typeface="Calibri" pitchFamily="34" charset="0"/>
              </a:rPr>
              <a:t> wind </a:t>
            </a:r>
            <a:r>
              <a:rPr lang="de-DE" dirty="0" err="1">
                <a:latin typeface="Calibri" pitchFamily="34" charset="0"/>
              </a:rPr>
              <a:t>energy</a:t>
            </a:r>
            <a:r>
              <a:rPr lang="de-DE" dirty="0">
                <a:latin typeface="Calibri" pitchFamily="34" charset="0"/>
              </a:rPr>
              <a:t> potential</a:t>
            </a:r>
          </a:p>
        </p:txBody>
      </p:sp>
      <p:pic>
        <p:nvPicPr>
          <p:cNvPr id="11266" name="Picture 2" descr="Bildergebnis für bild pfeil kreis hintergrund 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9826" y="3535296"/>
            <a:ext cx="1748758" cy="1847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techno-economical</a:t>
            </a:r>
            <a:r>
              <a:rPr lang="de-DE" dirty="0"/>
              <a:t> potential:</a:t>
            </a:r>
            <a:br>
              <a:rPr lang="de-DE" dirty="0"/>
            </a:b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modelling</a:t>
            </a:r>
            <a:r>
              <a:rPr lang="de-DE" dirty="0"/>
              <a:t> </a:t>
            </a:r>
            <a:r>
              <a:rPr lang="de-DE" dirty="0" err="1"/>
              <a:t>steps</a:t>
            </a:r>
            <a:endParaRPr lang="de-DE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046" y="1146245"/>
            <a:ext cx="8063378" cy="523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techno-</a:t>
            </a:r>
            <a:r>
              <a:rPr lang="de-DE" dirty="0" err="1"/>
              <a:t>economical</a:t>
            </a:r>
            <a:r>
              <a:rPr lang="de-DE" dirty="0"/>
              <a:t> potential:</a:t>
            </a:r>
            <a:br>
              <a:rPr lang="de-DE" dirty="0"/>
            </a:br>
            <a:r>
              <a:rPr lang="en-GB" sz="2800" dirty="0"/>
              <a:t>Criteria catalogue for the 3 participatory scenarios</a:t>
            </a:r>
            <a:endParaRPr lang="de-DE" sz="2800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56D90819-9BC0-41A4-8977-39B5430D7C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228778"/>
              </p:ext>
            </p:extLst>
          </p:nvPr>
        </p:nvGraphicFramePr>
        <p:xfrm>
          <a:off x="323528" y="1196752"/>
          <a:ext cx="8424936" cy="521529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580372">
                  <a:extLst>
                    <a:ext uri="{9D8B030D-6E8A-4147-A177-3AD203B41FA5}">
                      <a16:colId xmlns:a16="http://schemas.microsoft.com/office/drawing/2014/main" val="4253091229"/>
                    </a:ext>
                  </a:extLst>
                </a:gridCol>
                <a:gridCol w="971470">
                  <a:extLst>
                    <a:ext uri="{9D8B030D-6E8A-4147-A177-3AD203B41FA5}">
                      <a16:colId xmlns:a16="http://schemas.microsoft.com/office/drawing/2014/main" val="3388856747"/>
                    </a:ext>
                  </a:extLst>
                </a:gridCol>
                <a:gridCol w="971470">
                  <a:extLst>
                    <a:ext uri="{9D8B030D-6E8A-4147-A177-3AD203B41FA5}">
                      <a16:colId xmlns:a16="http://schemas.microsoft.com/office/drawing/2014/main" val="631367631"/>
                    </a:ext>
                  </a:extLst>
                </a:gridCol>
                <a:gridCol w="971470">
                  <a:extLst>
                    <a:ext uri="{9D8B030D-6E8A-4147-A177-3AD203B41FA5}">
                      <a16:colId xmlns:a16="http://schemas.microsoft.com/office/drawing/2014/main" val="1024691319"/>
                    </a:ext>
                  </a:extLst>
                </a:gridCol>
                <a:gridCol w="1930154">
                  <a:extLst>
                    <a:ext uri="{9D8B030D-6E8A-4147-A177-3AD203B41FA5}">
                      <a16:colId xmlns:a16="http://schemas.microsoft.com/office/drawing/2014/main" val="3608153148"/>
                    </a:ext>
                  </a:extLst>
                </a:gridCol>
              </a:tblGrid>
              <a:tr h="35750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scenarios of potential </a:t>
                      </a:r>
                      <a:br>
                        <a:rPr lang="en-GB" sz="1250" dirty="0">
                          <a:effectLst/>
                        </a:rPr>
                      </a:br>
                      <a:r>
                        <a:rPr lang="en-GB" sz="1250" dirty="0">
                          <a:effectLst/>
                        </a:rPr>
                        <a:t>wind turbine sites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GIS data-set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2391888969"/>
                  </a:ext>
                </a:extLst>
              </a:tr>
              <a:tr h="17875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min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med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max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2551549337"/>
                  </a:ext>
                </a:extLst>
              </a:tr>
              <a:tr h="1787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topological restrictions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2415481451"/>
                  </a:ext>
                </a:extLst>
              </a:tr>
              <a:tr h="1873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Areas above alpine forest line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excluded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excluded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excluded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Kilian et al. (1994)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340232732"/>
                  </a:ext>
                </a:extLst>
              </a:tr>
              <a:tr h="1873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maximum slope (degrees)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5.7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8.5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11.3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SRTM DEM 90m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533133534"/>
                  </a:ext>
                </a:extLst>
              </a:tr>
              <a:tr h="1873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water bodies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excluded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excluded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excluded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Corine LC 5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2760907417"/>
                  </a:ext>
                </a:extLst>
              </a:tr>
              <a:tr h="2810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offset distance to settlements and infrastructure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212310942"/>
                  </a:ext>
                </a:extLst>
              </a:tr>
              <a:tr h="1787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settlement areas (m) </a:t>
                      </a:r>
                      <a:r>
                        <a:rPr lang="en-GB" sz="1250" baseline="30000" dirty="0">
                          <a:effectLst/>
                        </a:rPr>
                        <a:t>a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2000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1200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1000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IACS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584767761"/>
                  </a:ext>
                </a:extLst>
              </a:tr>
              <a:tr h="1873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buildings outside of settlement areas (m) </a:t>
                      </a:r>
                      <a:r>
                        <a:rPr lang="en-GB" sz="1250" baseline="30000" dirty="0">
                          <a:effectLst/>
                        </a:rPr>
                        <a:t>b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1000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750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750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OSM buildings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395961460"/>
                  </a:ext>
                </a:extLst>
              </a:tr>
              <a:tr h="1873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building land outside of settlement areas (m)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1000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750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750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federal land use plans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4215183811"/>
                  </a:ext>
                </a:extLst>
              </a:tr>
              <a:tr h="1873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built-up areas </a:t>
                      </a:r>
                      <a:r>
                        <a:rPr lang="en-GB" sz="1250" baseline="30000">
                          <a:effectLst/>
                        </a:rPr>
                        <a:t>c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300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300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300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federal land use plans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228115354"/>
                  </a:ext>
                </a:extLst>
              </a:tr>
              <a:tr h="1787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railways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300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300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300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OSM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403874821"/>
                  </a:ext>
                </a:extLst>
              </a:tr>
              <a:tr h="1873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motorways, primary and secondary roads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300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300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300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OSM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2827851821"/>
                  </a:ext>
                </a:extLst>
              </a:tr>
              <a:tr h="1787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airport public safety zones </a:t>
                      </a:r>
                      <a:r>
                        <a:rPr lang="en-GB" sz="1250" baseline="30000">
                          <a:effectLst/>
                        </a:rPr>
                        <a:t>d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5100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5100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5100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 err="1">
                          <a:effectLst/>
                        </a:rPr>
                        <a:t>AustroControl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899002292"/>
                  </a:ext>
                </a:extLst>
              </a:tr>
              <a:tr h="1787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power grid (&gt;110kV)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250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250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250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OSM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982251713"/>
                  </a:ext>
                </a:extLst>
              </a:tr>
              <a:tr h="1873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suitability of protected areas and offset distances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 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 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233134436"/>
                  </a:ext>
                </a:extLst>
              </a:tr>
              <a:tr h="2810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national parks (m)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no (3000)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no (2000)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no (1000)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CDDA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537867994"/>
                  </a:ext>
                </a:extLst>
              </a:tr>
              <a:tr h="2810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250">
                          <a:effectLst/>
                        </a:rPr>
                        <a:t>Natura 2000 -habitats directive sites (m)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no (2000)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no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 err="1">
                          <a:effectLst/>
                        </a:rPr>
                        <a:t>potentially</a:t>
                      </a:r>
                      <a:r>
                        <a:rPr lang="en-GB" sz="1250" baseline="30000" dirty="0" err="1">
                          <a:effectLst/>
                        </a:rPr>
                        <a:t>f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Natura 2000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4248821934"/>
                  </a:ext>
                </a:extLst>
              </a:tr>
              <a:tr h="2810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Natura 2000 - birds directive sites (m)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no (2000)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no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no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Natura 2000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2372573127"/>
                  </a:ext>
                </a:extLst>
              </a:tr>
              <a:tr h="2810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other protected areas (m) </a:t>
                      </a:r>
                      <a:r>
                        <a:rPr lang="en-GB" sz="1250" baseline="30000">
                          <a:effectLst/>
                        </a:rPr>
                        <a:t>e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no (2000)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no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no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CDDA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268780337"/>
                  </a:ext>
                </a:extLst>
              </a:tr>
              <a:tr h="1873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important birdlife areas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no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potentially</a:t>
                      </a:r>
                      <a:r>
                        <a:rPr lang="en-GB" sz="1250" baseline="30000">
                          <a:effectLst/>
                        </a:rPr>
                        <a:t>f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potentially</a:t>
                      </a:r>
                      <a:r>
                        <a:rPr lang="en-GB" sz="1250" baseline="30000">
                          <a:effectLst/>
                        </a:rPr>
                        <a:t>f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IBAs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625717335"/>
                  </a:ext>
                </a:extLst>
              </a:tr>
              <a:tr h="1873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major migration routes for wild animals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no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potentially</a:t>
                      </a:r>
                      <a:r>
                        <a:rPr lang="en-GB" sz="1250" baseline="30000">
                          <a:effectLst/>
                        </a:rPr>
                        <a:t>f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potentially</a:t>
                      </a:r>
                      <a:r>
                        <a:rPr lang="en-GB" sz="1250" baseline="30000">
                          <a:effectLst/>
                        </a:rPr>
                        <a:t>f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ACC, </a:t>
                      </a:r>
                      <a:r>
                        <a:rPr lang="en-GB" sz="1250" dirty="0" err="1">
                          <a:effectLst/>
                        </a:rPr>
                        <a:t>Köhler</a:t>
                      </a:r>
                      <a:r>
                        <a:rPr lang="en-GB" sz="1250" dirty="0">
                          <a:effectLst/>
                        </a:rPr>
                        <a:t> (2005) 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2510000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forest areas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no (1000)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yes</a:t>
                      </a:r>
                      <a:r>
                        <a:rPr lang="en-GB" sz="1250" baseline="30000">
                          <a:effectLst/>
                        </a:rPr>
                        <a:t>g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yes 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Corine, AFDP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3384844177"/>
                  </a:ext>
                </a:extLst>
              </a:tr>
              <a:tr h="1787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lakes &gt;50ha (m)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3000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1750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>
                          <a:effectLst/>
                        </a:rPr>
                        <a:t>1000</a:t>
                      </a:r>
                      <a:endParaRPr lang="de-DE" sz="12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50" dirty="0">
                          <a:effectLst/>
                        </a:rPr>
                        <a:t>Corine LC 512</a:t>
                      </a:r>
                      <a:endParaRPr lang="de-DE" sz="12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val="180061109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B6AE1E-CEAF-4272-836C-52215E138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Spatial distribution of potential areas for wind turbines in the four scenarios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3F9200-41C2-45FB-9E48-77CDF40AF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Grafik 5">
            <a:extLst>
              <a:ext uri="{FF2B5EF4-FFF2-40B4-BE49-F238E27FC236}">
                <a16:creationId xmlns:a16="http://schemas.microsoft.com/office/drawing/2014/main" id="{F8EECE5F-81B9-4C01-8506-9F50F4D9B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" t="20160" r="4501" b="2313"/>
          <a:stretch>
            <a:fillRect/>
          </a:stretch>
        </p:blipFill>
        <p:spPr bwMode="auto">
          <a:xfrm>
            <a:off x="6350" y="1412776"/>
            <a:ext cx="9071056" cy="479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45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A9B9B-2684-41D0-816B-698B52098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 curves showing the economic wind energy potential for the four scenarios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CD1DE8-12C6-4C3C-B267-B5C94881C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E486EDD-4BBB-449B-AC19-C6E0B52CB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" r="1654" b="1531"/>
          <a:stretch/>
        </p:blipFill>
        <p:spPr bwMode="auto">
          <a:xfrm>
            <a:off x="395536" y="1149350"/>
            <a:ext cx="8064896" cy="516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13769C21-57C4-474D-957A-7718EE955FB6}"/>
                  </a:ext>
                </a:extLst>
              </p:cNvPr>
              <p:cNvSpPr txBox="1"/>
              <p:nvPr/>
            </p:nvSpPr>
            <p:spPr>
              <a:xfrm>
                <a:off x="4572000" y="4509120"/>
                <a:ext cx="3600400" cy="120394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57188" indent="-357188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GB" sz="1600">
                        <a:solidFill>
                          <a:prstClr val="black"/>
                        </a:solidFill>
                        <a:latin typeface="Cambria Math"/>
                      </a:rPr>
                      <m:t>❶</m:t>
                    </m:r>
                    <m:r>
                      <a:rPr lang="en-GB" sz="16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AT" sz="1500" dirty="0">
                    <a:solidFill>
                      <a:prstClr val="black"/>
                    </a:solidFill>
                  </a:rPr>
                  <a:t>10% </a:t>
                </a:r>
                <a:r>
                  <a:rPr lang="de-AT" sz="1500" dirty="0" err="1">
                    <a:solidFill>
                      <a:prstClr val="black"/>
                    </a:solidFill>
                  </a:rPr>
                  <a:t>share</a:t>
                </a:r>
                <a:r>
                  <a:rPr lang="de-AT" sz="1500" dirty="0">
                    <a:solidFill>
                      <a:prstClr val="black"/>
                    </a:solidFill>
                  </a:rPr>
                  <a:t> </a:t>
                </a:r>
                <a:r>
                  <a:rPr lang="de-AT" sz="1500" dirty="0" err="1">
                    <a:solidFill>
                      <a:prstClr val="black"/>
                    </a:solidFill>
                  </a:rPr>
                  <a:t>of</a:t>
                </a:r>
                <a:r>
                  <a:rPr lang="de-AT" sz="1500" dirty="0">
                    <a:solidFill>
                      <a:prstClr val="black"/>
                    </a:solidFill>
                  </a:rPr>
                  <a:t> total </a:t>
                </a:r>
                <a:r>
                  <a:rPr lang="de-AT" sz="1500" dirty="0" err="1">
                    <a:solidFill>
                      <a:prstClr val="black"/>
                    </a:solidFill>
                  </a:rPr>
                  <a:t>electricity</a:t>
                </a:r>
                <a:r>
                  <a:rPr lang="de-AT" sz="1500" dirty="0">
                    <a:solidFill>
                      <a:prstClr val="black"/>
                    </a:solidFill>
                  </a:rPr>
                  <a:t> </a:t>
                </a:r>
                <a:r>
                  <a:rPr lang="de-AT" sz="1500" dirty="0" err="1">
                    <a:solidFill>
                      <a:prstClr val="black"/>
                    </a:solidFill>
                  </a:rPr>
                  <a:t>demand</a:t>
                </a:r>
                <a:br>
                  <a:rPr lang="de-AT" sz="1600" dirty="0">
                    <a:solidFill>
                      <a:prstClr val="black"/>
                    </a:solidFill>
                  </a:rPr>
                </a:br>
                <a:r>
                  <a:rPr lang="de-AT" sz="1600" dirty="0">
                    <a:solidFill>
                      <a:prstClr val="black"/>
                    </a:solidFill>
                  </a:rPr>
                  <a:t>-&gt;   6,20 –   8,05 TWh</a:t>
                </a:r>
              </a:p>
              <a:p>
                <a:pPr marL="357188" indent="-357188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600" dirty="0">
                    <a:solidFill>
                      <a:prstClr val="black"/>
                    </a:solidFill>
                  </a:rPr>
                  <a:t>❷ </a:t>
                </a:r>
                <a:r>
                  <a:rPr lang="de-AT" sz="1600" dirty="0">
                    <a:solidFill>
                      <a:prstClr val="black"/>
                    </a:solidFill>
                  </a:rPr>
                  <a:t>20% </a:t>
                </a:r>
                <a:r>
                  <a:rPr lang="de-AT" sz="1500" dirty="0" err="1">
                    <a:solidFill>
                      <a:prstClr val="black"/>
                    </a:solidFill>
                  </a:rPr>
                  <a:t>share</a:t>
                </a:r>
                <a:r>
                  <a:rPr lang="de-AT" sz="1500" dirty="0">
                    <a:solidFill>
                      <a:prstClr val="black"/>
                    </a:solidFill>
                  </a:rPr>
                  <a:t> </a:t>
                </a:r>
                <a:r>
                  <a:rPr lang="de-AT" sz="1500" dirty="0" err="1">
                    <a:solidFill>
                      <a:prstClr val="black"/>
                    </a:solidFill>
                  </a:rPr>
                  <a:t>of</a:t>
                </a:r>
                <a:r>
                  <a:rPr lang="de-AT" sz="1500" dirty="0">
                    <a:solidFill>
                      <a:prstClr val="black"/>
                    </a:solidFill>
                  </a:rPr>
                  <a:t> total </a:t>
                </a:r>
                <a:r>
                  <a:rPr lang="de-AT" sz="1500" dirty="0" err="1">
                    <a:solidFill>
                      <a:prstClr val="black"/>
                    </a:solidFill>
                  </a:rPr>
                  <a:t>electricity</a:t>
                </a:r>
                <a:r>
                  <a:rPr lang="de-AT" sz="1500" dirty="0">
                    <a:solidFill>
                      <a:prstClr val="black"/>
                    </a:solidFill>
                  </a:rPr>
                  <a:t> </a:t>
                </a:r>
                <a:r>
                  <a:rPr lang="de-AT" sz="1500" dirty="0" err="1">
                    <a:solidFill>
                      <a:prstClr val="black"/>
                    </a:solidFill>
                  </a:rPr>
                  <a:t>demand</a:t>
                </a:r>
                <a:br>
                  <a:rPr lang="de-AT" sz="1600" dirty="0">
                    <a:solidFill>
                      <a:prstClr val="black"/>
                    </a:solidFill>
                  </a:rPr>
                </a:br>
                <a:r>
                  <a:rPr lang="de-AT" sz="1600" dirty="0">
                    <a:solidFill>
                      <a:prstClr val="black"/>
                    </a:solidFill>
                  </a:rPr>
                  <a:t>-&gt; 12,40 – 16,10 TWh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13769C21-57C4-474D-957A-7718EE955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09120"/>
                <a:ext cx="3600400" cy="1203947"/>
              </a:xfrm>
              <a:prstGeom prst="roundRect">
                <a:avLst/>
              </a:prstGeom>
              <a:blipFill>
                <a:blip r:embed="rId4"/>
                <a:stretch>
                  <a:fillRect b="-1015"/>
                </a:stretch>
              </a:blipFill>
              <a:ln>
                <a:noFill/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D001A89A-B287-4911-BC64-65EC1CC91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9125" y="3068960"/>
            <a:ext cx="2129379" cy="144016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271BA67-0A7F-4EDB-87B8-C953C8637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2213" y="6072035"/>
            <a:ext cx="3091955" cy="3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07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01924-577B-498A-A575-DF14AE2CD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Sensitivity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</p:txBody>
      </p:sp>
      <p:pic>
        <p:nvPicPr>
          <p:cNvPr id="7170" name="Grafik 9">
            <a:extLst>
              <a:ext uri="{FF2B5EF4-FFF2-40B4-BE49-F238E27FC236}">
                <a16:creationId xmlns:a16="http://schemas.microsoft.com/office/drawing/2014/main" id="{6F183376-7B98-49AE-B8EF-4AA67183D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21359"/>
            <a:ext cx="7693946" cy="523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74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2329</Words>
  <Application>Microsoft Office PowerPoint</Application>
  <PresentationFormat>Bildschirmpräsentation (4:3)</PresentationFormat>
  <Paragraphs>364</Paragraphs>
  <Slides>15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Verdana</vt:lpstr>
      <vt:lpstr>Wingdings</vt:lpstr>
      <vt:lpstr>Larissa</vt:lpstr>
      <vt:lpstr>   THE TRANSITION OF THE AUSTRIAN ENERGY SYSTEM TO A HIGH PENETRATION OF  WIND ENERGY: VISIONS, VALUES AND COSTS    4. September 2017  IAEE, TU Vienna  Patrick Scherhaufer Stefan Höltinger Boris Salak Thomas Schauppenlehner Johannes Schmidt  www.transwind.boku.ac.at  </vt:lpstr>
      <vt:lpstr>What is the problem?</vt:lpstr>
      <vt:lpstr>Research Questions of TransWind</vt:lpstr>
      <vt:lpstr>Materials &amp; Methods: A participatory integrated assessment</vt:lpstr>
      <vt:lpstr>The techno-economical potential: Overview of the modelling steps</vt:lpstr>
      <vt:lpstr>The techno-economical potential: Criteria catalogue for the 3 participatory scenarios</vt:lpstr>
      <vt:lpstr>Spatial distribution of potential areas for wind turbines in the four scenarios</vt:lpstr>
      <vt:lpstr>Supply curves showing the economic wind energy potential for the four scenarios </vt:lpstr>
      <vt:lpstr>Sensitivity analysis</vt:lpstr>
      <vt:lpstr>Spatial distribution of optimal wind sites</vt:lpstr>
      <vt:lpstr>The techno-economical potential: Policy Conclusions</vt:lpstr>
      <vt:lpstr>Many thanks for listening!</vt:lpstr>
      <vt:lpstr>Overview of participating organisations in TransWind</vt:lpstr>
      <vt:lpstr>Mean and range of parameter values for assessing the economic potential</vt:lpstr>
      <vt:lpstr>Potential capacity and annual wind energy generation in Austrian federal states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Schauppenlehner</dc:creator>
  <cp:lastModifiedBy>PS</cp:lastModifiedBy>
  <cp:revision>547</cp:revision>
  <cp:lastPrinted>2017-09-01T14:38:48Z</cp:lastPrinted>
  <dcterms:created xsi:type="dcterms:W3CDTF">2013-11-21T11:51:37Z</dcterms:created>
  <dcterms:modified xsi:type="dcterms:W3CDTF">2017-09-04T07:06:14Z</dcterms:modified>
</cp:coreProperties>
</file>