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94" r:id="rId4"/>
    <p:sldId id="299" r:id="rId5"/>
    <p:sldId id="298" r:id="rId6"/>
    <p:sldId id="297" r:id="rId7"/>
    <p:sldId id="260" r:id="rId8"/>
    <p:sldId id="267" r:id="rId9"/>
    <p:sldId id="280" r:id="rId10"/>
    <p:sldId id="263" r:id="rId11"/>
    <p:sldId id="273" r:id="rId12"/>
    <p:sldId id="295" r:id="rId13"/>
    <p:sldId id="296" r:id="rId14"/>
    <p:sldId id="275" r:id="rId15"/>
    <p:sldId id="285" r:id="rId16"/>
    <p:sldId id="286" r:id="rId17"/>
    <p:sldId id="287" r:id="rId18"/>
    <p:sldId id="288" r:id="rId19"/>
    <p:sldId id="28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B2E"/>
    <a:srgbClr val="3D82C4"/>
    <a:srgbClr val="C3D69B"/>
    <a:srgbClr val="77933C"/>
    <a:srgbClr val="2D6A2B"/>
    <a:srgbClr val="7E7E7E"/>
    <a:srgbClr val="E6FCFF"/>
    <a:srgbClr val="3D9109"/>
    <a:srgbClr val="1D5B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26" autoAdjust="0"/>
  </p:normalViewPr>
  <p:slideViewPr>
    <p:cSldViewPr snapToGrid="0" snapToObjects="1">
      <p:cViewPr>
        <p:scale>
          <a:sx n="108" d="100"/>
          <a:sy n="108" d="100"/>
        </p:scale>
        <p:origin x="-752" y="8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enna%20Conference:Figure3_Poster_Vienn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suals:3%20countries_Questions_comparis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suals:3%20countries_Questions_comparis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suals:3%20countries_Questions_comparis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suals:3%20countries_Questions_compariso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suals:3%20countries_Questions_comparis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suals:3%20countries_Questions_comparis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suals:3%20countries_Questions_comparis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suals:CBC_Result_Graphi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suals:3%20countries_Questions_comparis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Data:Merged_Dataset_for_stat_analys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suals:3%20countries_Questions_comparis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visuals:3%20countries_Questions_comparis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AnnaE:Dropbox:SCOPES:Wind%20Acceptance%20CBC%20Ukraine-Estonia-CH:Data:Merged_Dataset_for_stat_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3'!$F$1</c:f>
              <c:strCache>
                <c:ptCount val="1"/>
                <c:pt idx="0">
                  <c:v>10 MW per 1,000 km2</c:v>
                </c:pt>
              </c:strCache>
            </c:strRef>
          </c:tx>
          <c:spPr>
            <a:solidFill>
              <a:srgbClr val="C3D69B"/>
            </a:solidFill>
            <a:ln>
              <a:noFill/>
            </a:ln>
            <a:effectLst/>
          </c:spPr>
          <c:invertIfNegative val="0"/>
          <c:dLbls>
            <c:showLegendKey val="0"/>
            <c:showVal val="1"/>
            <c:showCatName val="0"/>
            <c:showSerName val="0"/>
            <c:showPercent val="0"/>
            <c:showBubbleSize val="0"/>
            <c:showLeaderLines val="0"/>
          </c:dLbls>
          <c:cat>
            <c:strRef>
              <c:f>'Figure 3'!$E$2:$E$4</c:f>
              <c:strCache>
                <c:ptCount val="3"/>
                <c:pt idx="0">
                  <c:v>Estonia</c:v>
                </c:pt>
                <c:pt idx="1">
                  <c:v>Switzerland</c:v>
                </c:pt>
                <c:pt idx="2">
                  <c:v>Ukraine</c:v>
                </c:pt>
              </c:strCache>
            </c:strRef>
          </c:cat>
          <c:val>
            <c:numRef>
              <c:f>'Figure 3'!$F$2:$F$4</c:f>
              <c:numCache>
                <c:formatCode>0</c:formatCode>
                <c:ptCount val="3"/>
                <c:pt idx="0">
                  <c:v>68.37380621539951</c:v>
                </c:pt>
                <c:pt idx="1">
                  <c:v>18.16640426304954</c:v>
                </c:pt>
                <c:pt idx="2">
                  <c:v>7.057326697900031</c:v>
                </c:pt>
              </c:numCache>
            </c:numRef>
          </c:val>
        </c:ser>
        <c:ser>
          <c:idx val="1"/>
          <c:order val="1"/>
          <c:tx>
            <c:strRef>
              <c:f>'Figure 3'!$G$1</c:f>
              <c:strCache>
                <c:ptCount val="1"/>
                <c:pt idx="0">
                  <c:v>MW per Mio. inhabitants</c:v>
                </c:pt>
              </c:strCache>
            </c:strRef>
          </c:tx>
          <c:spPr>
            <a:solidFill>
              <a:srgbClr val="2D6A2B"/>
            </a:solidFill>
            <a:ln>
              <a:noFill/>
            </a:ln>
            <a:effectLst/>
          </c:spPr>
          <c:invertIfNegative val="0"/>
          <c:dLbls>
            <c:showLegendKey val="0"/>
            <c:showVal val="1"/>
            <c:showCatName val="0"/>
            <c:showSerName val="0"/>
            <c:showPercent val="0"/>
            <c:showBubbleSize val="0"/>
            <c:showLeaderLines val="0"/>
          </c:dLbls>
          <c:cat>
            <c:strRef>
              <c:f>'Figure 3'!$E$2:$E$4</c:f>
              <c:strCache>
                <c:ptCount val="3"/>
                <c:pt idx="0">
                  <c:v>Estonia</c:v>
                </c:pt>
                <c:pt idx="1">
                  <c:v>Switzerland</c:v>
                </c:pt>
                <c:pt idx="2">
                  <c:v>Ukraine</c:v>
                </c:pt>
              </c:strCache>
            </c:strRef>
          </c:cat>
          <c:val>
            <c:numRef>
              <c:f>'Figure 3'!$G$2:$G$4</c:f>
              <c:numCache>
                <c:formatCode>0</c:formatCode>
                <c:ptCount val="3"/>
                <c:pt idx="0">
                  <c:v>238.4615384615385</c:v>
                </c:pt>
                <c:pt idx="1">
                  <c:v>9.00684520235379</c:v>
                </c:pt>
                <c:pt idx="2">
                  <c:v>9.962348869296787</c:v>
                </c:pt>
              </c:numCache>
            </c:numRef>
          </c:val>
        </c:ser>
        <c:dLbls>
          <c:showLegendKey val="0"/>
          <c:showVal val="0"/>
          <c:showCatName val="0"/>
          <c:showSerName val="0"/>
          <c:showPercent val="0"/>
          <c:showBubbleSize val="0"/>
        </c:dLbls>
        <c:gapWidth val="182"/>
        <c:axId val="-2129924776"/>
        <c:axId val="-2129921336"/>
      </c:barChart>
      <c:catAx>
        <c:axId val="-212992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29921336"/>
        <c:crosses val="autoZero"/>
        <c:auto val="1"/>
        <c:lblAlgn val="ctr"/>
        <c:lblOffset val="100"/>
        <c:noMultiLvlLbl val="0"/>
      </c:catAx>
      <c:valAx>
        <c:axId val="-2129921336"/>
        <c:scaling>
          <c:orientation val="minMax"/>
          <c:max val="250.0"/>
          <c:min val="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vert="horz"/>
          <a:lstStyle/>
          <a:p>
            <a:pPr>
              <a:defRPr/>
            </a:pPr>
            <a:endParaRPr lang="en-US"/>
          </a:p>
        </c:txPr>
        <c:crossAx val="-2129924776"/>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Wind turbines can cause health problems</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53594035561173"/>
          <c:y val="0.0648148148148148"/>
          <c:w val="0.492620525578474"/>
          <c:h val="0.822469378827647"/>
        </c:manualLayout>
      </c:layout>
      <c:barChart>
        <c:barDir val="bar"/>
        <c:grouping val="percentStacked"/>
        <c:varyColors val="0"/>
        <c:ser>
          <c:idx val="0"/>
          <c:order val="0"/>
          <c:tx>
            <c:strRef>
              <c:f>Windattitude10!$B$4</c:f>
              <c:strCache>
                <c:ptCount val="1"/>
                <c:pt idx="0">
                  <c:v>Agree</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Windattitude10!$A$5:$A$7</c:f>
              <c:strCache>
                <c:ptCount val="3"/>
                <c:pt idx="0">
                  <c:v>Switzerland</c:v>
                </c:pt>
                <c:pt idx="1">
                  <c:v>Ukraine</c:v>
                </c:pt>
                <c:pt idx="2">
                  <c:v>Estonia</c:v>
                </c:pt>
              </c:strCache>
            </c:strRef>
          </c:cat>
          <c:val>
            <c:numRef>
              <c:f>Windattitude10!$B$5:$B$7</c:f>
              <c:numCache>
                <c:formatCode>0%</c:formatCode>
                <c:ptCount val="3"/>
                <c:pt idx="0">
                  <c:v>0.0358923230309073</c:v>
                </c:pt>
                <c:pt idx="1">
                  <c:v>0.042</c:v>
                </c:pt>
                <c:pt idx="2">
                  <c:v>0.154</c:v>
                </c:pt>
              </c:numCache>
            </c:numRef>
          </c:val>
        </c:ser>
        <c:ser>
          <c:idx val="2"/>
          <c:order val="1"/>
          <c:tx>
            <c:strRef>
              <c:f>Windattitude10!$C$4</c:f>
              <c:strCache>
                <c:ptCount val="1"/>
                <c:pt idx="0">
                  <c:v>Somewhat agree</c:v>
                </c:pt>
              </c:strCache>
            </c:strRef>
          </c:tx>
          <c:spPr>
            <a:solidFill>
              <a:srgbClr val="C3D69B"/>
            </a:solidFill>
          </c:spPr>
          <c:invertIfNegative val="0"/>
          <c:dLbls>
            <c:showLegendKey val="0"/>
            <c:showVal val="1"/>
            <c:showCatName val="0"/>
            <c:showSerName val="0"/>
            <c:showPercent val="0"/>
            <c:showBubbleSize val="0"/>
            <c:showLeaderLines val="0"/>
          </c:dLbls>
          <c:cat>
            <c:strRef>
              <c:f>Windattitude10!$A$5:$A$7</c:f>
              <c:strCache>
                <c:ptCount val="3"/>
                <c:pt idx="0">
                  <c:v>Switzerland</c:v>
                </c:pt>
                <c:pt idx="1">
                  <c:v>Ukraine</c:v>
                </c:pt>
                <c:pt idx="2">
                  <c:v>Estonia</c:v>
                </c:pt>
              </c:strCache>
            </c:strRef>
          </c:cat>
          <c:val>
            <c:numRef>
              <c:f>Windattitude10!$C$5:$C$7</c:f>
              <c:numCache>
                <c:formatCode>0%</c:formatCode>
                <c:ptCount val="3"/>
                <c:pt idx="0">
                  <c:v>0.0568295114656032</c:v>
                </c:pt>
                <c:pt idx="1">
                  <c:v>0.082</c:v>
                </c:pt>
                <c:pt idx="2">
                  <c:v>0.268</c:v>
                </c:pt>
              </c:numCache>
            </c:numRef>
          </c:val>
        </c:ser>
        <c:ser>
          <c:idx val="1"/>
          <c:order val="2"/>
          <c:tx>
            <c:strRef>
              <c:f>Windattitude10!$D$4</c:f>
              <c:strCache>
                <c:ptCount val="1"/>
                <c:pt idx="0">
                  <c:v>Neither agree or disagree</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Windattitude10!$A$5:$A$7</c:f>
              <c:strCache>
                <c:ptCount val="3"/>
                <c:pt idx="0">
                  <c:v>Switzerland</c:v>
                </c:pt>
                <c:pt idx="1">
                  <c:v>Ukraine</c:v>
                </c:pt>
                <c:pt idx="2">
                  <c:v>Estonia</c:v>
                </c:pt>
              </c:strCache>
            </c:strRef>
          </c:cat>
          <c:val>
            <c:numRef>
              <c:f>Windattitude10!$D$5:$D$7</c:f>
              <c:numCache>
                <c:formatCode>0%</c:formatCode>
                <c:ptCount val="3"/>
                <c:pt idx="0">
                  <c:v>0.287138584247258</c:v>
                </c:pt>
                <c:pt idx="1">
                  <c:v>0.458</c:v>
                </c:pt>
                <c:pt idx="2">
                  <c:v>0.362</c:v>
                </c:pt>
              </c:numCache>
            </c:numRef>
          </c:val>
        </c:ser>
        <c:ser>
          <c:idx val="3"/>
          <c:order val="3"/>
          <c:tx>
            <c:strRef>
              <c:f>Windattitude10!$E$4</c:f>
              <c:strCache>
                <c:ptCount val="1"/>
                <c:pt idx="0">
                  <c:v>Somewhat disagree</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Windattitude10!$A$5:$A$7</c:f>
              <c:strCache>
                <c:ptCount val="3"/>
                <c:pt idx="0">
                  <c:v>Switzerland</c:v>
                </c:pt>
                <c:pt idx="1">
                  <c:v>Ukraine</c:v>
                </c:pt>
                <c:pt idx="2">
                  <c:v>Estonia</c:v>
                </c:pt>
              </c:strCache>
            </c:strRef>
          </c:cat>
          <c:val>
            <c:numRef>
              <c:f>Windattitude10!$E$5:$E$7</c:f>
              <c:numCache>
                <c:formatCode>0%</c:formatCode>
                <c:ptCount val="3"/>
                <c:pt idx="0">
                  <c:v>0.334995014955135</c:v>
                </c:pt>
                <c:pt idx="1">
                  <c:v>0.13</c:v>
                </c:pt>
                <c:pt idx="2">
                  <c:v>0.102</c:v>
                </c:pt>
              </c:numCache>
            </c:numRef>
          </c:val>
        </c:ser>
        <c:ser>
          <c:idx val="4"/>
          <c:order val="4"/>
          <c:tx>
            <c:strRef>
              <c:f>Windattitude10!$F$4</c:f>
              <c:strCache>
                <c:ptCount val="1"/>
                <c:pt idx="0">
                  <c:v>Disagree</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Windattitude10!$A$5:$A$7</c:f>
              <c:strCache>
                <c:ptCount val="3"/>
                <c:pt idx="0">
                  <c:v>Switzerland</c:v>
                </c:pt>
                <c:pt idx="1">
                  <c:v>Ukraine</c:v>
                </c:pt>
                <c:pt idx="2">
                  <c:v>Estonia</c:v>
                </c:pt>
              </c:strCache>
            </c:strRef>
          </c:cat>
          <c:val>
            <c:numRef>
              <c:f>Windattitude10!$F$5:$F$7</c:f>
              <c:numCache>
                <c:formatCode>0%</c:formatCode>
                <c:ptCount val="3"/>
                <c:pt idx="0">
                  <c:v>0.285144566301097</c:v>
                </c:pt>
                <c:pt idx="1">
                  <c:v>0.288</c:v>
                </c:pt>
                <c:pt idx="2">
                  <c:v>0.114</c:v>
                </c:pt>
              </c:numCache>
            </c:numRef>
          </c:val>
        </c:ser>
        <c:dLbls>
          <c:showLegendKey val="0"/>
          <c:showVal val="0"/>
          <c:showCatName val="0"/>
          <c:showSerName val="0"/>
          <c:showPercent val="0"/>
          <c:showBubbleSize val="0"/>
        </c:dLbls>
        <c:gapWidth val="150"/>
        <c:overlap val="100"/>
        <c:axId val="-2130089416"/>
        <c:axId val="-2130086408"/>
      </c:barChart>
      <c:catAx>
        <c:axId val="-2130089416"/>
        <c:scaling>
          <c:orientation val="minMax"/>
        </c:scaling>
        <c:delete val="0"/>
        <c:axPos val="l"/>
        <c:majorTickMark val="out"/>
        <c:minorTickMark val="none"/>
        <c:tickLblPos val="nextTo"/>
        <c:txPr>
          <a:bodyPr/>
          <a:lstStyle/>
          <a:p>
            <a:pPr algn="l">
              <a:defRPr/>
            </a:pPr>
            <a:endParaRPr lang="en-US"/>
          </a:p>
        </c:txPr>
        <c:crossAx val="-2130086408"/>
        <c:crosses val="autoZero"/>
        <c:auto val="1"/>
        <c:lblAlgn val="ctr"/>
        <c:lblOffset val="100"/>
        <c:noMultiLvlLbl val="0"/>
      </c:catAx>
      <c:valAx>
        <c:axId val="-2130086408"/>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130089416"/>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Wind turbines destroy the landscape</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53594035561173"/>
          <c:y val="0.0648148148148148"/>
          <c:w val="0.491086783247186"/>
          <c:h val="0.822469378827647"/>
        </c:manualLayout>
      </c:layout>
      <c:barChart>
        <c:barDir val="bar"/>
        <c:grouping val="percentStacked"/>
        <c:varyColors val="0"/>
        <c:ser>
          <c:idx val="0"/>
          <c:order val="0"/>
          <c:tx>
            <c:strRef>
              <c:f>Windattitude4!$B$4</c:f>
              <c:strCache>
                <c:ptCount val="1"/>
                <c:pt idx="0">
                  <c:v>Agree</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Windattitude4!$A$5:$A$7</c:f>
              <c:strCache>
                <c:ptCount val="3"/>
                <c:pt idx="0">
                  <c:v>Switzerland</c:v>
                </c:pt>
                <c:pt idx="1">
                  <c:v>Ukraine</c:v>
                </c:pt>
                <c:pt idx="2">
                  <c:v>Estonia</c:v>
                </c:pt>
              </c:strCache>
            </c:strRef>
          </c:cat>
          <c:val>
            <c:numRef>
              <c:f>Windattitude4!$B$5:$B$7</c:f>
              <c:numCache>
                <c:formatCode>0%</c:formatCode>
                <c:ptCount val="3"/>
                <c:pt idx="0">
                  <c:v>0.098703888334995</c:v>
                </c:pt>
                <c:pt idx="1">
                  <c:v>0.024</c:v>
                </c:pt>
                <c:pt idx="2">
                  <c:v>0.116</c:v>
                </c:pt>
              </c:numCache>
            </c:numRef>
          </c:val>
        </c:ser>
        <c:ser>
          <c:idx val="2"/>
          <c:order val="1"/>
          <c:tx>
            <c:strRef>
              <c:f>Windattitude4!$C$4</c:f>
              <c:strCache>
                <c:ptCount val="1"/>
                <c:pt idx="0">
                  <c:v>Somewhat agree</c:v>
                </c:pt>
              </c:strCache>
            </c:strRef>
          </c:tx>
          <c:spPr>
            <a:solidFill>
              <a:srgbClr val="C3D69B"/>
            </a:solidFill>
          </c:spPr>
          <c:invertIfNegative val="0"/>
          <c:dLbls>
            <c:showLegendKey val="0"/>
            <c:showVal val="1"/>
            <c:showCatName val="0"/>
            <c:showSerName val="0"/>
            <c:showPercent val="0"/>
            <c:showBubbleSize val="0"/>
            <c:showLeaderLines val="0"/>
          </c:dLbls>
          <c:cat>
            <c:strRef>
              <c:f>Windattitude4!$A$5:$A$7</c:f>
              <c:strCache>
                <c:ptCount val="3"/>
                <c:pt idx="0">
                  <c:v>Switzerland</c:v>
                </c:pt>
                <c:pt idx="1">
                  <c:v>Ukraine</c:v>
                </c:pt>
                <c:pt idx="2">
                  <c:v>Estonia</c:v>
                </c:pt>
              </c:strCache>
            </c:strRef>
          </c:cat>
          <c:val>
            <c:numRef>
              <c:f>Windattitude4!$C$5:$C$7</c:f>
              <c:numCache>
                <c:formatCode>0%</c:formatCode>
                <c:ptCount val="3"/>
                <c:pt idx="0">
                  <c:v>0.183449651046859</c:v>
                </c:pt>
                <c:pt idx="1">
                  <c:v>0.15</c:v>
                </c:pt>
                <c:pt idx="2">
                  <c:v>0.26</c:v>
                </c:pt>
              </c:numCache>
            </c:numRef>
          </c:val>
        </c:ser>
        <c:ser>
          <c:idx val="1"/>
          <c:order val="2"/>
          <c:tx>
            <c:strRef>
              <c:f>Windattitude4!$D$4</c:f>
              <c:strCache>
                <c:ptCount val="1"/>
                <c:pt idx="0">
                  <c:v>Neither agree or disagree</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Windattitude4!$A$5:$A$7</c:f>
              <c:strCache>
                <c:ptCount val="3"/>
                <c:pt idx="0">
                  <c:v>Switzerland</c:v>
                </c:pt>
                <c:pt idx="1">
                  <c:v>Ukraine</c:v>
                </c:pt>
                <c:pt idx="2">
                  <c:v>Estonia</c:v>
                </c:pt>
              </c:strCache>
            </c:strRef>
          </c:cat>
          <c:val>
            <c:numRef>
              <c:f>Windattitude4!$D$5:$D$7</c:f>
              <c:numCache>
                <c:formatCode>0%</c:formatCode>
                <c:ptCount val="3"/>
                <c:pt idx="0">
                  <c:v>0.249252243270189</c:v>
                </c:pt>
                <c:pt idx="1">
                  <c:v>0.298</c:v>
                </c:pt>
                <c:pt idx="2">
                  <c:v>0.208</c:v>
                </c:pt>
              </c:numCache>
            </c:numRef>
          </c:val>
        </c:ser>
        <c:ser>
          <c:idx val="3"/>
          <c:order val="3"/>
          <c:tx>
            <c:strRef>
              <c:f>Windattitude4!$E$4</c:f>
              <c:strCache>
                <c:ptCount val="1"/>
                <c:pt idx="0">
                  <c:v>Somewhat disagree</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Windattitude4!$A$5:$A$7</c:f>
              <c:strCache>
                <c:ptCount val="3"/>
                <c:pt idx="0">
                  <c:v>Switzerland</c:v>
                </c:pt>
                <c:pt idx="1">
                  <c:v>Ukraine</c:v>
                </c:pt>
                <c:pt idx="2">
                  <c:v>Estonia</c:v>
                </c:pt>
              </c:strCache>
            </c:strRef>
          </c:cat>
          <c:val>
            <c:numRef>
              <c:f>Windattitude4!$E$5:$E$7</c:f>
              <c:numCache>
                <c:formatCode>0%</c:formatCode>
                <c:ptCount val="3"/>
                <c:pt idx="0">
                  <c:v>0.322033898305085</c:v>
                </c:pt>
                <c:pt idx="1">
                  <c:v>0.264</c:v>
                </c:pt>
                <c:pt idx="2">
                  <c:v>0.23</c:v>
                </c:pt>
              </c:numCache>
            </c:numRef>
          </c:val>
        </c:ser>
        <c:ser>
          <c:idx val="4"/>
          <c:order val="4"/>
          <c:tx>
            <c:strRef>
              <c:f>Windattitude4!$F$4</c:f>
              <c:strCache>
                <c:ptCount val="1"/>
                <c:pt idx="0">
                  <c:v>Disagree</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Windattitude4!$A$5:$A$7</c:f>
              <c:strCache>
                <c:ptCount val="3"/>
                <c:pt idx="0">
                  <c:v>Switzerland</c:v>
                </c:pt>
                <c:pt idx="1">
                  <c:v>Ukraine</c:v>
                </c:pt>
                <c:pt idx="2">
                  <c:v>Estonia</c:v>
                </c:pt>
              </c:strCache>
            </c:strRef>
          </c:cat>
          <c:val>
            <c:numRef>
              <c:f>Windattitude4!$F$5:$F$7</c:f>
              <c:numCache>
                <c:formatCode>0%</c:formatCode>
                <c:ptCount val="3"/>
                <c:pt idx="0">
                  <c:v>0.146560319042871</c:v>
                </c:pt>
                <c:pt idx="1">
                  <c:v>0.264</c:v>
                </c:pt>
                <c:pt idx="2">
                  <c:v>0.186</c:v>
                </c:pt>
              </c:numCache>
            </c:numRef>
          </c:val>
        </c:ser>
        <c:dLbls>
          <c:showLegendKey val="0"/>
          <c:showVal val="0"/>
          <c:showCatName val="0"/>
          <c:showSerName val="0"/>
          <c:showPercent val="0"/>
          <c:showBubbleSize val="0"/>
        </c:dLbls>
        <c:gapWidth val="150"/>
        <c:overlap val="100"/>
        <c:axId val="2140631800"/>
        <c:axId val="2140684952"/>
      </c:barChart>
      <c:catAx>
        <c:axId val="2140631800"/>
        <c:scaling>
          <c:orientation val="minMax"/>
        </c:scaling>
        <c:delete val="0"/>
        <c:axPos val="l"/>
        <c:majorTickMark val="out"/>
        <c:minorTickMark val="none"/>
        <c:tickLblPos val="nextTo"/>
        <c:txPr>
          <a:bodyPr/>
          <a:lstStyle/>
          <a:p>
            <a:pPr algn="l">
              <a:defRPr/>
            </a:pPr>
            <a:endParaRPr lang="en-US"/>
          </a:p>
        </c:txPr>
        <c:crossAx val="2140684952"/>
        <c:crosses val="autoZero"/>
        <c:auto val="1"/>
        <c:lblAlgn val="ctr"/>
        <c:lblOffset val="100"/>
        <c:noMultiLvlLbl val="0"/>
      </c:catAx>
      <c:valAx>
        <c:axId val="2140684952"/>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140631800"/>
        <c:crosses val="autoZero"/>
        <c:crossBetween val="between"/>
        <c:majorUnit val="0.2"/>
      </c:valAx>
    </c:plotArea>
    <c:legend>
      <c:legendPos val="r"/>
      <c:layout>
        <c:manualLayout>
          <c:xMode val="edge"/>
          <c:yMode val="edge"/>
          <c:x val="0.0463764825040023"/>
          <c:y val="0.133767852294325"/>
          <c:w val="0.188108183179557"/>
          <c:h val="0.480452473345138"/>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Wind turbines do not bother me if located nearby highways, railroad tracks or power lines</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53594035561173"/>
          <c:y val="0.0648148148148148"/>
          <c:w val="0.497221752572339"/>
          <c:h val="0.822469378827647"/>
        </c:manualLayout>
      </c:layout>
      <c:barChart>
        <c:barDir val="bar"/>
        <c:grouping val="percentStacked"/>
        <c:varyColors val="0"/>
        <c:ser>
          <c:idx val="0"/>
          <c:order val="0"/>
          <c:tx>
            <c:strRef>
              <c:f>Windattitude7!$B$4</c:f>
              <c:strCache>
                <c:ptCount val="1"/>
                <c:pt idx="0">
                  <c:v>Agree</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Windattitude7!$A$5:$A$7</c:f>
              <c:strCache>
                <c:ptCount val="3"/>
                <c:pt idx="0">
                  <c:v>Switzerland</c:v>
                </c:pt>
                <c:pt idx="1">
                  <c:v>Ukraine</c:v>
                </c:pt>
                <c:pt idx="2">
                  <c:v>Estonia</c:v>
                </c:pt>
              </c:strCache>
            </c:strRef>
          </c:cat>
          <c:val>
            <c:numRef>
              <c:f>Windattitude7!$B$5:$B$7</c:f>
              <c:numCache>
                <c:formatCode>0%</c:formatCode>
                <c:ptCount val="3"/>
                <c:pt idx="0">
                  <c:v>0.6321036889332</c:v>
                </c:pt>
                <c:pt idx="1">
                  <c:v>0.668</c:v>
                </c:pt>
                <c:pt idx="2">
                  <c:v>0.524</c:v>
                </c:pt>
              </c:numCache>
            </c:numRef>
          </c:val>
        </c:ser>
        <c:ser>
          <c:idx val="2"/>
          <c:order val="1"/>
          <c:tx>
            <c:strRef>
              <c:f>Windattitude7!$C$4</c:f>
              <c:strCache>
                <c:ptCount val="1"/>
                <c:pt idx="0">
                  <c:v>Somewhat agree</c:v>
                </c:pt>
              </c:strCache>
            </c:strRef>
          </c:tx>
          <c:spPr>
            <a:solidFill>
              <a:srgbClr val="C3D69B"/>
            </a:solidFill>
          </c:spPr>
          <c:invertIfNegative val="0"/>
          <c:dLbls>
            <c:showLegendKey val="0"/>
            <c:showVal val="1"/>
            <c:showCatName val="0"/>
            <c:showSerName val="0"/>
            <c:showPercent val="0"/>
            <c:showBubbleSize val="0"/>
            <c:showLeaderLines val="0"/>
          </c:dLbls>
          <c:cat>
            <c:strRef>
              <c:f>Windattitude7!$A$5:$A$7</c:f>
              <c:strCache>
                <c:ptCount val="3"/>
                <c:pt idx="0">
                  <c:v>Switzerland</c:v>
                </c:pt>
                <c:pt idx="1">
                  <c:v>Ukraine</c:v>
                </c:pt>
                <c:pt idx="2">
                  <c:v>Estonia</c:v>
                </c:pt>
              </c:strCache>
            </c:strRef>
          </c:cat>
          <c:val>
            <c:numRef>
              <c:f>Windattitude7!$C$5:$C$7</c:f>
              <c:numCache>
                <c:formatCode>0%</c:formatCode>
                <c:ptCount val="3"/>
                <c:pt idx="0">
                  <c:v>0.280159521435693</c:v>
                </c:pt>
                <c:pt idx="1">
                  <c:v>0.2</c:v>
                </c:pt>
                <c:pt idx="2">
                  <c:v>0.282</c:v>
                </c:pt>
              </c:numCache>
            </c:numRef>
          </c:val>
        </c:ser>
        <c:ser>
          <c:idx val="1"/>
          <c:order val="2"/>
          <c:tx>
            <c:strRef>
              <c:f>Windattitude7!$D$4</c:f>
              <c:strCache>
                <c:ptCount val="1"/>
                <c:pt idx="0">
                  <c:v>Neither agree or disagree</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Windattitude7!$A$5:$A$7</c:f>
              <c:strCache>
                <c:ptCount val="3"/>
                <c:pt idx="0">
                  <c:v>Switzerland</c:v>
                </c:pt>
                <c:pt idx="1">
                  <c:v>Ukraine</c:v>
                </c:pt>
                <c:pt idx="2">
                  <c:v>Estonia</c:v>
                </c:pt>
              </c:strCache>
            </c:strRef>
          </c:cat>
          <c:val>
            <c:numRef>
              <c:f>Windattitude7!$D$5:$D$7</c:f>
              <c:numCache>
                <c:formatCode>0%</c:formatCode>
                <c:ptCount val="3"/>
                <c:pt idx="0">
                  <c:v>0.0478564307078764</c:v>
                </c:pt>
                <c:pt idx="1">
                  <c:v>0.062</c:v>
                </c:pt>
                <c:pt idx="2">
                  <c:v>0.11</c:v>
                </c:pt>
              </c:numCache>
            </c:numRef>
          </c:val>
        </c:ser>
        <c:ser>
          <c:idx val="3"/>
          <c:order val="3"/>
          <c:tx>
            <c:strRef>
              <c:f>Windattitude7!$E$4</c:f>
              <c:strCache>
                <c:ptCount val="1"/>
                <c:pt idx="0">
                  <c:v>Somewhat disagree</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Windattitude7!$A$5:$A$7</c:f>
              <c:strCache>
                <c:ptCount val="3"/>
                <c:pt idx="0">
                  <c:v>Switzerland</c:v>
                </c:pt>
                <c:pt idx="1">
                  <c:v>Ukraine</c:v>
                </c:pt>
                <c:pt idx="2">
                  <c:v>Estonia</c:v>
                </c:pt>
              </c:strCache>
            </c:strRef>
          </c:cat>
          <c:val>
            <c:numRef>
              <c:f>Windattitude7!$E$5:$E$7</c:f>
              <c:numCache>
                <c:formatCode>0%</c:formatCode>
                <c:ptCount val="3"/>
                <c:pt idx="0">
                  <c:v>0.0209371884346959</c:v>
                </c:pt>
                <c:pt idx="1">
                  <c:v>0.034</c:v>
                </c:pt>
                <c:pt idx="2">
                  <c:v>0.048</c:v>
                </c:pt>
              </c:numCache>
            </c:numRef>
          </c:val>
        </c:ser>
        <c:ser>
          <c:idx val="4"/>
          <c:order val="4"/>
          <c:tx>
            <c:strRef>
              <c:f>Windattitude7!$F$4</c:f>
              <c:strCache>
                <c:ptCount val="1"/>
                <c:pt idx="0">
                  <c:v>Disagree</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Windattitude7!$A$5:$A$7</c:f>
              <c:strCache>
                <c:ptCount val="3"/>
                <c:pt idx="0">
                  <c:v>Switzerland</c:v>
                </c:pt>
                <c:pt idx="1">
                  <c:v>Ukraine</c:v>
                </c:pt>
                <c:pt idx="2">
                  <c:v>Estonia</c:v>
                </c:pt>
              </c:strCache>
            </c:strRef>
          </c:cat>
          <c:val>
            <c:numRef>
              <c:f>Windattitude7!$F$5:$F$7</c:f>
              <c:numCache>
                <c:formatCode>0%</c:formatCode>
                <c:ptCount val="3"/>
                <c:pt idx="0">
                  <c:v>0.0189431704885344</c:v>
                </c:pt>
                <c:pt idx="1">
                  <c:v>0.036</c:v>
                </c:pt>
                <c:pt idx="2">
                  <c:v>0.036</c:v>
                </c:pt>
              </c:numCache>
            </c:numRef>
          </c:val>
        </c:ser>
        <c:dLbls>
          <c:showLegendKey val="0"/>
          <c:showVal val="0"/>
          <c:showCatName val="0"/>
          <c:showSerName val="0"/>
          <c:showPercent val="0"/>
          <c:showBubbleSize val="0"/>
        </c:dLbls>
        <c:gapWidth val="150"/>
        <c:overlap val="100"/>
        <c:axId val="2140646584"/>
        <c:axId val="2140607864"/>
      </c:barChart>
      <c:catAx>
        <c:axId val="2140646584"/>
        <c:scaling>
          <c:orientation val="minMax"/>
        </c:scaling>
        <c:delete val="0"/>
        <c:axPos val="l"/>
        <c:majorTickMark val="out"/>
        <c:minorTickMark val="none"/>
        <c:tickLblPos val="nextTo"/>
        <c:txPr>
          <a:bodyPr/>
          <a:lstStyle/>
          <a:p>
            <a:pPr algn="l">
              <a:defRPr/>
            </a:pPr>
            <a:endParaRPr lang="en-US"/>
          </a:p>
        </c:txPr>
        <c:crossAx val="2140607864"/>
        <c:crosses val="autoZero"/>
        <c:auto val="1"/>
        <c:lblAlgn val="ctr"/>
        <c:lblOffset val="100"/>
        <c:noMultiLvlLbl val="0"/>
      </c:catAx>
      <c:valAx>
        <c:axId val="2140607864"/>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140646584"/>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Electricity from wind energy contributes little to climate protection</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53594035561173"/>
          <c:y val="0.0648148148148148"/>
          <c:w val="0.503356721897493"/>
          <c:h val="0.822469378827647"/>
        </c:manualLayout>
      </c:layout>
      <c:barChart>
        <c:barDir val="bar"/>
        <c:grouping val="percentStacked"/>
        <c:varyColors val="0"/>
        <c:ser>
          <c:idx val="0"/>
          <c:order val="0"/>
          <c:tx>
            <c:strRef>
              <c:f>Windattitude3!$B$4</c:f>
              <c:strCache>
                <c:ptCount val="1"/>
                <c:pt idx="0">
                  <c:v>Agree</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Windattitude3!$A$5:$A$7</c:f>
              <c:strCache>
                <c:ptCount val="3"/>
                <c:pt idx="0">
                  <c:v>Switzerland</c:v>
                </c:pt>
                <c:pt idx="1">
                  <c:v>Ukraine</c:v>
                </c:pt>
                <c:pt idx="2">
                  <c:v>Estonia</c:v>
                </c:pt>
              </c:strCache>
            </c:strRef>
          </c:cat>
          <c:val>
            <c:numRef>
              <c:f>Windattitude3!$B$5:$B$7</c:f>
              <c:numCache>
                <c:formatCode>0%</c:formatCode>
                <c:ptCount val="3"/>
                <c:pt idx="0">
                  <c:v>0.0388833499501495</c:v>
                </c:pt>
                <c:pt idx="1">
                  <c:v>0.202</c:v>
                </c:pt>
                <c:pt idx="2">
                  <c:v>0.152</c:v>
                </c:pt>
              </c:numCache>
            </c:numRef>
          </c:val>
        </c:ser>
        <c:ser>
          <c:idx val="2"/>
          <c:order val="1"/>
          <c:tx>
            <c:strRef>
              <c:f>Windattitude3!$C$4</c:f>
              <c:strCache>
                <c:ptCount val="1"/>
                <c:pt idx="0">
                  <c:v>Somewhat agree</c:v>
                </c:pt>
              </c:strCache>
            </c:strRef>
          </c:tx>
          <c:spPr>
            <a:solidFill>
              <a:srgbClr val="C3D69B"/>
            </a:solidFill>
          </c:spPr>
          <c:invertIfNegative val="0"/>
          <c:dLbls>
            <c:showLegendKey val="0"/>
            <c:showVal val="1"/>
            <c:showCatName val="0"/>
            <c:showSerName val="0"/>
            <c:showPercent val="0"/>
            <c:showBubbleSize val="0"/>
            <c:showLeaderLines val="0"/>
          </c:dLbls>
          <c:cat>
            <c:strRef>
              <c:f>Windattitude3!$A$5:$A$7</c:f>
              <c:strCache>
                <c:ptCount val="3"/>
                <c:pt idx="0">
                  <c:v>Switzerland</c:v>
                </c:pt>
                <c:pt idx="1">
                  <c:v>Ukraine</c:v>
                </c:pt>
                <c:pt idx="2">
                  <c:v>Estonia</c:v>
                </c:pt>
              </c:strCache>
            </c:strRef>
          </c:cat>
          <c:val>
            <c:numRef>
              <c:f>Windattitude3!$C$5:$C$7</c:f>
              <c:numCache>
                <c:formatCode>0%</c:formatCode>
                <c:ptCount val="3"/>
                <c:pt idx="0">
                  <c:v>0.111665004985045</c:v>
                </c:pt>
                <c:pt idx="1">
                  <c:v>0.226</c:v>
                </c:pt>
                <c:pt idx="2">
                  <c:v>0.316</c:v>
                </c:pt>
              </c:numCache>
            </c:numRef>
          </c:val>
        </c:ser>
        <c:ser>
          <c:idx val="1"/>
          <c:order val="2"/>
          <c:tx>
            <c:strRef>
              <c:f>Windattitude3!$D$4</c:f>
              <c:strCache>
                <c:ptCount val="1"/>
                <c:pt idx="0">
                  <c:v>Neither agree or disagree</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Windattitude3!$A$5:$A$7</c:f>
              <c:strCache>
                <c:ptCount val="3"/>
                <c:pt idx="0">
                  <c:v>Switzerland</c:v>
                </c:pt>
                <c:pt idx="1">
                  <c:v>Ukraine</c:v>
                </c:pt>
                <c:pt idx="2">
                  <c:v>Estonia</c:v>
                </c:pt>
              </c:strCache>
            </c:strRef>
          </c:cat>
          <c:val>
            <c:numRef>
              <c:f>Windattitude3!$D$5:$D$7</c:f>
              <c:numCache>
                <c:formatCode>0%</c:formatCode>
                <c:ptCount val="3"/>
                <c:pt idx="0">
                  <c:v>0.214356929212363</c:v>
                </c:pt>
                <c:pt idx="1">
                  <c:v>0.296</c:v>
                </c:pt>
                <c:pt idx="2">
                  <c:v>0.316</c:v>
                </c:pt>
              </c:numCache>
            </c:numRef>
          </c:val>
        </c:ser>
        <c:ser>
          <c:idx val="3"/>
          <c:order val="3"/>
          <c:tx>
            <c:strRef>
              <c:f>Windattitude3!$E$4</c:f>
              <c:strCache>
                <c:ptCount val="1"/>
                <c:pt idx="0">
                  <c:v>Somewhat disagree</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Windattitude3!$A$5:$A$7</c:f>
              <c:strCache>
                <c:ptCount val="3"/>
                <c:pt idx="0">
                  <c:v>Switzerland</c:v>
                </c:pt>
                <c:pt idx="1">
                  <c:v>Ukraine</c:v>
                </c:pt>
                <c:pt idx="2">
                  <c:v>Estonia</c:v>
                </c:pt>
              </c:strCache>
            </c:strRef>
          </c:cat>
          <c:val>
            <c:numRef>
              <c:f>Windattitude3!$E$5:$E$7</c:f>
              <c:numCache>
                <c:formatCode>0%</c:formatCode>
                <c:ptCount val="3"/>
                <c:pt idx="0">
                  <c:v>0.414755732801595</c:v>
                </c:pt>
                <c:pt idx="1">
                  <c:v>0.142</c:v>
                </c:pt>
                <c:pt idx="2">
                  <c:v>0.15</c:v>
                </c:pt>
              </c:numCache>
            </c:numRef>
          </c:val>
        </c:ser>
        <c:ser>
          <c:idx val="4"/>
          <c:order val="4"/>
          <c:tx>
            <c:strRef>
              <c:f>Windattitude3!$F$4</c:f>
              <c:strCache>
                <c:ptCount val="1"/>
                <c:pt idx="0">
                  <c:v>Disagree</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Windattitude3!$A$5:$A$7</c:f>
              <c:strCache>
                <c:ptCount val="3"/>
                <c:pt idx="0">
                  <c:v>Switzerland</c:v>
                </c:pt>
                <c:pt idx="1">
                  <c:v>Ukraine</c:v>
                </c:pt>
                <c:pt idx="2">
                  <c:v>Estonia</c:v>
                </c:pt>
              </c:strCache>
            </c:strRef>
          </c:cat>
          <c:val>
            <c:numRef>
              <c:f>Windattitude3!$F$5:$F$7</c:f>
              <c:numCache>
                <c:formatCode>0%</c:formatCode>
                <c:ptCount val="3"/>
                <c:pt idx="0">
                  <c:v>0.220338983050847</c:v>
                </c:pt>
                <c:pt idx="1">
                  <c:v>0.134</c:v>
                </c:pt>
                <c:pt idx="2">
                  <c:v>0.066</c:v>
                </c:pt>
              </c:numCache>
            </c:numRef>
          </c:val>
        </c:ser>
        <c:dLbls>
          <c:showLegendKey val="0"/>
          <c:showVal val="0"/>
          <c:showCatName val="0"/>
          <c:showSerName val="0"/>
          <c:showPercent val="0"/>
          <c:showBubbleSize val="0"/>
        </c:dLbls>
        <c:gapWidth val="150"/>
        <c:overlap val="100"/>
        <c:axId val="2140807896"/>
        <c:axId val="2140810904"/>
      </c:barChart>
      <c:catAx>
        <c:axId val="2140807896"/>
        <c:scaling>
          <c:orientation val="minMax"/>
        </c:scaling>
        <c:delete val="0"/>
        <c:axPos val="l"/>
        <c:majorTickMark val="out"/>
        <c:minorTickMark val="none"/>
        <c:tickLblPos val="nextTo"/>
        <c:txPr>
          <a:bodyPr/>
          <a:lstStyle/>
          <a:p>
            <a:pPr algn="l">
              <a:defRPr/>
            </a:pPr>
            <a:endParaRPr lang="en-US"/>
          </a:p>
        </c:txPr>
        <c:crossAx val="2140810904"/>
        <c:crosses val="autoZero"/>
        <c:auto val="1"/>
        <c:lblAlgn val="ctr"/>
        <c:lblOffset val="100"/>
        <c:noMultiLvlLbl val="0"/>
      </c:catAx>
      <c:valAx>
        <c:axId val="2140810904"/>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140807896"/>
        <c:crosses val="autoZero"/>
        <c:crossBetween val="between"/>
        <c:majorUnit val="0.2"/>
      </c:valAx>
    </c:plotArea>
    <c:legend>
      <c:legendPos val="r"/>
      <c:layout>
        <c:manualLayout>
          <c:xMode val="edge"/>
          <c:yMode val="edge"/>
          <c:x val="0.0463764825040023"/>
          <c:y val="0.133767852294325"/>
          <c:w val="0.188108183179557"/>
          <c:h val="0.480452473345138"/>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Wind energy is an important source of renewable energy in Switzerland/Estonia/Ukraine</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53594035561173"/>
          <c:y val="0.0648148148148148"/>
          <c:w val="0.501822979566205"/>
          <c:h val="0.822469378827647"/>
        </c:manualLayout>
      </c:layout>
      <c:barChart>
        <c:barDir val="bar"/>
        <c:grouping val="percentStacked"/>
        <c:varyColors val="0"/>
        <c:ser>
          <c:idx val="0"/>
          <c:order val="0"/>
          <c:tx>
            <c:strRef>
              <c:f>Windattitude8!$B$4</c:f>
              <c:strCache>
                <c:ptCount val="1"/>
                <c:pt idx="0">
                  <c:v>Agree</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Windattitude8!$A$5:$A$7</c:f>
              <c:strCache>
                <c:ptCount val="3"/>
                <c:pt idx="0">
                  <c:v>Switzerland</c:v>
                </c:pt>
                <c:pt idx="1">
                  <c:v>Ukraine</c:v>
                </c:pt>
                <c:pt idx="2">
                  <c:v>Estonia</c:v>
                </c:pt>
              </c:strCache>
            </c:strRef>
          </c:cat>
          <c:val>
            <c:numRef>
              <c:f>Windattitude8!$B$5:$B$7</c:f>
              <c:numCache>
                <c:formatCode>0%</c:formatCode>
                <c:ptCount val="3"/>
                <c:pt idx="0">
                  <c:v>0.327018943170488</c:v>
                </c:pt>
                <c:pt idx="1">
                  <c:v>0.656</c:v>
                </c:pt>
                <c:pt idx="2">
                  <c:v>0.458</c:v>
                </c:pt>
              </c:numCache>
            </c:numRef>
          </c:val>
        </c:ser>
        <c:ser>
          <c:idx val="2"/>
          <c:order val="1"/>
          <c:tx>
            <c:strRef>
              <c:f>Windattitude8!$C$4</c:f>
              <c:strCache>
                <c:ptCount val="1"/>
                <c:pt idx="0">
                  <c:v>Somewhat agree</c:v>
                </c:pt>
              </c:strCache>
            </c:strRef>
          </c:tx>
          <c:spPr>
            <a:solidFill>
              <a:srgbClr val="C3D69B"/>
            </a:solidFill>
          </c:spPr>
          <c:invertIfNegative val="0"/>
          <c:dLbls>
            <c:showLegendKey val="0"/>
            <c:showVal val="1"/>
            <c:showCatName val="0"/>
            <c:showSerName val="0"/>
            <c:showPercent val="0"/>
            <c:showBubbleSize val="0"/>
            <c:showLeaderLines val="0"/>
          </c:dLbls>
          <c:cat>
            <c:strRef>
              <c:f>Windattitude8!$A$5:$A$7</c:f>
              <c:strCache>
                <c:ptCount val="3"/>
                <c:pt idx="0">
                  <c:v>Switzerland</c:v>
                </c:pt>
                <c:pt idx="1">
                  <c:v>Ukraine</c:v>
                </c:pt>
                <c:pt idx="2">
                  <c:v>Estonia</c:v>
                </c:pt>
              </c:strCache>
            </c:strRef>
          </c:cat>
          <c:val>
            <c:numRef>
              <c:f>Windattitude8!$C$5:$C$7</c:f>
              <c:numCache>
                <c:formatCode>0%</c:formatCode>
                <c:ptCount val="3"/>
                <c:pt idx="0">
                  <c:v>0.363908275174476</c:v>
                </c:pt>
                <c:pt idx="1">
                  <c:v>0.236</c:v>
                </c:pt>
                <c:pt idx="2">
                  <c:v>0.404</c:v>
                </c:pt>
              </c:numCache>
            </c:numRef>
          </c:val>
        </c:ser>
        <c:ser>
          <c:idx val="1"/>
          <c:order val="2"/>
          <c:tx>
            <c:strRef>
              <c:f>Windattitude8!$D$4</c:f>
              <c:strCache>
                <c:ptCount val="1"/>
                <c:pt idx="0">
                  <c:v>Neither agree or disagree</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Windattitude8!$A$5:$A$7</c:f>
              <c:strCache>
                <c:ptCount val="3"/>
                <c:pt idx="0">
                  <c:v>Switzerland</c:v>
                </c:pt>
                <c:pt idx="1">
                  <c:v>Ukraine</c:v>
                </c:pt>
                <c:pt idx="2">
                  <c:v>Estonia</c:v>
                </c:pt>
              </c:strCache>
            </c:strRef>
          </c:cat>
          <c:val>
            <c:numRef>
              <c:f>Windattitude8!$D$5:$D$7</c:f>
              <c:numCache>
                <c:formatCode>0%</c:formatCode>
                <c:ptCount val="3"/>
                <c:pt idx="0">
                  <c:v>0.17148554336989</c:v>
                </c:pt>
                <c:pt idx="1">
                  <c:v>0.074</c:v>
                </c:pt>
                <c:pt idx="2">
                  <c:v>0.086</c:v>
                </c:pt>
              </c:numCache>
            </c:numRef>
          </c:val>
        </c:ser>
        <c:ser>
          <c:idx val="3"/>
          <c:order val="3"/>
          <c:tx>
            <c:strRef>
              <c:f>Windattitude8!$E$4</c:f>
              <c:strCache>
                <c:ptCount val="1"/>
                <c:pt idx="0">
                  <c:v>Somewhat disagree</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Windattitude8!$A$5:$A$7</c:f>
              <c:strCache>
                <c:ptCount val="3"/>
                <c:pt idx="0">
                  <c:v>Switzerland</c:v>
                </c:pt>
                <c:pt idx="1">
                  <c:v>Ukraine</c:v>
                </c:pt>
                <c:pt idx="2">
                  <c:v>Estonia</c:v>
                </c:pt>
              </c:strCache>
            </c:strRef>
          </c:cat>
          <c:val>
            <c:numRef>
              <c:f>Windattitude8!$E$5:$E$7</c:f>
              <c:numCache>
                <c:formatCode>0%</c:formatCode>
                <c:ptCount val="3"/>
                <c:pt idx="0">
                  <c:v>0.098703888334995</c:v>
                </c:pt>
                <c:pt idx="1">
                  <c:v>0.018</c:v>
                </c:pt>
                <c:pt idx="2">
                  <c:v>0.034</c:v>
                </c:pt>
              </c:numCache>
            </c:numRef>
          </c:val>
        </c:ser>
        <c:ser>
          <c:idx val="4"/>
          <c:order val="4"/>
          <c:tx>
            <c:strRef>
              <c:f>Windattitude8!$F$4</c:f>
              <c:strCache>
                <c:ptCount val="1"/>
                <c:pt idx="0">
                  <c:v>Disagree</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Windattitude8!$A$5:$A$7</c:f>
              <c:strCache>
                <c:ptCount val="3"/>
                <c:pt idx="0">
                  <c:v>Switzerland</c:v>
                </c:pt>
                <c:pt idx="1">
                  <c:v>Ukraine</c:v>
                </c:pt>
                <c:pt idx="2">
                  <c:v>Estonia</c:v>
                </c:pt>
              </c:strCache>
            </c:strRef>
          </c:cat>
          <c:val>
            <c:numRef>
              <c:f>Windattitude8!$F$5:$F$7</c:f>
              <c:numCache>
                <c:formatCode>0%</c:formatCode>
                <c:ptCount val="3"/>
                <c:pt idx="0">
                  <c:v>0.0388833499501495</c:v>
                </c:pt>
                <c:pt idx="1">
                  <c:v>0.016</c:v>
                </c:pt>
                <c:pt idx="2">
                  <c:v>0.018</c:v>
                </c:pt>
              </c:numCache>
            </c:numRef>
          </c:val>
        </c:ser>
        <c:dLbls>
          <c:showLegendKey val="0"/>
          <c:showVal val="0"/>
          <c:showCatName val="0"/>
          <c:showSerName val="0"/>
          <c:showPercent val="0"/>
          <c:showBubbleSize val="0"/>
        </c:dLbls>
        <c:gapWidth val="150"/>
        <c:overlap val="100"/>
        <c:axId val="-2129982024"/>
        <c:axId val="-2129979016"/>
      </c:barChart>
      <c:catAx>
        <c:axId val="-2129982024"/>
        <c:scaling>
          <c:orientation val="minMax"/>
        </c:scaling>
        <c:delete val="0"/>
        <c:axPos val="l"/>
        <c:majorTickMark val="out"/>
        <c:minorTickMark val="none"/>
        <c:tickLblPos val="nextTo"/>
        <c:txPr>
          <a:bodyPr/>
          <a:lstStyle/>
          <a:p>
            <a:pPr algn="l">
              <a:defRPr/>
            </a:pPr>
            <a:endParaRPr lang="en-US"/>
          </a:p>
        </c:txPr>
        <c:crossAx val="-2129979016"/>
        <c:crosses val="autoZero"/>
        <c:auto val="1"/>
        <c:lblAlgn val="ctr"/>
        <c:lblOffset val="100"/>
        <c:noMultiLvlLbl val="0"/>
      </c:catAx>
      <c:valAx>
        <c:axId val="-2129979016"/>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129982024"/>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It would not disturb me to live in sight of a wind turbine</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30587894304623"/>
          <c:y val="0.0648148148148148"/>
          <c:w val="0.503356721897493"/>
          <c:h val="0.822469378827647"/>
        </c:manualLayout>
      </c:layout>
      <c:barChart>
        <c:barDir val="bar"/>
        <c:grouping val="percentStacked"/>
        <c:varyColors val="0"/>
        <c:ser>
          <c:idx val="0"/>
          <c:order val="0"/>
          <c:tx>
            <c:strRef>
              <c:f>Windattitude1!$B$4</c:f>
              <c:strCache>
                <c:ptCount val="1"/>
                <c:pt idx="0">
                  <c:v>Agree</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Windattitude1!$A$5:$A$7</c:f>
              <c:strCache>
                <c:ptCount val="3"/>
                <c:pt idx="0">
                  <c:v>Switzerland</c:v>
                </c:pt>
                <c:pt idx="1">
                  <c:v>Ukraine</c:v>
                </c:pt>
                <c:pt idx="2">
                  <c:v>Estonia</c:v>
                </c:pt>
              </c:strCache>
            </c:strRef>
          </c:cat>
          <c:val>
            <c:numRef>
              <c:f>Windattitude1!$B$5:$B$7</c:f>
              <c:numCache>
                <c:formatCode>0%</c:formatCode>
                <c:ptCount val="3"/>
                <c:pt idx="0">
                  <c:v>0.295114656031904</c:v>
                </c:pt>
                <c:pt idx="1">
                  <c:v>0.254</c:v>
                </c:pt>
                <c:pt idx="2">
                  <c:v>0.362</c:v>
                </c:pt>
              </c:numCache>
            </c:numRef>
          </c:val>
        </c:ser>
        <c:ser>
          <c:idx val="2"/>
          <c:order val="1"/>
          <c:tx>
            <c:strRef>
              <c:f>Windattitude1!$C$4</c:f>
              <c:strCache>
                <c:ptCount val="1"/>
                <c:pt idx="0">
                  <c:v>Somewhat agree</c:v>
                </c:pt>
              </c:strCache>
            </c:strRef>
          </c:tx>
          <c:spPr>
            <a:solidFill>
              <a:srgbClr val="C3D69B"/>
            </a:solidFill>
          </c:spPr>
          <c:invertIfNegative val="0"/>
          <c:dLbls>
            <c:showLegendKey val="0"/>
            <c:showVal val="1"/>
            <c:showCatName val="0"/>
            <c:showSerName val="0"/>
            <c:showPercent val="0"/>
            <c:showBubbleSize val="0"/>
            <c:showLeaderLines val="0"/>
          </c:dLbls>
          <c:cat>
            <c:strRef>
              <c:f>Windattitude1!$A$5:$A$7</c:f>
              <c:strCache>
                <c:ptCount val="3"/>
                <c:pt idx="0">
                  <c:v>Switzerland</c:v>
                </c:pt>
                <c:pt idx="1">
                  <c:v>Ukraine</c:v>
                </c:pt>
                <c:pt idx="2">
                  <c:v>Estonia</c:v>
                </c:pt>
              </c:strCache>
            </c:strRef>
          </c:cat>
          <c:val>
            <c:numRef>
              <c:f>Windattitude1!$C$5:$C$7</c:f>
              <c:numCache>
                <c:formatCode>0%</c:formatCode>
                <c:ptCount val="3"/>
                <c:pt idx="0">
                  <c:v>0.339980059820538</c:v>
                </c:pt>
                <c:pt idx="1">
                  <c:v>0.26</c:v>
                </c:pt>
                <c:pt idx="2">
                  <c:v>0.246</c:v>
                </c:pt>
              </c:numCache>
            </c:numRef>
          </c:val>
        </c:ser>
        <c:ser>
          <c:idx val="1"/>
          <c:order val="2"/>
          <c:tx>
            <c:strRef>
              <c:f>Windattitude1!$D$4</c:f>
              <c:strCache>
                <c:ptCount val="1"/>
                <c:pt idx="0">
                  <c:v>Neither agree or disagree</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Windattitude1!$A$5:$A$7</c:f>
              <c:strCache>
                <c:ptCount val="3"/>
                <c:pt idx="0">
                  <c:v>Switzerland</c:v>
                </c:pt>
                <c:pt idx="1">
                  <c:v>Ukraine</c:v>
                </c:pt>
                <c:pt idx="2">
                  <c:v>Estonia</c:v>
                </c:pt>
              </c:strCache>
            </c:strRef>
          </c:cat>
          <c:val>
            <c:numRef>
              <c:f>Windattitude1!$D$5:$D$7</c:f>
              <c:numCache>
                <c:formatCode>0%</c:formatCode>
                <c:ptCount val="3"/>
                <c:pt idx="0">
                  <c:v>0.120638085742772</c:v>
                </c:pt>
                <c:pt idx="1">
                  <c:v>0.19</c:v>
                </c:pt>
                <c:pt idx="2">
                  <c:v>0.112</c:v>
                </c:pt>
              </c:numCache>
            </c:numRef>
          </c:val>
        </c:ser>
        <c:ser>
          <c:idx val="3"/>
          <c:order val="3"/>
          <c:tx>
            <c:strRef>
              <c:f>Windattitude1!$E$4</c:f>
              <c:strCache>
                <c:ptCount val="1"/>
                <c:pt idx="0">
                  <c:v>Somewhat disagree</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Windattitude1!$A$5:$A$7</c:f>
              <c:strCache>
                <c:ptCount val="3"/>
                <c:pt idx="0">
                  <c:v>Switzerland</c:v>
                </c:pt>
                <c:pt idx="1">
                  <c:v>Ukraine</c:v>
                </c:pt>
                <c:pt idx="2">
                  <c:v>Estonia</c:v>
                </c:pt>
              </c:strCache>
            </c:strRef>
          </c:cat>
          <c:val>
            <c:numRef>
              <c:f>Windattitude1!$E$5:$E$7</c:f>
              <c:numCache>
                <c:formatCode>0%</c:formatCode>
                <c:ptCount val="3"/>
                <c:pt idx="0">
                  <c:v>0.155533399800598</c:v>
                </c:pt>
                <c:pt idx="1">
                  <c:v>0.144</c:v>
                </c:pt>
                <c:pt idx="2">
                  <c:v>0.124</c:v>
                </c:pt>
              </c:numCache>
            </c:numRef>
          </c:val>
        </c:ser>
        <c:ser>
          <c:idx val="4"/>
          <c:order val="4"/>
          <c:tx>
            <c:strRef>
              <c:f>Windattitude1!$F$4</c:f>
              <c:strCache>
                <c:ptCount val="1"/>
                <c:pt idx="0">
                  <c:v>Disagree</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Windattitude1!$A$5:$A$7</c:f>
              <c:strCache>
                <c:ptCount val="3"/>
                <c:pt idx="0">
                  <c:v>Switzerland</c:v>
                </c:pt>
                <c:pt idx="1">
                  <c:v>Ukraine</c:v>
                </c:pt>
                <c:pt idx="2">
                  <c:v>Estonia</c:v>
                </c:pt>
              </c:strCache>
            </c:strRef>
          </c:cat>
          <c:val>
            <c:numRef>
              <c:f>Windattitude1!$F$5:$F$7</c:f>
              <c:numCache>
                <c:formatCode>0%</c:formatCode>
                <c:ptCount val="3"/>
                <c:pt idx="0">
                  <c:v>0.0887337986041874</c:v>
                </c:pt>
                <c:pt idx="1">
                  <c:v>0.152</c:v>
                </c:pt>
                <c:pt idx="2">
                  <c:v>0.156</c:v>
                </c:pt>
              </c:numCache>
            </c:numRef>
          </c:val>
        </c:ser>
        <c:dLbls>
          <c:showLegendKey val="0"/>
          <c:showVal val="0"/>
          <c:showCatName val="0"/>
          <c:showSerName val="0"/>
          <c:showPercent val="0"/>
          <c:showBubbleSize val="0"/>
        </c:dLbls>
        <c:gapWidth val="150"/>
        <c:overlap val="100"/>
        <c:axId val="2145984056"/>
        <c:axId val="2145972296"/>
      </c:barChart>
      <c:catAx>
        <c:axId val="2145984056"/>
        <c:scaling>
          <c:orientation val="minMax"/>
        </c:scaling>
        <c:delete val="0"/>
        <c:axPos val="l"/>
        <c:majorTickMark val="out"/>
        <c:minorTickMark val="none"/>
        <c:tickLblPos val="nextTo"/>
        <c:txPr>
          <a:bodyPr/>
          <a:lstStyle/>
          <a:p>
            <a:pPr algn="l">
              <a:defRPr/>
            </a:pPr>
            <a:endParaRPr lang="en-US"/>
          </a:p>
        </c:txPr>
        <c:crossAx val="2145972296"/>
        <c:crosses val="autoZero"/>
        <c:auto val="1"/>
        <c:lblAlgn val="ctr"/>
        <c:lblOffset val="100"/>
        <c:noMultiLvlLbl val="0"/>
      </c:catAx>
      <c:valAx>
        <c:axId val="2145972296"/>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145984056"/>
        <c:crosses val="autoZero"/>
        <c:crossBetween val="between"/>
        <c:majorUnit val="0.2"/>
      </c:valAx>
    </c:plotArea>
    <c:legend>
      <c:legendPos val="r"/>
      <c:layout>
        <c:manualLayout>
          <c:xMode val="edge"/>
          <c:yMode val="edge"/>
          <c:x val="0.0463764825040023"/>
          <c:y val="0.133767852294325"/>
          <c:w val="0.188108183179557"/>
          <c:h val="0.480452473345138"/>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What is your opinion about the development of wind energy in Switzerland/Estonia/Ukraine?</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18317955654316"/>
          <c:y val="0.0648148148148148"/>
          <c:w val="0.507957948891358"/>
          <c:h val="0.822469378827647"/>
        </c:manualLayout>
      </c:layout>
      <c:barChart>
        <c:barDir val="bar"/>
        <c:grouping val="percentStacked"/>
        <c:varyColors val="0"/>
        <c:ser>
          <c:idx val="0"/>
          <c:order val="0"/>
          <c:tx>
            <c:strRef>
              <c:f>Windacceptance!$B$4</c:f>
              <c:strCache>
                <c:ptCount val="1"/>
                <c:pt idx="0">
                  <c:v>In favor</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Windacceptance!$A$5:$A$7</c:f>
              <c:strCache>
                <c:ptCount val="3"/>
                <c:pt idx="0">
                  <c:v>Switzerland</c:v>
                </c:pt>
                <c:pt idx="1">
                  <c:v>Ukraine</c:v>
                </c:pt>
                <c:pt idx="2">
                  <c:v>Estonia</c:v>
                </c:pt>
              </c:strCache>
            </c:strRef>
          </c:cat>
          <c:val>
            <c:numRef>
              <c:f>Windacceptance!$B$5:$B$7</c:f>
              <c:numCache>
                <c:formatCode>0%</c:formatCode>
                <c:ptCount val="3"/>
                <c:pt idx="0">
                  <c:v>0.448654037886341</c:v>
                </c:pt>
                <c:pt idx="1">
                  <c:v>0.748</c:v>
                </c:pt>
                <c:pt idx="2">
                  <c:v>0.406</c:v>
                </c:pt>
              </c:numCache>
            </c:numRef>
          </c:val>
        </c:ser>
        <c:ser>
          <c:idx val="2"/>
          <c:order val="1"/>
          <c:tx>
            <c:strRef>
              <c:f>Windacceptance!$C$4</c:f>
              <c:strCache>
                <c:ptCount val="1"/>
                <c:pt idx="0">
                  <c:v>Somewhat in favor</c:v>
                </c:pt>
              </c:strCache>
            </c:strRef>
          </c:tx>
          <c:spPr>
            <a:solidFill>
              <a:srgbClr val="C3D69B"/>
            </a:solidFill>
          </c:spPr>
          <c:invertIfNegative val="0"/>
          <c:dLbls>
            <c:showLegendKey val="0"/>
            <c:showVal val="1"/>
            <c:showCatName val="0"/>
            <c:showSerName val="0"/>
            <c:showPercent val="0"/>
            <c:showBubbleSize val="0"/>
            <c:showLeaderLines val="0"/>
          </c:dLbls>
          <c:cat>
            <c:strRef>
              <c:f>Windacceptance!$A$5:$A$7</c:f>
              <c:strCache>
                <c:ptCount val="3"/>
                <c:pt idx="0">
                  <c:v>Switzerland</c:v>
                </c:pt>
                <c:pt idx="1">
                  <c:v>Ukraine</c:v>
                </c:pt>
                <c:pt idx="2">
                  <c:v>Estonia</c:v>
                </c:pt>
              </c:strCache>
            </c:strRef>
          </c:cat>
          <c:val>
            <c:numRef>
              <c:f>Windacceptance!$C$5:$C$7</c:f>
              <c:numCache>
                <c:formatCode>0%</c:formatCode>
                <c:ptCount val="3"/>
                <c:pt idx="0">
                  <c:v>0.374875373878365</c:v>
                </c:pt>
                <c:pt idx="1">
                  <c:v>0.212</c:v>
                </c:pt>
                <c:pt idx="2">
                  <c:v>0.456</c:v>
                </c:pt>
              </c:numCache>
            </c:numRef>
          </c:val>
        </c:ser>
        <c:ser>
          <c:idx val="1"/>
          <c:order val="2"/>
          <c:tx>
            <c:strRef>
              <c:f>Windacceptance!$D$4</c:f>
              <c:strCache>
                <c:ptCount val="1"/>
                <c:pt idx="0">
                  <c:v>Neither in favor nor against</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Windacceptance!$A$5:$A$7</c:f>
              <c:strCache>
                <c:ptCount val="3"/>
                <c:pt idx="0">
                  <c:v>Switzerland</c:v>
                </c:pt>
                <c:pt idx="1">
                  <c:v>Ukraine</c:v>
                </c:pt>
                <c:pt idx="2">
                  <c:v>Estonia</c:v>
                </c:pt>
              </c:strCache>
            </c:strRef>
          </c:cat>
          <c:val>
            <c:numRef>
              <c:f>Windacceptance!$D$5:$D$7</c:f>
              <c:numCache>
                <c:formatCode>0%</c:formatCode>
                <c:ptCount val="3"/>
                <c:pt idx="0">
                  <c:v>0.0917248255234297</c:v>
                </c:pt>
                <c:pt idx="1">
                  <c:v>0.028</c:v>
                </c:pt>
                <c:pt idx="2">
                  <c:v>0.086</c:v>
                </c:pt>
              </c:numCache>
            </c:numRef>
          </c:val>
        </c:ser>
        <c:ser>
          <c:idx val="3"/>
          <c:order val="3"/>
          <c:tx>
            <c:strRef>
              <c:f>Windacceptance!$E$4</c:f>
              <c:strCache>
                <c:ptCount val="1"/>
                <c:pt idx="0">
                  <c:v>Somewhat against</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Windacceptance!$A$5:$A$7</c:f>
              <c:strCache>
                <c:ptCount val="3"/>
                <c:pt idx="0">
                  <c:v>Switzerland</c:v>
                </c:pt>
                <c:pt idx="1">
                  <c:v>Ukraine</c:v>
                </c:pt>
                <c:pt idx="2">
                  <c:v>Estonia</c:v>
                </c:pt>
              </c:strCache>
            </c:strRef>
          </c:cat>
          <c:val>
            <c:numRef>
              <c:f>Windacceptance!$E$5:$E$7</c:f>
              <c:numCache>
                <c:formatCode>0%</c:formatCode>
                <c:ptCount val="3"/>
                <c:pt idx="0">
                  <c:v>0.0528414755732801</c:v>
                </c:pt>
                <c:pt idx="1">
                  <c:v>0.01</c:v>
                </c:pt>
                <c:pt idx="2">
                  <c:v>0.04</c:v>
                </c:pt>
              </c:numCache>
            </c:numRef>
          </c:val>
        </c:ser>
        <c:ser>
          <c:idx val="4"/>
          <c:order val="4"/>
          <c:tx>
            <c:strRef>
              <c:f>Windacceptance!$F$4</c:f>
              <c:strCache>
                <c:ptCount val="1"/>
                <c:pt idx="0">
                  <c:v>Against</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Windacceptance!$A$5:$A$7</c:f>
              <c:strCache>
                <c:ptCount val="3"/>
                <c:pt idx="0">
                  <c:v>Switzerland</c:v>
                </c:pt>
                <c:pt idx="1">
                  <c:v>Ukraine</c:v>
                </c:pt>
                <c:pt idx="2">
                  <c:v>Estonia</c:v>
                </c:pt>
              </c:strCache>
            </c:strRef>
          </c:cat>
          <c:val>
            <c:numRef>
              <c:f>Windacceptance!$F$5:$F$7</c:f>
              <c:numCache>
                <c:formatCode>0%</c:formatCode>
                <c:ptCount val="3"/>
                <c:pt idx="0">
                  <c:v>0.0319042871385842</c:v>
                </c:pt>
                <c:pt idx="1">
                  <c:v>0.002</c:v>
                </c:pt>
                <c:pt idx="2">
                  <c:v>0.012</c:v>
                </c:pt>
              </c:numCache>
            </c:numRef>
          </c:val>
        </c:ser>
        <c:dLbls>
          <c:showLegendKey val="0"/>
          <c:showVal val="0"/>
          <c:showCatName val="0"/>
          <c:showSerName val="0"/>
          <c:showPercent val="0"/>
          <c:showBubbleSize val="0"/>
        </c:dLbls>
        <c:gapWidth val="150"/>
        <c:overlap val="100"/>
        <c:axId val="2093730744"/>
        <c:axId val="2093678712"/>
      </c:barChart>
      <c:catAx>
        <c:axId val="2093730744"/>
        <c:scaling>
          <c:orientation val="minMax"/>
        </c:scaling>
        <c:delete val="0"/>
        <c:axPos val="l"/>
        <c:majorTickMark val="out"/>
        <c:minorTickMark val="none"/>
        <c:tickLblPos val="nextTo"/>
        <c:txPr>
          <a:bodyPr/>
          <a:lstStyle/>
          <a:p>
            <a:pPr algn="l">
              <a:defRPr/>
            </a:pPr>
            <a:endParaRPr lang="en-US"/>
          </a:p>
        </c:txPr>
        <c:crossAx val="2093678712"/>
        <c:crosses val="autoZero"/>
        <c:auto val="1"/>
        <c:lblAlgn val="ctr"/>
        <c:lblOffset val="100"/>
        <c:noMultiLvlLbl val="0"/>
      </c:catAx>
      <c:valAx>
        <c:axId val="2093678712"/>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093730744"/>
        <c:crosses val="autoZero"/>
        <c:crossBetween val="between"/>
        <c:majorUnit val="0.2"/>
      </c:valAx>
    </c:plotArea>
    <c:legend>
      <c:legendPos val="r"/>
      <c:layout>
        <c:manualLayout>
          <c:xMode val="edge"/>
          <c:yMode val="edge"/>
          <c:x val="0.0463764825040023"/>
          <c:y val="0.133767852294325"/>
          <c:w val="0.188108183179557"/>
          <c:h val="0.480452473345138"/>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Importances_Graph!$G$1</c:f>
              <c:strCache>
                <c:ptCount val="1"/>
                <c:pt idx="0">
                  <c:v>Switzerland</c:v>
                </c:pt>
              </c:strCache>
            </c:strRef>
          </c:tx>
          <c:spPr>
            <a:solidFill>
              <a:srgbClr val="77933C"/>
            </a:solidFill>
          </c:spPr>
          <c:invertIfNegative val="0"/>
          <c:dLbls>
            <c:dLbl>
              <c:idx val="0"/>
              <c:layout>
                <c:manualLayout>
                  <c:x val="-0.00486077081108404"/>
                  <c:y val="0.084635785455717"/>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Importances_Graph!$F$2:$F$6</c:f>
              <c:strCache>
                <c:ptCount val="5"/>
                <c:pt idx="0">
                  <c:v>Ecological impacts</c:v>
                </c:pt>
                <c:pt idx="1">
                  <c:v>Location</c:v>
                </c:pt>
                <c:pt idx="2">
                  <c:v>Project developer</c:v>
                </c:pt>
                <c:pt idx="3">
                  <c:v>Revenue sharing</c:v>
                </c:pt>
                <c:pt idx="4">
                  <c:v>Participation </c:v>
                </c:pt>
              </c:strCache>
            </c:strRef>
          </c:cat>
          <c:val>
            <c:numRef>
              <c:f>Importances_Graph!$G$2:$G$6</c:f>
              <c:numCache>
                <c:formatCode>General</c:formatCode>
                <c:ptCount val="5"/>
                <c:pt idx="0">
                  <c:v>29.64</c:v>
                </c:pt>
                <c:pt idx="1">
                  <c:v>23.02</c:v>
                </c:pt>
                <c:pt idx="2">
                  <c:v>20.65</c:v>
                </c:pt>
                <c:pt idx="3">
                  <c:v>15.98</c:v>
                </c:pt>
                <c:pt idx="4">
                  <c:v>10.71</c:v>
                </c:pt>
              </c:numCache>
            </c:numRef>
          </c:val>
        </c:ser>
        <c:ser>
          <c:idx val="1"/>
          <c:order val="1"/>
          <c:tx>
            <c:strRef>
              <c:f>Importances_Graph!$H$1</c:f>
              <c:strCache>
                <c:ptCount val="1"/>
                <c:pt idx="0">
                  <c:v>Estonia</c:v>
                </c:pt>
              </c:strCache>
            </c:strRef>
          </c:tx>
          <c:spPr>
            <a:solidFill>
              <a:srgbClr val="C3D69B"/>
            </a:solidFill>
            <a:ln>
              <a:solidFill>
                <a:srgbClr val="BFBFBF"/>
              </a:solidFill>
            </a:ln>
          </c:spPr>
          <c:invertIfNegative val="0"/>
          <c:dLbls>
            <c:dLbl>
              <c:idx val="3"/>
              <c:layout>
                <c:manualLayout>
                  <c:x val="-1.18817469459175E-16"/>
                  <c:y val="0.0683596728680791"/>
                </c:manualLayout>
              </c:layout>
              <c:showLegendKey val="0"/>
              <c:showVal val="1"/>
              <c:showCatName val="0"/>
              <c:showSerName val="0"/>
              <c:showPercent val="0"/>
              <c:showBubbleSize val="0"/>
            </c:dLbl>
            <c:dLbl>
              <c:idx val="4"/>
              <c:layout>
                <c:manualLayout>
                  <c:x val="-1.18817469459175E-16"/>
                  <c:y val="0.097656675525827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Importances_Graph!$F$2:$F$6</c:f>
              <c:strCache>
                <c:ptCount val="5"/>
                <c:pt idx="0">
                  <c:v>Ecological impacts</c:v>
                </c:pt>
                <c:pt idx="1">
                  <c:v>Location</c:v>
                </c:pt>
                <c:pt idx="2">
                  <c:v>Project developer</c:v>
                </c:pt>
                <c:pt idx="3">
                  <c:v>Revenue sharing</c:v>
                </c:pt>
                <c:pt idx="4">
                  <c:v>Participation </c:v>
                </c:pt>
              </c:strCache>
            </c:strRef>
          </c:cat>
          <c:val>
            <c:numRef>
              <c:f>Importances_Graph!$H$2:$H$6</c:f>
              <c:numCache>
                <c:formatCode>General</c:formatCode>
                <c:ptCount val="5"/>
                <c:pt idx="0">
                  <c:v>30.18</c:v>
                </c:pt>
                <c:pt idx="1">
                  <c:v>29.43</c:v>
                </c:pt>
                <c:pt idx="2">
                  <c:v>17.21</c:v>
                </c:pt>
                <c:pt idx="3">
                  <c:v>14.75</c:v>
                </c:pt>
                <c:pt idx="4">
                  <c:v>8.43</c:v>
                </c:pt>
              </c:numCache>
            </c:numRef>
          </c:val>
        </c:ser>
        <c:ser>
          <c:idx val="2"/>
          <c:order val="2"/>
          <c:tx>
            <c:strRef>
              <c:f>Importances_Graph!$I$1</c:f>
              <c:strCache>
                <c:ptCount val="1"/>
                <c:pt idx="0">
                  <c:v>Ukraine</c:v>
                </c:pt>
              </c:strCache>
            </c:strRef>
          </c:tx>
          <c:spPr>
            <a:solidFill>
              <a:schemeClr val="bg1">
                <a:lumMod val="65000"/>
              </a:schemeClr>
            </a:solidFill>
            <a:ln>
              <a:solidFill>
                <a:schemeClr val="bg1">
                  <a:lumMod val="65000"/>
                </a:schemeClr>
              </a:solidFill>
            </a:ln>
          </c:spPr>
          <c:invertIfNegative val="0"/>
          <c:dLbls>
            <c:dLbl>
              <c:idx val="4"/>
              <c:layout>
                <c:manualLayout>
                  <c:x val="0.0226835971183922"/>
                  <c:y val="0.0"/>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Importances_Graph!$F$2:$F$6</c:f>
              <c:strCache>
                <c:ptCount val="5"/>
                <c:pt idx="0">
                  <c:v>Ecological impacts</c:v>
                </c:pt>
                <c:pt idx="1">
                  <c:v>Location</c:v>
                </c:pt>
                <c:pt idx="2">
                  <c:v>Project developer</c:v>
                </c:pt>
                <c:pt idx="3">
                  <c:v>Revenue sharing</c:v>
                </c:pt>
                <c:pt idx="4">
                  <c:v>Participation </c:v>
                </c:pt>
              </c:strCache>
            </c:strRef>
          </c:cat>
          <c:val>
            <c:numRef>
              <c:f>Importances_Graph!$I$2:$I$6</c:f>
              <c:numCache>
                <c:formatCode>General</c:formatCode>
                <c:ptCount val="5"/>
                <c:pt idx="0">
                  <c:v>37.41</c:v>
                </c:pt>
                <c:pt idx="1">
                  <c:v>23.92</c:v>
                </c:pt>
                <c:pt idx="2">
                  <c:v>13.21</c:v>
                </c:pt>
                <c:pt idx="3">
                  <c:v>16.19</c:v>
                </c:pt>
                <c:pt idx="4">
                  <c:v>9.27</c:v>
                </c:pt>
              </c:numCache>
            </c:numRef>
          </c:val>
        </c:ser>
        <c:dLbls>
          <c:showLegendKey val="0"/>
          <c:showVal val="0"/>
          <c:showCatName val="0"/>
          <c:showSerName val="0"/>
          <c:showPercent val="0"/>
          <c:showBubbleSize val="0"/>
        </c:dLbls>
        <c:gapWidth val="150"/>
        <c:axId val="2093775112"/>
        <c:axId val="2145324568"/>
      </c:barChart>
      <c:catAx>
        <c:axId val="2093775112"/>
        <c:scaling>
          <c:orientation val="minMax"/>
        </c:scaling>
        <c:delete val="0"/>
        <c:axPos val="b"/>
        <c:numFmt formatCode="General" sourceLinked="0"/>
        <c:majorTickMark val="out"/>
        <c:minorTickMark val="none"/>
        <c:tickLblPos val="nextTo"/>
        <c:crossAx val="2145324568"/>
        <c:crosses val="autoZero"/>
        <c:auto val="1"/>
        <c:lblAlgn val="ctr"/>
        <c:lblOffset val="100"/>
        <c:noMultiLvlLbl val="0"/>
      </c:catAx>
      <c:valAx>
        <c:axId val="2145324568"/>
        <c:scaling>
          <c:orientation val="minMax"/>
        </c:scaling>
        <c:delete val="0"/>
        <c:axPos val="l"/>
        <c:majorGridlines/>
        <c:title>
          <c:tx>
            <c:rich>
              <a:bodyPr rot="-5400000" vert="horz"/>
              <a:lstStyle/>
              <a:p>
                <a:pPr>
                  <a:defRPr/>
                </a:pPr>
                <a:r>
                  <a:rPr lang="en-US"/>
                  <a:t>Percent</a:t>
                </a:r>
              </a:p>
            </c:rich>
          </c:tx>
          <c:layout/>
          <c:overlay val="0"/>
        </c:title>
        <c:numFmt formatCode="General" sourceLinked="1"/>
        <c:majorTickMark val="out"/>
        <c:minorTickMark val="none"/>
        <c:tickLblPos val="nextTo"/>
        <c:crossAx val="2093775112"/>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Local energy resources should be used as much as possible</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53594035561173"/>
          <c:y val="0.0648148148148148"/>
          <c:w val="0.486485556253321"/>
          <c:h val="0.822469378827647"/>
        </c:manualLayout>
      </c:layout>
      <c:barChart>
        <c:barDir val="bar"/>
        <c:grouping val="percentStacked"/>
        <c:varyColors val="0"/>
        <c:ser>
          <c:idx val="0"/>
          <c:order val="0"/>
          <c:tx>
            <c:strRef>
              <c:f>Windattitude13!$B$4</c:f>
              <c:strCache>
                <c:ptCount val="1"/>
                <c:pt idx="0">
                  <c:v>Agree</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Windattitude13!$A$5:$A$7</c:f>
              <c:strCache>
                <c:ptCount val="3"/>
                <c:pt idx="0">
                  <c:v>Switzerland</c:v>
                </c:pt>
                <c:pt idx="1">
                  <c:v>Ukraine</c:v>
                </c:pt>
                <c:pt idx="2">
                  <c:v>Estonia</c:v>
                </c:pt>
              </c:strCache>
            </c:strRef>
          </c:cat>
          <c:val>
            <c:numRef>
              <c:f>Windattitude13!$B$5:$B$7</c:f>
              <c:numCache>
                <c:formatCode>0%</c:formatCode>
                <c:ptCount val="3"/>
                <c:pt idx="0">
                  <c:v>0.53938185443669</c:v>
                </c:pt>
                <c:pt idx="1">
                  <c:v>0.664</c:v>
                </c:pt>
                <c:pt idx="2">
                  <c:v>0.534</c:v>
                </c:pt>
              </c:numCache>
            </c:numRef>
          </c:val>
        </c:ser>
        <c:ser>
          <c:idx val="2"/>
          <c:order val="1"/>
          <c:tx>
            <c:strRef>
              <c:f>Windattitude13!$C$4</c:f>
              <c:strCache>
                <c:ptCount val="1"/>
                <c:pt idx="0">
                  <c:v>Somewhat agree</c:v>
                </c:pt>
              </c:strCache>
            </c:strRef>
          </c:tx>
          <c:spPr>
            <a:solidFill>
              <a:srgbClr val="C3D69B"/>
            </a:solidFill>
          </c:spPr>
          <c:invertIfNegative val="0"/>
          <c:dLbls>
            <c:showLegendKey val="0"/>
            <c:showVal val="1"/>
            <c:showCatName val="0"/>
            <c:showSerName val="0"/>
            <c:showPercent val="0"/>
            <c:showBubbleSize val="0"/>
            <c:showLeaderLines val="0"/>
          </c:dLbls>
          <c:cat>
            <c:strRef>
              <c:f>Windattitude13!$A$5:$A$7</c:f>
              <c:strCache>
                <c:ptCount val="3"/>
                <c:pt idx="0">
                  <c:v>Switzerland</c:v>
                </c:pt>
                <c:pt idx="1">
                  <c:v>Ukraine</c:v>
                </c:pt>
                <c:pt idx="2">
                  <c:v>Estonia</c:v>
                </c:pt>
              </c:strCache>
            </c:strRef>
          </c:cat>
          <c:val>
            <c:numRef>
              <c:f>Windattitude13!$C$5:$C$7</c:f>
              <c:numCache>
                <c:formatCode>0%</c:formatCode>
                <c:ptCount val="3"/>
                <c:pt idx="0">
                  <c:v>0.38185443668993</c:v>
                </c:pt>
                <c:pt idx="1">
                  <c:v>0.208</c:v>
                </c:pt>
                <c:pt idx="2">
                  <c:v>0.36</c:v>
                </c:pt>
              </c:numCache>
            </c:numRef>
          </c:val>
        </c:ser>
        <c:ser>
          <c:idx val="1"/>
          <c:order val="2"/>
          <c:tx>
            <c:strRef>
              <c:f>Windattitude13!$D$4</c:f>
              <c:strCache>
                <c:ptCount val="1"/>
                <c:pt idx="0">
                  <c:v>Neither agree or disagree</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Windattitude13!$A$5:$A$7</c:f>
              <c:strCache>
                <c:ptCount val="3"/>
                <c:pt idx="0">
                  <c:v>Switzerland</c:v>
                </c:pt>
                <c:pt idx="1">
                  <c:v>Ukraine</c:v>
                </c:pt>
                <c:pt idx="2">
                  <c:v>Estonia</c:v>
                </c:pt>
              </c:strCache>
            </c:strRef>
          </c:cat>
          <c:val>
            <c:numRef>
              <c:f>Windattitude13!$D$5:$D$7</c:f>
              <c:numCache>
                <c:formatCode>0%</c:formatCode>
                <c:ptCount val="3"/>
                <c:pt idx="0">
                  <c:v>0.0628115653040877</c:v>
                </c:pt>
                <c:pt idx="1">
                  <c:v>0.088</c:v>
                </c:pt>
                <c:pt idx="2">
                  <c:v>0.078</c:v>
                </c:pt>
              </c:numCache>
            </c:numRef>
          </c:val>
        </c:ser>
        <c:ser>
          <c:idx val="3"/>
          <c:order val="3"/>
          <c:tx>
            <c:strRef>
              <c:f>Windattitude13!$E$4</c:f>
              <c:strCache>
                <c:ptCount val="1"/>
                <c:pt idx="0">
                  <c:v>Somewhat disagree</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Windattitude13!$A$5:$A$7</c:f>
              <c:strCache>
                <c:ptCount val="3"/>
                <c:pt idx="0">
                  <c:v>Switzerland</c:v>
                </c:pt>
                <c:pt idx="1">
                  <c:v>Ukraine</c:v>
                </c:pt>
                <c:pt idx="2">
                  <c:v>Estonia</c:v>
                </c:pt>
              </c:strCache>
            </c:strRef>
          </c:cat>
          <c:val>
            <c:numRef>
              <c:f>Windattitude13!$E$5:$E$7</c:f>
              <c:numCache>
                <c:formatCode>0%</c:formatCode>
                <c:ptCount val="3"/>
                <c:pt idx="0">
                  <c:v>0.0069790628115653</c:v>
                </c:pt>
                <c:pt idx="1">
                  <c:v>0.034</c:v>
                </c:pt>
                <c:pt idx="2">
                  <c:v>0.024</c:v>
                </c:pt>
              </c:numCache>
            </c:numRef>
          </c:val>
        </c:ser>
        <c:ser>
          <c:idx val="4"/>
          <c:order val="4"/>
          <c:tx>
            <c:strRef>
              <c:f>Windattitude13!$F$4</c:f>
              <c:strCache>
                <c:ptCount val="1"/>
                <c:pt idx="0">
                  <c:v>Disagree</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Windattitude13!$A$5:$A$7</c:f>
              <c:strCache>
                <c:ptCount val="3"/>
                <c:pt idx="0">
                  <c:v>Switzerland</c:v>
                </c:pt>
                <c:pt idx="1">
                  <c:v>Ukraine</c:v>
                </c:pt>
                <c:pt idx="2">
                  <c:v>Estonia</c:v>
                </c:pt>
              </c:strCache>
            </c:strRef>
          </c:cat>
          <c:val>
            <c:numRef>
              <c:f>Windattitude13!$F$5:$F$7</c:f>
              <c:numCache>
                <c:formatCode>0%</c:formatCode>
                <c:ptCount val="3"/>
                <c:pt idx="0">
                  <c:v>0.00897308075772682</c:v>
                </c:pt>
                <c:pt idx="1">
                  <c:v>0.006</c:v>
                </c:pt>
                <c:pt idx="2">
                  <c:v>0.004</c:v>
                </c:pt>
              </c:numCache>
            </c:numRef>
          </c:val>
        </c:ser>
        <c:dLbls>
          <c:showLegendKey val="0"/>
          <c:showVal val="0"/>
          <c:showCatName val="0"/>
          <c:showSerName val="0"/>
          <c:showPercent val="0"/>
          <c:showBubbleSize val="0"/>
        </c:dLbls>
        <c:gapWidth val="150"/>
        <c:overlap val="100"/>
        <c:axId val="2144731096"/>
        <c:axId val="2145302440"/>
      </c:barChart>
      <c:catAx>
        <c:axId val="2144731096"/>
        <c:scaling>
          <c:orientation val="minMax"/>
        </c:scaling>
        <c:delete val="0"/>
        <c:axPos val="l"/>
        <c:majorTickMark val="out"/>
        <c:minorTickMark val="none"/>
        <c:tickLblPos val="nextTo"/>
        <c:txPr>
          <a:bodyPr/>
          <a:lstStyle/>
          <a:p>
            <a:pPr algn="l">
              <a:defRPr/>
            </a:pPr>
            <a:endParaRPr lang="en-US"/>
          </a:p>
        </c:txPr>
        <c:crossAx val="2145302440"/>
        <c:crosses val="autoZero"/>
        <c:auto val="1"/>
        <c:lblAlgn val="ctr"/>
        <c:lblOffset val="100"/>
        <c:noMultiLvlLbl val="0"/>
      </c:catAx>
      <c:valAx>
        <c:axId val="2145302440"/>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144731096"/>
        <c:crosses val="autoZero"/>
        <c:crossBetween val="between"/>
        <c:majorUnit val="0.2"/>
      </c:valAx>
    </c:plotArea>
    <c:legend>
      <c:legendPos val="r"/>
      <c:layout>
        <c:manualLayout>
          <c:xMode val="edge"/>
          <c:yMode val="edge"/>
          <c:x val="0.0463764825040023"/>
          <c:y val="0.133767852294325"/>
          <c:w val="0.188108183179557"/>
          <c:h val="0.480452473345138"/>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Local wind energy we will make us less dependent from the electricity from abroad</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53594035561173"/>
          <c:y val="0.0648148148148148"/>
          <c:w val="0.489553040915898"/>
          <c:h val="0.822469378827647"/>
        </c:manualLayout>
      </c:layout>
      <c:barChart>
        <c:barDir val="bar"/>
        <c:grouping val="percentStacked"/>
        <c:varyColors val="0"/>
        <c:ser>
          <c:idx val="0"/>
          <c:order val="0"/>
          <c:tx>
            <c:strRef>
              <c:f>[2]Windattitude2!$B$4</c:f>
              <c:strCache>
                <c:ptCount val="1"/>
                <c:pt idx="0">
                  <c:v>Agree</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[2]Windattitude2!$A$5:$A$7</c:f>
              <c:strCache>
                <c:ptCount val="3"/>
                <c:pt idx="0">
                  <c:v>Switzerland</c:v>
                </c:pt>
                <c:pt idx="1">
                  <c:v>Ukraine</c:v>
                </c:pt>
                <c:pt idx="2">
                  <c:v>Estonia</c:v>
                </c:pt>
              </c:strCache>
            </c:strRef>
          </c:cat>
          <c:val>
            <c:numRef>
              <c:f>[2]Windattitude2!$B$5:$B$7</c:f>
              <c:numCache>
                <c:formatCode>0%</c:formatCode>
                <c:ptCount val="3"/>
                <c:pt idx="0">
                  <c:v>0.345962113659023</c:v>
                </c:pt>
                <c:pt idx="1">
                  <c:v>0.638</c:v>
                </c:pt>
                <c:pt idx="2">
                  <c:v>0.37</c:v>
                </c:pt>
              </c:numCache>
            </c:numRef>
          </c:val>
        </c:ser>
        <c:ser>
          <c:idx val="2"/>
          <c:order val="1"/>
          <c:tx>
            <c:strRef>
              <c:f>[2]Windattitude2!$C$4</c:f>
              <c:strCache>
                <c:ptCount val="1"/>
                <c:pt idx="0">
                  <c:v>Somewhat agree</c:v>
                </c:pt>
              </c:strCache>
            </c:strRef>
          </c:tx>
          <c:spPr>
            <a:solidFill>
              <a:srgbClr val="C3D69B"/>
            </a:solidFill>
          </c:spPr>
          <c:invertIfNegative val="0"/>
          <c:dLbls>
            <c:showLegendKey val="0"/>
            <c:showVal val="1"/>
            <c:showCatName val="0"/>
            <c:showSerName val="0"/>
            <c:showPercent val="0"/>
            <c:showBubbleSize val="0"/>
            <c:showLeaderLines val="0"/>
          </c:dLbls>
          <c:cat>
            <c:strRef>
              <c:f>[2]Windattitude2!$A$5:$A$7</c:f>
              <c:strCache>
                <c:ptCount val="3"/>
                <c:pt idx="0">
                  <c:v>Switzerland</c:v>
                </c:pt>
                <c:pt idx="1">
                  <c:v>Ukraine</c:v>
                </c:pt>
                <c:pt idx="2">
                  <c:v>Estonia</c:v>
                </c:pt>
              </c:strCache>
            </c:strRef>
          </c:cat>
          <c:val>
            <c:numRef>
              <c:f>[2]Windattitude2!$C$5:$C$7</c:f>
              <c:numCache>
                <c:formatCode>0%</c:formatCode>
                <c:ptCount val="3"/>
                <c:pt idx="0">
                  <c:v>0.390827517447657</c:v>
                </c:pt>
                <c:pt idx="1">
                  <c:v>0.236</c:v>
                </c:pt>
                <c:pt idx="2">
                  <c:v>0.436</c:v>
                </c:pt>
              </c:numCache>
            </c:numRef>
          </c:val>
        </c:ser>
        <c:ser>
          <c:idx val="1"/>
          <c:order val="2"/>
          <c:tx>
            <c:strRef>
              <c:f>[2]Windattitude2!$D$4</c:f>
              <c:strCache>
                <c:ptCount val="1"/>
                <c:pt idx="0">
                  <c:v>Neither agree or disagree</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[2]Windattitude2!$A$5:$A$7</c:f>
              <c:strCache>
                <c:ptCount val="3"/>
                <c:pt idx="0">
                  <c:v>Switzerland</c:v>
                </c:pt>
                <c:pt idx="1">
                  <c:v>Ukraine</c:v>
                </c:pt>
                <c:pt idx="2">
                  <c:v>Estonia</c:v>
                </c:pt>
              </c:strCache>
            </c:strRef>
          </c:cat>
          <c:val>
            <c:numRef>
              <c:f>[2]Windattitude2!$D$5:$D$7</c:f>
              <c:numCache>
                <c:formatCode>0%</c:formatCode>
                <c:ptCount val="3"/>
                <c:pt idx="0">
                  <c:v>0.129611166500498</c:v>
                </c:pt>
                <c:pt idx="1">
                  <c:v>0.06</c:v>
                </c:pt>
                <c:pt idx="2">
                  <c:v>0.1</c:v>
                </c:pt>
              </c:numCache>
            </c:numRef>
          </c:val>
        </c:ser>
        <c:ser>
          <c:idx val="3"/>
          <c:order val="3"/>
          <c:tx>
            <c:strRef>
              <c:f>[2]Windattitude2!$E$4</c:f>
              <c:strCache>
                <c:ptCount val="1"/>
                <c:pt idx="0">
                  <c:v>Somewhat disagree</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[2]Windattitude2!$A$5:$A$7</c:f>
              <c:strCache>
                <c:ptCount val="3"/>
                <c:pt idx="0">
                  <c:v>Switzerland</c:v>
                </c:pt>
                <c:pt idx="1">
                  <c:v>Ukraine</c:v>
                </c:pt>
                <c:pt idx="2">
                  <c:v>Estonia</c:v>
                </c:pt>
              </c:strCache>
            </c:strRef>
          </c:cat>
          <c:val>
            <c:numRef>
              <c:f>[2]Windattitude2!$E$5:$E$7</c:f>
              <c:numCache>
                <c:formatCode>0%</c:formatCode>
                <c:ptCount val="3"/>
                <c:pt idx="0">
                  <c:v>0.101694915254237</c:v>
                </c:pt>
                <c:pt idx="1">
                  <c:v>0.022</c:v>
                </c:pt>
                <c:pt idx="2">
                  <c:v>0.058</c:v>
                </c:pt>
              </c:numCache>
            </c:numRef>
          </c:val>
        </c:ser>
        <c:ser>
          <c:idx val="4"/>
          <c:order val="4"/>
          <c:tx>
            <c:strRef>
              <c:f>[2]Windattitude2!$F$4</c:f>
              <c:strCache>
                <c:ptCount val="1"/>
                <c:pt idx="0">
                  <c:v>Disagree</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[2]Windattitude2!$A$5:$A$7</c:f>
              <c:strCache>
                <c:ptCount val="3"/>
                <c:pt idx="0">
                  <c:v>Switzerland</c:v>
                </c:pt>
                <c:pt idx="1">
                  <c:v>Ukraine</c:v>
                </c:pt>
                <c:pt idx="2">
                  <c:v>Estonia</c:v>
                </c:pt>
              </c:strCache>
            </c:strRef>
          </c:cat>
          <c:val>
            <c:numRef>
              <c:f>[2]Windattitude2!$F$5:$F$7</c:f>
              <c:numCache>
                <c:formatCode>0%</c:formatCode>
                <c:ptCount val="3"/>
                <c:pt idx="0">
                  <c:v>0.0319042871385842</c:v>
                </c:pt>
                <c:pt idx="1">
                  <c:v>0.044</c:v>
                </c:pt>
                <c:pt idx="2">
                  <c:v>0.036</c:v>
                </c:pt>
              </c:numCache>
            </c:numRef>
          </c:val>
        </c:ser>
        <c:dLbls>
          <c:showLegendKey val="0"/>
          <c:showVal val="0"/>
          <c:showCatName val="0"/>
          <c:showSerName val="0"/>
          <c:showPercent val="0"/>
          <c:showBubbleSize val="0"/>
        </c:dLbls>
        <c:gapWidth val="150"/>
        <c:overlap val="100"/>
        <c:axId val="2146185880"/>
        <c:axId val="2146188888"/>
      </c:barChart>
      <c:catAx>
        <c:axId val="2146185880"/>
        <c:scaling>
          <c:orientation val="minMax"/>
        </c:scaling>
        <c:delete val="0"/>
        <c:axPos val="l"/>
        <c:majorTickMark val="out"/>
        <c:minorTickMark val="none"/>
        <c:tickLblPos val="nextTo"/>
        <c:txPr>
          <a:bodyPr/>
          <a:lstStyle/>
          <a:p>
            <a:pPr algn="l">
              <a:defRPr/>
            </a:pPr>
            <a:endParaRPr lang="en-US"/>
          </a:p>
        </c:txPr>
        <c:crossAx val="2146188888"/>
        <c:crosses val="autoZero"/>
        <c:auto val="1"/>
        <c:lblAlgn val="ctr"/>
        <c:lblOffset val="100"/>
        <c:noMultiLvlLbl val="0"/>
      </c:catAx>
      <c:valAx>
        <c:axId val="2146188888"/>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146185880"/>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Wind turbines contribute to the local economy</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53594035561173"/>
          <c:y val="0.0648148148148148"/>
          <c:w val="0.488019298584609"/>
          <c:h val="0.822469378827647"/>
        </c:manualLayout>
      </c:layout>
      <c:barChart>
        <c:barDir val="bar"/>
        <c:grouping val="percentStacked"/>
        <c:varyColors val="0"/>
        <c:ser>
          <c:idx val="0"/>
          <c:order val="0"/>
          <c:tx>
            <c:strRef>
              <c:f>Windattitude11!$B$4</c:f>
              <c:strCache>
                <c:ptCount val="1"/>
                <c:pt idx="0">
                  <c:v>Agree</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Windattitude11!$A$5:$A$7</c:f>
              <c:strCache>
                <c:ptCount val="3"/>
                <c:pt idx="0">
                  <c:v>Switzerland</c:v>
                </c:pt>
                <c:pt idx="1">
                  <c:v>Ukraine</c:v>
                </c:pt>
                <c:pt idx="2">
                  <c:v>Estonia</c:v>
                </c:pt>
              </c:strCache>
            </c:strRef>
          </c:cat>
          <c:val>
            <c:numRef>
              <c:f>Windattitude11!$B$5:$B$7</c:f>
              <c:numCache>
                <c:formatCode>0%</c:formatCode>
                <c:ptCount val="3"/>
                <c:pt idx="0">
                  <c:v>0.108673978065803</c:v>
                </c:pt>
                <c:pt idx="1">
                  <c:v>0.548</c:v>
                </c:pt>
                <c:pt idx="2">
                  <c:v>0.306</c:v>
                </c:pt>
              </c:numCache>
            </c:numRef>
          </c:val>
        </c:ser>
        <c:ser>
          <c:idx val="2"/>
          <c:order val="1"/>
          <c:tx>
            <c:strRef>
              <c:f>Windattitude11!$C$4</c:f>
              <c:strCache>
                <c:ptCount val="1"/>
                <c:pt idx="0">
                  <c:v>Somewhat agree</c:v>
                </c:pt>
              </c:strCache>
            </c:strRef>
          </c:tx>
          <c:spPr>
            <a:solidFill>
              <a:srgbClr val="C3D69B"/>
            </a:solidFill>
          </c:spPr>
          <c:invertIfNegative val="0"/>
          <c:dLbls>
            <c:showLegendKey val="0"/>
            <c:showVal val="1"/>
            <c:showCatName val="0"/>
            <c:showSerName val="0"/>
            <c:showPercent val="0"/>
            <c:showBubbleSize val="0"/>
            <c:showLeaderLines val="0"/>
          </c:dLbls>
          <c:cat>
            <c:strRef>
              <c:f>Windattitude11!$A$5:$A$7</c:f>
              <c:strCache>
                <c:ptCount val="3"/>
                <c:pt idx="0">
                  <c:v>Switzerland</c:v>
                </c:pt>
                <c:pt idx="1">
                  <c:v>Ukraine</c:v>
                </c:pt>
                <c:pt idx="2">
                  <c:v>Estonia</c:v>
                </c:pt>
              </c:strCache>
            </c:strRef>
          </c:cat>
          <c:val>
            <c:numRef>
              <c:f>Windattitude11!$C$5:$C$7</c:f>
              <c:numCache>
                <c:formatCode>0%</c:formatCode>
                <c:ptCount val="3"/>
                <c:pt idx="0">
                  <c:v>0.382851445663011</c:v>
                </c:pt>
                <c:pt idx="1">
                  <c:v>0.296</c:v>
                </c:pt>
                <c:pt idx="2">
                  <c:v>0.442</c:v>
                </c:pt>
              </c:numCache>
            </c:numRef>
          </c:val>
        </c:ser>
        <c:ser>
          <c:idx val="1"/>
          <c:order val="2"/>
          <c:tx>
            <c:strRef>
              <c:f>Windattitude11!$D$4</c:f>
              <c:strCache>
                <c:ptCount val="1"/>
                <c:pt idx="0">
                  <c:v>Neither agree or disagree</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Windattitude11!$A$5:$A$7</c:f>
              <c:strCache>
                <c:ptCount val="3"/>
                <c:pt idx="0">
                  <c:v>Switzerland</c:v>
                </c:pt>
                <c:pt idx="1">
                  <c:v>Ukraine</c:v>
                </c:pt>
                <c:pt idx="2">
                  <c:v>Estonia</c:v>
                </c:pt>
              </c:strCache>
            </c:strRef>
          </c:cat>
          <c:val>
            <c:numRef>
              <c:f>Windattitude11!$D$5:$D$7</c:f>
              <c:numCache>
                <c:formatCode>0%</c:formatCode>
                <c:ptCount val="3"/>
                <c:pt idx="0">
                  <c:v>0.333998005982054</c:v>
                </c:pt>
                <c:pt idx="1">
                  <c:v>0.102</c:v>
                </c:pt>
                <c:pt idx="2">
                  <c:v>0.17</c:v>
                </c:pt>
              </c:numCache>
            </c:numRef>
          </c:val>
        </c:ser>
        <c:ser>
          <c:idx val="3"/>
          <c:order val="3"/>
          <c:tx>
            <c:strRef>
              <c:f>Windattitude11!$E$4</c:f>
              <c:strCache>
                <c:ptCount val="1"/>
                <c:pt idx="0">
                  <c:v>Somewhat disagree</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Windattitude11!$A$5:$A$7</c:f>
              <c:strCache>
                <c:ptCount val="3"/>
                <c:pt idx="0">
                  <c:v>Switzerland</c:v>
                </c:pt>
                <c:pt idx="1">
                  <c:v>Ukraine</c:v>
                </c:pt>
                <c:pt idx="2">
                  <c:v>Estonia</c:v>
                </c:pt>
              </c:strCache>
            </c:strRef>
          </c:cat>
          <c:val>
            <c:numRef>
              <c:f>Windattitude11!$E$5:$E$7</c:f>
              <c:numCache>
                <c:formatCode>0%</c:formatCode>
                <c:ptCount val="3"/>
                <c:pt idx="0">
                  <c:v>0.133599202392822</c:v>
                </c:pt>
                <c:pt idx="1">
                  <c:v>0.034</c:v>
                </c:pt>
                <c:pt idx="2">
                  <c:v>0.054</c:v>
                </c:pt>
              </c:numCache>
            </c:numRef>
          </c:val>
        </c:ser>
        <c:ser>
          <c:idx val="4"/>
          <c:order val="4"/>
          <c:tx>
            <c:strRef>
              <c:f>Windattitude11!$F$4</c:f>
              <c:strCache>
                <c:ptCount val="1"/>
                <c:pt idx="0">
                  <c:v>Disagree</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Windattitude11!$A$5:$A$7</c:f>
              <c:strCache>
                <c:ptCount val="3"/>
                <c:pt idx="0">
                  <c:v>Switzerland</c:v>
                </c:pt>
                <c:pt idx="1">
                  <c:v>Ukraine</c:v>
                </c:pt>
                <c:pt idx="2">
                  <c:v>Estonia</c:v>
                </c:pt>
              </c:strCache>
            </c:strRef>
          </c:cat>
          <c:val>
            <c:numRef>
              <c:f>Windattitude11!$F$5:$F$7</c:f>
              <c:numCache>
                <c:formatCode>0%</c:formatCode>
                <c:ptCount val="3"/>
                <c:pt idx="0">
                  <c:v>0.0408773678963111</c:v>
                </c:pt>
                <c:pt idx="1">
                  <c:v>0.02</c:v>
                </c:pt>
                <c:pt idx="2">
                  <c:v>0.028</c:v>
                </c:pt>
              </c:numCache>
            </c:numRef>
          </c:val>
        </c:ser>
        <c:dLbls>
          <c:showLegendKey val="0"/>
          <c:showVal val="0"/>
          <c:showCatName val="0"/>
          <c:showSerName val="0"/>
          <c:showPercent val="0"/>
          <c:showBubbleSize val="0"/>
        </c:dLbls>
        <c:gapWidth val="150"/>
        <c:overlap val="100"/>
        <c:axId val="2145689592"/>
        <c:axId val="2145692600"/>
      </c:barChart>
      <c:catAx>
        <c:axId val="2145689592"/>
        <c:scaling>
          <c:orientation val="minMax"/>
        </c:scaling>
        <c:delete val="0"/>
        <c:axPos val="l"/>
        <c:majorTickMark val="out"/>
        <c:minorTickMark val="none"/>
        <c:tickLblPos val="nextTo"/>
        <c:txPr>
          <a:bodyPr/>
          <a:lstStyle/>
          <a:p>
            <a:pPr algn="l">
              <a:defRPr/>
            </a:pPr>
            <a:endParaRPr lang="en-US"/>
          </a:p>
        </c:txPr>
        <c:crossAx val="2145692600"/>
        <c:crosses val="autoZero"/>
        <c:auto val="1"/>
        <c:lblAlgn val="ctr"/>
        <c:lblOffset val="100"/>
        <c:noMultiLvlLbl val="0"/>
      </c:catAx>
      <c:valAx>
        <c:axId val="2145692600"/>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145689592"/>
        <c:crosses val="autoZero"/>
        <c:crossBetween val="between"/>
        <c:majorUnit val="0.2"/>
      </c:valAx>
    </c:plotArea>
    <c:legend>
      <c:legendPos val="r"/>
      <c:layout>
        <c:manualLayout>
          <c:xMode val="edge"/>
          <c:yMode val="edge"/>
          <c:x val="0.0463764825040023"/>
          <c:y val="0.133767852294325"/>
          <c:w val="0.188108183179557"/>
          <c:h val="0.480452473345138"/>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Wind turbines can be used as a tourist attraction</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53594035561173"/>
          <c:y val="0.0648148148148148"/>
          <c:w val="0.495688010241051"/>
          <c:h val="0.822469378827647"/>
        </c:manualLayout>
      </c:layout>
      <c:barChart>
        <c:barDir val="bar"/>
        <c:grouping val="percentStacked"/>
        <c:varyColors val="0"/>
        <c:ser>
          <c:idx val="0"/>
          <c:order val="0"/>
          <c:tx>
            <c:strRef>
              <c:f>Windattitude12!$B$4</c:f>
              <c:strCache>
                <c:ptCount val="1"/>
                <c:pt idx="0">
                  <c:v>Agree</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Windattitude12!$A$5:$A$7</c:f>
              <c:strCache>
                <c:ptCount val="3"/>
                <c:pt idx="0">
                  <c:v>Switzerland</c:v>
                </c:pt>
                <c:pt idx="1">
                  <c:v>Ukraine</c:v>
                </c:pt>
                <c:pt idx="2">
                  <c:v>Estonia</c:v>
                </c:pt>
              </c:strCache>
            </c:strRef>
          </c:cat>
          <c:val>
            <c:numRef>
              <c:f>Windattitude12!$B$5:$B$7</c:f>
              <c:numCache>
                <c:formatCode>0%</c:formatCode>
                <c:ptCount val="3"/>
                <c:pt idx="0">
                  <c:v>0.0867397806580259</c:v>
                </c:pt>
                <c:pt idx="1">
                  <c:v>0.218</c:v>
                </c:pt>
                <c:pt idx="2">
                  <c:v>0.182</c:v>
                </c:pt>
              </c:numCache>
            </c:numRef>
          </c:val>
        </c:ser>
        <c:ser>
          <c:idx val="2"/>
          <c:order val="1"/>
          <c:tx>
            <c:strRef>
              <c:f>Windattitude12!$C$4</c:f>
              <c:strCache>
                <c:ptCount val="1"/>
                <c:pt idx="0">
                  <c:v>Somewhat agree</c:v>
                </c:pt>
              </c:strCache>
            </c:strRef>
          </c:tx>
          <c:spPr>
            <a:solidFill>
              <a:srgbClr val="C3D69B"/>
            </a:solidFill>
          </c:spPr>
          <c:invertIfNegative val="0"/>
          <c:dLbls>
            <c:showLegendKey val="0"/>
            <c:showVal val="1"/>
            <c:showCatName val="0"/>
            <c:showSerName val="0"/>
            <c:showPercent val="0"/>
            <c:showBubbleSize val="0"/>
            <c:showLeaderLines val="0"/>
          </c:dLbls>
          <c:cat>
            <c:strRef>
              <c:f>Windattitude12!$A$5:$A$7</c:f>
              <c:strCache>
                <c:ptCount val="3"/>
                <c:pt idx="0">
                  <c:v>Switzerland</c:v>
                </c:pt>
                <c:pt idx="1">
                  <c:v>Ukraine</c:v>
                </c:pt>
                <c:pt idx="2">
                  <c:v>Estonia</c:v>
                </c:pt>
              </c:strCache>
            </c:strRef>
          </c:cat>
          <c:val>
            <c:numRef>
              <c:f>Windattitude12!$C$5:$C$7</c:f>
              <c:numCache>
                <c:formatCode>0%</c:formatCode>
                <c:ptCount val="3"/>
                <c:pt idx="0">
                  <c:v>0.27617148554337</c:v>
                </c:pt>
                <c:pt idx="1">
                  <c:v>0.3</c:v>
                </c:pt>
                <c:pt idx="2">
                  <c:v>0.37</c:v>
                </c:pt>
              </c:numCache>
            </c:numRef>
          </c:val>
        </c:ser>
        <c:ser>
          <c:idx val="1"/>
          <c:order val="2"/>
          <c:tx>
            <c:strRef>
              <c:f>Windattitude12!$D$4</c:f>
              <c:strCache>
                <c:ptCount val="1"/>
                <c:pt idx="0">
                  <c:v>Neither agree or disagree</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Windattitude12!$A$5:$A$7</c:f>
              <c:strCache>
                <c:ptCount val="3"/>
                <c:pt idx="0">
                  <c:v>Switzerland</c:v>
                </c:pt>
                <c:pt idx="1">
                  <c:v>Ukraine</c:v>
                </c:pt>
                <c:pt idx="2">
                  <c:v>Estonia</c:v>
                </c:pt>
              </c:strCache>
            </c:strRef>
          </c:cat>
          <c:val>
            <c:numRef>
              <c:f>Windattitude12!$D$5:$D$7</c:f>
              <c:numCache>
                <c:formatCode>0%</c:formatCode>
                <c:ptCount val="3"/>
                <c:pt idx="0">
                  <c:v>0.280159521435693</c:v>
                </c:pt>
                <c:pt idx="1">
                  <c:v>0.248</c:v>
                </c:pt>
                <c:pt idx="2">
                  <c:v>0.196</c:v>
                </c:pt>
              </c:numCache>
            </c:numRef>
          </c:val>
        </c:ser>
        <c:ser>
          <c:idx val="3"/>
          <c:order val="3"/>
          <c:tx>
            <c:strRef>
              <c:f>Windattitude12!$E$4</c:f>
              <c:strCache>
                <c:ptCount val="1"/>
                <c:pt idx="0">
                  <c:v>Somewhat disagree</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Windattitude12!$A$5:$A$7</c:f>
              <c:strCache>
                <c:ptCount val="3"/>
                <c:pt idx="0">
                  <c:v>Switzerland</c:v>
                </c:pt>
                <c:pt idx="1">
                  <c:v>Ukraine</c:v>
                </c:pt>
                <c:pt idx="2">
                  <c:v>Estonia</c:v>
                </c:pt>
              </c:strCache>
            </c:strRef>
          </c:cat>
          <c:val>
            <c:numRef>
              <c:f>Windattitude12!$E$5:$E$7</c:f>
              <c:numCache>
                <c:formatCode>0%</c:formatCode>
                <c:ptCount val="3"/>
                <c:pt idx="0">
                  <c:v>0.222333000997009</c:v>
                </c:pt>
                <c:pt idx="1">
                  <c:v>0.136</c:v>
                </c:pt>
                <c:pt idx="2">
                  <c:v>0.09</c:v>
                </c:pt>
              </c:numCache>
            </c:numRef>
          </c:val>
        </c:ser>
        <c:ser>
          <c:idx val="4"/>
          <c:order val="4"/>
          <c:tx>
            <c:strRef>
              <c:f>Windattitude12!$F$4</c:f>
              <c:strCache>
                <c:ptCount val="1"/>
                <c:pt idx="0">
                  <c:v>Disagree</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Windattitude12!$A$5:$A$7</c:f>
              <c:strCache>
                <c:ptCount val="3"/>
                <c:pt idx="0">
                  <c:v>Switzerland</c:v>
                </c:pt>
                <c:pt idx="1">
                  <c:v>Ukraine</c:v>
                </c:pt>
                <c:pt idx="2">
                  <c:v>Estonia</c:v>
                </c:pt>
              </c:strCache>
            </c:strRef>
          </c:cat>
          <c:val>
            <c:numRef>
              <c:f>Windattitude12!$F$5:$F$7</c:f>
              <c:numCache>
                <c:formatCode>0%</c:formatCode>
                <c:ptCount val="3"/>
                <c:pt idx="0">
                  <c:v>0.134596211365902</c:v>
                </c:pt>
                <c:pt idx="1">
                  <c:v>0.098</c:v>
                </c:pt>
                <c:pt idx="2">
                  <c:v>0.162</c:v>
                </c:pt>
              </c:numCache>
            </c:numRef>
          </c:val>
        </c:ser>
        <c:dLbls>
          <c:showLegendKey val="0"/>
          <c:showVal val="0"/>
          <c:showCatName val="0"/>
          <c:showSerName val="0"/>
          <c:showPercent val="0"/>
          <c:showBubbleSize val="0"/>
        </c:dLbls>
        <c:gapWidth val="150"/>
        <c:overlap val="100"/>
        <c:axId val="-2130628648"/>
        <c:axId val="-2130637064"/>
      </c:barChart>
      <c:catAx>
        <c:axId val="-2130628648"/>
        <c:scaling>
          <c:orientation val="minMax"/>
        </c:scaling>
        <c:delete val="0"/>
        <c:axPos val="l"/>
        <c:majorTickMark val="out"/>
        <c:minorTickMark val="none"/>
        <c:tickLblPos val="nextTo"/>
        <c:txPr>
          <a:bodyPr/>
          <a:lstStyle/>
          <a:p>
            <a:pPr algn="l">
              <a:defRPr/>
            </a:pPr>
            <a:endParaRPr lang="en-US"/>
          </a:p>
        </c:txPr>
        <c:crossAx val="-2130637064"/>
        <c:crosses val="autoZero"/>
        <c:auto val="1"/>
        <c:lblAlgn val="ctr"/>
        <c:lblOffset val="100"/>
        <c:noMultiLvlLbl val="0"/>
      </c:catAx>
      <c:valAx>
        <c:axId val="-2130637064"/>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130628648"/>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effectLst/>
              </a:rPr>
              <a:t>Wind energy is unreliable, because the wind does not always blow</a:t>
            </a:r>
            <a:r>
              <a:rPr lang="en-US" sz="1200" b="1" i="0" u="none" strike="noStrike" baseline="0"/>
              <a:t> </a:t>
            </a:r>
            <a:endParaRPr lang="en-US" b="1"/>
          </a:p>
        </c:rich>
      </c:tx>
      <c:layout>
        <c:manualLayout>
          <c:xMode val="edge"/>
          <c:yMode val="edge"/>
          <c:x val="0.100000125782999"/>
          <c:y val="0.0"/>
        </c:manualLayout>
      </c:layout>
      <c:overlay val="0"/>
    </c:title>
    <c:autoTitleDeleted val="0"/>
    <c:plotArea>
      <c:layout>
        <c:manualLayout>
          <c:layoutTarget val="inner"/>
          <c:xMode val="edge"/>
          <c:yMode val="edge"/>
          <c:x val="0.453594035561173"/>
          <c:y val="0.0648148148148148"/>
          <c:w val="0.489553040915898"/>
          <c:h val="0.822469378827647"/>
        </c:manualLayout>
      </c:layout>
      <c:barChart>
        <c:barDir val="bar"/>
        <c:grouping val="percentStacked"/>
        <c:varyColors val="0"/>
        <c:ser>
          <c:idx val="0"/>
          <c:order val="0"/>
          <c:tx>
            <c:strRef>
              <c:f>[2]Windattitude5!$B$4</c:f>
              <c:strCache>
                <c:ptCount val="1"/>
                <c:pt idx="0">
                  <c:v>Agree</c:v>
                </c:pt>
              </c:strCache>
            </c:strRef>
          </c:tx>
          <c:spPr>
            <a:solidFill>
              <a:srgbClr val="77933C"/>
            </a:solidFill>
            <a:ln>
              <a:solidFill>
                <a:schemeClr val="bg1">
                  <a:lumMod val="50000"/>
                </a:schemeClr>
              </a:solidFill>
            </a:ln>
          </c:spPr>
          <c:invertIfNegative val="0"/>
          <c:dLbls>
            <c:showLegendKey val="0"/>
            <c:showVal val="1"/>
            <c:showCatName val="0"/>
            <c:showSerName val="0"/>
            <c:showPercent val="0"/>
            <c:showBubbleSize val="0"/>
            <c:showLeaderLines val="0"/>
          </c:dLbls>
          <c:cat>
            <c:strRef>
              <c:f>[2]Windattitude5!$A$5:$A$7</c:f>
              <c:strCache>
                <c:ptCount val="3"/>
                <c:pt idx="0">
                  <c:v>Switzerland</c:v>
                </c:pt>
                <c:pt idx="1">
                  <c:v>Ukraine</c:v>
                </c:pt>
                <c:pt idx="2">
                  <c:v>Estonia</c:v>
                </c:pt>
              </c:strCache>
            </c:strRef>
          </c:cat>
          <c:val>
            <c:numRef>
              <c:f>[2]Windattitude5!$B$5:$B$7</c:f>
              <c:numCache>
                <c:formatCode>0%</c:formatCode>
                <c:ptCount val="3"/>
                <c:pt idx="0">
                  <c:v>0.0827517447657029</c:v>
                </c:pt>
                <c:pt idx="1">
                  <c:v>0.108</c:v>
                </c:pt>
                <c:pt idx="2">
                  <c:v>0.114</c:v>
                </c:pt>
              </c:numCache>
            </c:numRef>
          </c:val>
        </c:ser>
        <c:ser>
          <c:idx val="2"/>
          <c:order val="1"/>
          <c:tx>
            <c:strRef>
              <c:f>[2]Windattitude5!$C$4</c:f>
              <c:strCache>
                <c:ptCount val="1"/>
                <c:pt idx="0">
                  <c:v>Somewhat agree</c:v>
                </c:pt>
              </c:strCache>
            </c:strRef>
          </c:tx>
          <c:spPr>
            <a:solidFill>
              <a:srgbClr val="C3D69B"/>
            </a:solidFill>
          </c:spPr>
          <c:invertIfNegative val="0"/>
          <c:dLbls>
            <c:showLegendKey val="0"/>
            <c:showVal val="1"/>
            <c:showCatName val="0"/>
            <c:showSerName val="0"/>
            <c:showPercent val="0"/>
            <c:showBubbleSize val="0"/>
            <c:showLeaderLines val="0"/>
          </c:dLbls>
          <c:cat>
            <c:strRef>
              <c:f>[2]Windattitude5!$A$5:$A$7</c:f>
              <c:strCache>
                <c:ptCount val="3"/>
                <c:pt idx="0">
                  <c:v>Switzerland</c:v>
                </c:pt>
                <c:pt idx="1">
                  <c:v>Ukraine</c:v>
                </c:pt>
                <c:pt idx="2">
                  <c:v>Estonia</c:v>
                </c:pt>
              </c:strCache>
            </c:strRef>
          </c:cat>
          <c:val>
            <c:numRef>
              <c:f>[2]Windattitude5!$C$5:$C$7</c:f>
              <c:numCache>
                <c:formatCode>0%</c:formatCode>
                <c:ptCount val="3"/>
                <c:pt idx="0">
                  <c:v>0.260219341974078</c:v>
                </c:pt>
                <c:pt idx="1">
                  <c:v>0.258</c:v>
                </c:pt>
                <c:pt idx="2">
                  <c:v>0.308</c:v>
                </c:pt>
              </c:numCache>
            </c:numRef>
          </c:val>
        </c:ser>
        <c:ser>
          <c:idx val="1"/>
          <c:order val="2"/>
          <c:tx>
            <c:strRef>
              <c:f>[2]Windattitude5!$D$4</c:f>
              <c:strCache>
                <c:ptCount val="1"/>
                <c:pt idx="0">
                  <c:v>Neither agree or disagree</c:v>
                </c:pt>
              </c:strCache>
            </c:strRef>
          </c:tx>
          <c:spPr>
            <a:solidFill>
              <a:schemeClr val="bg1"/>
            </a:solidFill>
            <a:ln>
              <a:solidFill>
                <a:schemeClr val="bg1">
                  <a:lumMod val="85000"/>
                </a:schemeClr>
              </a:solidFill>
            </a:ln>
          </c:spPr>
          <c:invertIfNegative val="0"/>
          <c:dLbls>
            <c:showLegendKey val="0"/>
            <c:showVal val="1"/>
            <c:showCatName val="0"/>
            <c:showSerName val="0"/>
            <c:showPercent val="0"/>
            <c:showBubbleSize val="0"/>
            <c:showLeaderLines val="0"/>
          </c:dLbls>
          <c:cat>
            <c:strRef>
              <c:f>[2]Windattitude5!$A$5:$A$7</c:f>
              <c:strCache>
                <c:ptCount val="3"/>
                <c:pt idx="0">
                  <c:v>Switzerland</c:v>
                </c:pt>
                <c:pt idx="1">
                  <c:v>Ukraine</c:v>
                </c:pt>
                <c:pt idx="2">
                  <c:v>Estonia</c:v>
                </c:pt>
              </c:strCache>
            </c:strRef>
          </c:cat>
          <c:val>
            <c:numRef>
              <c:f>[2]Windattitude5!$D$5:$D$7</c:f>
              <c:numCache>
                <c:formatCode>0%</c:formatCode>
                <c:ptCount val="3"/>
                <c:pt idx="0">
                  <c:v>0.255234297108674</c:v>
                </c:pt>
                <c:pt idx="1">
                  <c:v>0.17</c:v>
                </c:pt>
                <c:pt idx="2">
                  <c:v>0.15</c:v>
                </c:pt>
              </c:numCache>
            </c:numRef>
          </c:val>
        </c:ser>
        <c:ser>
          <c:idx val="3"/>
          <c:order val="3"/>
          <c:tx>
            <c:strRef>
              <c:f>[2]Windattitude5!$E$4</c:f>
              <c:strCache>
                <c:ptCount val="1"/>
                <c:pt idx="0">
                  <c:v>Somewhat disagree</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[2]Windattitude5!$A$5:$A$7</c:f>
              <c:strCache>
                <c:ptCount val="3"/>
                <c:pt idx="0">
                  <c:v>Switzerland</c:v>
                </c:pt>
                <c:pt idx="1">
                  <c:v>Ukraine</c:v>
                </c:pt>
                <c:pt idx="2">
                  <c:v>Estonia</c:v>
                </c:pt>
              </c:strCache>
            </c:strRef>
          </c:cat>
          <c:val>
            <c:numRef>
              <c:f>[2]Windattitude5!$E$5:$E$7</c:f>
              <c:numCache>
                <c:formatCode>0%</c:formatCode>
                <c:ptCount val="3"/>
                <c:pt idx="0">
                  <c:v>0.292123629112662</c:v>
                </c:pt>
                <c:pt idx="1">
                  <c:v>0.278</c:v>
                </c:pt>
                <c:pt idx="2">
                  <c:v>0.256</c:v>
                </c:pt>
              </c:numCache>
            </c:numRef>
          </c:val>
        </c:ser>
        <c:ser>
          <c:idx val="4"/>
          <c:order val="4"/>
          <c:tx>
            <c:strRef>
              <c:f>[2]Windattitude5!$F$4</c:f>
              <c:strCache>
                <c:ptCount val="1"/>
                <c:pt idx="0">
                  <c:v>Disagree</c:v>
                </c:pt>
              </c:strCache>
            </c:strRef>
          </c:tx>
          <c:spPr>
            <a:solidFill>
              <a:schemeClr val="bg1">
                <a:lumMod val="50000"/>
              </a:schemeClr>
            </a:solidFill>
            <a:ln>
              <a:solidFill>
                <a:srgbClr val="77933C"/>
              </a:solidFill>
            </a:ln>
          </c:spPr>
          <c:invertIfNegative val="0"/>
          <c:dLbls>
            <c:showLegendKey val="0"/>
            <c:showVal val="1"/>
            <c:showCatName val="0"/>
            <c:showSerName val="0"/>
            <c:showPercent val="0"/>
            <c:showBubbleSize val="0"/>
            <c:showLeaderLines val="0"/>
          </c:dLbls>
          <c:cat>
            <c:strRef>
              <c:f>[2]Windattitude5!$A$5:$A$7</c:f>
              <c:strCache>
                <c:ptCount val="3"/>
                <c:pt idx="0">
                  <c:v>Switzerland</c:v>
                </c:pt>
                <c:pt idx="1">
                  <c:v>Ukraine</c:v>
                </c:pt>
                <c:pt idx="2">
                  <c:v>Estonia</c:v>
                </c:pt>
              </c:strCache>
            </c:strRef>
          </c:cat>
          <c:val>
            <c:numRef>
              <c:f>[2]Windattitude5!$F$5:$F$7</c:f>
              <c:numCache>
                <c:formatCode>0%</c:formatCode>
                <c:ptCount val="3"/>
                <c:pt idx="0">
                  <c:v>0.109670987038883</c:v>
                </c:pt>
                <c:pt idx="1">
                  <c:v>0.186</c:v>
                </c:pt>
                <c:pt idx="2">
                  <c:v>0.172</c:v>
                </c:pt>
              </c:numCache>
            </c:numRef>
          </c:val>
        </c:ser>
        <c:dLbls>
          <c:showLegendKey val="0"/>
          <c:showVal val="0"/>
          <c:showCatName val="0"/>
          <c:showSerName val="0"/>
          <c:showPercent val="0"/>
          <c:showBubbleSize val="0"/>
        </c:dLbls>
        <c:gapWidth val="150"/>
        <c:overlap val="100"/>
        <c:axId val="-2130693560"/>
        <c:axId val="-2130690376"/>
      </c:barChart>
      <c:catAx>
        <c:axId val="-2130693560"/>
        <c:scaling>
          <c:orientation val="minMax"/>
        </c:scaling>
        <c:delete val="0"/>
        <c:axPos val="l"/>
        <c:majorTickMark val="out"/>
        <c:minorTickMark val="none"/>
        <c:tickLblPos val="nextTo"/>
        <c:txPr>
          <a:bodyPr/>
          <a:lstStyle/>
          <a:p>
            <a:pPr algn="l">
              <a:defRPr/>
            </a:pPr>
            <a:endParaRPr lang="en-US"/>
          </a:p>
        </c:txPr>
        <c:crossAx val="-2130690376"/>
        <c:crosses val="autoZero"/>
        <c:auto val="1"/>
        <c:lblAlgn val="ctr"/>
        <c:lblOffset val="100"/>
        <c:noMultiLvlLbl val="0"/>
      </c:catAx>
      <c:valAx>
        <c:axId val="-2130690376"/>
        <c:scaling>
          <c:orientation val="minMax"/>
          <c:max val="1.0"/>
        </c:scaling>
        <c:delete val="0"/>
        <c:axPos val="b"/>
        <c:majorGridlines/>
        <c:title>
          <c:tx>
            <c:rich>
              <a:bodyPr/>
              <a:lstStyle/>
              <a:p>
                <a:pPr>
                  <a:defRPr/>
                </a:pPr>
                <a:r>
                  <a:rPr lang="en-US" b="0"/>
                  <a:t>Percent of Respondents</a:t>
                </a:r>
              </a:p>
            </c:rich>
          </c:tx>
          <c:layout>
            <c:manualLayout>
              <c:xMode val="edge"/>
              <c:yMode val="edge"/>
              <c:x val="0.250275464768182"/>
              <c:y val="0.883241822767264"/>
            </c:manualLayout>
          </c:layout>
          <c:overlay val="0"/>
        </c:title>
        <c:numFmt formatCode="0%" sourceLinked="1"/>
        <c:majorTickMark val="out"/>
        <c:minorTickMark val="none"/>
        <c:tickLblPos val="nextTo"/>
        <c:crossAx val="-2130693560"/>
        <c:crosses val="autoZero"/>
        <c:crossBetween val="between"/>
        <c:majorUnit val="0.2"/>
      </c:valAx>
    </c:plotArea>
    <c:legend>
      <c:legendPos val="r"/>
      <c:layout>
        <c:manualLayout>
          <c:xMode val="edge"/>
          <c:yMode val="edge"/>
          <c:x val="0.0463764825040023"/>
          <c:y val="0.133767852294325"/>
          <c:w val="0.188108183179557"/>
          <c:h val="0.480452473345138"/>
        </c:manualLayout>
      </c:layout>
      <c:overlay val="0"/>
    </c:legend>
    <c:plotVisOnly val="1"/>
    <c:dispBlanksAs val="gap"/>
    <c:showDLblsOverMax val="0"/>
  </c:chart>
  <c:txPr>
    <a:bodyPr/>
    <a:lstStyle/>
    <a:p>
      <a:pPr>
        <a:defRPr sz="1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846DAB-2300-994B-9D12-7437536F299A}" type="datetimeFigureOut">
              <a:rPr lang="en-US" smtClean="0"/>
              <a:t>9/4/17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73164-A7DF-5D46-8CBD-215AFDCCD780}" type="slidenum">
              <a:rPr lang="en-US" smtClean="0"/>
              <a:t>‹#›</a:t>
            </a:fld>
            <a:endParaRPr lang="en-US"/>
          </a:p>
        </p:txBody>
      </p:sp>
    </p:spTree>
    <p:extLst>
      <p:ext uri="{BB962C8B-B14F-4D97-AF65-F5344CB8AC3E}">
        <p14:creationId xmlns:p14="http://schemas.microsoft.com/office/powerpoint/2010/main" val="27360174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Anna Ebers, it is my pleasure to be here and present our work on social acceptance conducted at the University of </a:t>
            </a:r>
            <a:r>
              <a:rPr lang="en-US" baseline="0" dirty="0" err="1" smtClean="0"/>
              <a:t>St.Gallen</a:t>
            </a:r>
            <a:r>
              <a:rPr lang="en-US" baseline="0" dirty="0" smtClean="0"/>
              <a:t> jointly with our partners at the University of Tartu in Estonia and Sumy State University in Ukraine. First, let’s think about these three countries. Which one of them would you think has the highest level of installed wind energy capacity in absolute terms and per capita? Any guesses?</a:t>
            </a:r>
          </a:p>
        </p:txBody>
      </p:sp>
      <p:sp>
        <p:nvSpPr>
          <p:cNvPr id="4" name="Slide Number Placeholder 3"/>
          <p:cNvSpPr>
            <a:spLocks noGrp="1"/>
          </p:cNvSpPr>
          <p:nvPr>
            <p:ph type="sldNum" sz="quarter" idx="10"/>
          </p:nvPr>
        </p:nvSpPr>
        <p:spPr/>
        <p:txBody>
          <a:bodyPr/>
          <a:lstStyle/>
          <a:p>
            <a:fld id="{60473164-A7DF-5D46-8CBD-215AFDCCD780}" type="slidenum">
              <a:rPr lang="en-US" smtClean="0"/>
              <a:t>1</a:t>
            </a:fld>
            <a:endParaRPr lang="en-US"/>
          </a:p>
        </p:txBody>
      </p:sp>
    </p:spTree>
    <p:extLst>
      <p:ext uri="{BB962C8B-B14F-4D97-AF65-F5344CB8AC3E}">
        <p14:creationId xmlns:p14="http://schemas.microsoft.com/office/powerpoint/2010/main" val="427710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we looked at</a:t>
            </a:r>
            <a:r>
              <a:rPr lang="en-US" sz="1200" kern="1200" baseline="0" dirty="0" smtClean="0">
                <a:solidFill>
                  <a:schemeClr val="tx1"/>
                </a:solidFill>
                <a:effectLst/>
                <a:latin typeface="+mn-lt"/>
                <a:ea typeface="+mn-ea"/>
                <a:cs typeface="+mn-cs"/>
              </a:rPr>
              <a:t> specific project characteristics, the picture has been indeed very consistent among the countries, which is one of the most surprising findings of this research. </a:t>
            </a:r>
            <a:r>
              <a:rPr lang="en-US" sz="1200" kern="1200" dirty="0" smtClean="0">
                <a:solidFill>
                  <a:schemeClr val="tx1"/>
                </a:solidFill>
                <a:effectLst/>
                <a:latin typeface="+mn-lt"/>
                <a:ea typeface="+mn-ea"/>
                <a:cs typeface="+mn-cs"/>
              </a:rPr>
              <a:t>In all three countries, ecological impacts</a:t>
            </a:r>
            <a:r>
              <a:rPr lang="en-US" sz="1200" kern="1200" baseline="0" dirty="0" smtClean="0">
                <a:solidFill>
                  <a:schemeClr val="tx1"/>
                </a:solidFill>
                <a:effectLst/>
                <a:latin typeface="+mn-lt"/>
                <a:ea typeface="+mn-ea"/>
                <a:cs typeface="+mn-cs"/>
              </a:rPr>
              <a:t> was the most important feature, followed by location and identity of the project developer. Justice aspect, while being important, had lower importance levels than three other aspects. </a:t>
            </a:r>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10</a:t>
            </a:fld>
            <a:endParaRPr lang="en-US"/>
          </a:p>
        </p:txBody>
      </p:sp>
    </p:spTree>
    <p:extLst>
      <p:ext uri="{BB962C8B-B14F-4D97-AF65-F5344CB8AC3E}">
        <p14:creationId xmlns:p14="http://schemas.microsoft.com/office/powerpoint/2010/main" val="102297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Based </a:t>
            </a:r>
            <a:r>
              <a:rPr lang="en-US" sz="1200" kern="1200" dirty="0" smtClean="0">
                <a:solidFill>
                  <a:schemeClr val="tx1"/>
                </a:solidFill>
                <a:effectLst/>
                <a:latin typeface="+mn-lt"/>
                <a:ea typeface="+mn-ea"/>
                <a:cs typeface="+mn-cs"/>
              </a:rPr>
              <a:t>on an evaluation of part-worth utilities, projects with the smallest impacts on local</a:t>
            </a:r>
            <a:r>
              <a:rPr lang="en-GB" sz="1200" kern="1200" dirty="0" smtClean="0">
                <a:solidFill>
                  <a:schemeClr val="tx1"/>
                </a:solidFill>
                <a:effectLst/>
                <a:latin typeface="+mn-lt"/>
                <a:ea typeface="+mn-ea"/>
                <a:cs typeface="+mn-cs"/>
              </a:rPr>
              <a:t> flora and fauna were most preferred. With respect to project location, respondents were most willing to accept wind parks in industrial and commercial zones and on agricultural land. This is in line with p</a:t>
            </a:r>
            <a:r>
              <a:rPr lang="de-CH" sz="1200" kern="1200" dirty="0" err="1" smtClean="0">
                <a:solidFill>
                  <a:schemeClr val="tx1"/>
                </a:solidFill>
                <a:effectLst/>
                <a:latin typeface="+mn-lt"/>
                <a:ea typeface="+mn-ea"/>
                <a:cs typeface="+mn-cs"/>
              </a:rPr>
              <a:t>revious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studies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showing</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the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significance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of</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the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landscape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and</a:t>
            </a:r>
            <a:r>
              <a:rPr lang="de-CH" sz="1200" kern="1200" dirty="0" smtClean="0">
                <a:solidFill>
                  <a:schemeClr val="tx1"/>
                </a:solidFill>
                <a:effectLst/>
                <a:latin typeface="+mn-lt"/>
                <a:ea typeface="+mn-ea"/>
                <a:cs typeface="+mn-cs"/>
              </a:rPr>
              <a:t> environmental </a:t>
            </a:r>
            <a:r>
              <a:rPr lang="de-CH" sz="1200" kern="1200" dirty="0" err="1" smtClean="0">
                <a:solidFill>
                  <a:schemeClr val="tx1"/>
                </a:solidFill>
                <a:effectLst/>
                <a:latin typeface="+mn-lt"/>
                <a:ea typeface="+mn-ea"/>
                <a:cs typeface="+mn-cs"/>
              </a:rPr>
              <a:t>impacts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for</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local</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acceptance</a:t>
            </a:r>
            <a:r>
              <a:rPr lang="de-CH" sz="1200" kern="1200" dirty="0" smtClean="0">
                <a:solidFill>
                  <a:schemeClr val="tx1"/>
                </a:solidFill>
                <a:effectLst/>
                <a:latin typeface="+mn-lt"/>
                <a:ea typeface="+mn-ea"/>
                <a:cs typeface="+mn-cs"/>
              </a:rPr>
              <a:t> (e.g., Alvarez-</a:t>
            </a:r>
            <a:r>
              <a:rPr lang="de-CH" sz="1200" kern="1200" dirty="0" err="1" smtClean="0">
                <a:solidFill>
                  <a:schemeClr val="tx1"/>
                </a:solidFill>
                <a:effectLst/>
                <a:latin typeface="+mn-lt"/>
                <a:ea typeface="+mn-ea"/>
                <a:cs typeface="+mn-cs"/>
              </a:rPr>
              <a:t>Farizo</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and</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Hanley</a:t>
            </a:r>
            <a:r>
              <a:rPr lang="de-CH" sz="1200" kern="1200" dirty="0" smtClean="0">
                <a:solidFill>
                  <a:schemeClr val="tx1"/>
                </a:solidFill>
                <a:effectLst/>
                <a:latin typeface="+mn-lt"/>
                <a:ea typeface="+mn-ea"/>
                <a:cs typeface="+mn-cs"/>
              </a:rPr>
              <a:t>, 2002; </a:t>
            </a:r>
            <a:r>
              <a:rPr lang="de-CH" sz="1200" kern="1200" dirty="0" err="1" smtClean="0">
                <a:solidFill>
                  <a:schemeClr val="tx1"/>
                </a:solidFill>
                <a:effectLst/>
                <a:latin typeface="+mn-lt"/>
                <a:ea typeface="+mn-ea"/>
                <a:cs typeface="+mn-cs"/>
              </a:rPr>
              <a:t>Meyerhoff</a:t>
            </a:r>
            <a:r>
              <a:rPr lang="de-CH" sz="1200" kern="1200" dirty="0" smtClean="0">
                <a:solidFill>
                  <a:schemeClr val="tx1"/>
                </a:solidFill>
                <a:effectLst/>
                <a:latin typeface="+mn-lt"/>
                <a:ea typeface="+mn-ea"/>
                <a:cs typeface="+mn-cs"/>
              </a:rPr>
              <a:t> et al., 2010).</a:t>
            </a:r>
            <a:r>
              <a:rPr lang="en-US"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Electric utilities were viewed as the most suitable project developers. </a:t>
            </a:r>
            <a:r>
              <a:rPr lang="de-CH" sz="1200" kern="1200" dirty="0" smtClean="0">
                <a:solidFill>
                  <a:schemeClr val="tx1"/>
                </a:solidFill>
                <a:effectLst/>
                <a:latin typeface="+mn-lt"/>
                <a:ea typeface="+mn-ea"/>
                <a:cs typeface="+mn-cs"/>
              </a:rPr>
              <a:t>This </a:t>
            </a:r>
            <a:r>
              <a:rPr lang="de-CH" sz="1200" kern="1200" dirty="0" err="1" smtClean="0">
                <a:solidFill>
                  <a:schemeClr val="tx1"/>
                </a:solidFill>
                <a:effectLst/>
                <a:latin typeface="+mn-lt"/>
                <a:ea typeface="+mn-ea"/>
                <a:cs typeface="+mn-cs"/>
              </a:rPr>
              <a:t>confirms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prior</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findings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demonstrating</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that</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local</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ownership</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has</a:t>
            </a:r>
            <a:r>
              <a:rPr lang="de-CH" sz="1200" kern="1200" dirty="0" smtClean="0">
                <a:solidFill>
                  <a:schemeClr val="tx1"/>
                </a:solidFill>
                <a:effectLst/>
                <a:latin typeface="+mn-lt"/>
                <a:ea typeface="+mn-ea"/>
                <a:cs typeface="+mn-cs"/>
              </a:rPr>
              <a:t> a </a:t>
            </a:r>
            <a:r>
              <a:rPr lang="de-CH" sz="1200" kern="1200" dirty="0" err="1" smtClean="0">
                <a:solidFill>
                  <a:schemeClr val="tx1"/>
                </a:solidFill>
                <a:effectLst/>
                <a:latin typeface="+mn-lt"/>
                <a:ea typeface="+mn-ea"/>
                <a:cs typeface="+mn-cs"/>
              </a:rPr>
              <a:t>significant</a:t>
            </a:r>
            <a:r>
              <a:rPr lang="de-CH" sz="1200" kern="1200" dirty="0" smtClean="0">
                <a:solidFill>
                  <a:schemeClr val="tx1"/>
                </a:solidFill>
                <a:effectLst/>
                <a:latin typeface="+mn-lt"/>
                <a:ea typeface="+mn-ea"/>
                <a:cs typeface="+mn-cs"/>
              </a:rPr>
              <a:t> positive </a:t>
            </a:r>
            <a:r>
              <a:rPr lang="de-CH" sz="1200" kern="1200" dirty="0" err="1" smtClean="0">
                <a:solidFill>
                  <a:schemeClr val="tx1"/>
                </a:solidFill>
                <a:effectLst/>
                <a:latin typeface="+mn-lt"/>
                <a:ea typeface="+mn-ea"/>
                <a:cs typeface="+mn-cs"/>
              </a:rPr>
              <a:t>effect</a:t>
            </a:r>
            <a:r>
              <a:rPr lang="de-CH" sz="1200" kern="1200" dirty="0" smtClean="0">
                <a:solidFill>
                  <a:schemeClr val="tx1"/>
                </a:solidFill>
                <a:effectLst/>
                <a:latin typeface="+mn-lt"/>
                <a:ea typeface="+mn-ea"/>
                <a:cs typeface="+mn-cs"/>
              </a:rPr>
              <a:t> on </a:t>
            </a:r>
            <a:r>
              <a:rPr lang="de-CH" sz="1200" kern="1200" dirty="0" err="1" smtClean="0">
                <a:solidFill>
                  <a:schemeClr val="tx1"/>
                </a:solidFill>
                <a:effectLst/>
                <a:latin typeface="+mn-lt"/>
                <a:ea typeface="+mn-ea"/>
                <a:cs typeface="+mn-cs"/>
              </a:rPr>
              <a:t>acceptance</a:t>
            </a:r>
            <a:r>
              <a:rPr lang="de-CH" sz="1200" kern="1200" dirty="0" smtClean="0">
                <a:solidFill>
                  <a:schemeClr val="tx1"/>
                </a:solidFill>
                <a:effectLst/>
                <a:latin typeface="+mn-lt"/>
                <a:ea typeface="+mn-ea"/>
                <a:cs typeface="+mn-cs"/>
              </a:rPr>
              <a:t> (Bergmann et al., 2006; Warren </a:t>
            </a:r>
            <a:r>
              <a:rPr lang="de-CH" sz="1200" kern="1200" dirty="0" err="1" smtClean="0">
                <a:solidFill>
                  <a:schemeClr val="tx1"/>
                </a:solidFill>
                <a:effectLst/>
                <a:latin typeface="+mn-lt"/>
                <a:ea typeface="+mn-ea"/>
                <a:cs typeface="+mn-cs"/>
              </a:rPr>
              <a:t>and</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McFadyen</a:t>
            </a:r>
            <a:r>
              <a:rPr lang="de-CH" sz="1200" kern="1200" dirty="0" smtClean="0">
                <a:solidFill>
                  <a:schemeClr val="tx1"/>
                </a:solidFill>
                <a:effectLst/>
                <a:latin typeface="+mn-lt"/>
                <a:ea typeface="+mn-ea"/>
                <a:cs typeface="+mn-cs"/>
              </a:rPr>
              <a:t>, 2010). </a:t>
            </a:r>
            <a:r>
              <a:rPr lang="en-GB" sz="1200" kern="1200" dirty="0" smtClean="0">
                <a:solidFill>
                  <a:schemeClr val="tx1"/>
                </a:solidFill>
                <a:effectLst/>
                <a:latin typeface="+mn-lt"/>
                <a:ea typeface="+mn-ea"/>
                <a:cs typeface="+mn-cs"/>
              </a:rPr>
              <a:t>Interestingly, Estonian respondents viewed project development by individuals positively, as well as revenue sharing with local private landowners. By contrast, Swiss and Ukrainian respondents preferred revenue sharing with the municipality and all residents. Engagement of the local population also contributes to social acceptance, but certain participation opportunities were viewed more positively than others. For example, having a public informational meeting or informational brochure and a website was not found to greatly increase a project’s social acceptance. Yet, direct participation of the local population in determining the number and location of wind turbines was connected to higher social acceptance. </a:t>
            </a:r>
            <a:r>
              <a:rPr lang="de-CH" sz="1200" kern="1200" dirty="0" smtClean="0">
                <a:solidFill>
                  <a:schemeClr val="tx1"/>
                </a:solidFill>
                <a:effectLst/>
                <a:latin typeface="+mn-lt"/>
                <a:ea typeface="+mn-ea"/>
                <a:cs typeface="+mn-cs"/>
              </a:rPr>
              <a:t>Studies </a:t>
            </a:r>
            <a:r>
              <a:rPr lang="de-CH" sz="1200" kern="1200" dirty="0" err="1" smtClean="0">
                <a:solidFill>
                  <a:schemeClr val="tx1"/>
                </a:solidFill>
                <a:effectLst/>
                <a:latin typeface="+mn-lt"/>
                <a:ea typeface="+mn-ea"/>
                <a:cs typeface="+mn-cs"/>
              </a:rPr>
              <a:t>by</a:t>
            </a:r>
            <a:r>
              <a:rPr lang="de-CH" sz="1200" kern="1200" dirty="0" smtClean="0">
                <a:solidFill>
                  <a:schemeClr val="tx1"/>
                </a:solidFill>
                <a:effectLst/>
                <a:latin typeface="+mn-lt"/>
                <a:ea typeface="+mn-ea"/>
                <a:cs typeface="+mn-cs"/>
              </a:rPr>
              <a:t> Gross (2007) </a:t>
            </a:r>
            <a:r>
              <a:rPr lang="de-CH" sz="1200" kern="1200" dirty="0" err="1" smtClean="0">
                <a:solidFill>
                  <a:schemeClr val="tx1"/>
                </a:solidFill>
                <a:effectLst/>
                <a:latin typeface="+mn-lt"/>
                <a:ea typeface="+mn-ea"/>
                <a:cs typeface="+mn-cs"/>
              </a:rPr>
              <a:t>and</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Ek</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and</a:t>
            </a:r>
            <a:r>
              <a:rPr lang="de-CH" sz="1200" kern="1200" dirty="0" smtClean="0">
                <a:solidFill>
                  <a:schemeClr val="tx1"/>
                </a:solidFill>
                <a:effectLst/>
                <a:latin typeface="+mn-lt"/>
                <a:ea typeface="+mn-ea"/>
                <a:cs typeface="+mn-cs"/>
              </a:rPr>
              <a:t> Persson (2014) also </a:t>
            </a:r>
            <a:r>
              <a:rPr lang="de-CH" sz="1200" kern="1200" dirty="0" err="1" smtClean="0">
                <a:solidFill>
                  <a:schemeClr val="tx1"/>
                </a:solidFill>
                <a:effectLst/>
                <a:latin typeface="+mn-lt"/>
                <a:ea typeface="+mn-ea"/>
                <a:cs typeface="+mn-cs"/>
              </a:rPr>
              <a:t>confirmed</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that</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local</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participation</a:t>
            </a:r>
            <a:r>
              <a:rPr lang="de-CH" sz="1200" kern="1200" dirty="0" smtClean="0">
                <a:solidFill>
                  <a:schemeClr val="tx1"/>
                </a:solidFill>
                <a:effectLst/>
                <a:latin typeface="+mn-lt"/>
                <a:ea typeface="+mn-ea"/>
                <a:cs typeface="+mn-cs"/>
              </a:rPr>
              <a:t> in </a:t>
            </a:r>
            <a:r>
              <a:rPr lang="de-CH" sz="1200" kern="1200" dirty="0" err="1" smtClean="0">
                <a:solidFill>
                  <a:schemeClr val="tx1"/>
                </a:solidFill>
                <a:effectLst/>
                <a:latin typeface="+mn-lt"/>
                <a:ea typeface="+mn-ea"/>
                <a:cs typeface="+mn-cs"/>
              </a:rPr>
              <a:t>the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planning</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process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and</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the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transfer</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of</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revenue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to</a:t>
            </a:r>
            <a:r>
              <a:rPr lang="de-CH" sz="1200" kern="1200" dirty="0" smtClean="0">
                <a:solidFill>
                  <a:schemeClr val="tx1"/>
                </a:solidFill>
                <a:effectLst/>
                <a:latin typeface="+mn-lt"/>
                <a:ea typeface="+mn-ea"/>
                <a:cs typeface="+mn-cs"/>
              </a:rPr>
              <a:t> a </a:t>
            </a:r>
            <a:r>
              <a:rPr lang="de-CH" sz="1200" kern="1200" dirty="0" err="1" smtClean="0">
                <a:solidFill>
                  <a:schemeClr val="tx1"/>
                </a:solidFill>
                <a:effectLst/>
                <a:latin typeface="+mn-lt"/>
                <a:ea typeface="+mn-ea"/>
                <a:cs typeface="+mn-cs"/>
              </a:rPr>
              <a:t>local</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community</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has</a:t>
            </a:r>
            <a:r>
              <a:rPr lang="de-CH" sz="1200" kern="1200" dirty="0" smtClean="0">
                <a:solidFill>
                  <a:schemeClr val="tx1"/>
                </a:solidFill>
                <a:effectLst/>
                <a:latin typeface="+mn-lt"/>
                <a:ea typeface="+mn-ea"/>
                <a:cs typeface="+mn-cs"/>
              </a:rPr>
              <a:t> a positive </a:t>
            </a:r>
            <a:r>
              <a:rPr lang="de-CH" sz="1200" kern="1200" dirty="0" err="1" smtClean="0">
                <a:solidFill>
                  <a:schemeClr val="tx1"/>
                </a:solidFill>
                <a:effectLst/>
                <a:latin typeface="+mn-lt"/>
                <a:ea typeface="+mn-ea"/>
                <a:cs typeface="+mn-cs"/>
              </a:rPr>
              <a:t>influence</a:t>
            </a:r>
            <a:r>
              <a:rPr lang="de-CH" sz="1200" kern="1200" dirty="0" smtClean="0">
                <a:solidFill>
                  <a:schemeClr val="tx1"/>
                </a:solidFill>
                <a:effectLst/>
                <a:latin typeface="+mn-lt"/>
                <a:ea typeface="+mn-ea"/>
                <a:cs typeface="+mn-cs"/>
              </a:rPr>
              <a:t> on </a:t>
            </a:r>
            <a:r>
              <a:rPr lang="de-CH" sz="1200" kern="1200" dirty="0" err="1" smtClean="0">
                <a:solidFill>
                  <a:schemeClr val="tx1"/>
                </a:solidFill>
                <a:effectLst/>
                <a:latin typeface="+mn-lt"/>
                <a:ea typeface="+mn-ea"/>
                <a:cs typeface="+mn-cs"/>
              </a:rPr>
              <a:t>social</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acceptance</a:t>
            </a:r>
            <a:r>
              <a:rPr lang="de-C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473164-A7DF-5D46-8CBD-215AFDCCD780}" type="slidenum">
              <a:rPr lang="en-US" smtClean="0"/>
              <a:t>11</a:t>
            </a:fld>
            <a:endParaRPr lang="en-US"/>
          </a:p>
        </p:txBody>
      </p:sp>
    </p:spTree>
    <p:extLst>
      <p:ext uri="{BB962C8B-B14F-4D97-AF65-F5344CB8AC3E}">
        <p14:creationId xmlns:p14="http://schemas.microsoft.com/office/powerpoint/2010/main" val="410816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large share of Swiss, Estonian and Ukrainian respondents were in favour or somewhat in </a:t>
            </a:r>
            <a:r>
              <a:rPr lang="en-GB" sz="1200" kern="1200" dirty="0" err="1" smtClean="0">
                <a:solidFill>
                  <a:schemeClr val="tx1"/>
                </a:solidFill>
                <a:effectLst/>
                <a:latin typeface="+mn-lt"/>
                <a:ea typeface="+mn-ea"/>
                <a:cs typeface="+mn-cs"/>
              </a:rPr>
              <a:t>favor</a:t>
            </a:r>
            <a:r>
              <a:rPr lang="en-GB" sz="1200" kern="1200" dirty="0" smtClean="0">
                <a:solidFill>
                  <a:schemeClr val="tx1"/>
                </a:solidFill>
                <a:effectLst/>
                <a:latin typeface="+mn-lt"/>
                <a:ea typeface="+mn-ea"/>
                <a:cs typeface="+mn-cs"/>
              </a:rPr>
              <a:t> of wind energy development in their countries, and the majority of the respondents would not be disturbed by living within sight of a wind turbine. Second,</a:t>
            </a:r>
            <a:r>
              <a:rPr lang="en-GB" sz="1200" kern="1200" baseline="0" dirty="0" smtClean="0">
                <a:solidFill>
                  <a:schemeClr val="tx1"/>
                </a:solidFill>
                <a:effectLst/>
                <a:latin typeface="+mn-lt"/>
                <a:ea typeface="+mn-ea"/>
                <a:cs typeface="+mn-cs"/>
              </a:rPr>
              <a:t> despite apparent differences among the countries, the respondents had strikingly similar preferences with respect to wind power project features. One would think that economic aspects such as profit sharing would be more important in Ukraine, which has comparatively lower level of economic development, while Switzerland, which prides itself in its democratic process, would rank public participation more highly. And finally, the wind project to win our beauty contest could be described as local and most nature friendly. </a:t>
            </a:r>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12</a:t>
            </a:fld>
            <a:endParaRPr lang="en-US"/>
          </a:p>
        </p:txBody>
      </p:sp>
    </p:spTree>
    <p:extLst>
      <p:ext uri="{BB962C8B-B14F-4D97-AF65-F5344CB8AC3E}">
        <p14:creationId xmlns:p14="http://schemas.microsoft.com/office/powerpoint/2010/main" val="1860747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Minimizing ecological impacts of wind projects could significantly increase social acceptance.</a:t>
            </a:r>
            <a:r>
              <a:rPr lang="en-US" dirty="0" smtClean="0">
                <a:effectLst/>
              </a:rPr>
              <a:t> </a:t>
            </a:r>
            <a:r>
              <a:rPr lang="en-US" sz="1200" kern="1200" dirty="0" smtClean="0">
                <a:solidFill>
                  <a:schemeClr val="tx1"/>
                </a:solidFill>
                <a:effectLst/>
                <a:latin typeface="+mn-lt"/>
                <a:ea typeface="+mn-ea"/>
                <a:cs typeface="+mn-cs"/>
              </a:rPr>
              <a:t>The background of the project </a:t>
            </a:r>
            <a:r>
              <a:rPr lang="en-US" sz="1200" kern="1200" dirty="0" err="1" smtClean="0">
                <a:solidFill>
                  <a:schemeClr val="tx1"/>
                </a:solidFill>
                <a:effectLst/>
                <a:latin typeface="+mn-lt"/>
                <a:ea typeface="+mn-ea"/>
                <a:cs typeface="+mn-cs"/>
              </a:rPr>
              <a:t>delevoper</a:t>
            </a:r>
            <a:r>
              <a:rPr lang="en-US" sz="1200" kern="1200" dirty="0" smtClean="0">
                <a:solidFill>
                  <a:schemeClr val="tx1"/>
                </a:solidFill>
                <a:effectLst/>
                <a:latin typeface="+mn-lt"/>
                <a:ea typeface="+mn-ea"/>
                <a:cs typeface="+mn-cs"/>
              </a:rPr>
              <a:t> is found to be important for local population: the respondents in all three countries preferred the projects to be carried out by local utilities, either alone or in collaboration with a specialized investor. The involvement of foreign utilities is viewed with skepticism. Thus, keeping wind power projects local and nature-friendly are the two most important attributes influencing social acceptance among residents. </a:t>
            </a:r>
          </a:p>
          <a:p>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13</a:t>
            </a:fld>
            <a:endParaRPr lang="en-US"/>
          </a:p>
        </p:txBody>
      </p:sp>
    </p:spTree>
    <p:extLst>
      <p:ext uri="{BB962C8B-B14F-4D97-AF65-F5344CB8AC3E}">
        <p14:creationId xmlns:p14="http://schemas.microsoft.com/office/powerpoint/2010/main" val="107745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Furthermore, we find that wind power’s potential to reduce energy import dependence, add value to the local economy and lower carbon emissions are key arguments that resonate with the population, while concerns remain with regard to the potential impact of wind projects on health and local real estate prices.  </a:t>
            </a:r>
          </a:p>
          <a:p>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14</a:t>
            </a:fld>
            <a:endParaRPr lang="en-US"/>
          </a:p>
        </p:txBody>
      </p:sp>
    </p:spTree>
    <p:extLst>
      <p:ext uri="{BB962C8B-B14F-4D97-AF65-F5344CB8AC3E}">
        <p14:creationId xmlns:p14="http://schemas.microsoft.com/office/powerpoint/2010/main" val="213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15</a:t>
            </a:fld>
            <a:endParaRPr lang="en-US"/>
          </a:p>
        </p:txBody>
      </p:sp>
    </p:spTree>
    <p:extLst>
      <p:ext uri="{BB962C8B-B14F-4D97-AF65-F5344CB8AC3E}">
        <p14:creationId xmlns:p14="http://schemas.microsoft.com/office/powerpoint/2010/main" val="320410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believed</a:t>
            </a:r>
            <a:r>
              <a:rPr lang="en-US" baseline="0" dirty="0" smtClean="0"/>
              <a:t> that there will be more PV than wind, in all 3 countries. Some even believed that solar and wind will be more than 100% of energy mix. Sometimes I wish there was a way to ask a follow up question on some responses.</a:t>
            </a:r>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16</a:t>
            </a:fld>
            <a:endParaRPr lang="en-US"/>
          </a:p>
        </p:txBody>
      </p:sp>
    </p:spTree>
    <p:extLst>
      <p:ext uri="{BB962C8B-B14F-4D97-AF65-F5344CB8AC3E}">
        <p14:creationId xmlns:p14="http://schemas.microsoft.com/office/powerpoint/2010/main" val="3204104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believed</a:t>
            </a:r>
            <a:r>
              <a:rPr lang="en-US" baseline="0" dirty="0" smtClean="0"/>
              <a:t> that there will be more PV than wind, in all 3 countries. Some even believed that solar and wind will be more than 100% of energy mix. Sometimes I wish there was a way to ask a follow up question on some responses.</a:t>
            </a:r>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17</a:t>
            </a:fld>
            <a:endParaRPr lang="en-US"/>
          </a:p>
        </p:txBody>
      </p:sp>
    </p:spTree>
    <p:extLst>
      <p:ext uri="{BB962C8B-B14F-4D97-AF65-F5344CB8AC3E}">
        <p14:creationId xmlns:p14="http://schemas.microsoft.com/office/powerpoint/2010/main" val="3204104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believed</a:t>
            </a:r>
            <a:r>
              <a:rPr lang="en-US" baseline="0" dirty="0" smtClean="0"/>
              <a:t> that there will be more PV than wind, in all 3 countries. Some even believed that solar and wind will be more than 100% of energy mix. Sometimes I wish there was a way to ask a follow up question on some responses.</a:t>
            </a:r>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18</a:t>
            </a:fld>
            <a:endParaRPr lang="en-US"/>
          </a:p>
        </p:txBody>
      </p:sp>
    </p:spTree>
    <p:extLst>
      <p:ext uri="{BB962C8B-B14F-4D97-AF65-F5344CB8AC3E}">
        <p14:creationId xmlns:p14="http://schemas.microsoft.com/office/powerpoint/2010/main" val="320410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believed</a:t>
            </a:r>
            <a:r>
              <a:rPr lang="en-US" baseline="0" dirty="0" smtClean="0"/>
              <a:t> that there will be more PV than wind, in all 3 countries. Some even believed that solar and wind will be more than 100% of energy mix. Sometimes I wish there was a way to ask a follow up question on some responses.</a:t>
            </a:r>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19</a:t>
            </a:fld>
            <a:endParaRPr lang="en-US"/>
          </a:p>
        </p:txBody>
      </p:sp>
    </p:spTree>
    <p:extLst>
      <p:ext uri="{BB962C8B-B14F-4D97-AF65-F5344CB8AC3E}">
        <p14:creationId xmlns:p14="http://schemas.microsoft.com/office/powerpoint/2010/main" val="320410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Ukraine being the largest country, it has the largest installed capacity of 426 MW of wind power in 2016. However, tiny Estonia, which btw is just slightly bigger than Switzerland, has 310 MW of capacity. Switzerland is somewhat lagging behind in absolute terms 75 MW in 2016. </a:t>
            </a:r>
            <a:r>
              <a:rPr lang="en-US" dirty="0" smtClean="0"/>
              <a:t>It turns</a:t>
            </a:r>
            <a:r>
              <a:rPr lang="en-US" baseline="0" dirty="0" smtClean="0"/>
              <a:t> out that Estonia is currently doing better than Switzerland or Ukraine on the per capita basis or measured by the country size. This picture might be an indication of different wind speed in the countries, or different economies of scale for the production of wind power. </a:t>
            </a:r>
            <a:r>
              <a:rPr lang="en-US" baseline="0" dirty="0" smtClean="0"/>
              <a:t>This could be issue of social acceptance. </a:t>
            </a:r>
            <a:r>
              <a:rPr lang="de-CH" sz="1200" kern="1200" dirty="0" err="1" smtClean="0">
                <a:solidFill>
                  <a:schemeClr val="tx1"/>
                </a:solidFill>
                <a:effectLst/>
                <a:latin typeface="+mn-lt"/>
                <a:ea typeface="+mn-ea"/>
                <a:cs typeface="+mn-cs"/>
              </a:rPr>
              <a:t>Despite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being</a:t>
            </a:r>
            <a:r>
              <a:rPr lang="de-CH"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one of the most cost-effective sources of renewable electricity, </a:t>
            </a:r>
            <a:r>
              <a:rPr lang="de-CH" sz="1200" kern="1200" dirty="0" smtClean="0">
                <a:solidFill>
                  <a:schemeClr val="tx1"/>
                </a:solidFill>
                <a:effectLst/>
                <a:latin typeface="+mn-lt"/>
                <a:ea typeface="+mn-ea"/>
                <a:cs typeface="+mn-cs"/>
              </a:rPr>
              <a:t>wind </a:t>
            </a:r>
            <a:r>
              <a:rPr lang="de-CH" sz="1200" kern="1200" dirty="0" err="1" smtClean="0">
                <a:solidFill>
                  <a:schemeClr val="tx1"/>
                </a:solidFill>
                <a:effectLst/>
                <a:latin typeface="+mn-lt"/>
                <a:ea typeface="+mn-ea"/>
                <a:cs typeface="+mn-cs"/>
              </a:rPr>
              <a:t>parks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face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intense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local</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opposition</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especially</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near</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residential</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areas</a:t>
            </a:r>
            <a:r>
              <a:rPr lang="de-CH" sz="1200" kern="1200" dirty="0" smtClean="0">
                <a:solidFill>
                  <a:schemeClr val="tx1"/>
                </a:solidFill>
                <a:effectLst/>
                <a:latin typeface="+mn-lt"/>
                <a:ea typeface="+mn-ea"/>
                <a:cs typeface="+mn-cs"/>
              </a:rPr>
              <a:t>.</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One</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of</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the</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two</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central</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questions</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of</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this</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paper</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is</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to</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investigate</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how</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social</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acceptance</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of</a:t>
            </a:r>
            <a:r>
              <a:rPr lang="de-CH" sz="1200" kern="1200" baseline="0" dirty="0" smtClean="0">
                <a:solidFill>
                  <a:schemeClr val="tx1"/>
                </a:solidFill>
                <a:effectLst/>
                <a:latin typeface="+mn-lt"/>
                <a:ea typeface="+mn-ea"/>
                <a:cs typeface="+mn-cs"/>
              </a:rPr>
              <a:t> wind power </a:t>
            </a:r>
            <a:r>
              <a:rPr lang="de-CH" sz="1200" kern="1200" baseline="0" dirty="0" err="1" smtClean="0">
                <a:solidFill>
                  <a:schemeClr val="tx1"/>
                </a:solidFill>
                <a:effectLst/>
                <a:latin typeface="+mn-lt"/>
                <a:ea typeface="+mn-ea"/>
                <a:cs typeface="+mn-cs"/>
              </a:rPr>
              <a:t>differs</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between</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these</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counties</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Let</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me</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tell</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you</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more</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about</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our</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geographical</a:t>
            </a:r>
            <a:r>
              <a:rPr lang="de-CH" sz="1200" kern="1200" baseline="0" dirty="0" smtClean="0">
                <a:solidFill>
                  <a:schemeClr val="tx1"/>
                </a:solidFill>
                <a:effectLst/>
                <a:latin typeface="+mn-lt"/>
                <a:ea typeface="+mn-ea"/>
                <a:cs typeface="+mn-cs"/>
              </a:rPr>
              <a:t> </a:t>
            </a:r>
            <a:r>
              <a:rPr lang="de-CH" sz="1200" kern="1200" baseline="0" dirty="0" err="1" smtClean="0">
                <a:solidFill>
                  <a:schemeClr val="tx1"/>
                </a:solidFill>
                <a:effectLst/>
                <a:latin typeface="+mn-lt"/>
                <a:ea typeface="+mn-ea"/>
                <a:cs typeface="+mn-cs"/>
              </a:rPr>
              <a:t>focus</a:t>
            </a:r>
            <a:r>
              <a:rPr lang="de-CH" sz="1200" kern="1200" baseline="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60473164-A7DF-5D46-8CBD-215AFDCCD780}" type="slidenum">
              <a:rPr lang="en-US" smtClean="0"/>
              <a:t>2</a:t>
            </a:fld>
            <a:endParaRPr lang="en-US"/>
          </a:p>
        </p:txBody>
      </p:sp>
    </p:spTree>
    <p:extLst>
      <p:ext uri="{BB962C8B-B14F-4D97-AF65-F5344CB8AC3E}">
        <p14:creationId xmlns:p14="http://schemas.microsoft.com/office/powerpoint/2010/main" val="18505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kern="1200" dirty="0" smtClean="0">
                <a:solidFill>
                  <a:schemeClr val="tx1"/>
                </a:solidFill>
                <a:effectLst/>
                <a:latin typeface="+mn-lt"/>
                <a:ea typeface="+mn-ea"/>
                <a:cs typeface="+mn-cs"/>
              </a:rPr>
              <a:t>Geographically, this study focuses on Eastern Switzerland, Western Estonia, and Southern Ukraine, I</a:t>
            </a:r>
            <a:r>
              <a:rPr lang="en-GB" sz="1200" kern="1200" baseline="0" dirty="0" smtClean="0">
                <a:solidFill>
                  <a:schemeClr val="tx1"/>
                </a:solidFill>
                <a:effectLst/>
                <a:latin typeface="+mn-lt"/>
                <a:ea typeface="+mn-ea"/>
                <a:cs typeface="+mn-cs"/>
              </a:rPr>
              <a:t> will show you those in the next slides, </a:t>
            </a:r>
            <a:r>
              <a:rPr lang="en-GB" sz="1200" kern="1200" dirty="0" smtClean="0">
                <a:solidFill>
                  <a:schemeClr val="tx1"/>
                </a:solidFill>
                <a:effectLst/>
                <a:latin typeface="+mn-lt"/>
                <a:ea typeface="+mn-ea"/>
                <a:cs typeface="+mn-cs"/>
              </a:rPr>
              <a:t>which were identified as regions with high potential for wind power development. The analysis is based on a large-scale online survey of more than 2,000 respondents in three countries. 1000</a:t>
            </a:r>
            <a:r>
              <a:rPr lang="en-GB" sz="1200" kern="1200" baseline="0" dirty="0" smtClean="0">
                <a:solidFill>
                  <a:schemeClr val="tx1"/>
                </a:solidFill>
                <a:effectLst/>
                <a:latin typeface="+mn-lt"/>
                <a:ea typeface="+mn-ea"/>
                <a:cs typeface="+mn-cs"/>
              </a:rPr>
              <a:t> of respondents were from these 4 cantons in Switzerland. </a:t>
            </a:r>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3</a:t>
            </a:fld>
            <a:endParaRPr lang="en-US"/>
          </a:p>
        </p:txBody>
      </p:sp>
    </p:spTree>
    <p:extLst>
      <p:ext uri="{BB962C8B-B14F-4D97-AF65-F5344CB8AC3E}">
        <p14:creationId xmlns:p14="http://schemas.microsoft.com/office/powerpoint/2010/main" val="18505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500 respondents from </a:t>
            </a:r>
            <a:r>
              <a:rPr lang="en-US" dirty="0" smtClean="0"/>
              <a:t>Western Estonia</a:t>
            </a:r>
            <a:r>
              <a:rPr lang="en-US" baseline="0" dirty="0" smtClean="0"/>
              <a:t> </a:t>
            </a:r>
            <a:r>
              <a:rPr lang="en-US" baseline="0" dirty="0" smtClean="0"/>
              <a:t>and notice that these locations are on the Baltic Sea. </a:t>
            </a:r>
            <a:r>
              <a:rPr lang="en-GB" sz="1200" kern="1200" baseline="0" dirty="0" smtClean="0">
                <a:solidFill>
                  <a:schemeClr val="tx1"/>
                </a:solidFill>
                <a:effectLst/>
                <a:latin typeface="+mn-lt"/>
                <a:ea typeface="+mn-ea"/>
                <a:cs typeface="+mn-cs"/>
              </a:rPr>
              <a:t>We would have loved to focus on seaside locations in Switzerland, however, Switzerland </a:t>
            </a:r>
            <a:r>
              <a:rPr lang="en-GB" sz="1200" kern="1200" baseline="0" dirty="0" err="1" smtClean="0">
                <a:solidFill>
                  <a:schemeClr val="tx1"/>
                </a:solidFill>
                <a:effectLst/>
                <a:latin typeface="+mn-lt"/>
                <a:ea typeface="+mn-ea"/>
                <a:cs typeface="+mn-cs"/>
              </a:rPr>
              <a:t>doesn</a:t>
            </a:r>
            <a:r>
              <a:rPr lang="fr-FR" sz="1200" kern="1200" baseline="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t have a seaside but we do have the Alps. </a:t>
            </a:r>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4</a:t>
            </a:fld>
            <a:endParaRPr lang="en-US"/>
          </a:p>
        </p:txBody>
      </p:sp>
    </p:spTree>
    <p:extLst>
      <p:ext uri="{BB962C8B-B14F-4D97-AF65-F5344CB8AC3E}">
        <p14:creationId xmlns:p14="http://schemas.microsoft.com/office/powerpoint/2010/main" val="18505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500 more respondents were from</a:t>
            </a:r>
            <a:r>
              <a:rPr lang="en-GB" sz="1200" kern="1200" baseline="0" dirty="0" smtClean="0">
                <a:solidFill>
                  <a:schemeClr val="tx1"/>
                </a:solidFill>
                <a:effectLst/>
                <a:latin typeface="+mn-lt"/>
                <a:ea typeface="+mn-ea"/>
                <a:cs typeface="+mn-cs"/>
              </a:rPr>
              <a:t> Southern</a:t>
            </a:r>
            <a:r>
              <a:rPr lang="en-GB" sz="1200" kern="1200" dirty="0" smtClean="0">
                <a:solidFill>
                  <a:schemeClr val="tx1"/>
                </a:solidFill>
                <a:effectLst/>
                <a:latin typeface="+mn-lt"/>
                <a:ea typeface="+mn-ea"/>
                <a:cs typeface="+mn-cs"/>
              </a:rPr>
              <a:t> Ukraine. Again</a:t>
            </a:r>
            <a:r>
              <a:rPr lang="en-GB" sz="1200" kern="1200" baseline="0" dirty="0" smtClean="0">
                <a:solidFill>
                  <a:schemeClr val="tx1"/>
                </a:solidFill>
                <a:effectLst/>
                <a:latin typeface="+mn-lt"/>
                <a:ea typeface="+mn-ea"/>
                <a:cs typeface="+mn-cs"/>
              </a:rPr>
              <a:t>, notice the locations on the Black Sea. </a:t>
            </a:r>
            <a:r>
              <a:rPr lang="en-GB" sz="1200" kern="1200" dirty="0" smtClean="0">
                <a:solidFill>
                  <a:schemeClr val="tx1"/>
                </a:solidFill>
                <a:effectLst/>
                <a:latin typeface="+mn-lt"/>
                <a:ea typeface="+mn-ea"/>
                <a:cs typeface="+mn-cs"/>
              </a:rPr>
              <a:t>Such </a:t>
            </a:r>
            <a:r>
              <a:rPr lang="en-GB" sz="1200" kern="1200" dirty="0" smtClean="0">
                <a:solidFill>
                  <a:schemeClr val="tx1"/>
                </a:solidFill>
                <a:effectLst/>
                <a:latin typeface="+mn-lt"/>
                <a:ea typeface="+mn-ea"/>
                <a:cs typeface="+mn-cs"/>
              </a:rPr>
              <a:t>a set-up allows the comparison of social acceptance in three countries that have different histories, levels of economic development, availability of natural resources, and electricity market structures.</a:t>
            </a:r>
            <a:r>
              <a:rPr lang="en-US" sz="1200" kern="1200" baseline="0" dirty="0" smtClean="0">
                <a:solidFill>
                  <a:schemeClr val="tx1"/>
                </a:solidFill>
                <a:effectLst/>
                <a:latin typeface="+mn-lt"/>
                <a:ea typeface="+mn-ea"/>
                <a:cs typeface="+mn-cs"/>
              </a:rPr>
              <a:t> At the same time, these </a:t>
            </a:r>
            <a:r>
              <a:rPr lang="en-US" sz="1200" dirty="0" smtClean="0"/>
              <a:t>countries are similar in</a:t>
            </a:r>
            <a:r>
              <a:rPr lang="en-US" sz="1200" baseline="0" dirty="0" smtClean="0"/>
              <a:t> other aspects, such as </a:t>
            </a:r>
            <a:r>
              <a:rPr lang="en-US" sz="1200" dirty="0" smtClean="0"/>
              <a:t>energy security concerns, RE commitments, CO2 reduction target.</a:t>
            </a:r>
            <a:r>
              <a:rPr lang="en-US" sz="1200" baseline="0" dirty="0" smtClean="0"/>
              <a:t> Moreover, our study breaks</a:t>
            </a:r>
            <a:r>
              <a:rPr lang="en-US" sz="1200" dirty="0" smtClean="0"/>
              <a:t> away from usual country combos</a:t>
            </a:r>
            <a:r>
              <a:rPr lang="en-US" sz="1200" baseline="0" dirty="0" smtClean="0"/>
              <a:t> when Estonia is compared to other</a:t>
            </a:r>
            <a:r>
              <a:rPr lang="en-US" sz="1200" dirty="0" smtClean="0"/>
              <a:t> Baltic States,</a:t>
            </a:r>
            <a:r>
              <a:rPr lang="en-US" sz="1200" baseline="0" dirty="0" smtClean="0"/>
              <a:t> </a:t>
            </a:r>
            <a:r>
              <a:rPr lang="en-US" sz="1200" dirty="0" smtClean="0"/>
              <a:t>CH its</a:t>
            </a:r>
            <a:r>
              <a:rPr lang="en-US" sz="1200" baseline="0" dirty="0" smtClean="0"/>
              <a:t> </a:t>
            </a:r>
            <a:r>
              <a:rPr lang="en-US" sz="1200" baseline="0" dirty="0" err="1" smtClean="0"/>
              <a:t>neighbours</a:t>
            </a:r>
            <a:r>
              <a:rPr lang="en-US" sz="1200" baseline="0" dirty="0" smtClean="0"/>
              <a:t> </a:t>
            </a:r>
            <a:r>
              <a:rPr lang="en-US" sz="1200" dirty="0" smtClean="0"/>
              <a:t>Germany, Italy, France</a:t>
            </a:r>
            <a:r>
              <a:rPr lang="en-US" sz="1200" baseline="0" dirty="0" smtClean="0"/>
              <a:t> and Ukraine with </a:t>
            </a:r>
            <a:r>
              <a:rPr lang="en-US" sz="1200" dirty="0" smtClean="0"/>
              <a:t>Russia, other post Soviet states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60473164-A7DF-5D46-8CBD-215AFDCCD780}" type="slidenum">
              <a:rPr lang="en-US" smtClean="0"/>
              <a:t>5</a:t>
            </a:fld>
            <a:endParaRPr lang="en-US"/>
          </a:p>
        </p:txBody>
      </p:sp>
    </p:spTree>
    <p:extLst>
      <p:ext uri="{BB962C8B-B14F-4D97-AF65-F5344CB8AC3E}">
        <p14:creationId xmlns:p14="http://schemas.microsoft.com/office/powerpoint/2010/main" val="18505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a:t>
            </a:r>
            <a:r>
              <a:rPr lang="en-US" sz="1200" kern="1200" baseline="0" dirty="0" smtClean="0">
                <a:solidFill>
                  <a:schemeClr val="tx1"/>
                </a:solidFill>
                <a:effectLst/>
                <a:latin typeface="+mn-lt"/>
                <a:ea typeface="+mn-ea"/>
                <a:cs typeface="+mn-cs"/>
              </a:rPr>
              <a:t> central question is to investigate which wind energy project characteristics have most impact on social acceptance. We looked at 5 of then. First, the negative ecological impact on flora and fauna, real and perceived. Second is the location where the project is developed. Third pertains to the identity of the project developer themselves. And two final project characteristics look into </a:t>
            </a:r>
            <a:r>
              <a:rPr lang="en-US" sz="1200" kern="1200" dirty="0" smtClean="0">
                <a:solidFill>
                  <a:schemeClr val="tx1"/>
                </a:solidFill>
                <a:effectLst/>
                <a:latin typeface="+mn-lt"/>
                <a:ea typeface="+mn-ea"/>
                <a:cs typeface="+mn-cs"/>
              </a:rPr>
              <a:t>distributional justice,</a:t>
            </a:r>
            <a:r>
              <a:rPr lang="en-US" sz="1200" kern="1200" baseline="0" dirty="0" smtClean="0">
                <a:solidFill>
                  <a:schemeClr val="tx1"/>
                </a:solidFill>
                <a:effectLst/>
                <a:latin typeface="+mn-lt"/>
                <a:ea typeface="+mn-ea"/>
                <a:cs typeface="+mn-cs"/>
              </a:rPr>
              <a:t> which is a </a:t>
            </a:r>
            <a:r>
              <a:rPr lang="en-US" sz="1200" kern="1200" dirty="0" smtClean="0">
                <a:solidFill>
                  <a:schemeClr val="tx1"/>
                </a:solidFill>
                <a:effectLst/>
                <a:latin typeface="+mn-lt"/>
                <a:ea typeface="+mn-ea"/>
                <a:cs typeface="+mn-cs"/>
              </a:rPr>
              <a:t>fair allocation</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costs and benefits,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procedural justice,</a:t>
            </a:r>
            <a:r>
              <a:rPr lang="en-US" sz="1200" kern="1200" baseline="0" dirty="0" smtClean="0">
                <a:solidFill>
                  <a:schemeClr val="tx1"/>
                </a:solidFill>
                <a:effectLst/>
                <a:latin typeface="+mn-lt"/>
                <a:ea typeface="+mn-ea"/>
                <a:cs typeface="+mn-cs"/>
              </a:rPr>
              <a:t> which is </a:t>
            </a:r>
            <a:r>
              <a:rPr lang="en-US" sz="1200" kern="1200" dirty="0" smtClean="0">
                <a:solidFill>
                  <a:schemeClr val="tx1"/>
                </a:solidFill>
                <a:effectLst/>
                <a:latin typeface="+mn-lt"/>
                <a:ea typeface="+mn-ea"/>
                <a:cs typeface="+mn-cs"/>
              </a:rPr>
              <a:t>fair, participatory planning processes.</a:t>
            </a:r>
            <a:r>
              <a:rPr lang="en-US" sz="1200" kern="1200" baseline="0" dirty="0" smtClean="0">
                <a:solidFill>
                  <a:schemeClr val="tx1"/>
                </a:solidFill>
                <a:effectLst/>
                <a:latin typeface="+mn-lt"/>
                <a:ea typeface="+mn-ea"/>
                <a:cs typeface="+mn-cs"/>
              </a:rPr>
              <a:t> Again, prior research has found that </a:t>
            </a:r>
            <a:r>
              <a:rPr lang="en-US" sz="1200" kern="1200" dirty="0" smtClean="0">
                <a:solidFill>
                  <a:schemeClr val="tx1"/>
                </a:solidFill>
                <a:effectLst/>
                <a:latin typeface="+mn-lt"/>
                <a:ea typeface="+mn-ea"/>
                <a:cs typeface="+mn-cs"/>
              </a:rPr>
              <a:t>social acceptance of wind energy can be increased by respecting these two justice aspects. And there is an empirical evidence gap to illustrate how justice considerations play out with respect to the expansion of wind power. These</a:t>
            </a:r>
            <a:r>
              <a:rPr lang="en-US" sz="1200" kern="1200" baseline="0" dirty="0" smtClean="0">
                <a:solidFill>
                  <a:schemeClr val="tx1"/>
                </a:solidFill>
                <a:effectLst/>
                <a:latin typeface="+mn-lt"/>
                <a:ea typeface="+mn-ea"/>
                <a:cs typeface="+mn-cs"/>
              </a:rPr>
              <a:t> five characteristics look suspiciously convenient to conduct a choice experiment. And this is what we did. If you are unfamiliar with discreet choice experiments, think about the beauty contest for the best wind project. This wind project does not only have to be </a:t>
            </a:r>
            <a:r>
              <a:rPr lang="en-US" sz="1200" kern="1200" baseline="0" dirty="0" err="1" smtClean="0">
                <a:solidFill>
                  <a:schemeClr val="tx1"/>
                </a:solidFill>
                <a:effectLst/>
                <a:latin typeface="+mn-lt"/>
                <a:ea typeface="+mn-ea"/>
                <a:cs typeface="+mn-cs"/>
              </a:rPr>
              <a:t>aestethically</a:t>
            </a:r>
            <a:r>
              <a:rPr lang="en-US" sz="1200" kern="1200" baseline="0" dirty="0" smtClean="0">
                <a:solidFill>
                  <a:schemeClr val="tx1"/>
                </a:solidFill>
                <a:effectLst/>
                <a:latin typeface="+mn-lt"/>
                <a:ea typeface="+mn-ea"/>
                <a:cs typeface="+mn-cs"/>
              </a:rPr>
              <a:t> pleasing in a party dress, but it also has to care about children and volunteer their time at the homeless shelter. Thus, we </a:t>
            </a:r>
            <a:r>
              <a:rPr lang="en-US" sz="1200" kern="1200" dirty="0" smtClean="0">
                <a:solidFill>
                  <a:schemeClr val="tx1"/>
                </a:solidFill>
                <a:effectLst/>
                <a:latin typeface="+mn-lt"/>
                <a:ea typeface="+mn-ea"/>
                <a:cs typeface="+mn-cs"/>
              </a:rPr>
              <a:t>jointly testes the influence of procedural and distributional justice on social acceptance, in combination with other factors.</a:t>
            </a:r>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6</a:t>
            </a:fld>
            <a:endParaRPr lang="en-US"/>
          </a:p>
        </p:txBody>
      </p:sp>
    </p:spTree>
    <p:extLst>
      <p:ext uri="{BB962C8B-B14F-4D97-AF65-F5344CB8AC3E}">
        <p14:creationId xmlns:p14="http://schemas.microsoft.com/office/powerpoint/2010/main" val="240744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Here is more detail on the exact set</a:t>
            </a:r>
            <a:r>
              <a:rPr lang="en-US" sz="1200" baseline="0" dirty="0" smtClean="0"/>
              <a:t>up of the questionnaire. </a:t>
            </a:r>
            <a:r>
              <a:rPr lang="en-GB" sz="1200" kern="1200" dirty="0" smtClean="0">
                <a:solidFill>
                  <a:schemeClr val="tx1"/>
                </a:solidFill>
                <a:effectLst/>
                <a:latin typeface="+mn-lt"/>
                <a:ea typeface="+mn-ea"/>
                <a:cs typeface="+mn-cs"/>
              </a:rPr>
              <a:t>In a series of </a:t>
            </a:r>
            <a:r>
              <a:rPr lang="en-GB" sz="1200" kern="1200" dirty="0" smtClean="0">
                <a:solidFill>
                  <a:schemeClr val="tx1"/>
                </a:solidFill>
                <a:effectLst/>
                <a:latin typeface="+mn-lt"/>
                <a:ea typeface="+mn-ea"/>
                <a:cs typeface="+mn-cs"/>
              </a:rPr>
              <a:t>tasks,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respondents were asked to choose among potential wind parks to be constructed near their communities. As</a:t>
            </a:r>
            <a:r>
              <a:rPr lang="en-GB" sz="1200" kern="1200" baseline="0" dirty="0" smtClean="0">
                <a:solidFill>
                  <a:schemeClr val="tx1"/>
                </a:solidFill>
                <a:effectLst/>
                <a:latin typeface="+mn-lt"/>
                <a:ea typeface="+mn-ea"/>
                <a:cs typeface="+mn-cs"/>
              </a:rPr>
              <a:t> mentioned in the previous slide, there were 5 attributes to be considered and each attribute had 4 levels. The developer could be a local private person or a foreign utility, revenue sharing could range from none to direct payment to all residents, ecological impacts could be large to almost non-existent, location varied from building a wind project in the industrial areas to ecologically significant landscapes. And finally, we looked at different levels of public participation </a:t>
            </a:r>
            <a:endParaRPr lang="en-US" sz="1200" dirty="0" smtClean="0"/>
          </a:p>
        </p:txBody>
      </p:sp>
      <p:sp>
        <p:nvSpPr>
          <p:cNvPr id="4" name="Slide Number Placeholder 3"/>
          <p:cNvSpPr>
            <a:spLocks noGrp="1"/>
          </p:cNvSpPr>
          <p:nvPr>
            <p:ph type="sldNum" sz="quarter" idx="10"/>
          </p:nvPr>
        </p:nvSpPr>
        <p:spPr/>
        <p:txBody>
          <a:bodyPr/>
          <a:lstStyle/>
          <a:p>
            <a:fld id="{60473164-A7DF-5D46-8CBD-215AFDCCD780}" type="slidenum">
              <a:rPr lang="en-US" smtClean="0"/>
              <a:t>7</a:t>
            </a:fld>
            <a:endParaRPr lang="en-US"/>
          </a:p>
        </p:txBody>
      </p:sp>
    </p:spTree>
    <p:extLst>
      <p:ext uri="{BB962C8B-B14F-4D97-AF65-F5344CB8AC3E}">
        <p14:creationId xmlns:p14="http://schemas.microsoft.com/office/powerpoint/2010/main" val="169989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an example</a:t>
            </a:r>
            <a:r>
              <a:rPr lang="en-US" baseline="0" dirty="0" smtClean="0"/>
              <a:t> of such a task. There were </a:t>
            </a:r>
            <a:r>
              <a:rPr lang="en-US" dirty="0" smtClean="0"/>
              <a:t>1 </a:t>
            </a:r>
            <a:r>
              <a:rPr lang="en-US" dirty="0"/>
              <a:t>fixed</a:t>
            </a:r>
            <a:r>
              <a:rPr lang="en-US" baseline="0" dirty="0"/>
              <a:t> task and 10 random </a:t>
            </a:r>
            <a:r>
              <a:rPr lang="en-US" baseline="0" dirty="0" smtClean="0"/>
              <a:t>computer-generated tasks. </a:t>
            </a:r>
            <a:endParaRPr lang="en-US" sz="1200" dirty="0" smtClean="0"/>
          </a:p>
        </p:txBody>
      </p:sp>
      <p:sp>
        <p:nvSpPr>
          <p:cNvPr id="4" name="Slide Number Placeholder 3"/>
          <p:cNvSpPr>
            <a:spLocks noGrp="1"/>
          </p:cNvSpPr>
          <p:nvPr>
            <p:ph type="sldNum" sz="quarter" idx="10"/>
          </p:nvPr>
        </p:nvSpPr>
        <p:spPr/>
        <p:txBody>
          <a:bodyPr/>
          <a:lstStyle/>
          <a:p>
            <a:fld id="{60473164-A7DF-5D46-8CBD-215AFDCCD780}" type="slidenum">
              <a:rPr lang="en-US" smtClean="0"/>
              <a:t>8</a:t>
            </a:fld>
            <a:endParaRPr lang="en-US"/>
          </a:p>
        </p:txBody>
      </p:sp>
    </p:spTree>
    <p:extLst>
      <p:ext uri="{BB962C8B-B14F-4D97-AF65-F5344CB8AC3E}">
        <p14:creationId xmlns:p14="http://schemas.microsoft.com/office/powerpoint/2010/main" val="169989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What did we find? In general, we found</a:t>
            </a:r>
            <a:r>
              <a:rPr lang="en-GB" sz="1200" kern="1200" baseline="0" dirty="0" smtClean="0">
                <a:solidFill>
                  <a:schemeClr val="tx1"/>
                </a:solidFill>
                <a:effectLst/>
                <a:latin typeface="+mn-lt"/>
                <a:ea typeface="+mn-ea"/>
                <a:cs typeface="+mn-cs"/>
              </a:rPr>
              <a:t> high support for development of wind power in the 3 countries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the majority of the respondents would not be disturbed by living within sight of a wind turbine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96</a:t>
            </a:r>
            <a:r>
              <a:rPr lang="en-GB" sz="1200" kern="1200" dirty="0" smtClean="0">
                <a:solidFill>
                  <a:schemeClr val="tx1"/>
                </a:solidFill>
                <a:effectLst/>
                <a:latin typeface="+mn-lt"/>
                <a:ea typeface="+mn-ea"/>
                <a:cs typeface="+mn-cs"/>
              </a:rPr>
              <a:t>% of Ukrainian, 87% of Estonian, and 74% of Swiss respondents were in favour or somewhat in </a:t>
            </a:r>
            <a:r>
              <a:rPr lang="en-GB" sz="1200" kern="1200" dirty="0" err="1" smtClean="0">
                <a:solidFill>
                  <a:schemeClr val="tx1"/>
                </a:solidFill>
                <a:effectLst/>
                <a:latin typeface="+mn-lt"/>
                <a:ea typeface="+mn-ea"/>
                <a:cs typeface="+mn-cs"/>
              </a:rPr>
              <a:t>favor</a:t>
            </a:r>
            <a:r>
              <a:rPr lang="en-GB" sz="1200" kern="1200" dirty="0" smtClean="0">
                <a:solidFill>
                  <a:schemeClr val="tx1"/>
                </a:solidFill>
                <a:effectLst/>
                <a:latin typeface="+mn-lt"/>
                <a:ea typeface="+mn-ea"/>
                <a:cs typeface="+mn-cs"/>
              </a:rPr>
              <a:t> of wind energy development in their countries, </a:t>
            </a:r>
            <a:endParaRPr lang="en-US" dirty="0"/>
          </a:p>
        </p:txBody>
      </p:sp>
      <p:sp>
        <p:nvSpPr>
          <p:cNvPr id="4" name="Slide Number Placeholder 3"/>
          <p:cNvSpPr>
            <a:spLocks noGrp="1"/>
          </p:cNvSpPr>
          <p:nvPr>
            <p:ph type="sldNum" sz="quarter" idx="10"/>
          </p:nvPr>
        </p:nvSpPr>
        <p:spPr/>
        <p:txBody>
          <a:bodyPr/>
          <a:lstStyle/>
          <a:p>
            <a:fld id="{60473164-A7DF-5D46-8CBD-215AFDCCD780}" type="slidenum">
              <a:rPr lang="en-US" smtClean="0"/>
              <a:t>9</a:t>
            </a:fld>
            <a:endParaRPr lang="en-US"/>
          </a:p>
        </p:txBody>
      </p:sp>
    </p:spTree>
    <p:extLst>
      <p:ext uri="{BB962C8B-B14F-4D97-AF65-F5344CB8AC3E}">
        <p14:creationId xmlns:p14="http://schemas.microsoft.com/office/powerpoint/2010/main" val="320410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78F202-D4C7-964A-8E3B-AAF0999E634A}" type="datetimeFigureOut">
              <a:rPr lang="en-US" smtClean="0"/>
              <a:t>9/4/17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7772F-EE6E-C74A-9696-C50D2A89AF32}" type="slidenum">
              <a:rPr lang="en-US" smtClean="0"/>
              <a:t>‹#›</a:t>
            </a:fld>
            <a:endParaRPr lang="en-US"/>
          </a:p>
        </p:txBody>
      </p:sp>
    </p:spTree>
    <p:extLst>
      <p:ext uri="{BB962C8B-B14F-4D97-AF65-F5344CB8AC3E}">
        <p14:creationId xmlns:p14="http://schemas.microsoft.com/office/powerpoint/2010/main" val="71318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78F202-D4C7-964A-8E3B-AAF0999E634A}" type="datetimeFigureOut">
              <a:rPr lang="en-US" smtClean="0"/>
              <a:t>9/4/17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7772F-EE6E-C74A-9696-C50D2A89AF32}" type="slidenum">
              <a:rPr lang="en-US" smtClean="0"/>
              <a:t>‹#›</a:t>
            </a:fld>
            <a:endParaRPr lang="en-US"/>
          </a:p>
        </p:txBody>
      </p:sp>
    </p:spTree>
    <p:extLst>
      <p:ext uri="{BB962C8B-B14F-4D97-AF65-F5344CB8AC3E}">
        <p14:creationId xmlns:p14="http://schemas.microsoft.com/office/powerpoint/2010/main" val="364423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78F202-D4C7-964A-8E3B-AAF0999E634A}" type="datetimeFigureOut">
              <a:rPr lang="en-US" smtClean="0"/>
              <a:t>9/4/17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7772F-EE6E-C74A-9696-C50D2A89AF32}" type="slidenum">
              <a:rPr lang="en-US" smtClean="0"/>
              <a:t>‹#›</a:t>
            </a:fld>
            <a:endParaRPr lang="en-US"/>
          </a:p>
        </p:txBody>
      </p:sp>
    </p:spTree>
    <p:extLst>
      <p:ext uri="{BB962C8B-B14F-4D97-AF65-F5344CB8AC3E}">
        <p14:creationId xmlns:p14="http://schemas.microsoft.com/office/powerpoint/2010/main" val="16835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78F202-D4C7-964A-8E3B-AAF0999E634A}" type="datetimeFigureOut">
              <a:rPr lang="en-US" smtClean="0"/>
              <a:t>9/4/17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7772F-EE6E-C74A-9696-C50D2A89AF32}" type="slidenum">
              <a:rPr lang="en-US" smtClean="0"/>
              <a:t>‹#›</a:t>
            </a:fld>
            <a:endParaRPr lang="en-US"/>
          </a:p>
        </p:txBody>
      </p:sp>
    </p:spTree>
    <p:extLst>
      <p:ext uri="{BB962C8B-B14F-4D97-AF65-F5344CB8AC3E}">
        <p14:creationId xmlns:p14="http://schemas.microsoft.com/office/powerpoint/2010/main" val="58962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8F202-D4C7-964A-8E3B-AAF0999E634A}" type="datetimeFigureOut">
              <a:rPr lang="en-US" smtClean="0"/>
              <a:t>9/4/17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7772F-EE6E-C74A-9696-C50D2A89AF32}" type="slidenum">
              <a:rPr lang="en-US" smtClean="0"/>
              <a:t>‹#›</a:t>
            </a:fld>
            <a:endParaRPr lang="en-US"/>
          </a:p>
        </p:txBody>
      </p:sp>
    </p:spTree>
    <p:extLst>
      <p:ext uri="{BB962C8B-B14F-4D97-AF65-F5344CB8AC3E}">
        <p14:creationId xmlns:p14="http://schemas.microsoft.com/office/powerpoint/2010/main" val="307267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78F202-D4C7-964A-8E3B-AAF0999E634A}" type="datetimeFigureOut">
              <a:rPr lang="en-US" smtClean="0"/>
              <a:t>9/4/17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7772F-EE6E-C74A-9696-C50D2A89AF32}" type="slidenum">
              <a:rPr lang="en-US" smtClean="0"/>
              <a:t>‹#›</a:t>
            </a:fld>
            <a:endParaRPr lang="en-US"/>
          </a:p>
        </p:txBody>
      </p:sp>
    </p:spTree>
    <p:extLst>
      <p:ext uri="{BB962C8B-B14F-4D97-AF65-F5344CB8AC3E}">
        <p14:creationId xmlns:p14="http://schemas.microsoft.com/office/powerpoint/2010/main" val="202977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78F202-D4C7-964A-8E3B-AAF0999E634A}" type="datetimeFigureOut">
              <a:rPr lang="en-US" smtClean="0"/>
              <a:t>9/4/17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7772F-EE6E-C74A-9696-C50D2A89AF32}" type="slidenum">
              <a:rPr lang="en-US" smtClean="0"/>
              <a:t>‹#›</a:t>
            </a:fld>
            <a:endParaRPr lang="en-US"/>
          </a:p>
        </p:txBody>
      </p:sp>
    </p:spTree>
    <p:extLst>
      <p:ext uri="{BB962C8B-B14F-4D97-AF65-F5344CB8AC3E}">
        <p14:creationId xmlns:p14="http://schemas.microsoft.com/office/powerpoint/2010/main" val="373383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78F202-D4C7-964A-8E3B-AAF0999E634A}" type="datetimeFigureOut">
              <a:rPr lang="en-US" smtClean="0"/>
              <a:t>9/4/17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7772F-EE6E-C74A-9696-C50D2A89AF32}" type="slidenum">
              <a:rPr lang="en-US" smtClean="0"/>
              <a:t>‹#›</a:t>
            </a:fld>
            <a:endParaRPr lang="en-US"/>
          </a:p>
        </p:txBody>
      </p:sp>
    </p:spTree>
    <p:extLst>
      <p:ext uri="{BB962C8B-B14F-4D97-AF65-F5344CB8AC3E}">
        <p14:creationId xmlns:p14="http://schemas.microsoft.com/office/powerpoint/2010/main" val="259357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8F202-D4C7-964A-8E3B-AAF0999E634A}" type="datetimeFigureOut">
              <a:rPr lang="en-US" smtClean="0"/>
              <a:t>9/4/17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7772F-EE6E-C74A-9696-C50D2A89AF32}" type="slidenum">
              <a:rPr lang="en-US" smtClean="0"/>
              <a:t>‹#›</a:t>
            </a:fld>
            <a:endParaRPr lang="en-US"/>
          </a:p>
        </p:txBody>
      </p:sp>
    </p:spTree>
    <p:extLst>
      <p:ext uri="{BB962C8B-B14F-4D97-AF65-F5344CB8AC3E}">
        <p14:creationId xmlns:p14="http://schemas.microsoft.com/office/powerpoint/2010/main" val="202004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78F202-D4C7-964A-8E3B-AAF0999E634A}" type="datetimeFigureOut">
              <a:rPr lang="en-US" smtClean="0"/>
              <a:t>9/4/17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7772F-EE6E-C74A-9696-C50D2A89AF32}" type="slidenum">
              <a:rPr lang="en-US" smtClean="0"/>
              <a:t>‹#›</a:t>
            </a:fld>
            <a:endParaRPr lang="en-US"/>
          </a:p>
        </p:txBody>
      </p:sp>
    </p:spTree>
    <p:extLst>
      <p:ext uri="{BB962C8B-B14F-4D97-AF65-F5344CB8AC3E}">
        <p14:creationId xmlns:p14="http://schemas.microsoft.com/office/powerpoint/2010/main" val="265383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78F202-D4C7-964A-8E3B-AAF0999E634A}" type="datetimeFigureOut">
              <a:rPr lang="en-US" smtClean="0"/>
              <a:t>9/4/17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7772F-EE6E-C74A-9696-C50D2A89AF32}" type="slidenum">
              <a:rPr lang="en-US" smtClean="0"/>
              <a:t>‹#›</a:t>
            </a:fld>
            <a:endParaRPr lang="en-US"/>
          </a:p>
        </p:txBody>
      </p:sp>
    </p:spTree>
    <p:extLst>
      <p:ext uri="{BB962C8B-B14F-4D97-AF65-F5344CB8AC3E}">
        <p14:creationId xmlns:p14="http://schemas.microsoft.com/office/powerpoint/2010/main" val="38942546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22.02.2017 </a:t>
            </a:r>
            <a:r>
              <a:rPr lang="en-US" dirty="0" err="1"/>
              <a:t>St.Gallen</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Team meeting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a:t>
            </a:r>
            <a:fld id="{1597772F-EE6E-C74A-9696-C50D2A89AF32}" type="slidenum">
              <a:rPr lang="en-US" smtClean="0"/>
              <a:pPr/>
              <a:t>‹#›</a:t>
            </a:fld>
            <a:endParaRPr lang="en-US" dirty="0"/>
          </a:p>
        </p:txBody>
      </p:sp>
    </p:spTree>
    <p:extLst>
      <p:ext uri="{BB962C8B-B14F-4D97-AF65-F5344CB8AC3E}">
        <p14:creationId xmlns:p14="http://schemas.microsoft.com/office/powerpoint/2010/main" val="245305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4.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e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mailto:Anna.ebers@unisg.ch" TargetMode="External"/><Relationship Id="rId4" Type="http://schemas.openxmlformats.org/officeDocument/2006/relationships/hyperlink" Target="mailto:aebers@umd.edu"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7.xml"/><Relationship Id="rId5" Type="http://schemas.openxmlformats.org/officeDocument/2006/relationships/chart" Target="../charts/chart8.xml"/><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9.xml"/><Relationship Id="rId5" Type="http://schemas.openxmlformats.org/officeDocument/2006/relationships/chart" Target="../charts/chart10.xml"/><Relationship Id="rId6"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1.xml"/><Relationship Id="rId5" Type="http://schemas.openxmlformats.org/officeDocument/2006/relationships/chart" Target="../charts/chart12.xml"/><Relationship Id="rId6"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3.xml"/><Relationship Id="rId5" Type="http://schemas.openxmlformats.org/officeDocument/2006/relationships/chart" Target="../charts/chart14.xml"/><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69383"/>
            <a:ext cx="9144000" cy="2288617"/>
          </a:xfrm>
          <a:solidFill>
            <a:srgbClr val="1D5B2E"/>
          </a:solidFill>
        </p:spPr>
        <p:txBody>
          <a:bodyPr>
            <a:normAutofit/>
          </a:bodyPr>
          <a:lstStyle/>
          <a:p>
            <a:r>
              <a:rPr lang="en-US" sz="2400" dirty="0">
                <a:solidFill>
                  <a:srgbClr val="FFFFFF"/>
                </a:solidFill>
              </a:rPr>
              <a:t>Local Acceptance of Wind Energy in Switzerland, Estonia and Ukraine. </a:t>
            </a:r>
            <a:br>
              <a:rPr lang="en-US" sz="2400" dirty="0">
                <a:solidFill>
                  <a:srgbClr val="FFFFFF"/>
                </a:solidFill>
              </a:rPr>
            </a:br>
            <a:r>
              <a:rPr lang="en-US" sz="2400" dirty="0">
                <a:solidFill>
                  <a:srgbClr val="FFFFFF"/>
                </a:solidFill>
              </a:rPr>
              <a:t>A Cross-Country Analysis based on Choice Experiments. </a:t>
            </a:r>
            <a:br>
              <a:rPr lang="en-US" sz="2400" dirty="0">
                <a:solidFill>
                  <a:srgbClr val="FFFFFF"/>
                </a:solidFill>
              </a:rPr>
            </a:br>
            <a:r>
              <a:rPr lang="en-US" sz="2400" dirty="0" smtClean="0">
                <a:solidFill>
                  <a:srgbClr val="FFFFFF"/>
                </a:solidFill>
              </a:rPr>
              <a:t>Ebers, </a:t>
            </a:r>
            <a:r>
              <a:rPr lang="en-US" sz="2400" dirty="0" err="1" smtClean="0">
                <a:solidFill>
                  <a:srgbClr val="FFFFFF"/>
                </a:solidFill>
              </a:rPr>
              <a:t>Tabi</a:t>
            </a:r>
            <a:r>
              <a:rPr lang="en-US" sz="2400" dirty="0" smtClean="0">
                <a:solidFill>
                  <a:srgbClr val="FFFFFF"/>
                </a:solidFill>
              </a:rPr>
              <a:t>, </a:t>
            </a:r>
            <a:r>
              <a:rPr lang="en-US" sz="2400" dirty="0" err="1" smtClean="0">
                <a:solidFill>
                  <a:srgbClr val="FFFFFF"/>
                </a:solidFill>
              </a:rPr>
              <a:t>Wüstenhagen</a:t>
            </a:r>
            <a:r>
              <a:rPr lang="en-US" sz="2400" dirty="0" smtClean="0">
                <a:solidFill>
                  <a:srgbClr val="FFFFFF"/>
                </a:solidFill>
              </a:rPr>
              <a:t>, </a:t>
            </a:r>
            <a:r>
              <a:rPr lang="en-US" sz="2400" dirty="0" err="1" smtClean="0">
                <a:solidFill>
                  <a:srgbClr val="FFFFFF"/>
                </a:solidFill>
              </a:rPr>
              <a:t>Kostyuchenko</a:t>
            </a:r>
            <a:r>
              <a:rPr lang="en-US" sz="2400" dirty="0" smtClean="0">
                <a:solidFill>
                  <a:srgbClr val="FFFFFF"/>
                </a:solidFill>
              </a:rPr>
              <a:t>, </a:t>
            </a:r>
            <a:r>
              <a:rPr lang="en-US" sz="2400" dirty="0" err="1" smtClean="0">
                <a:solidFill>
                  <a:srgbClr val="FFFFFF"/>
                </a:solidFill>
              </a:rPr>
              <a:t>Smolennikov</a:t>
            </a:r>
            <a:r>
              <a:rPr lang="en-US" sz="2400" dirty="0" smtClean="0">
                <a:solidFill>
                  <a:srgbClr val="FFFFFF"/>
                </a:solidFill>
              </a:rPr>
              <a:t>, </a:t>
            </a:r>
            <a:r>
              <a:rPr lang="en-US" sz="2400" dirty="0" err="1" smtClean="0">
                <a:solidFill>
                  <a:srgbClr val="FFFFFF"/>
                </a:solidFill>
              </a:rPr>
              <a:t>Joller</a:t>
            </a:r>
            <a:r>
              <a:rPr lang="en-US" sz="2400" dirty="0" smtClean="0">
                <a:solidFill>
                  <a:srgbClr val="FFFFFF"/>
                </a:solidFill>
              </a:rPr>
              <a:t>.</a:t>
            </a:r>
            <a:endParaRPr lang="en-US" sz="2400" dirty="0">
              <a:solidFill>
                <a:srgbClr val="FFFFFF"/>
              </a:solidFill>
            </a:endParaRPr>
          </a:p>
        </p:txBody>
      </p:sp>
      <p:pic>
        <p:nvPicPr>
          <p:cNvPr id="5" name="Picture 4"/>
          <p:cNvPicPr>
            <a:picLocks noChangeAspect="1"/>
          </p:cNvPicPr>
          <p:nvPr/>
        </p:nvPicPr>
        <p:blipFill>
          <a:blip r:embed="rId3"/>
          <a:stretch>
            <a:fillRect/>
          </a:stretch>
        </p:blipFill>
        <p:spPr>
          <a:xfrm>
            <a:off x="0" y="1488237"/>
            <a:ext cx="9144000" cy="2802361"/>
          </a:xfrm>
          <a:prstGeom prst="rect">
            <a:avLst/>
          </a:prstGeom>
        </p:spPr>
      </p:pic>
      <p:sp>
        <p:nvSpPr>
          <p:cNvPr id="7" name="Subtitle 2"/>
          <p:cNvSpPr txBox="1">
            <a:spLocks/>
          </p:cNvSpPr>
          <p:nvPr/>
        </p:nvSpPr>
        <p:spPr bwMode="auto">
          <a:xfrm>
            <a:off x="1" y="6438615"/>
            <a:ext cx="9143999" cy="55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04" tIns="45702" rIns="91404" bIns="45702" numCol="1" anchor="t" anchorCtr="0" compatLnSpc="1">
            <a:prstTxWarp prst="textNoShape">
              <a:avLst/>
            </a:prstTxWarp>
          </a:bodyPr>
          <a:lstStyle>
            <a:lvl1pPr marL="0" indent="0" algn="ctr" defTabSz="913608" rtl="0" eaLnBrk="0" fontAlgn="base" hangingPunct="0">
              <a:spcBef>
                <a:spcPct val="20000"/>
              </a:spcBef>
              <a:spcAft>
                <a:spcPct val="0"/>
              </a:spcAft>
              <a:buNone/>
              <a:defRPr sz="2600">
                <a:solidFill>
                  <a:schemeClr val="tx1"/>
                </a:solidFill>
                <a:latin typeface="+mn-lt"/>
                <a:ea typeface="+mn-ea"/>
                <a:cs typeface="+mn-cs"/>
              </a:defRPr>
            </a:lvl1pPr>
            <a:lvl2pPr marL="388653" indent="0" algn="ctr" defTabSz="913608" rtl="0" eaLnBrk="0" fontAlgn="base" hangingPunct="0">
              <a:spcBef>
                <a:spcPct val="20000"/>
              </a:spcBef>
              <a:spcAft>
                <a:spcPct val="0"/>
              </a:spcAft>
              <a:buNone/>
              <a:defRPr sz="2600">
                <a:solidFill>
                  <a:schemeClr val="tx1"/>
                </a:solidFill>
                <a:latin typeface="Gill Alt One MT Light" charset="0"/>
                <a:ea typeface="+mn-ea"/>
              </a:defRPr>
            </a:lvl2pPr>
            <a:lvl3pPr marL="777309" indent="0" algn="ctr" defTabSz="913608" rtl="0" eaLnBrk="0" fontAlgn="base" hangingPunct="0">
              <a:spcBef>
                <a:spcPct val="20000"/>
              </a:spcBef>
              <a:spcAft>
                <a:spcPct val="0"/>
              </a:spcAft>
              <a:buNone/>
              <a:defRPr sz="2600">
                <a:solidFill>
                  <a:schemeClr val="tx1"/>
                </a:solidFill>
                <a:latin typeface="Gill Alt One MT Light" charset="0"/>
                <a:ea typeface="+mn-ea"/>
              </a:defRPr>
            </a:lvl3pPr>
            <a:lvl4pPr marL="1165963" indent="0" algn="ctr" defTabSz="913608" rtl="0" eaLnBrk="0" fontAlgn="base" hangingPunct="0">
              <a:spcBef>
                <a:spcPct val="20000"/>
              </a:spcBef>
              <a:spcAft>
                <a:spcPct val="0"/>
              </a:spcAft>
              <a:buNone/>
              <a:defRPr sz="2000">
                <a:solidFill>
                  <a:schemeClr val="tx1"/>
                </a:solidFill>
                <a:latin typeface="Gill Alt One MT Light" charset="0"/>
                <a:ea typeface="+mn-ea"/>
              </a:defRPr>
            </a:lvl4pPr>
            <a:lvl5pPr marL="1554619" indent="0" algn="ctr" defTabSz="913608" rtl="0" eaLnBrk="0" fontAlgn="base" hangingPunct="0">
              <a:spcBef>
                <a:spcPct val="20000"/>
              </a:spcBef>
              <a:spcAft>
                <a:spcPct val="0"/>
              </a:spcAft>
              <a:buNone/>
              <a:defRPr sz="1400">
                <a:solidFill>
                  <a:schemeClr val="tx1"/>
                </a:solidFill>
                <a:latin typeface="Gill Alt One MT Light" charset="0"/>
                <a:ea typeface="+mn-ea"/>
              </a:defRPr>
            </a:lvl5pPr>
            <a:lvl6pPr marL="1943272" indent="0" algn="ctr" defTabSz="913608" rtl="0" eaLnBrk="0" fontAlgn="base" hangingPunct="0">
              <a:spcBef>
                <a:spcPct val="20000"/>
              </a:spcBef>
              <a:spcAft>
                <a:spcPct val="0"/>
              </a:spcAft>
              <a:buNone/>
              <a:defRPr sz="1400">
                <a:solidFill>
                  <a:schemeClr val="tx1"/>
                </a:solidFill>
                <a:latin typeface="Gill Alt One MT Light" charset="0"/>
                <a:ea typeface="+mn-ea"/>
              </a:defRPr>
            </a:lvl6pPr>
            <a:lvl7pPr marL="2331926" indent="0" algn="ctr" defTabSz="913608" rtl="0" eaLnBrk="0" fontAlgn="base" hangingPunct="0">
              <a:spcBef>
                <a:spcPct val="20000"/>
              </a:spcBef>
              <a:spcAft>
                <a:spcPct val="0"/>
              </a:spcAft>
              <a:buNone/>
              <a:defRPr sz="1400">
                <a:solidFill>
                  <a:schemeClr val="tx1"/>
                </a:solidFill>
                <a:latin typeface="Gill Alt One MT Light" charset="0"/>
                <a:ea typeface="+mn-ea"/>
              </a:defRPr>
            </a:lvl7pPr>
            <a:lvl8pPr marL="2720580" indent="0" algn="ctr" defTabSz="913608" rtl="0" eaLnBrk="0" fontAlgn="base" hangingPunct="0">
              <a:spcBef>
                <a:spcPct val="20000"/>
              </a:spcBef>
              <a:spcAft>
                <a:spcPct val="0"/>
              </a:spcAft>
              <a:buNone/>
              <a:defRPr sz="1400">
                <a:solidFill>
                  <a:schemeClr val="tx1"/>
                </a:solidFill>
                <a:latin typeface="Gill Alt One MT Light" charset="0"/>
                <a:ea typeface="+mn-ea"/>
              </a:defRPr>
            </a:lvl8pPr>
            <a:lvl9pPr marL="3109235" indent="0" algn="ctr" defTabSz="913608" rtl="0" eaLnBrk="0" fontAlgn="base" hangingPunct="0">
              <a:spcBef>
                <a:spcPct val="20000"/>
              </a:spcBef>
              <a:spcAft>
                <a:spcPct val="0"/>
              </a:spcAft>
              <a:buNone/>
              <a:defRPr sz="1400">
                <a:solidFill>
                  <a:schemeClr val="tx1"/>
                </a:solidFill>
                <a:latin typeface="Gill Alt One MT Light" charset="0"/>
                <a:ea typeface="+mn-ea"/>
              </a:defRPr>
            </a:lvl9pPr>
          </a:lstStyle>
          <a:p>
            <a:r>
              <a:rPr lang="de-CH" sz="1600" dirty="0" smtClean="0">
                <a:solidFill>
                  <a:srgbClr val="FFFFFF"/>
                </a:solidFill>
              </a:rPr>
              <a:t>Vienna, 04.09.2017</a:t>
            </a:r>
            <a:endParaRPr lang="de-CH" sz="1600" dirty="0">
              <a:solidFill>
                <a:srgbClr val="FFFFFF"/>
              </a:solidFill>
            </a:endParaRPr>
          </a:p>
        </p:txBody>
      </p:sp>
      <p:pic>
        <p:nvPicPr>
          <p:cNvPr id="8" name="Picture 7"/>
          <p:cNvPicPr>
            <a:picLocks noChangeAspect="1"/>
          </p:cNvPicPr>
          <p:nvPr/>
        </p:nvPicPr>
        <p:blipFill>
          <a:blip r:embed="rId4"/>
          <a:stretch>
            <a:fillRect/>
          </a:stretch>
        </p:blipFill>
        <p:spPr>
          <a:xfrm>
            <a:off x="152400" y="0"/>
            <a:ext cx="8839200" cy="1485900"/>
          </a:xfrm>
          <a:prstGeom prst="rect">
            <a:avLst/>
          </a:prstGeom>
        </p:spPr>
      </p:pic>
    </p:spTree>
    <p:extLst>
      <p:ext uri="{BB962C8B-B14F-4D97-AF65-F5344CB8AC3E}">
        <p14:creationId xmlns:p14="http://schemas.microsoft.com/office/powerpoint/2010/main" val="6973078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5203" y="2293965"/>
            <a:ext cx="184666" cy="369332"/>
          </a:xfrm>
          <a:prstGeom prst="rect">
            <a:avLst/>
          </a:prstGeom>
          <a:noFill/>
        </p:spPr>
        <p:txBody>
          <a:bodyPr wrap="none" rtlCol="0">
            <a:spAutoFit/>
          </a:bodyPr>
          <a:lstStyle/>
          <a:p>
            <a:endParaRPr lang="en-US" dirty="0"/>
          </a:p>
        </p:txBody>
      </p:sp>
      <p:pic>
        <p:nvPicPr>
          <p:cNvPr id="4"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389591098"/>
              </p:ext>
            </p:extLst>
          </p:nvPr>
        </p:nvGraphicFramePr>
        <p:xfrm>
          <a:off x="834881" y="2330449"/>
          <a:ext cx="7838263" cy="3901423"/>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p:cNvSpPr txBox="1">
            <a:spLocks/>
          </p:cNvSpPr>
          <p:nvPr/>
        </p:nvSpPr>
        <p:spPr>
          <a:xfrm>
            <a:off x="457200" y="274638"/>
            <a:ext cx="6962654" cy="8659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Results II: Importance of wind project features</a:t>
            </a:r>
            <a:endParaRPr lang="en-US" sz="2600" dirty="0"/>
          </a:p>
        </p:txBody>
      </p:sp>
    </p:spTree>
    <p:extLst>
      <p:ext uri="{BB962C8B-B14F-4D97-AF65-F5344CB8AC3E}">
        <p14:creationId xmlns:p14="http://schemas.microsoft.com/office/powerpoint/2010/main" val="22616859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pic>
        <p:nvPicPr>
          <p:cNvPr id="6" name="Picture 5"/>
          <p:cNvPicPr>
            <a:picLocks noChangeAspect="1"/>
          </p:cNvPicPr>
          <p:nvPr/>
        </p:nvPicPr>
        <p:blipFill>
          <a:blip r:embed="rId4"/>
          <a:stretch>
            <a:fillRect/>
          </a:stretch>
        </p:blipFill>
        <p:spPr>
          <a:xfrm>
            <a:off x="0" y="849915"/>
            <a:ext cx="9144000" cy="5817759"/>
          </a:xfrm>
          <a:prstGeom prst="rect">
            <a:avLst/>
          </a:prstGeom>
        </p:spPr>
      </p:pic>
      <p:sp>
        <p:nvSpPr>
          <p:cNvPr id="7" name="Title 1"/>
          <p:cNvSpPr txBox="1">
            <a:spLocks/>
          </p:cNvSpPr>
          <p:nvPr/>
        </p:nvSpPr>
        <p:spPr>
          <a:xfrm>
            <a:off x="457200" y="274638"/>
            <a:ext cx="6962654" cy="8659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Results III: cross-country comparison</a:t>
            </a:r>
            <a:endParaRPr lang="en-US" sz="2600" dirty="0"/>
          </a:p>
        </p:txBody>
      </p:sp>
    </p:spTree>
    <p:extLst>
      <p:ext uri="{BB962C8B-B14F-4D97-AF65-F5344CB8AC3E}">
        <p14:creationId xmlns:p14="http://schemas.microsoft.com/office/powerpoint/2010/main" val="37199230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85380" cy="4525963"/>
          </a:xfrm>
        </p:spPr>
        <p:txBody>
          <a:bodyPr>
            <a:noAutofit/>
          </a:bodyPr>
          <a:lstStyle/>
          <a:p>
            <a:r>
              <a:rPr lang="en-US" sz="2600" dirty="0" smtClean="0"/>
              <a:t>High share of population </a:t>
            </a:r>
            <a:r>
              <a:rPr lang="en-US" sz="2600" dirty="0"/>
              <a:t>in CH, </a:t>
            </a:r>
            <a:r>
              <a:rPr lang="en-US" sz="2600" dirty="0" smtClean="0"/>
              <a:t>EE, UA would like to see wind energy developed on national and local levels </a:t>
            </a:r>
          </a:p>
          <a:p>
            <a:r>
              <a:rPr lang="en-US" sz="2600" dirty="0" smtClean="0"/>
              <a:t>Despite different history, natural resource endowment, </a:t>
            </a:r>
            <a:r>
              <a:rPr lang="en-US" sz="2600" dirty="0"/>
              <a:t>&amp;</a:t>
            </a:r>
            <a:r>
              <a:rPr lang="en-US" sz="2600" dirty="0" smtClean="0"/>
              <a:t> electricity market structure, respondents in CH, EE, and UA had similar preferences </a:t>
            </a:r>
            <a:r>
              <a:rPr lang="en-US" sz="2600" dirty="0" err="1" smtClean="0"/>
              <a:t>wrt</a:t>
            </a:r>
            <a:r>
              <a:rPr lang="en-US" sz="2600" dirty="0" smtClean="0"/>
              <a:t> to features of wind projects</a:t>
            </a:r>
          </a:p>
          <a:p>
            <a:r>
              <a:rPr lang="en-US" sz="2600" dirty="0" smtClean="0"/>
              <a:t>Eco</a:t>
            </a:r>
            <a:r>
              <a:rPr lang="en-US" sz="2600" dirty="0"/>
              <a:t>-impact, location, developer </a:t>
            </a:r>
            <a:r>
              <a:rPr lang="en-US" sz="2600" dirty="0" smtClean="0"/>
              <a:t>identity of higher importance, followed by procedural </a:t>
            </a:r>
            <a:r>
              <a:rPr lang="en-US" sz="2600" dirty="0"/>
              <a:t>and distributional </a:t>
            </a:r>
            <a:r>
              <a:rPr lang="en-US" sz="2600" dirty="0" smtClean="0"/>
              <a:t>justice</a:t>
            </a:r>
          </a:p>
          <a:p>
            <a:r>
              <a:rPr lang="en-US" sz="2600" dirty="0" smtClean="0"/>
              <a:t>Most </a:t>
            </a:r>
            <a:r>
              <a:rPr lang="en-US" sz="2600" dirty="0"/>
              <a:t>important to keep wind projects ‘nature-friendly’ </a:t>
            </a:r>
            <a:r>
              <a:rPr lang="en-US" sz="2600" dirty="0" smtClean="0"/>
              <a:t>and ‘local’</a:t>
            </a:r>
          </a:p>
        </p:txBody>
      </p:sp>
      <p:pic>
        <p:nvPicPr>
          <p:cNvPr id="4"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sp>
        <p:nvSpPr>
          <p:cNvPr id="5" name="Title 1"/>
          <p:cNvSpPr txBox="1">
            <a:spLocks/>
          </p:cNvSpPr>
          <p:nvPr/>
        </p:nvSpPr>
        <p:spPr>
          <a:xfrm>
            <a:off x="457200" y="274638"/>
            <a:ext cx="6962654" cy="8659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Conclusions I:</a:t>
            </a:r>
            <a:endParaRPr lang="en-US" sz="2600" dirty="0"/>
          </a:p>
        </p:txBody>
      </p:sp>
    </p:spTree>
    <p:extLst>
      <p:ext uri="{BB962C8B-B14F-4D97-AF65-F5344CB8AC3E}">
        <p14:creationId xmlns:p14="http://schemas.microsoft.com/office/powerpoint/2010/main" val="35927628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600" dirty="0"/>
              <a:t>Highest social acceptance of the wind project that: </a:t>
            </a:r>
          </a:p>
          <a:p>
            <a:pPr marL="0" indent="0">
              <a:buNone/>
            </a:pPr>
            <a:r>
              <a:rPr lang="en-US" sz="2600" dirty="0"/>
              <a:t>-has smallest ecological impact</a:t>
            </a:r>
          </a:p>
          <a:p>
            <a:pPr marL="0" indent="0">
              <a:buNone/>
            </a:pPr>
            <a:r>
              <a:rPr lang="en-US" sz="2600" dirty="0"/>
              <a:t>-is in industrial or commercial zone </a:t>
            </a:r>
          </a:p>
          <a:p>
            <a:pPr marL="0" indent="0">
              <a:buNone/>
            </a:pPr>
            <a:r>
              <a:rPr lang="en-US" sz="2600" dirty="0"/>
              <a:t>-is developed by a utility company, alone or with a specialized investor</a:t>
            </a:r>
          </a:p>
          <a:p>
            <a:pPr marL="0" indent="0">
              <a:buNone/>
            </a:pPr>
            <a:r>
              <a:rPr lang="en-US" sz="2600" dirty="0"/>
              <a:t>-offers revenue sharing with municipality or all residents</a:t>
            </a:r>
          </a:p>
          <a:p>
            <a:pPr marL="0" indent="0">
              <a:buNone/>
            </a:pPr>
            <a:r>
              <a:rPr lang="en-US" sz="2600" dirty="0"/>
              <a:t>-allows local population co-determine the number and location of wind turbines </a:t>
            </a:r>
          </a:p>
          <a:p>
            <a:endParaRPr lang="en-US" sz="2600" dirty="0" smtClean="0"/>
          </a:p>
        </p:txBody>
      </p:sp>
      <p:pic>
        <p:nvPicPr>
          <p:cNvPr id="4"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sp>
        <p:nvSpPr>
          <p:cNvPr id="6" name="Title 1"/>
          <p:cNvSpPr txBox="1">
            <a:spLocks/>
          </p:cNvSpPr>
          <p:nvPr/>
        </p:nvSpPr>
        <p:spPr>
          <a:xfrm>
            <a:off x="457200" y="274638"/>
            <a:ext cx="6962654" cy="8659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Conclusions II:</a:t>
            </a:r>
            <a:endParaRPr lang="en-US" sz="2600" dirty="0"/>
          </a:p>
        </p:txBody>
      </p:sp>
    </p:spTree>
    <p:extLst>
      <p:ext uri="{BB962C8B-B14F-4D97-AF65-F5344CB8AC3E}">
        <p14:creationId xmlns:p14="http://schemas.microsoft.com/office/powerpoint/2010/main" val="36298238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hlinkClick r:id="rId3"/>
              </a:rPr>
              <a:t>anna.ebers@unisg.ch</a:t>
            </a:r>
            <a:r>
              <a:rPr lang="en-US" sz="2800" dirty="0" smtClean="0"/>
              <a:t> </a:t>
            </a:r>
          </a:p>
          <a:p>
            <a:pPr marL="0" indent="0">
              <a:buNone/>
            </a:pPr>
            <a:r>
              <a:rPr lang="en-US" sz="2800" dirty="0" smtClean="0">
                <a:hlinkClick r:id="rId4"/>
              </a:rPr>
              <a:t>aebers@umd.edu</a:t>
            </a:r>
            <a:r>
              <a:rPr lang="en-US" sz="2800" dirty="0" smtClean="0"/>
              <a:t> </a:t>
            </a:r>
            <a:endParaRPr lang="en-US" sz="2800" dirty="0" smtClean="0"/>
          </a:p>
          <a:p>
            <a:pPr marL="0" indent="0">
              <a:buNone/>
            </a:pPr>
            <a:endParaRPr lang="en-US" sz="2800" dirty="0"/>
          </a:p>
          <a:p>
            <a:pPr marL="0" indent="0">
              <a:buNone/>
            </a:pPr>
            <a:r>
              <a:rPr lang="en-US" sz="2800" dirty="0" smtClean="0"/>
              <a:t>Funding: </a:t>
            </a:r>
          </a:p>
          <a:p>
            <a:pPr marL="0" indent="0">
              <a:buNone/>
            </a:pPr>
            <a:r>
              <a:rPr lang="en-US" sz="2800" dirty="0" smtClean="0"/>
              <a:t>Swiss National Science Foundation</a:t>
            </a:r>
          </a:p>
          <a:p>
            <a:pPr marL="0" indent="0">
              <a:buNone/>
            </a:pPr>
            <a:r>
              <a:rPr lang="en-US" sz="2800" dirty="0" smtClean="0"/>
              <a:t>CTI and SCCER CREST</a:t>
            </a:r>
          </a:p>
          <a:p>
            <a:pPr marL="0" indent="0">
              <a:buNone/>
            </a:pPr>
            <a:r>
              <a:rPr lang="en-US" sz="2800" dirty="0" smtClean="0"/>
              <a:t>Private donations</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2282922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sp>
        <p:nvSpPr>
          <p:cNvPr id="2" name="Title 1"/>
          <p:cNvSpPr>
            <a:spLocks noGrp="1"/>
          </p:cNvSpPr>
          <p:nvPr>
            <p:ph type="title"/>
          </p:nvPr>
        </p:nvSpPr>
        <p:spPr>
          <a:xfrm>
            <a:off x="-215900" y="0"/>
            <a:ext cx="8229600" cy="1143000"/>
          </a:xfrm>
        </p:spPr>
        <p:txBody>
          <a:bodyPr/>
          <a:lstStyle/>
          <a:p>
            <a:r>
              <a:rPr lang="en-US" dirty="0" smtClean="0"/>
              <a:t>Local energy source</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234729906"/>
              </p:ext>
            </p:extLst>
          </p:nvPr>
        </p:nvGraphicFramePr>
        <p:xfrm>
          <a:off x="431800" y="1022350"/>
          <a:ext cx="8280400" cy="2654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117379245"/>
              </p:ext>
            </p:extLst>
          </p:nvPr>
        </p:nvGraphicFramePr>
        <p:xfrm>
          <a:off x="431800" y="3752850"/>
          <a:ext cx="8280400" cy="26543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5426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sp>
        <p:nvSpPr>
          <p:cNvPr id="2" name="Title 1"/>
          <p:cNvSpPr>
            <a:spLocks noGrp="1"/>
          </p:cNvSpPr>
          <p:nvPr>
            <p:ph type="title"/>
          </p:nvPr>
        </p:nvSpPr>
        <p:spPr>
          <a:xfrm>
            <a:off x="-215900" y="0"/>
            <a:ext cx="8229600" cy="1143000"/>
          </a:xfrm>
        </p:spPr>
        <p:txBody>
          <a:bodyPr/>
          <a:lstStyle/>
          <a:p>
            <a:r>
              <a:rPr lang="en-US" dirty="0" smtClean="0"/>
              <a:t>Economic opportunity</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996539245"/>
              </p:ext>
            </p:extLst>
          </p:nvPr>
        </p:nvGraphicFramePr>
        <p:xfrm>
          <a:off x="431800" y="1098550"/>
          <a:ext cx="8280400" cy="2654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580075449"/>
              </p:ext>
            </p:extLst>
          </p:nvPr>
        </p:nvGraphicFramePr>
        <p:xfrm>
          <a:off x="431800" y="4248150"/>
          <a:ext cx="8280400" cy="26543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1716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sp>
        <p:nvSpPr>
          <p:cNvPr id="2" name="Title 1"/>
          <p:cNvSpPr>
            <a:spLocks noGrp="1"/>
          </p:cNvSpPr>
          <p:nvPr>
            <p:ph type="title"/>
          </p:nvPr>
        </p:nvSpPr>
        <p:spPr>
          <a:xfrm>
            <a:off x="-215900" y="0"/>
            <a:ext cx="8229600" cy="1143000"/>
          </a:xfrm>
        </p:spPr>
        <p:txBody>
          <a:bodyPr/>
          <a:lstStyle/>
          <a:p>
            <a:r>
              <a:rPr lang="en-US" dirty="0" smtClean="0"/>
              <a:t>Problematic aspects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823455622"/>
              </p:ext>
            </p:extLst>
          </p:nvPr>
        </p:nvGraphicFramePr>
        <p:xfrm>
          <a:off x="431800" y="946150"/>
          <a:ext cx="8280400" cy="2654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4219679915"/>
              </p:ext>
            </p:extLst>
          </p:nvPr>
        </p:nvGraphicFramePr>
        <p:xfrm>
          <a:off x="431800" y="3600450"/>
          <a:ext cx="8280400" cy="2654300"/>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p:cNvPicPr>
            <a:picLocks noChangeAspect="1"/>
          </p:cNvPicPr>
          <p:nvPr/>
        </p:nvPicPr>
        <p:blipFill>
          <a:blip r:embed="rId6"/>
          <a:stretch>
            <a:fillRect/>
          </a:stretch>
        </p:blipFill>
        <p:spPr>
          <a:xfrm>
            <a:off x="406400" y="946150"/>
            <a:ext cx="8305800" cy="2679700"/>
          </a:xfrm>
          <a:prstGeom prst="rect">
            <a:avLst/>
          </a:prstGeom>
        </p:spPr>
      </p:pic>
    </p:spTree>
    <p:extLst>
      <p:ext uri="{BB962C8B-B14F-4D97-AF65-F5344CB8AC3E}">
        <p14:creationId xmlns:p14="http://schemas.microsoft.com/office/powerpoint/2010/main" val="1952542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sp>
        <p:nvSpPr>
          <p:cNvPr id="2" name="Title 1"/>
          <p:cNvSpPr>
            <a:spLocks noGrp="1"/>
          </p:cNvSpPr>
          <p:nvPr>
            <p:ph type="title"/>
          </p:nvPr>
        </p:nvSpPr>
        <p:spPr>
          <a:xfrm>
            <a:off x="-215900" y="0"/>
            <a:ext cx="8229600" cy="1143000"/>
          </a:xfrm>
        </p:spPr>
        <p:txBody>
          <a:bodyPr/>
          <a:lstStyle/>
          <a:p>
            <a:r>
              <a:rPr lang="en-US" dirty="0" smtClean="0"/>
              <a:t>Landscape impacts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850714811"/>
              </p:ext>
            </p:extLst>
          </p:nvPr>
        </p:nvGraphicFramePr>
        <p:xfrm>
          <a:off x="431800" y="1225550"/>
          <a:ext cx="8280400" cy="2654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899006035"/>
              </p:ext>
            </p:extLst>
          </p:nvPr>
        </p:nvGraphicFramePr>
        <p:xfrm>
          <a:off x="431800" y="3924300"/>
          <a:ext cx="8280400" cy="2654300"/>
        </p:xfrm>
        <a:graphic>
          <a:graphicData uri="http://schemas.openxmlformats.org/drawingml/2006/chart">
            <c:chart xmlns:c="http://schemas.openxmlformats.org/drawingml/2006/chart" xmlns:r="http://schemas.openxmlformats.org/officeDocument/2006/relationships" r:id="rId5"/>
          </a:graphicData>
        </a:graphic>
      </p:graphicFrame>
      <p:pic>
        <p:nvPicPr>
          <p:cNvPr id="10" name="Picture 9"/>
          <p:cNvPicPr>
            <a:picLocks noChangeAspect="1"/>
          </p:cNvPicPr>
          <p:nvPr/>
        </p:nvPicPr>
        <p:blipFill>
          <a:blip r:embed="rId6"/>
          <a:stretch>
            <a:fillRect/>
          </a:stretch>
        </p:blipFill>
        <p:spPr>
          <a:xfrm>
            <a:off x="419100" y="1225550"/>
            <a:ext cx="8305800" cy="2679700"/>
          </a:xfrm>
          <a:prstGeom prst="rect">
            <a:avLst/>
          </a:prstGeom>
        </p:spPr>
      </p:pic>
    </p:spTree>
    <p:extLst>
      <p:ext uri="{BB962C8B-B14F-4D97-AF65-F5344CB8AC3E}">
        <p14:creationId xmlns:p14="http://schemas.microsoft.com/office/powerpoint/2010/main" val="3813261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sp>
        <p:nvSpPr>
          <p:cNvPr id="2" name="Title 1"/>
          <p:cNvSpPr>
            <a:spLocks noGrp="1"/>
          </p:cNvSpPr>
          <p:nvPr>
            <p:ph type="title"/>
          </p:nvPr>
        </p:nvSpPr>
        <p:spPr>
          <a:xfrm>
            <a:off x="-215900" y="0"/>
            <a:ext cx="8229600" cy="1143000"/>
          </a:xfrm>
        </p:spPr>
        <p:txBody>
          <a:bodyPr/>
          <a:lstStyle/>
          <a:p>
            <a:r>
              <a:rPr lang="en-US" dirty="0" smtClean="0"/>
              <a:t>Wind energy beliefs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271836168"/>
              </p:ext>
            </p:extLst>
          </p:nvPr>
        </p:nvGraphicFramePr>
        <p:xfrm>
          <a:off x="0" y="1130300"/>
          <a:ext cx="8280400" cy="2654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900954116"/>
              </p:ext>
            </p:extLst>
          </p:nvPr>
        </p:nvGraphicFramePr>
        <p:xfrm>
          <a:off x="0" y="3848100"/>
          <a:ext cx="8280400" cy="26543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482308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62654" cy="865912"/>
          </a:xfrm>
        </p:spPr>
        <p:txBody>
          <a:bodyPr>
            <a:noAutofit/>
          </a:bodyPr>
          <a:lstStyle/>
          <a:p>
            <a:pPr algn="l"/>
            <a:r>
              <a:rPr lang="en-US" sz="2600" dirty="0" smtClean="0"/>
              <a:t>Research question 1: </a:t>
            </a:r>
            <a:endParaRPr lang="en-US" sz="2600" dirty="0"/>
          </a:p>
        </p:txBody>
      </p:sp>
      <p:pic>
        <p:nvPicPr>
          <p:cNvPr id="4"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10114773"/>
              </p:ext>
            </p:extLst>
          </p:nvPr>
        </p:nvGraphicFramePr>
        <p:xfrm>
          <a:off x="69537" y="6086621"/>
          <a:ext cx="5927491" cy="228600"/>
        </p:xfrm>
        <a:graphic>
          <a:graphicData uri="http://schemas.openxmlformats.org/drawingml/2006/table">
            <a:tbl>
              <a:tblPr/>
              <a:tblGrid>
                <a:gridCol w="5927491"/>
              </a:tblGrid>
              <a:tr h="228600">
                <a:tc>
                  <a:txBody>
                    <a:bodyPr/>
                    <a:lstStyle/>
                    <a:p>
                      <a:pPr algn="ctr" fontAlgn="ctr"/>
                      <a:r>
                        <a:rPr lang="en-US" sz="1100" b="0" i="0" u="none" strike="noStrike" dirty="0">
                          <a:solidFill>
                            <a:srgbClr val="595959"/>
                          </a:solidFill>
                          <a:effectLst/>
                          <a:latin typeface="Calibri"/>
                        </a:rPr>
                        <a:t>Installed wind energy capacity by </a:t>
                      </a:r>
                      <a:r>
                        <a:rPr lang="en-US" sz="1100" b="0" i="0" u="none" strike="noStrike" dirty="0" smtClean="0">
                          <a:solidFill>
                            <a:srgbClr val="595959"/>
                          </a:solidFill>
                          <a:effectLst/>
                          <a:latin typeface="Calibri"/>
                        </a:rPr>
                        <a:t>2016</a:t>
                      </a:r>
                      <a:endParaRPr lang="en-US" sz="1100" b="0" i="0" u="none" strike="noStrike" dirty="0">
                        <a:solidFill>
                          <a:srgbClr val="595959"/>
                        </a:solidFill>
                        <a:effectLst/>
                        <a:latin typeface="Calibri"/>
                      </a:endParaRPr>
                    </a:p>
                  </a:txBody>
                  <a:tcPr marL="12700" marR="12700" marT="12700" marB="0" anchor="ctr">
                    <a:lnL>
                      <a:noFill/>
                    </a:lnL>
                    <a:lnR>
                      <a:noFill/>
                    </a:lnR>
                    <a:lnT>
                      <a:noFill/>
                    </a:lnT>
                    <a:lnB>
                      <a:noFill/>
                    </a:lnB>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45783106"/>
              </p:ext>
            </p:extLst>
          </p:nvPr>
        </p:nvGraphicFramePr>
        <p:xfrm>
          <a:off x="1263650" y="1625600"/>
          <a:ext cx="6616700" cy="36068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1063746" y="1199340"/>
            <a:ext cx="7285057" cy="369332"/>
          </a:xfrm>
          <a:prstGeom prst="rect">
            <a:avLst/>
          </a:prstGeom>
        </p:spPr>
        <p:txBody>
          <a:bodyPr wrap="square">
            <a:spAutoFit/>
          </a:bodyPr>
          <a:lstStyle/>
          <a:p>
            <a:r>
              <a:rPr lang="en-US" dirty="0" smtClean="0"/>
              <a:t>How does </a:t>
            </a:r>
            <a:r>
              <a:rPr lang="en-US" dirty="0"/>
              <a:t>social acceptance </a:t>
            </a:r>
            <a:r>
              <a:rPr lang="en-US" dirty="0" smtClean="0"/>
              <a:t>of </a:t>
            </a:r>
            <a:r>
              <a:rPr lang="en-US" dirty="0"/>
              <a:t>wind </a:t>
            </a:r>
            <a:r>
              <a:rPr lang="en-US" dirty="0" smtClean="0"/>
              <a:t>power projects differ </a:t>
            </a:r>
            <a:r>
              <a:rPr lang="en-US" dirty="0"/>
              <a:t>across countries?</a:t>
            </a:r>
          </a:p>
        </p:txBody>
      </p:sp>
    </p:spTree>
    <p:extLst>
      <p:ext uri="{BB962C8B-B14F-4D97-AF65-F5344CB8AC3E}">
        <p14:creationId xmlns:p14="http://schemas.microsoft.com/office/powerpoint/2010/main" val="37075603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rcRect t="6809" b="6809"/>
          <a:stretch>
            <a:fillRect/>
          </a:stretch>
        </p:blipFill>
        <p:spPr>
          <a:xfrm>
            <a:off x="457200" y="1709080"/>
            <a:ext cx="5936163" cy="3264661"/>
          </a:xfrm>
        </p:spPr>
      </p:pic>
      <p:pic>
        <p:nvPicPr>
          <p:cNvPr id="4" name="Bild 1" descr="Bildschirmfoto 2015-08-27 um 17.06.2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sp>
        <p:nvSpPr>
          <p:cNvPr id="8" name="Subtitle 2"/>
          <p:cNvSpPr txBox="1">
            <a:spLocks/>
          </p:cNvSpPr>
          <p:nvPr/>
        </p:nvSpPr>
        <p:spPr bwMode="auto">
          <a:xfrm>
            <a:off x="4252306" y="3921379"/>
            <a:ext cx="4774106" cy="262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04" tIns="45702" rIns="91404" bIns="45702" numCol="1" anchor="t" anchorCtr="0" compatLnSpc="1">
            <a:prstTxWarp prst="textNoShape">
              <a:avLst/>
            </a:prstTxWarp>
          </a:bodyPr>
          <a:lstStyle>
            <a:lvl1pPr marL="0" indent="0" algn="ctr" defTabSz="913608" rtl="0" eaLnBrk="0" fontAlgn="base" hangingPunct="0">
              <a:spcBef>
                <a:spcPct val="20000"/>
              </a:spcBef>
              <a:spcAft>
                <a:spcPct val="0"/>
              </a:spcAft>
              <a:buNone/>
              <a:defRPr sz="2600">
                <a:solidFill>
                  <a:schemeClr val="tx1"/>
                </a:solidFill>
                <a:latin typeface="+mn-lt"/>
                <a:ea typeface="+mn-ea"/>
                <a:cs typeface="+mn-cs"/>
              </a:defRPr>
            </a:lvl1pPr>
            <a:lvl2pPr marL="388653" indent="0" algn="ctr" defTabSz="913608" rtl="0" eaLnBrk="0" fontAlgn="base" hangingPunct="0">
              <a:spcBef>
                <a:spcPct val="20000"/>
              </a:spcBef>
              <a:spcAft>
                <a:spcPct val="0"/>
              </a:spcAft>
              <a:buNone/>
              <a:defRPr sz="2600">
                <a:solidFill>
                  <a:schemeClr val="tx1"/>
                </a:solidFill>
                <a:latin typeface="Gill Alt One MT Light" charset="0"/>
                <a:ea typeface="+mn-ea"/>
              </a:defRPr>
            </a:lvl2pPr>
            <a:lvl3pPr marL="777309" indent="0" algn="ctr" defTabSz="913608" rtl="0" eaLnBrk="0" fontAlgn="base" hangingPunct="0">
              <a:spcBef>
                <a:spcPct val="20000"/>
              </a:spcBef>
              <a:spcAft>
                <a:spcPct val="0"/>
              </a:spcAft>
              <a:buNone/>
              <a:defRPr sz="2600">
                <a:solidFill>
                  <a:schemeClr val="tx1"/>
                </a:solidFill>
                <a:latin typeface="Gill Alt One MT Light" charset="0"/>
                <a:ea typeface="+mn-ea"/>
              </a:defRPr>
            </a:lvl3pPr>
            <a:lvl4pPr marL="1165963" indent="0" algn="ctr" defTabSz="913608" rtl="0" eaLnBrk="0" fontAlgn="base" hangingPunct="0">
              <a:spcBef>
                <a:spcPct val="20000"/>
              </a:spcBef>
              <a:spcAft>
                <a:spcPct val="0"/>
              </a:spcAft>
              <a:buNone/>
              <a:defRPr sz="2000">
                <a:solidFill>
                  <a:schemeClr val="tx1"/>
                </a:solidFill>
                <a:latin typeface="Gill Alt One MT Light" charset="0"/>
                <a:ea typeface="+mn-ea"/>
              </a:defRPr>
            </a:lvl4pPr>
            <a:lvl5pPr marL="1554619" indent="0" algn="ctr" defTabSz="913608" rtl="0" eaLnBrk="0" fontAlgn="base" hangingPunct="0">
              <a:spcBef>
                <a:spcPct val="20000"/>
              </a:spcBef>
              <a:spcAft>
                <a:spcPct val="0"/>
              </a:spcAft>
              <a:buNone/>
              <a:defRPr sz="1400">
                <a:solidFill>
                  <a:schemeClr val="tx1"/>
                </a:solidFill>
                <a:latin typeface="Gill Alt One MT Light" charset="0"/>
                <a:ea typeface="+mn-ea"/>
              </a:defRPr>
            </a:lvl5pPr>
            <a:lvl6pPr marL="1943272" indent="0" algn="ctr" defTabSz="913608" rtl="0" eaLnBrk="0" fontAlgn="base" hangingPunct="0">
              <a:spcBef>
                <a:spcPct val="20000"/>
              </a:spcBef>
              <a:spcAft>
                <a:spcPct val="0"/>
              </a:spcAft>
              <a:buNone/>
              <a:defRPr sz="1400">
                <a:solidFill>
                  <a:schemeClr val="tx1"/>
                </a:solidFill>
                <a:latin typeface="Gill Alt One MT Light" charset="0"/>
                <a:ea typeface="+mn-ea"/>
              </a:defRPr>
            </a:lvl6pPr>
            <a:lvl7pPr marL="2331926" indent="0" algn="ctr" defTabSz="913608" rtl="0" eaLnBrk="0" fontAlgn="base" hangingPunct="0">
              <a:spcBef>
                <a:spcPct val="20000"/>
              </a:spcBef>
              <a:spcAft>
                <a:spcPct val="0"/>
              </a:spcAft>
              <a:buNone/>
              <a:defRPr sz="1400">
                <a:solidFill>
                  <a:schemeClr val="tx1"/>
                </a:solidFill>
                <a:latin typeface="Gill Alt One MT Light" charset="0"/>
                <a:ea typeface="+mn-ea"/>
              </a:defRPr>
            </a:lvl7pPr>
            <a:lvl8pPr marL="2720580" indent="0" algn="ctr" defTabSz="913608" rtl="0" eaLnBrk="0" fontAlgn="base" hangingPunct="0">
              <a:spcBef>
                <a:spcPct val="20000"/>
              </a:spcBef>
              <a:spcAft>
                <a:spcPct val="0"/>
              </a:spcAft>
              <a:buNone/>
              <a:defRPr sz="1400">
                <a:solidFill>
                  <a:schemeClr val="tx1"/>
                </a:solidFill>
                <a:latin typeface="Gill Alt One MT Light" charset="0"/>
                <a:ea typeface="+mn-ea"/>
              </a:defRPr>
            </a:lvl8pPr>
            <a:lvl9pPr marL="3109235" indent="0" algn="ctr" defTabSz="913608" rtl="0" eaLnBrk="0" fontAlgn="base" hangingPunct="0">
              <a:spcBef>
                <a:spcPct val="20000"/>
              </a:spcBef>
              <a:spcAft>
                <a:spcPct val="0"/>
              </a:spcAft>
              <a:buNone/>
              <a:defRPr sz="1400">
                <a:solidFill>
                  <a:schemeClr val="tx1"/>
                </a:solidFill>
                <a:latin typeface="Gill Alt One MT Light" charset="0"/>
                <a:ea typeface="+mn-ea"/>
              </a:defRPr>
            </a:lvl9pPr>
          </a:lstStyle>
          <a:p>
            <a:pPr algn="r"/>
            <a:endParaRPr lang="de-CH" sz="1800" dirty="0">
              <a:solidFill>
                <a:srgbClr val="000000"/>
              </a:solidFill>
            </a:endParaRPr>
          </a:p>
        </p:txBody>
      </p:sp>
      <p:sp>
        <p:nvSpPr>
          <p:cNvPr id="12" name="Title 1"/>
          <p:cNvSpPr txBox="1">
            <a:spLocks/>
          </p:cNvSpPr>
          <p:nvPr/>
        </p:nvSpPr>
        <p:spPr>
          <a:xfrm>
            <a:off x="457200" y="274638"/>
            <a:ext cx="6962654" cy="8659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Geographic focus: Eastern Switzerland</a:t>
            </a:r>
            <a:endParaRPr lang="en-US" sz="2600" dirty="0"/>
          </a:p>
        </p:txBody>
      </p:sp>
    </p:spTree>
    <p:extLst>
      <p:ext uri="{BB962C8B-B14F-4D97-AF65-F5344CB8AC3E}">
        <p14:creationId xmlns:p14="http://schemas.microsoft.com/office/powerpoint/2010/main" val="508470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sp>
        <p:nvSpPr>
          <p:cNvPr id="8" name="Subtitle 2"/>
          <p:cNvSpPr txBox="1">
            <a:spLocks/>
          </p:cNvSpPr>
          <p:nvPr/>
        </p:nvSpPr>
        <p:spPr bwMode="auto">
          <a:xfrm>
            <a:off x="4252306" y="3921379"/>
            <a:ext cx="4774106" cy="262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04" tIns="45702" rIns="91404" bIns="45702" numCol="1" anchor="t" anchorCtr="0" compatLnSpc="1">
            <a:prstTxWarp prst="textNoShape">
              <a:avLst/>
            </a:prstTxWarp>
          </a:bodyPr>
          <a:lstStyle>
            <a:lvl1pPr marL="0" indent="0" algn="ctr" defTabSz="913608" rtl="0" eaLnBrk="0" fontAlgn="base" hangingPunct="0">
              <a:spcBef>
                <a:spcPct val="20000"/>
              </a:spcBef>
              <a:spcAft>
                <a:spcPct val="0"/>
              </a:spcAft>
              <a:buNone/>
              <a:defRPr sz="2600">
                <a:solidFill>
                  <a:schemeClr val="tx1"/>
                </a:solidFill>
                <a:latin typeface="+mn-lt"/>
                <a:ea typeface="+mn-ea"/>
                <a:cs typeface="+mn-cs"/>
              </a:defRPr>
            </a:lvl1pPr>
            <a:lvl2pPr marL="388653" indent="0" algn="ctr" defTabSz="913608" rtl="0" eaLnBrk="0" fontAlgn="base" hangingPunct="0">
              <a:spcBef>
                <a:spcPct val="20000"/>
              </a:spcBef>
              <a:spcAft>
                <a:spcPct val="0"/>
              </a:spcAft>
              <a:buNone/>
              <a:defRPr sz="2600">
                <a:solidFill>
                  <a:schemeClr val="tx1"/>
                </a:solidFill>
                <a:latin typeface="Gill Alt One MT Light" charset="0"/>
                <a:ea typeface="+mn-ea"/>
              </a:defRPr>
            </a:lvl2pPr>
            <a:lvl3pPr marL="777309" indent="0" algn="ctr" defTabSz="913608" rtl="0" eaLnBrk="0" fontAlgn="base" hangingPunct="0">
              <a:spcBef>
                <a:spcPct val="20000"/>
              </a:spcBef>
              <a:spcAft>
                <a:spcPct val="0"/>
              </a:spcAft>
              <a:buNone/>
              <a:defRPr sz="2600">
                <a:solidFill>
                  <a:schemeClr val="tx1"/>
                </a:solidFill>
                <a:latin typeface="Gill Alt One MT Light" charset="0"/>
                <a:ea typeface="+mn-ea"/>
              </a:defRPr>
            </a:lvl3pPr>
            <a:lvl4pPr marL="1165963" indent="0" algn="ctr" defTabSz="913608" rtl="0" eaLnBrk="0" fontAlgn="base" hangingPunct="0">
              <a:spcBef>
                <a:spcPct val="20000"/>
              </a:spcBef>
              <a:spcAft>
                <a:spcPct val="0"/>
              </a:spcAft>
              <a:buNone/>
              <a:defRPr sz="2000">
                <a:solidFill>
                  <a:schemeClr val="tx1"/>
                </a:solidFill>
                <a:latin typeface="Gill Alt One MT Light" charset="0"/>
                <a:ea typeface="+mn-ea"/>
              </a:defRPr>
            </a:lvl4pPr>
            <a:lvl5pPr marL="1554619" indent="0" algn="ctr" defTabSz="913608" rtl="0" eaLnBrk="0" fontAlgn="base" hangingPunct="0">
              <a:spcBef>
                <a:spcPct val="20000"/>
              </a:spcBef>
              <a:spcAft>
                <a:spcPct val="0"/>
              </a:spcAft>
              <a:buNone/>
              <a:defRPr sz="1400">
                <a:solidFill>
                  <a:schemeClr val="tx1"/>
                </a:solidFill>
                <a:latin typeface="Gill Alt One MT Light" charset="0"/>
                <a:ea typeface="+mn-ea"/>
              </a:defRPr>
            </a:lvl5pPr>
            <a:lvl6pPr marL="1943272" indent="0" algn="ctr" defTabSz="913608" rtl="0" eaLnBrk="0" fontAlgn="base" hangingPunct="0">
              <a:spcBef>
                <a:spcPct val="20000"/>
              </a:spcBef>
              <a:spcAft>
                <a:spcPct val="0"/>
              </a:spcAft>
              <a:buNone/>
              <a:defRPr sz="1400">
                <a:solidFill>
                  <a:schemeClr val="tx1"/>
                </a:solidFill>
                <a:latin typeface="Gill Alt One MT Light" charset="0"/>
                <a:ea typeface="+mn-ea"/>
              </a:defRPr>
            </a:lvl6pPr>
            <a:lvl7pPr marL="2331926" indent="0" algn="ctr" defTabSz="913608" rtl="0" eaLnBrk="0" fontAlgn="base" hangingPunct="0">
              <a:spcBef>
                <a:spcPct val="20000"/>
              </a:spcBef>
              <a:spcAft>
                <a:spcPct val="0"/>
              </a:spcAft>
              <a:buNone/>
              <a:defRPr sz="1400">
                <a:solidFill>
                  <a:schemeClr val="tx1"/>
                </a:solidFill>
                <a:latin typeface="Gill Alt One MT Light" charset="0"/>
                <a:ea typeface="+mn-ea"/>
              </a:defRPr>
            </a:lvl7pPr>
            <a:lvl8pPr marL="2720580" indent="0" algn="ctr" defTabSz="913608" rtl="0" eaLnBrk="0" fontAlgn="base" hangingPunct="0">
              <a:spcBef>
                <a:spcPct val="20000"/>
              </a:spcBef>
              <a:spcAft>
                <a:spcPct val="0"/>
              </a:spcAft>
              <a:buNone/>
              <a:defRPr sz="1400">
                <a:solidFill>
                  <a:schemeClr val="tx1"/>
                </a:solidFill>
                <a:latin typeface="Gill Alt One MT Light" charset="0"/>
                <a:ea typeface="+mn-ea"/>
              </a:defRPr>
            </a:lvl8pPr>
            <a:lvl9pPr marL="3109235" indent="0" algn="ctr" defTabSz="913608" rtl="0" eaLnBrk="0" fontAlgn="base" hangingPunct="0">
              <a:spcBef>
                <a:spcPct val="20000"/>
              </a:spcBef>
              <a:spcAft>
                <a:spcPct val="0"/>
              </a:spcAft>
              <a:buNone/>
              <a:defRPr sz="1400">
                <a:solidFill>
                  <a:schemeClr val="tx1"/>
                </a:solidFill>
                <a:latin typeface="Gill Alt One MT Light" charset="0"/>
                <a:ea typeface="+mn-ea"/>
              </a:defRPr>
            </a:lvl9pPr>
          </a:lstStyle>
          <a:p>
            <a:pPr algn="r"/>
            <a:endParaRPr lang="de-CH" sz="1800" dirty="0">
              <a:solidFill>
                <a:srgbClr val="000000"/>
              </a:solidFill>
            </a:endParaRPr>
          </a:p>
        </p:txBody>
      </p:sp>
      <p:pic>
        <p:nvPicPr>
          <p:cNvPr id="7" name="Picture 6"/>
          <p:cNvPicPr>
            <a:picLocks noChangeAspect="1"/>
          </p:cNvPicPr>
          <p:nvPr/>
        </p:nvPicPr>
        <p:blipFill>
          <a:blip r:embed="rId4"/>
          <a:stretch>
            <a:fillRect/>
          </a:stretch>
        </p:blipFill>
        <p:spPr>
          <a:xfrm>
            <a:off x="3186658" y="1709080"/>
            <a:ext cx="5585468" cy="3264661"/>
          </a:xfrm>
          <a:prstGeom prst="rect">
            <a:avLst/>
          </a:prstGeom>
        </p:spPr>
      </p:pic>
      <p:sp>
        <p:nvSpPr>
          <p:cNvPr id="12" name="Title 1"/>
          <p:cNvSpPr txBox="1">
            <a:spLocks/>
          </p:cNvSpPr>
          <p:nvPr/>
        </p:nvSpPr>
        <p:spPr>
          <a:xfrm>
            <a:off x="457200" y="274638"/>
            <a:ext cx="6962654" cy="8659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Geographic focus: Western Estonia </a:t>
            </a:r>
            <a:endParaRPr lang="en-US" sz="2600" dirty="0"/>
          </a:p>
        </p:txBody>
      </p:sp>
    </p:spTree>
    <p:extLst>
      <p:ext uri="{BB962C8B-B14F-4D97-AF65-F5344CB8AC3E}">
        <p14:creationId xmlns:p14="http://schemas.microsoft.com/office/powerpoint/2010/main" val="1928401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sp>
        <p:nvSpPr>
          <p:cNvPr id="8" name="Subtitle 2"/>
          <p:cNvSpPr txBox="1">
            <a:spLocks/>
          </p:cNvSpPr>
          <p:nvPr/>
        </p:nvSpPr>
        <p:spPr bwMode="auto">
          <a:xfrm>
            <a:off x="4252306" y="3921379"/>
            <a:ext cx="4774106" cy="262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04" tIns="45702" rIns="91404" bIns="45702" numCol="1" anchor="t" anchorCtr="0" compatLnSpc="1">
            <a:prstTxWarp prst="textNoShape">
              <a:avLst/>
            </a:prstTxWarp>
          </a:bodyPr>
          <a:lstStyle>
            <a:lvl1pPr marL="0" indent="0" algn="ctr" defTabSz="913608" rtl="0" eaLnBrk="0" fontAlgn="base" hangingPunct="0">
              <a:spcBef>
                <a:spcPct val="20000"/>
              </a:spcBef>
              <a:spcAft>
                <a:spcPct val="0"/>
              </a:spcAft>
              <a:buNone/>
              <a:defRPr sz="2600">
                <a:solidFill>
                  <a:schemeClr val="tx1"/>
                </a:solidFill>
                <a:latin typeface="+mn-lt"/>
                <a:ea typeface="+mn-ea"/>
                <a:cs typeface="+mn-cs"/>
              </a:defRPr>
            </a:lvl1pPr>
            <a:lvl2pPr marL="388653" indent="0" algn="ctr" defTabSz="913608" rtl="0" eaLnBrk="0" fontAlgn="base" hangingPunct="0">
              <a:spcBef>
                <a:spcPct val="20000"/>
              </a:spcBef>
              <a:spcAft>
                <a:spcPct val="0"/>
              </a:spcAft>
              <a:buNone/>
              <a:defRPr sz="2600">
                <a:solidFill>
                  <a:schemeClr val="tx1"/>
                </a:solidFill>
                <a:latin typeface="Gill Alt One MT Light" charset="0"/>
                <a:ea typeface="+mn-ea"/>
              </a:defRPr>
            </a:lvl2pPr>
            <a:lvl3pPr marL="777309" indent="0" algn="ctr" defTabSz="913608" rtl="0" eaLnBrk="0" fontAlgn="base" hangingPunct="0">
              <a:spcBef>
                <a:spcPct val="20000"/>
              </a:spcBef>
              <a:spcAft>
                <a:spcPct val="0"/>
              </a:spcAft>
              <a:buNone/>
              <a:defRPr sz="2600">
                <a:solidFill>
                  <a:schemeClr val="tx1"/>
                </a:solidFill>
                <a:latin typeface="Gill Alt One MT Light" charset="0"/>
                <a:ea typeface="+mn-ea"/>
              </a:defRPr>
            </a:lvl3pPr>
            <a:lvl4pPr marL="1165963" indent="0" algn="ctr" defTabSz="913608" rtl="0" eaLnBrk="0" fontAlgn="base" hangingPunct="0">
              <a:spcBef>
                <a:spcPct val="20000"/>
              </a:spcBef>
              <a:spcAft>
                <a:spcPct val="0"/>
              </a:spcAft>
              <a:buNone/>
              <a:defRPr sz="2000">
                <a:solidFill>
                  <a:schemeClr val="tx1"/>
                </a:solidFill>
                <a:latin typeface="Gill Alt One MT Light" charset="0"/>
                <a:ea typeface="+mn-ea"/>
              </a:defRPr>
            </a:lvl4pPr>
            <a:lvl5pPr marL="1554619" indent="0" algn="ctr" defTabSz="913608" rtl="0" eaLnBrk="0" fontAlgn="base" hangingPunct="0">
              <a:spcBef>
                <a:spcPct val="20000"/>
              </a:spcBef>
              <a:spcAft>
                <a:spcPct val="0"/>
              </a:spcAft>
              <a:buNone/>
              <a:defRPr sz="1400">
                <a:solidFill>
                  <a:schemeClr val="tx1"/>
                </a:solidFill>
                <a:latin typeface="Gill Alt One MT Light" charset="0"/>
                <a:ea typeface="+mn-ea"/>
              </a:defRPr>
            </a:lvl5pPr>
            <a:lvl6pPr marL="1943272" indent="0" algn="ctr" defTabSz="913608" rtl="0" eaLnBrk="0" fontAlgn="base" hangingPunct="0">
              <a:spcBef>
                <a:spcPct val="20000"/>
              </a:spcBef>
              <a:spcAft>
                <a:spcPct val="0"/>
              </a:spcAft>
              <a:buNone/>
              <a:defRPr sz="1400">
                <a:solidFill>
                  <a:schemeClr val="tx1"/>
                </a:solidFill>
                <a:latin typeface="Gill Alt One MT Light" charset="0"/>
                <a:ea typeface="+mn-ea"/>
              </a:defRPr>
            </a:lvl6pPr>
            <a:lvl7pPr marL="2331926" indent="0" algn="ctr" defTabSz="913608" rtl="0" eaLnBrk="0" fontAlgn="base" hangingPunct="0">
              <a:spcBef>
                <a:spcPct val="20000"/>
              </a:spcBef>
              <a:spcAft>
                <a:spcPct val="0"/>
              </a:spcAft>
              <a:buNone/>
              <a:defRPr sz="1400">
                <a:solidFill>
                  <a:schemeClr val="tx1"/>
                </a:solidFill>
                <a:latin typeface="Gill Alt One MT Light" charset="0"/>
                <a:ea typeface="+mn-ea"/>
              </a:defRPr>
            </a:lvl7pPr>
            <a:lvl8pPr marL="2720580" indent="0" algn="ctr" defTabSz="913608" rtl="0" eaLnBrk="0" fontAlgn="base" hangingPunct="0">
              <a:spcBef>
                <a:spcPct val="20000"/>
              </a:spcBef>
              <a:spcAft>
                <a:spcPct val="0"/>
              </a:spcAft>
              <a:buNone/>
              <a:defRPr sz="1400">
                <a:solidFill>
                  <a:schemeClr val="tx1"/>
                </a:solidFill>
                <a:latin typeface="Gill Alt One MT Light" charset="0"/>
                <a:ea typeface="+mn-ea"/>
              </a:defRPr>
            </a:lvl8pPr>
            <a:lvl9pPr marL="3109235" indent="0" algn="ctr" defTabSz="913608" rtl="0" eaLnBrk="0" fontAlgn="base" hangingPunct="0">
              <a:spcBef>
                <a:spcPct val="20000"/>
              </a:spcBef>
              <a:spcAft>
                <a:spcPct val="0"/>
              </a:spcAft>
              <a:buNone/>
              <a:defRPr sz="1400">
                <a:solidFill>
                  <a:schemeClr val="tx1"/>
                </a:solidFill>
                <a:latin typeface="Gill Alt One MT Light" charset="0"/>
                <a:ea typeface="+mn-ea"/>
              </a:defRPr>
            </a:lvl9pPr>
          </a:lstStyle>
          <a:p>
            <a:pPr algn="r"/>
            <a:endParaRPr lang="de-CH" sz="1800" dirty="0">
              <a:solidFill>
                <a:srgbClr val="000000"/>
              </a:solidFill>
            </a:endParaRPr>
          </a:p>
        </p:txBody>
      </p:sp>
      <p:pic>
        <p:nvPicPr>
          <p:cNvPr id="10" name="Picture 9"/>
          <p:cNvPicPr>
            <a:picLocks noChangeAspect="1"/>
          </p:cNvPicPr>
          <p:nvPr/>
        </p:nvPicPr>
        <p:blipFill>
          <a:blip r:embed="rId4"/>
          <a:stretch>
            <a:fillRect/>
          </a:stretch>
        </p:blipFill>
        <p:spPr>
          <a:xfrm>
            <a:off x="2010768" y="1543538"/>
            <a:ext cx="6220448" cy="4130192"/>
          </a:xfrm>
          <a:prstGeom prst="rect">
            <a:avLst/>
          </a:prstGeom>
        </p:spPr>
      </p:pic>
      <p:sp>
        <p:nvSpPr>
          <p:cNvPr id="12" name="Title 1"/>
          <p:cNvSpPr txBox="1">
            <a:spLocks/>
          </p:cNvSpPr>
          <p:nvPr/>
        </p:nvSpPr>
        <p:spPr>
          <a:xfrm>
            <a:off x="457200" y="274638"/>
            <a:ext cx="6962654" cy="8659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Geographic focus: Southern Ukraine </a:t>
            </a:r>
            <a:endParaRPr lang="en-US" sz="2600" dirty="0"/>
          </a:p>
        </p:txBody>
      </p:sp>
    </p:spTree>
    <p:extLst>
      <p:ext uri="{BB962C8B-B14F-4D97-AF65-F5344CB8AC3E}">
        <p14:creationId xmlns:p14="http://schemas.microsoft.com/office/powerpoint/2010/main" val="537128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rot="16200000">
            <a:off x="-1157509" y="3032712"/>
            <a:ext cx="4491891" cy="73211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b="1" dirty="0" smtClean="0">
                <a:solidFill>
                  <a:srgbClr val="2D6A2B"/>
                </a:solidFill>
                <a:latin typeface="Calibri"/>
                <a:cs typeface="Calibri"/>
              </a:rPr>
              <a:t>Wind </a:t>
            </a:r>
            <a:r>
              <a:rPr lang="de-CH" b="1" dirty="0" err="1" smtClean="0">
                <a:solidFill>
                  <a:srgbClr val="2D6A2B"/>
                </a:solidFill>
                <a:latin typeface="Calibri"/>
                <a:cs typeface="Calibri"/>
              </a:rPr>
              <a:t>project</a:t>
            </a:r>
            <a:r>
              <a:rPr lang="de-CH" b="1" dirty="0" smtClean="0">
                <a:solidFill>
                  <a:srgbClr val="2D6A2B"/>
                </a:solidFill>
                <a:latin typeface="Calibri"/>
                <a:cs typeface="Calibri"/>
              </a:rPr>
              <a:t> </a:t>
            </a:r>
            <a:r>
              <a:rPr lang="de-CH" b="1" dirty="0" err="1" smtClean="0">
                <a:solidFill>
                  <a:srgbClr val="265B2E"/>
                </a:solidFill>
                <a:latin typeface="Calibri"/>
                <a:cs typeface="Calibri"/>
              </a:rPr>
              <a:t>characteristics</a:t>
            </a:r>
            <a:endParaRPr lang="de-CH" b="1" dirty="0">
              <a:solidFill>
                <a:srgbClr val="265B2E"/>
              </a:solidFill>
              <a:latin typeface="Calibri"/>
              <a:cs typeface="Calibri"/>
            </a:endParaRPr>
          </a:p>
        </p:txBody>
      </p:sp>
      <p:sp>
        <p:nvSpPr>
          <p:cNvPr id="21" name="Oval 20"/>
          <p:cNvSpPr/>
          <p:nvPr/>
        </p:nvSpPr>
        <p:spPr>
          <a:xfrm>
            <a:off x="1403647" y="1744172"/>
            <a:ext cx="2380779" cy="732118"/>
          </a:xfrm>
          <a:prstGeom prst="ellipse">
            <a:avLst/>
          </a:prstGeom>
          <a:solidFill>
            <a:schemeClr val="bg1"/>
          </a:solidFill>
          <a:ln>
            <a:solidFill>
              <a:srgbClr val="7E7E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err="1">
                <a:solidFill>
                  <a:schemeClr val="tx1"/>
                </a:solidFill>
                <a:latin typeface="Calibri"/>
                <a:cs typeface="Calibri"/>
              </a:rPr>
              <a:t>E</a:t>
            </a:r>
            <a:r>
              <a:rPr lang="de-CH" dirty="0" err="1" smtClean="0">
                <a:solidFill>
                  <a:schemeClr val="tx1"/>
                </a:solidFill>
                <a:latin typeface="Calibri"/>
                <a:cs typeface="Calibri"/>
              </a:rPr>
              <a:t>cological</a:t>
            </a:r>
            <a:r>
              <a:rPr lang="de-CH" dirty="0" smtClean="0">
                <a:solidFill>
                  <a:schemeClr val="tx1"/>
                </a:solidFill>
                <a:latin typeface="Calibri"/>
                <a:cs typeface="Calibri"/>
              </a:rPr>
              <a:t> </a:t>
            </a:r>
            <a:r>
              <a:rPr lang="de-CH" dirty="0" err="1" smtClean="0">
                <a:solidFill>
                  <a:schemeClr val="tx1"/>
                </a:solidFill>
                <a:latin typeface="Calibri"/>
                <a:cs typeface="Calibri"/>
              </a:rPr>
              <a:t>impact</a:t>
            </a:r>
            <a:endParaRPr lang="de-CH" dirty="0">
              <a:solidFill>
                <a:schemeClr val="tx1"/>
              </a:solidFill>
              <a:latin typeface="Calibri"/>
              <a:cs typeface="Calibri"/>
            </a:endParaRPr>
          </a:p>
        </p:txBody>
      </p:sp>
      <p:sp>
        <p:nvSpPr>
          <p:cNvPr id="22" name="Oval 21"/>
          <p:cNvSpPr/>
          <p:nvPr/>
        </p:nvSpPr>
        <p:spPr>
          <a:xfrm>
            <a:off x="1403647" y="2482271"/>
            <a:ext cx="2380779" cy="732118"/>
          </a:xfrm>
          <a:prstGeom prst="ellipse">
            <a:avLst/>
          </a:prstGeom>
          <a:solidFill>
            <a:schemeClr val="bg1"/>
          </a:solidFill>
          <a:ln>
            <a:solidFill>
              <a:srgbClr val="7E7E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a:solidFill>
                  <a:schemeClr val="tx1"/>
                </a:solidFill>
                <a:latin typeface="Calibri"/>
                <a:cs typeface="Calibri"/>
              </a:rPr>
              <a:t>Location</a:t>
            </a:r>
          </a:p>
        </p:txBody>
      </p:sp>
      <p:sp>
        <p:nvSpPr>
          <p:cNvPr id="14" name="Oval 13"/>
          <p:cNvSpPr/>
          <p:nvPr/>
        </p:nvSpPr>
        <p:spPr>
          <a:xfrm>
            <a:off x="1464453" y="3993026"/>
            <a:ext cx="2380779" cy="732118"/>
          </a:xfrm>
          <a:prstGeom prst="ellipse">
            <a:avLst/>
          </a:prstGeom>
          <a:solidFill>
            <a:schemeClr val="bg1"/>
          </a:solidFill>
          <a:ln>
            <a:solidFill>
              <a:srgbClr val="7E7E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solidFill>
                  <a:schemeClr val="tx1"/>
                </a:solidFill>
                <a:latin typeface="Calibri"/>
                <a:cs typeface="Calibri"/>
              </a:rPr>
              <a:t>Profit-</a:t>
            </a:r>
            <a:r>
              <a:rPr lang="de-CH" dirty="0" err="1" smtClean="0">
                <a:solidFill>
                  <a:schemeClr val="tx1"/>
                </a:solidFill>
                <a:latin typeface="Calibri"/>
                <a:cs typeface="Calibri"/>
              </a:rPr>
              <a:t>sharing</a:t>
            </a:r>
            <a:endParaRPr lang="de-CH" dirty="0">
              <a:solidFill>
                <a:schemeClr val="tx1"/>
              </a:solidFill>
              <a:latin typeface="Calibri"/>
              <a:cs typeface="Calibri"/>
            </a:endParaRPr>
          </a:p>
        </p:txBody>
      </p:sp>
      <p:sp>
        <p:nvSpPr>
          <p:cNvPr id="15" name="Oval 14"/>
          <p:cNvSpPr/>
          <p:nvPr/>
        </p:nvSpPr>
        <p:spPr>
          <a:xfrm>
            <a:off x="1454496" y="4743519"/>
            <a:ext cx="2380779" cy="732118"/>
          </a:xfrm>
          <a:prstGeom prst="ellipse">
            <a:avLst/>
          </a:prstGeom>
          <a:solidFill>
            <a:schemeClr val="bg1"/>
          </a:solidFill>
          <a:ln>
            <a:solidFill>
              <a:srgbClr val="7E7E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solidFill>
                  <a:schemeClr val="tx1"/>
                </a:solidFill>
                <a:latin typeface="Calibri"/>
                <a:cs typeface="Calibri"/>
              </a:rPr>
              <a:t>Public </a:t>
            </a:r>
            <a:r>
              <a:rPr lang="de-CH" dirty="0" err="1" smtClean="0">
                <a:solidFill>
                  <a:schemeClr val="tx1"/>
                </a:solidFill>
                <a:latin typeface="Calibri"/>
                <a:cs typeface="Calibri"/>
              </a:rPr>
              <a:t>participation</a:t>
            </a:r>
            <a:endParaRPr lang="de-CH" dirty="0">
              <a:solidFill>
                <a:schemeClr val="tx1"/>
              </a:solidFill>
              <a:latin typeface="Calibri"/>
              <a:cs typeface="Calibri"/>
            </a:endParaRPr>
          </a:p>
        </p:txBody>
      </p:sp>
      <p:cxnSp>
        <p:nvCxnSpPr>
          <p:cNvPr id="7" name="Straight Arrow Connector 6"/>
          <p:cNvCxnSpPr>
            <a:endCxn id="30" idx="2"/>
          </p:cNvCxnSpPr>
          <p:nvPr/>
        </p:nvCxnSpPr>
        <p:spPr>
          <a:xfrm flipV="1">
            <a:off x="4700665" y="3339860"/>
            <a:ext cx="1099034" cy="18546"/>
          </a:xfrm>
          <a:prstGeom prst="straightConnector1">
            <a:avLst/>
          </a:prstGeom>
          <a:ln w="12700" cmpd="sng">
            <a:solidFill>
              <a:srgbClr val="7E7E7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1" idx="6"/>
          </p:cNvCxnSpPr>
          <p:nvPr/>
        </p:nvCxnSpPr>
        <p:spPr>
          <a:xfrm>
            <a:off x="3784426" y="2110231"/>
            <a:ext cx="931590" cy="1248174"/>
          </a:xfrm>
          <a:prstGeom prst="straightConnector1">
            <a:avLst/>
          </a:prstGeom>
          <a:ln w="12700" cmpd="sng">
            <a:solidFill>
              <a:srgbClr val="7E7E7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2" idx="6"/>
          </p:cNvCxnSpPr>
          <p:nvPr/>
        </p:nvCxnSpPr>
        <p:spPr>
          <a:xfrm>
            <a:off x="3784426" y="2848330"/>
            <a:ext cx="931590" cy="510075"/>
          </a:xfrm>
          <a:prstGeom prst="straightConnector1">
            <a:avLst/>
          </a:prstGeom>
          <a:ln w="12700" cmpd="sng">
            <a:solidFill>
              <a:srgbClr val="7E7E7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4" idx="6"/>
          </p:cNvCxnSpPr>
          <p:nvPr/>
        </p:nvCxnSpPr>
        <p:spPr>
          <a:xfrm flipV="1">
            <a:off x="3845232" y="3358407"/>
            <a:ext cx="855433" cy="1000678"/>
          </a:xfrm>
          <a:prstGeom prst="straightConnector1">
            <a:avLst/>
          </a:prstGeom>
          <a:ln w="12700" cmpd="sng">
            <a:solidFill>
              <a:srgbClr val="7E7E7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5" idx="6"/>
          </p:cNvCxnSpPr>
          <p:nvPr/>
        </p:nvCxnSpPr>
        <p:spPr>
          <a:xfrm flipV="1">
            <a:off x="3835275" y="3358406"/>
            <a:ext cx="865390" cy="1751172"/>
          </a:xfrm>
          <a:prstGeom prst="straightConnector1">
            <a:avLst/>
          </a:prstGeom>
          <a:ln w="12700" cmpd="sng">
            <a:solidFill>
              <a:srgbClr val="7E7E7E"/>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1375567" y="3235033"/>
            <a:ext cx="2480554" cy="732118"/>
          </a:xfrm>
          <a:prstGeom prst="ellipse">
            <a:avLst/>
          </a:prstGeom>
          <a:solidFill>
            <a:schemeClr val="bg1"/>
          </a:solidFill>
          <a:ln>
            <a:solidFill>
              <a:srgbClr val="7E7E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a:solidFill>
                  <a:schemeClr val="tx1"/>
                </a:solidFill>
                <a:latin typeface="Calibri"/>
                <a:cs typeface="Calibri"/>
              </a:rPr>
              <a:t>Project </a:t>
            </a:r>
            <a:r>
              <a:rPr lang="de-CH" dirty="0" err="1">
                <a:solidFill>
                  <a:schemeClr val="tx1"/>
                </a:solidFill>
                <a:latin typeface="Calibri"/>
                <a:cs typeface="Calibri"/>
              </a:rPr>
              <a:t>developer</a:t>
            </a:r>
            <a:endParaRPr lang="de-CH" dirty="0">
              <a:solidFill>
                <a:schemeClr val="tx1"/>
              </a:solidFill>
              <a:latin typeface="Calibri"/>
              <a:cs typeface="Calibri"/>
            </a:endParaRPr>
          </a:p>
        </p:txBody>
      </p:sp>
      <p:cxnSp>
        <p:nvCxnSpPr>
          <p:cNvPr id="24" name="Straight Arrow Connector 23"/>
          <p:cNvCxnSpPr>
            <a:stCxn id="20" idx="6"/>
          </p:cNvCxnSpPr>
          <p:nvPr/>
        </p:nvCxnSpPr>
        <p:spPr>
          <a:xfrm flipV="1">
            <a:off x="3856121" y="3358406"/>
            <a:ext cx="859895" cy="242686"/>
          </a:xfrm>
          <a:prstGeom prst="straightConnector1">
            <a:avLst/>
          </a:prstGeom>
          <a:ln w="12700" cmpd="sng">
            <a:solidFill>
              <a:srgbClr val="7E7E7E"/>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18"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sp>
        <p:nvSpPr>
          <p:cNvPr id="25" name="TextBox 24"/>
          <p:cNvSpPr txBox="1"/>
          <p:nvPr/>
        </p:nvSpPr>
        <p:spPr>
          <a:xfrm>
            <a:off x="4716015" y="6089879"/>
            <a:ext cx="3379627" cy="307777"/>
          </a:xfrm>
          <a:prstGeom prst="rect">
            <a:avLst/>
          </a:prstGeom>
          <a:noFill/>
          <a:ln>
            <a:noFill/>
            <a:prstDash val="dash"/>
          </a:ln>
        </p:spPr>
        <p:txBody>
          <a:bodyPr wrap="square" rtlCol="0">
            <a:spAutoFit/>
          </a:bodyPr>
          <a:lstStyle/>
          <a:p>
            <a:r>
              <a:rPr lang="de-CH" sz="1400" dirty="0" smtClean="0">
                <a:latin typeface="Calibri"/>
                <a:cs typeface="Calibri"/>
              </a:rPr>
              <a:t>Source: </a:t>
            </a:r>
            <a:r>
              <a:rPr lang="de-CH" sz="1400" dirty="0" err="1" smtClean="0">
                <a:latin typeface="Calibri"/>
                <a:cs typeface="Calibri"/>
              </a:rPr>
              <a:t>Tabi</a:t>
            </a:r>
            <a:r>
              <a:rPr lang="de-CH" sz="1400" dirty="0" smtClean="0">
                <a:latin typeface="Calibri"/>
                <a:cs typeface="Calibri"/>
              </a:rPr>
              <a:t> </a:t>
            </a:r>
            <a:r>
              <a:rPr lang="de-CH" sz="1400" dirty="0" err="1">
                <a:latin typeface="Calibri"/>
                <a:cs typeface="Calibri"/>
              </a:rPr>
              <a:t>and</a:t>
            </a:r>
            <a:r>
              <a:rPr lang="de-CH" sz="1400" dirty="0">
                <a:latin typeface="Calibri"/>
                <a:cs typeface="Calibri"/>
              </a:rPr>
              <a:t> </a:t>
            </a:r>
            <a:r>
              <a:rPr lang="de-CH" sz="1400" dirty="0" err="1">
                <a:latin typeface="Calibri"/>
                <a:cs typeface="Calibri"/>
              </a:rPr>
              <a:t>Wüstenhagen</a:t>
            </a:r>
            <a:r>
              <a:rPr lang="de-CH" sz="1400" dirty="0">
                <a:latin typeface="Calibri"/>
                <a:cs typeface="Calibri"/>
              </a:rPr>
              <a:t>, 2015</a:t>
            </a:r>
          </a:p>
        </p:txBody>
      </p:sp>
      <p:sp>
        <p:nvSpPr>
          <p:cNvPr id="30" name="Oval 29"/>
          <p:cNvSpPr/>
          <p:nvPr/>
        </p:nvSpPr>
        <p:spPr>
          <a:xfrm>
            <a:off x="5799699" y="2973801"/>
            <a:ext cx="2529852" cy="732118"/>
          </a:xfrm>
          <a:prstGeom prst="ellipse">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b="1" dirty="0" err="1">
                <a:solidFill>
                  <a:srgbClr val="265B2E"/>
                </a:solidFill>
                <a:latin typeface="Calibri"/>
                <a:cs typeface="Calibri"/>
              </a:rPr>
              <a:t>Social</a:t>
            </a:r>
            <a:r>
              <a:rPr lang="de-CH" b="1" dirty="0">
                <a:solidFill>
                  <a:srgbClr val="265B2E"/>
                </a:solidFill>
                <a:latin typeface="Calibri"/>
                <a:cs typeface="Calibri"/>
              </a:rPr>
              <a:t> </a:t>
            </a:r>
            <a:r>
              <a:rPr lang="de-CH" b="1" dirty="0" err="1">
                <a:solidFill>
                  <a:srgbClr val="265B2E"/>
                </a:solidFill>
                <a:latin typeface="Calibri"/>
                <a:cs typeface="Calibri"/>
              </a:rPr>
              <a:t>acceptance</a:t>
            </a:r>
            <a:endParaRPr lang="de-CH" b="1" dirty="0">
              <a:solidFill>
                <a:srgbClr val="265B2E"/>
              </a:solidFill>
              <a:latin typeface="Calibri"/>
              <a:cs typeface="Calibri"/>
            </a:endParaRPr>
          </a:p>
        </p:txBody>
      </p:sp>
      <p:sp>
        <p:nvSpPr>
          <p:cNvPr id="28" name="Title 1"/>
          <p:cNvSpPr txBox="1">
            <a:spLocks/>
          </p:cNvSpPr>
          <p:nvPr/>
        </p:nvSpPr>
        <p:spPr>
          <a:xfrm>
            <a:off x="457200" y="274638"/>
            <a:ext cx="6962654" cy="8659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Research question 2:</a:t>
            </a:r>
            <a:endParaRPr lang="en-US" sz="2600" dirty="0"/>
          </a:p>
        </p:txBody>
      </p:sp>
      <p:sp>
        <p:nvSpPr>
          <p:cNvPr id="29" name="Rectangle 28"/>
          <p:cNvSpPr/>
          <p:nvPr/>
        </p:nvSpPr>
        <p:spPr>
          <a:xfrm>
            <a:off x="1073487" y="955884"/>
            <a:ext cx="7285057" cy="646331"/>
          </a:xfrm>
          <a:prstGeom prst="rect">
            <a:avLst/>
          </a:prstGeom>
        </p:spPr>
        <p:txBody>
          <a:bodyPr wrap="square">
            <a:spAutoFit/>
          </a:bodyPr>
          <a:lstStyle/>
          <a:p>
            <a:r>
              <a:rPr lang="en-US" dirty="0" smtClean="0"/>
              <a:t>What characteristics of a wind project are connected to highest social acceptance?</a:t>
            </a:r>
            <a:endParaRPr lang="en-US" dirty="0"/>
          </a:p>
        </p:txBody>
      </p:sp>
    </p:spTree>
    <p:extLst>
      <p:ext uri="{BB962C8B-B14F-4D97-AF65-F5344CB8AC3E}">
        <p14:creationId xmlns:p14="http://schemas.microsoft.com/office/powerpoint/2010/main" val="12692032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79400636"/>
              </p:ext>
            </p:extLst>
          </p:nvPr>
        </p:nvGraphicFramePr>
        <p:xfrm>
          <a:off x="909506" y="1322057"/>
          <a:ext cx="7488568" cy="4956910"/>
        </p:xfrm>
        <a:graphic>
          <a:graphicData uri="http://schemas.openxmlformats.org/drawingml/2006/table">
            <a:tbl>
              <a:tblPr firstRow="1" bandRow="1">
                <a:tableStyleId>{5C22544A-7EE6-4342-B048-85BDC9FD1C3A}</a:tableStyleId>
              </a:tblPr>
              <a:tblGrid>
                <a:gridCol w="3744284">
                  <a:extLst>
                    <a:ext uri="{9D8B030D-6E8A-4147-A177-3AD203B41FA5}">
                      <a16:colId xmlns:a16="http://schemas.microsoft.com/office/drawing/2014/main" xmlns="" val="20000"/>
                    </a:ext>
                  </a:extLst>
                </a:gridCol>
                <a:gridCol w="3744284">
                  <a:extLst>
                    <a:ext uri="{9D8B030D-6E8A-4147-A177-3AD203B41FA5}">
                      <a16:colId xmlns:a16="http://schemas.microsoft.com/office/drawing/2014/main" xmlns="" val="20001"/>
                    </a:ext>
                  </a:extLst>
                </a:gridCol>
              </a:tblGrid>
              <a:tr h="704180">
                <a:tc gridSpan="2">
                  <a:txBody>
                    <a:bodyPr/>
                    <a:lstStyle/>
                    <a:p>
                      <a:endParaRPr lang="en-US" dirty="0"/>
                    </a:p>
                  </a:txBody>
                  <a:tcPr>
                    <a:solidFill>
                      <a:srgbClr val="1D5B2E"/>
                    </a:solidFill>
                  </a:tcPr>
                </a:tc>
                <a:tc hMerge="1">
                  <a:txBody>
                    <a:bodyPr/>
                    <a:lstStyle/>
                    <a:p>
                      <a:endParaRPr lang="en-US"/>
                    </a:p>
                  </a:txBody>
                  <a:tcPr/>
                </a:tc>
                <a:extLst>
                  <a:ext uri="{0D108BD9-81ED-4DB2-BD59-A6C34878D82A}">
                    <a16:rowId xmlns:a16="http://schemas.microsoft.com/office/drawing/2014/main" xmlns="" val="10000"/>
                  </a:ext>
                </a:extLst>
              </a:tr>
              <a:tr h="1272762">
                <a:tc>
                  <a:txBody>
                    <a:bodyPr/>
                    <a:lstStyle/>
                    <a:p>
                      <a:pPr algn="l" fontAlgn="ctr"/>
                      <a:r>
                        <a:rPr lang="en-US" sz="1600" b="1" i="0" u="none" strike="noStrike" dirty="0">
                          <a:solidFill>
                            <a:srgbClr val="353535"/>
                          </a:solidFill>
                          <a:effectLst/>
                          <a:latin typeface="Calibri"/>
                          <a:cs typeface="Calibri"/>
                        </a:rPr>
                        <a:t>Developer:</a:t>
                      </a:r>
                    </a:p>
                    <a:p>
                      <a:pPr marL="0" indent="0" algn="l" fontAlgn="ctr">
                        <a:buNone/>
                      </a:pPr>
                      <a:r>
                        <a:rPr lang="en-US" sz="1600" b="0" i="0" u="none" strike="noStrike" dirty="0">
                          <a:solidFill>
                            <a:srgbClr val="353535"/>
                          </a:solidFill>
                          <a:effectLst/>
                          <a:latin typeface="Calibri"/>
                          <a:cs typeface="Calibri"/>
                        </a:rPr>
                        <a:t>1) individuals from the region,</a:t>
                      </a:r>
                    </a:p>
                    <a:p>
                      <a:pPr marL="0" indent="0" algn="l" fontAlgn="ctr">
                        <a:buNone/>
                      </a:pPr>
                      <a:r>
                        <a:rPr lang="en-US" sz="1600" b="0" i="0" u="none" strike="noStrike" dirty="0">
                          <a:solidFill>
                            <a:srgbClr val="353535"/>
                          </a:solidFill>
                          <a:effectLst/>
                          <a:latin typeface="Calibri"/>
                          <a:cs typeface="Calibri"/>
                        </a:rPr>
                        <a:t>2) local electric utility,</a:t>
                      </a:r>
                    </a:p>
                    <a:p>
                      <a:pPr algn="l" fontAlgn="ctr"/>
                      <a:r>
                        <a:rPr lang="en-US" sz="1600" b="0" i="0" u="none" strike="noStrike" dirty="0">
                          <a:solidFill>
                            <a:srgbClr val="353535"/>
                          </a:solidFill>
                          <a:effectLst/>
                          <a:latin typeface="Calibri"/>
                          <a:cs typeface="Calibri"/>
                        </a:rPr>
                        <a:t>3) cooperation between local utility and a specialized investor, </a:t>
                      </a:r>
                    </a:p>
                    <a:p>
                      <a:pPr algn="l" fontAlgn="ctr"/>
                      <a:r>
                        <a:rPr lang="en-US" sz="1600" b="0" i="0" u="none" strike="noStrike" dirty="0">
                          <a:solidFill>
                            <a:srgbClr val="353535"/>
                          </a:solidFill>
                          <a:effectLst/>
                          <a:latin typeface="Calibri"/>
                          <a:cs typeface="Calibri"/>
                        </a:rPr>
                        <a:t>4) foreign energy company.</a:t>
                      </a:r>
                    </a:p>
                  </a:txBody>
                  <a:tcPr marL="12700" marR="12700" marT="12700" marB="0" anchor="ctr">
                    <a:solidFill>
                      <a:schemeClr val="bg1"/>
                    </a:solidFill>
                  </a:tcPr>
                </a:tc>
                <a:tc>
                  <a:txBody>
                    <a:bodyPr/>
                    <a:lstStyle/>
                    <a:p>
                      <a:pPr algn="l" fontAlgn="ctr"/>
                      <a:r>
                        <a:rPr lang="en-US" sz="1600" b="1" i="0" u="none" strike="noStrike" dirty="0">
                          <a:solidFill>
                            <a:srgbClr val="353535"/>
                          </a:solidFill>
                          <a:effectLst/>
                          <a:latin typeface="Calibri"/>
                          <a:cs typeface="Calibri"/>
                        </a:rPr>
                        <a:t>Location:</a:t>
                      </a:r>
                    </a:p>
                    <a:p>
                      <a:pPr marL="342900" indent="-342900" algn="l" fontAlgn="ctr">
                        <a:buAutoNum type="arabicParenR"/>
                      </a:pPr>
                      <a:r>
                        <a:rPr lang="en-US" sz="1600" b="0" i="0" u="none" strike="noStrike" dirty="0">
                          <a:solidFill>
                            <a:srgbClr val="353535"/>
                          </a:solidFill>
                          <a:effectLst/>
                          <a:latin typeface="Calibri"/>
                          <a:cs typeface="Calibri"/>
                        </a:rPr>
                        <a:t>near a residential</a:t>
                      </a:r>
                      <a:r>
                        <a:rPr lang="en-US" sz="1600" b="0" i="0" u="none" strike="noStrike" baseline="0" dirty="0">
                          <a:solidFill>
                            <a:srgbClr val="353535"/>
                          </a:solidFill>
                          <a:effectLst/>
                          <a:latin typeface="Calibri"/>
                          <a:cs typeface="Calibri"/>
                        </a:rPr>
                        <a:t> area, </a:t>
                      </a:r>
                    </a:p>
                    <a:p>
                      <a:pPr marL="342900" indent="-342900" algn="l" fontAlgn="ctr">
                        <a:buAutoNum type="arabicParenR"/>
                      </a:pPr>
                      <a:r>
                        <a:rPr lang="en-US" sz="1600" b="0" i="0" u="none" strike="noStrike" baseline="0" dirty="0">
                          <a:solidFill>
                            <a:srgbClr val="353535"/>
                          </a:solidFill>
                          <a:effectLst/>
                          <a:latin typeface="Calibri"/>
                          <a:cs typeface="Calibri"/>
                        </a:rPr>
                        <a:t>on agricultural land,</a:t>
                      </a:r>
                    </a:p>
                    <a:p>
                      <a:pPr marL="342900" indent="-342900" algn="l" fontAlgn="ctr">
                        <a:buAutoNum type="arabicParenR"/>
                      </a:pPr>
                      <a:r>
                        <a:rPr lang="en-US" sz="1600" b="0" i="0" u="none" strike="noStrike" baseline="0" dirty="0">
                          <a:solidFill>
                            <a:srgbClr val="353535"/>
                          </a:solidFill>
                          <a:effectLst/>
                          <a:latin typeface="Calibri"/>
                          <a:cs typeface="Calibri"/>
                        </a:rPr>
                        <a:t>In industrial and commercial zones,</a:t>
                      </a:r>
                      <a:r>
                        <a:rPr lang="en-US" sz="1600" b="0" i="0" u="none" strike="noStrike" dirty="0">
                          <a:solidFill>
                            <a:srgbClr val="353535"/>
                          </a:solidFill>
                          <a:effectLst/>
                          <a:latin typeface="Calibri"/>
                          <a:cs typeface="Calibri"/>
                        </a:rPr>
                        <a:t> </a:t>
                      </a:r>
                    </a:p>
                    <a:p>
                      <a:pPr marL="342900" indent="-342900" algn="l" fontAlgn="ctr">
                        <a:buAutoNum type="arabicParenR"/>
                      </a:pPr>
                      <a:r>
                        <a:rPr lang="en-US" sz="1600" b="0" i="0" u="none" strike="noStrike" dirty="0">
                          <a:solidFill>
                            <a:srgbClr val="353535"/>
                          </a:solidFill>
                          <a:effectLst/>
                          <a:latin typeface="Calibri"/>
                          <a:cs typeface="Calibri"/>
                        </a:rPr>
                        <a:t>in ecologically</a:t>
                      </a:r>
                      <a:r>
                        <a:rPr lang="en-US" sz="1600" b="0" i="0" u="none" strike="noStrike" baseline="0" dirty="0">
                          <a:solidFill>
                            <a:srgbClr val="353535"/>
                          </a:solidFill>
                          <a:effectLst/>
                          <a:latin typeface="Calibri"/>
                          <a:cs typeface="Calibri"/>
                        </a:rPr>
                        <a:t> significant landscapes &amp; protected areas</a:t>
                      </a:r>
                      <a:endParaRPr lang="en-US" sz="1600" b="0" i="0" u="none" strike="noStrike" dirty="0">
                        <a:solidFill>
                          <a:srgbClr val="353535"/>
                        </a:solidFill>
                        <a:effectLst/>
                        <a:latin typeface="Calibri"/>
                        <a:cs typeface="Calibri"/>
                      </a:endParaRPr>
                    </a:p>
                  </a:txBody>
                  <a:tcPr marL="12700" marR="12700" marT="12700" marB="0" anchor="ctr">
                    <a:solidFill>
                      <a:srgbClr val="E6FCFF"/>
                    </a:solidFill>
                  </a:tcPr>
                </a:tc>
                <a:extLst>
                  <a:ext uri="{0D108BD9-81ED-4DB2-BD59-A6C34878D82A}">
                    <a16:rowId xmlns:a16="http://schemas.microsoft.com/office/drawing/2014/main" xmlns="" val="10001"/>
                  </a:ext>
                </a:extLst>
              </a:tr>
              <a:tr h="1306712">
                <a:tc>
                  <a:txBody>
                    <a:bodyPr/>
                    <a:lstStyle/>
                    <a:p>
                      <a:pPr algn="l" fontAlgn="ctr"/>
                      <a:r>
                        <a:rPr lang="en-US" sz="1600" b="1" i="0" u="none" strike="noStrike" dirty="0" smtClean="0">
                          <a:solidFill>
                            <a:srgbClr val="353535"/>
                          </a:solidFill>
                          <a:effectLst/>
                          <a:latin typeface="Calibri"/>
                          <a:cs typeface="Calibri"/>
                        </a:rPr>
                        <a:t>Profit </a:t>
                      </a:r>
                      <a:r>
                        <a:rPr lang="en-US" sz="1600" b="1" i="0" u="none" strike="noStrike" dirty="0">
                          <a:solidFill>
                            <a:srgbClr val="353535"/>
                          </a:solidFill>
                          <a:effectLst/>
                          <a:latin typeface="Calibri"/>
                          <a:cs typeface="Calibri"/>
                        </a:rPr>
                        <a:t>sharing: </a:t>
                      </a:r>
                    </a:p>
                    <a:p>
                      <a:pPr marL="0" indent="0" algn="l" fontAlgn="ctr">
                        <a:buNone/>
                      </a:pPr>
                      <a:r>
                        <a:rPr lang="en-US" sz="1600" b="0" i="0" u="none" strike="noStrike" dirty="0">
                          <a:solidFill>
                            <a:srgbClr val="353535"/>
                          </a:solidFill>
                          <a:effectLst/>
                          <a:latin typeface="Calibri"/>
                          <a:cs typeface="Calibri"/>
                        </a:rPr>
                        <a:t>1) no revenue sharing,</a:t>
                      </a:r>
                    </a:p>
                    <a:p>
                      <a:pPr marL="0" indent="0" algn="l" fontAlgn="ctr">
                        <a:buNone/>
                      </a:pPr>
                      <a:r>
                        <a:rPr lang="en-US" sz="1600" b="0" i="0" u="none" strike="noStrike" dirty="0">
                          <a:solidFill>
                            <a:srgbClr val="353535"/>
                          </a:solidFill>
                          <a:effectLst/>
                          <a:latin typeface="Calibri"/>
                          <a:cs typeface="Calibri"/>
                        </a:rPr>
                        <a:t>2) revenue sharing with local landowner </a:t>
                      </a:r>
                    </a:p>
                    <a:p>
                      <a:pPr algn="l" fontAlgn="ctr"/>
                      <a:r>
                        <a:rPr lang="en-US" sz="1600" b="0" i="0" u="none" strike="noStrike" dirty="0">
                          <a:solidFill>
                            <a:srgbClr val="353535"/>
                          </a:solidFill>
                          <a:effectLst/>
                          <a:latin typeface="Calibri"/>
                          <a:cs typeface="Calibri"/>
                        </a:rPr>
                        <a:t>3) revenue sharing with municipality </a:t>
                      </a:r>
                    </a:p>
                    <a:p>
                      <a:pPr algn="l" fontAlgn="ctr"/>
                      <a:r>
                        <a:rPr lang="en-US" sz="1600" b="0" i="0" u="none" strike="noStrike" dirty="0">
                          <a:solidFill>
                            <a:srgbClr val="353535"/>
                          </a:solidFill>
                          <a:effectLst/>
                          <a:latin typeface="Calibri"/>
                          <a:cs typeface="Calibri"/>
                        </a:rPr>
                        <a:t>4) direct payments to all residents </a:t>
                      </a:r>
                    </a:p>
                  </a:txBody>
                  <a:tcPr marL="12700" marR="12700" marT="12700" marB="0" anchor="ctr">
                    <a:solidFill>
                      <a:srgbClr val="E6FCFF"/>
                    </a:solidFill>
                  </a:tcPr>
                </a:tc>
                <a:tc>
                  <a:txBody>
                    <a:bodyPr/>
                    <a:lstStyle/>
                    <a:p>
                      <a:pPr algn="l" fontAlgn="ctr"/>
                      <a:r>
                        <a:rPr lang="en-US" sz="1600" b="1" i="0" u="none" strike="noStrike" dirty="0" smtClean="0">
                          <a:solidFill>
                            <a:srgbClr val="353535"/>
                          </a:solidFill>
                          <a:effectLst/>
                          <a:latin typeface="Calibri"/>
                          <a:cs typeface="Calibri"/>
                        </a:rPr>
                        <a:t>Public participation</a:t>
                      </a:r>
                      <a:r>
                        <a:rPr lang="en-US" sz="1600" b="1" i="0" u="none" strike="noStrike" dirty="0">
                          <a:solidFill>
                            <a:srgbClr val="353535"/>
                          </a:solidFill>
                          <a:effectLst/>
                          <a:latin typeface="Calibri"/>
                          <a:cs typeface="Calibri"/>
                        </a:rPr>
                        <a:t>: </a:t>
                      </a:r>
                    </a:p>
                    <a:p>
                      <a:pPr marL="228600" indent="-228600" algn="l" fontAlgn="ctr">
                        <a:buAutoNum type="arabicParenR"/>
                      </a:pPr>
                      <a:r>
                        <a:rPr lang="en-US" sz="1600" b="0" i="0" u="none" strike="noStrike" dirty="0">
                          <a:solidFill>
                            <a:srgbClr val="353535"/>
                          </a:solidFill>
                          <a:effectLst/>
                          <a:latin typeface="Calibri"/>
                          <a:cs typeface="Calibri"/>
                        </a:rPr>
                        <a:t>minimal participation as required by law,</a:t>
                      </a:r>
                    </a:p>
                    <a:p>
                      <a:pPr marL="228600" indent="-228600" algn="l" fontAlgn="ctr">
                        <a:buAutoNum type="arabicParenR"/>
                      </a:pPr>
                      <a:r>
                        <a:rPr lang="en-US" sz="1600" b="0" i="0" u="none" strike="noStrike" dirty="0">
                          <a:solidFill>
                            <a:srgbClr val="353535"/>
                          </a:solidFill>
                          <a:effectLst/>
                          <a:latin typeface="Calibri"/>
                          <a:cs typeface="Calibri"/>
                        </a:rPr>
                        <a:t>informational brochure and a website,</a:t>
                      </a:r>
                    </a:p>
                    <a:p>
                      <a:pPr marL="228600" indent="-228600" algn="l" fontAlgn="ctr">
                        <a:buAutoNum type="arabicParenR"/>
                      </a:pPr>
                      <a:r>
                        <a:rPr lang="en-US" sz="1600" b="0" i="0" u="none" strike="noStrike" dirty="0">
                          <a:solidFill>
                            <a:srgbClr val="353535"/>
                          </a:solidFill>
                          <a:effectLst/>
                          <a:latin typeface="Calibri"/>
                          <a:cs typeface="Calibri"/>
                        </a:rPr>
                        <a:t>public hearing,</a:t>
                      </a:r>
                    </a:p>
                    <a:p>
                      <a:pPr marL="228600" indent="-228600" algn="l" fontAlgn="ctr">
                        <a:buAutoNum type="arabicParenR"/>
                      </a:pPr>
                      <a:r>
                        <a:rPr lang="en-US" sz="1600" b="0" i="0" u="none" strike="noStrike" dirty="0">
                          <a:solidFill>
                            <a:srgbClr val="353535"/>
                          </a:solidFill>
                          <a:effectLst/>
                          <a:latin typeface="Calibri"/>
                          <a:cs typeface="Calibri"/>
                        </a:rPr>
                        <a:t>co-determining</a:t>
                      </a:r>
                      <a:r>
                        <a:rPr lang="en-US" sz="1600" b="0" i="0" u="none" strike="noStrike" baseline="0" dirty="0">
                          <a:solidFill>
                            <a:srgbClr val="353535"/>
                          </a:solidFill>
                          <a:effectLst/>
                          <a:latin typeface="Calibri"/>
                          <a:cs typeface="Calibri"/>
                        </a:rPr>
                        <a:t> the number and location of wind turbines</a:t>
                      </a:r>
                    </a:p>
                  </a:txBody>
                  <a:tcPr marL="12700" marR="12700" marT="12700" marB="0" anchor="ctr">
                    <a:solidFill>
                      <a:srgbClr val="FFFFFF"/>
                    </a:solidFill>
                  </a:tcPr>
                </a:tc>
                <a:extLst>
                  <a:ext uri="{0D108BD9-81ED-4DB2-BD59-A6C34878D82A}">
                    <a16:rowId xmlns:a16="http://schemas.microsoft.com/office/drawing/2014/main" xmlns="" val="10002"/>
                  </a:ext>
                </a:extLst>
              </a:tr>
              <a:tr h="1306712">
                <a:tc>
                  <a:txBody>
                    <a:bodyPr/>
                    <a:lstStyle/>
                    <a:p>
                      <a:pPr algn="l" fontAlgn="ctr"/>
                      <a:r>
                        <a:rPr lang="en-US" sz="1600" b="1" i="0" u="none" strike="noStrike" dirty="0">
                          <a:solidFill>
                            <a:schemeClr val="tx1"/>
                          </a:solidFill>
                          <a:effectLst/>
                          <a:latin typeface="Calibri"/>
                          <a:cs typeface="Calibri"/>
                        </a:rPr>
                        <a:t>Ecological impact: </a:t>
                      </a:r>
                    </a:p>
                    <a:p>
                      <a:pPr marL="342900" indent="-342900" algn="l" fontAlgn="ctr">
                        <a:buAutoNum type="arabicParenR"/>
                      </a:pPr>
                      <a:r>
                        <a:rPr lang="en-US" sz="1600" b="0" i="0" u="none" strike="noStrike" dirty="0">
                          <a:solidFill>
                            <a:schemeClr val="tx1"/>
                          </a:solidFill>
                          <a:effectLst/>
                          <a:latin typeface="Calibri"/>
                          <a:cs typeface="Calibri"/>
                        </a:rPr>
                        <a:t>l</a:t>
                      </a:r>
                      <a:r>
                        <a:rPr lang="en-US" sz="1600" b="0" i="0" u="none" strike="noStrike">
                          <a:solidFill>
                            <a:schemeClr val="tx1"/>
                          </a:solidFill>
                          <a:effectLst/>
                          <a:latin typeface="Calibri"/>
                          <a:cs typeface="Calibri"/>
                        </a:rPr>
                        <a:t>arge</a:t>
                      </a:r>
                      <a:endParaRPr lang="en-US" sz="1600" b="0" i="0" u="none" strike="noStrike" dirty="0">
                        <a:solidFill>
                          <a:schemeClr val="tx1"/>
                        </a:solidFill>
                        <a:effectLst/>
                        <a:latin typeface="Calibri"/>
                        <a:cs typeface="Calibri"/>
                      </a:endParaRPr>
                    </a:p>
                    <a:p>
                      <a:pPr marL="342900" indent="-342900" algn="l" fontAlgn="ctr">
                        <a:buAutoNum type="arabicParenR"/>
                      </a:pPr>
                      <a:r>
                        <a:rPr lang="en-US" sz="1600" b="0" i="0" u="none" strike="noStrike" dirty="0">
                          <a:solidFill>
                            <a:schemeClr val="tx1"/>
                          </a:solidFill>
                          <a:effectLst/>
                          <a:latin typeface="Calibri"/>
                          <a:cs typeface="Calibri"/>
                        </a:rPr>
                        <a:t>medium</a:t>
                      </a:r>
                    </a:p>
                    <a:p>
                      <a:pPr marL="342900" indent="-342900" algn="l" fontAlgn="ctr">
                        <a:buAutoNum type="arabicParenR"/>
                      </a:pPr>
                      <a:r>
                        <a:rPr lang="en-US" sz="1600" b="0" i="0" u="none" strike="noStrike" dirty="0">
                          <a:solidFill>
                            <a:schemeClr val="tx1"/>
                          </a:solidFill>
                          <a:effectLst/>
                          <a:latin typeface="Calibri"/>
                          <a:cs typeface="Calibri"/>
                        </a:rPr>
                        <a:t>low</a:t>
                      </a:r>
                    </a:p>
                    <a:p>
                      <a:pPr marL="342900" indent="-342900" algn="l" fontAlgn="ctr">
                        <a:buAutoNum type="arabicParenR"/>
                      </a:pPr>
                      <a:r>
                        <a:rPr lang="en-US" sz="1600" b="0" i="0" u="none" strike="noStrike" dirty="0">
                          <a:solidFill>
                            <a:schemeClr val="tx1"/>
                          </a:solidFill>
                          <a:effectLst/>
                          <a:latin typeface="Calibri"/>
                          <a:cs typeface="Calibri"/>
                        </a:rPr>
                        <a:t>almost</a:t>
                      </a:r>
                      <a:r>
                        <a:rPr lang="en-US" sz="1600" b="0" i="0" u="none" strike="noStrike" baseline="0" dirty="0">
                          <a:solidFill>
                            <a:schemeClr val="tx1"/>
                          </a:solidFill>
                          <a:effectLst/>
                          <a:latin typeface="Calibri"/>
                          <a:cs typeface="Calibri"/>
                        </a:rPr>
                        <a:t> non-existent</a:t>
                      </a:r>
                      <a:endParaRPr lang="en-US" sz="1600" b="0" i="0" u="none" strike="noStrike" dirty="0">
                        <a:solidFill>
                          <a:schemeClr val="tx1"/>
                        </a:solidFill>
                        <a:effectLst/>
                        <a:latin typeface="Calibri"/>
                        <a:cs typeface="Calibri"/>
                      </a:endParaRPr>
                    </a:p>
                  </a:txBody>
                  <a:tcPr marL="12700" marR="12700" marT="12700" marB="0" anchor="ctr">
                    <a:solidFill>
                      <a:srgbClr val="FFFFFF"/>
                    </a:solidFill>
                  </a:tcPr>
                </a:tc>
                <a:tc>
                  <a:txBody>
                    <a:bodyPr/>
                    <a:lstStyle/>
                    <a:p>
                      <a:pPr marL="0" indent="0" algn="l" fontAlgn="ctr">
                        <a:buNone/>
                      </a:pPr>
                      <a:endParaRPr lang="en-US" sz="1600" b="0" i="0" u="none" strike="noStrike" dirty="0">
                        <a:solidFill>
                          <a:schemeClr val="tx1"/>
                        </a:solidFill>
                        <a:effectLst/>
                        <a:latin typeface="Calibri"/>
                        <a:cs typeface="Calibri"/>
                      </a:endParaRPr>
                    </a:p>
                  </a:txBody>
                  <a:tcPr marL="12700" marR="12700" marT="12700" marB="0" anchor="ctr">
                    <a:solidFill>
                      <a:srgbClr val="E6FCFF"/>
                    </a:solidFill>
                  </a:tcPr>
                </a:tc>
                <a:extLst>
                  <a:ext uri="{0D108BD9-81ED-4DB2-BD59-A6C34878D82A}">
                    <a16:rowId xmlns:a16="http://schemas.microsoft.com/office/drawing/2014/main" xmlns="" val="10003"/>
                  </a:ext>
                </a:extLst>
              </a:tr>
            </a:tbl>
          </a:graphicData>
        </a:graphic>
      </p:graphicFrame>
      <p:sp>
        <p:nvSpPr>
          <p:cNvPr id="7" name="Rectangle 6"/>
          <p:cNvSpPr/>
          <p:nvPr/>
        </p:nvSpPr>
        <p:spPr>
          <a:xfrm>
            <a:off x="909506" y="1322056"/>
            <a:ext cx="7488568" cy="646331"/>
          </a:xfrm>
          <a:prstGeom prst="rect">
            <a:avLst/>
          </a:prstGeom>
        </p:spPr>
        <p:txBody>
          <a:bodyPr wrap="square">
            <a:spAutoFit/>
          </a:bodyPr>
          <a:lstStyle/>
          <a:p>
            <a:r>
              <a:rPr lang="en-US" dirty="0">
                <a:solidFill>
                  <a:srgbClr val="FFFFFF"/>
                </a:solidFill>
              </a:rPr>
              <a:t>Imagine that you can choose which wind energy project will be built in your region. The wind park consists of 23 wind turbines that are 120 m high. </a:t>
            </a:r>
          </a:p>
        </p:txBody>
      </p:sp>
      <p:sp>
        <p:nvSpPr>
          <p:cNvPr id="5" name="Title 1"/>
          <p:cNvSpPr txBox="1">
            <a:spLocks/>
          </p:cNvSpPr>
          <p:nvPr/>
        </p:nvSpPr>
        <p:spPr>
          <a:xfrm>
            <a:off x="457200" y="274638"/>
            <a:ext cx="6962654" cy="8659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Method II: CBC</a:t>
            </a:r>
            <a:endParaRPr lang="en-US" sz="2600" dirty="0"/>
          </a:p>
        </p:txBody>
      </p:sp>
    </p:spTree>
    <p:extLst>
      <p:ext uri="{BB962C8B-B14F-4D97-AF65-F5344CB8AC3E}">
        <p14:creationId xmlns:p14="http://schemas.microsoft.com/office/powerpoint/2010/main" val="13035420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pic>
        <p:nvPicPr>
          <p:cNvPr id="5" name="Picture 4"/>
          <p:cNvPicPr>
            <a:picLocks noChangeAspect="1"/>
          </p:cNvPicPr>
          <p:nvPr/>
        </p:nvPicPr>
        <p:blipFill>
          <a:blip r:embed="rId4"/>
          <a:stretch>
            <a:fillRect/>
          </a:stretch>
        </p:blipFill>
        <p:spPr>
          <a:xfrm>
            <a:off x="457200" y="1828800"/>
            <a:ext cx="8386282" cy="3514047"/>
          </a:xfrm>
          <a:prstGeom prst="rect">
            <a:avLst/>
          </a:prstGeom>
        </p:spPr>
      </p:pic>
      <p:sp>
        <p:nvSpPr>
          <p:cNvPr id="6" name="Title 1"/>
          <p:cNvSpPr txBox="1">
            <a:spLocks/>
          </p:cNvSpPr>
          <p:nvPr/>
        </p:nvSpPr>
        <p:spPr>
          <a:xfrm>
            <a:off x="457200" y="274638"/>
            <a:ext cx="6962654" cy="8659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Method I: CBC</a:t>
            </a:r>
            <a:endParaRPr lang="en-US" sz="2600" dirty="0"/>
          </a:p>
        </p:txBody>
      </p:sp>
    </p:spTree>
    <p:extLst>
      <p:ext uri="{BB962C8B-B14F-4D97-AF65-F5344CB8AC3E}">
        <p14:creationId xmlns:p14="http://schemas.microsoft.com/office/powerpoint/2010/main" val="20744487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Bildschirmfoto 2015-08-27 um 17.06.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4691" y="0"/>
            <a:ext cx="2359309" cy="786436"/>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22033386"/>
              </p:ext>
            </p:extLst>
          </p:nvPr>
        </p:nvGraphicFramePr>
        <p:xfrm>
          <a:off x="431800" y="1143000"/>
          <a:ext cx="8280400" cy="2654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1717111433"/>
              </p:ext>
            </p:extLst>
          </p:nvPr>
        </p:nvGraphicFramePr>
        <p:xfrm>
          <a:off x="549389" y="3912705"/>
          <a:ext cx="8280400" cy="2971800"/>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1"/>
          <p:cNvSpPr txBox="1">
            <a:spLocks/>
          </p:cNvSpPr>
          <p:nvPr/>
        </p:nvSpPr>
        <p:spPr>
          <a:xfrm>
            <a:off x="457200" y="274638"/>
            <a:ext cx="6962654" cy="8659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Results I: Social acceptance</a:t>
            </a:r>
            <a:endParaRPr lang="en-US" sz="2600" dirty="0"/>
          </a:p>
        </p:txBody>
      </p:sp>
    </p:spTree>
    <p:extLst>
      <p:ext uri="{BB962C8B-B14F-4D97-AF65-F5344CB8AC3E}">
        <p14:creationId xmlns:p14="http://schemas.microsoft.com/office/powerpoint/2010/main" val="3442635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1735</TotalTime>
  <Words>2389</Words>
  <Application>Microsoft Macintosh PowerPoint</Application>
  <PresentationFormat>On-screen Show (4:3)</PresentationFormat>
  <Paragraphs>141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Local Acceptance of Wind Energy in Switzerland, Estonia and Ukraine.  A Cross-Country Analysis based on Choice Experiments.  Ebers, Tabi, Wüstenhagen, Kostyuchenko, Smolennikov, Joller.</vt:lpstr>
      <vt:lpstr>Research question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Local energy source</vt:lpstr>
      <vt:lpstr>Economic opportunity</vt:lpstr>
      <vt:lpstr>Problematic aspects</vt:lpstr>
      <vt:lpstr>Landscape impacts</vt:lpstr>
      <vt:lpstr>Wind energy beliefs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Acceptance of Wind Energy in Switzerland, Estonia and Ukraine.  A Cross-Country Analysis based on Choice Experiments. </dc:title>
  <dc:creator>Anna Ebers</dc:creator>
  <cp:lastModifiedBy>Anna Ebers</cp:lastModifiedBy>
  <cp:revision>112</cp:revision>
  <dcterms:created xsi:type="dcterms:W3CDTF">2017-02-16T14:30:05Z</dcterms:created>
  <dcterms:modified xsi:type="dcterms:W3CDTF">2017-09-04T10:36:11Z</dcterms:modified>
</cp:coreProperties>
</file>