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988" r:id="rId2"/>
    <p:sldId id="1190" r:id="rId3"/>
    <p:sldId id="1175" r:id="rId4"/>
    <p:sldId id="1195" r:id="rId5"/>
    <p:sldId id="1176" r:id="rId6"/>
    <p:sldId id="1181" r:id="rId7"/>
    <p:sldId id="1193" r:id="rId8"/>
    <p:sldId id="1180" r:id="rId9"/>
    <p:sldId id="1191" r:id="rId10"/>
    <p:sldId id="1194" r:id="rId11"/>
    <p:sldId id="1183" r:id="rId12"/>
    <p:sldId id="1184" r:id="rId13"/>
  </p:sldIdLst>
  <p:sldSz cx="9144000" cy="6858000" type="screen4x3"/>
  <p:notesSz cx="6797675" cy="9926638"/>
  <p:custDataLst>
    <p:tags r:id="rId16"/>
  </p:custDataLst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3D09B610-E891-482D-B23E-25B80AA6F771}">
          <p14:sldIdLst>
            <p14:sldId id="988"/>
            <p14:sldId id="1190"/>
            <p14:sldId id="1175"/>
            <p14:sldId id="1195"/>
            <p14:sldId id="1176"/>
            <p14:sldId id="1181"/>
            <p14:sldId id="1193"/>
            <p14:sldId id="1180"/>
            <p14:sldId id="1191"/>
            <p14:sldId id="1194"/>
            <p14:sldId id="1183"/>
            <p14:sldId id="1184"/>
          </p14:sldIdLst>
        </p14:section>
        <p14:section name="BACKUP" id="{4F0ED85B-8037-4979-AFFA-2BB53B01884F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1392">
          <p15:clr>
            <a:srgbClr val="A4A3A4"/>
          </p15:clr>
        </p15:guide>
        <p15:guide id="2" orient="horz" pos="4065">
          <p15:clr>
            <a:srgbClr val="A4A3A4"/>
          </p15:clr>
        </p15:guide>
        <p15:guide id="3" orient="horz" pos="821">
          <p15:clr>
            <a:srgbClr val="A4A3A4"/>
          </p15:clr>
        </p15:guide>
        <p15:guide id="4" orient="horz" pos="2024">
          <p15:clr>
            <a:srgbClr val="A4A3A4"/>
          </p15:clr>
        </p15:guide>
        <p15:guide id="5" pos="5465">
          <p15:clr>
            <a:srgbClr val="A4A3A4"/>
          </p15:clr>
        </p15:guide>
        <p15:guide id="6" pos="3696">
          <p15:clr>
            <a:srgbClr val="A4A3A4"/>
          </p15:clr>
        </p15:guide>
        <p15:guide id="7" pos="204">
          <p15:clr>
            <a:srgbClr val="A4A3A4"/>
          </p15:clr>
        </p15:guide>
        <p15:guide id="8" pos="2880">
          <p15:clr>
            <a:srgbClr val="A4A3A4"/>
          </p15:clr>
        </p15:guide>
        <p15:guide id="9" pos="1429">
          <p15:clr>
            <a:srgbClr val="A4A3A4"/>
          </p15:clr>
        </p15:guide>
        <p15:guide id="10" pos="5556">
          <p15:clr>
            <a:srgbClr val="A4A3A4"/>
          </p15:clr>
        </p15:guide>
        <p15:guide id="11" pos="2608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317F"/>
    <a:srgbClr val="FF0000"/>
    <a:srgbClr val="800000"/>
    <a:srgbClr val="CF2538"/>
    <a:srgbClr val="33CC33"/>
    <a:srgbClr val="4D4D4D"/>
    <a:srgbClr val="DDDDDD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945" autoAdjust="0"/>
  </p:normalViewPr>
  <p:slideViewPr>
    <p:cSldViewPr snapToObjects="1">
      <p:cViewPr>
        <p:scale>
          <a:sx n="50" d="100"/>
          <a:sy n="50" d="100"/>
        </p:scale>
        <p:origin x="-1195" y="-120"/>
      </p:cViewPr>
      <p:guideLst>
        <p:guide orient="horz" pos="1392"/>
        <p:guide orient="horz" pos="4065"/>
        <p:guide orient="horz" pos="821"/>
        <p:guide orient="horz" pos="2024"/>
        <p:guide pos="5465"/>
        <p:guide pos="3696"/>
        <p:guide pos="204"/>
        <p:guide pos="2880"/>
        <p:guide pos="1429"/>
        <p:guide pos="5556"/>
        <p:guide pos="260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>
        <p:scale>
          <a:sx n="90" d="100"/>
          <a:sy n="90" d="100"/>
        </p:scale>
        <p:origin x="-1020" y="2154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ppe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dLbls>
            <c:dLbl>
              <c:idx val="0"/>
              <c:layout>
                <c:manualLayout>
                  <c:x val="-6.9152151067502304E-2"/>
                  <c:y val="-2.97917579576835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36B-43FF-8BD6-3EBD0B70A4F1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numRef>
              <c:f>Tabelle1!$B$2:$B$10</c:f>
              <c:numCache>
                <c:formatCode>General</c:formatCode>
                <c:ptCount val="9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2025</c:v>
                </c:pt>
                <c:pt idx="4">
                  <c:v>2030</c:v>
                </c:pt>
                <c:pt idx="5">
                  <c:v>2035</c:v>
                </c:pt>
                <c:pt idx="6">
                  <c:v>2040</c:v>
                </c:pt>
                <c:pt idx="7">
                  <c:v>2045</c:v>
                </c:pt>
                <c:pt idx="8">
                  <c:v>2050</c:v>
                </c:pt>
              </c:numCache>
            </c:numRef>
          </c:xVal>
          <c:yVal>
            <c:numRef>
              <c:f>Tabelle1!$C$2:$C$10</c:f>
              <c:numCache>
                <c:formatCode>General</c:formatCode>
                <c:ptCount val="9"/>
                <c:pt idx="0">
                  <c:v>1274.7</c:v>
                </c:pt>
                <c:pt idx="1">
                  <c:v>1273.2</c:v>
                </c:pt>
                <c:pt idx="2">
                  <c:v>965.3</c:v>
                </c:pt>
                <c:pt idx="3">
                  <c:v>818.5</c:v>
                </c:pt>
                <c:pt idx="4">
                  <c:v>597.70000000000005</c:v>
                </c:pt>
                <c:pt idx="5">
                  <c:v>458.1</c:v>
                </c:pt>
                <c:pt idx="6">
                  <c:v>270.2</c:v>
                </c:pt>
                <c:pt idx="7">
                  <c:v>89.7</c:v>
                </c:pt>
                <c:pt idx="8">
                  <c:v>18.899999999999999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DD68-43CD-8420-310B7F733E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0804224"/>
        <c:axId val="70805760"/>
      </c:scatterChart>
      <c:valAx>
        <c:axId val="70804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0805760"/>
        <c:crosses val="autoZero"/>
        <c:crossBetween val="midCat"/>
      </c:valAx>
      <c:valAx>
        <c:axId val="708057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de-DE" dirty="0" err="1" smtClean="0"/>
                  <a:t>Availabe</a:t>
                </a:r>
                <a:r>
                  <a:rPr lang="de-DE" baseline="0" dirty="0" smtClean="0"/>
                  <a:t> CO</a:t>
                </a:r>
                <a:r>
                  <a:rPr lang="de-DE" baseline="-25000" dirty="0" smtClean="0"/>
                  <a:t>2</a:t>
                </a:r>
                <a:r>
                  <a:rPr lang="de-DE" baseline="0" dirty="0" smtClean="0"/>
                  <a:t> </a:t>
                </a:r>
                <a:r>
                  <a:rPr lang="de-DE" baseline="0" dirty="0" err="1" smtClean="0"/>
                  <a:t>emissions</a:t>
                </a:r>
                <a:r>
                  <a:rPr lang="de-DE" baseline="0" dirty="0" smtClean="0"/>
                  <a:t> in </a:t>
                </a:r>
                <a:r>
                  <a:rPr lang="de-DE" dirty="0" err="1" smtClean="0"/>
                  <a:t>Mt</a:t>
                </a:r>
                <a:endParaRPr lang="de-DE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0804224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800"/>
      </a:pPr>
      <a:endParaRPr lang="de-DE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342" cy="49425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700" tIns="46350" rIns="92700" bIns="46350" numCol="1" anchor="t" anchorCtr="0" compatLnSpc="1">
            <a:prstTxWarp prst="textNoShape">
              <a:avLst/>
            </a:prstTxWarp>
          </a:bodyPr>
          <a:lstStyle>
            <a:lvl1pPr defTabSz="927122">
              <a:defRPr sz="1400"/>
            </a:lvl1pPr>
          </a:lstStyle>
          <a:p>
            <a:endParaRPr lang="de-DE" altLang="de-DE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3334" y="0"/>
            <a:ext cx="2944341" cy="49425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700" tIns="46350" rIns="92700" bIns="46350" numCol="1" anchor="t" anchorCtr="0" compatLnSpc="1">
            <a:prstTxWarp prst="textNoShape">
              <a:avLst/>
            </a:prstTxWarp>
          </a:bodyPr>
          <a:lstStyle>
            <a:lvl1pPr algn="r" defTabSz="927122">
              <a:defRPr sz="1400"/>
            </a:lvl1pPr>
          </a:lstStyle>
          <a:p>
            <a:endParaRPr lang="de-DE" altLang="de-DE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384"/>
            <a:ext cx="2944342" cy="49425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700" tIns="46350" rIns="92700" bIns="46350" numCol="1" anchor="b" anchorCtr="0" compatLnSpc="1">
            <a:prstTxWarp prst="textNoShape">
              <a:avLst/>
            </a:prstTxWarp>
          </a:bodyPr>
          <a:lstStyle>
            <a:lvl1pPr defTabSz="927122">
              <a:defRPr sz="1400"/>
            </a:lvl1pPr>
          </a:lstStyle>
          <a:p>
            <a:endParaRPr lang="de-DE" altLang="de-DE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3334" y="9432384"/>
            <a:ext cx="2944341" cy="49425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700" tIns="46350" rIns="92700" bIns="46350" numCol="1" anchor="b" anchorCtr="0" compatLnSpc="1">
            <a:prstTxWarp prst="textNoShape">
              <a:avLst/>
            </a:prstTxWarp>
          </a:bodyPr>
          <a:lstStyle>
            <a:lvl1pPr algn="r" defTabSz="927122">
              <a:defRPr sz="1400"/>
            </a:lvl1pPr>
          </a:lstStyle>
          <a:p>
            <a:fld id="{45AC6C39-44F6-497A-8E8B-B149A1EF4A5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0461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342" cy="49425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700" tIns="46350" rIns="92700" bIns="46350" numCol="1" anchor="t" anchorCtr="0" compatLnSpc="1">
            <a:prstTxWarp prst="textNoShape">
              <a:avLst/>
            </a:prstTxWarp>
          </a:bodyPr>
          <a:lstStyle>
            <a:lvl1pPr defTabSz="927122">
              <a:defRPr sz="1400"/>
            </a:lvl1pPr>
          </a:lstStyle>
          <a:p>
            <a:endParaRPr lang="de-DE" altLang="de-DE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3334" y="0"/>
            <a:ext cx="2944341" cy="49425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700" tIns="46350" rIns="92700" bIns="46350" numCol="1" anchor="t" anchorCtr="0" compatLnSpc="1">
            <a:prstTxWarp prst="textNoShape">
              <a:avLst/>
            </a:prstTxWarp>
          </a:bodyPr>
          <a:lstStyle>
            <a:lvl1pPr algn="r" defTabSz="927122">
              <a:defRPr sz="1400"/>
            </a:lvl1pPr>
          </a:lstStyle>
          <a:p>
            <a:endParaRPr lang="de-DE" altLang="de-DE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0937" cy="3719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473" y="4714653"/>
            <a:ext cx="4982732" cy="446521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700" tIns="46350" rIns="92700" bIns="463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384"/>
            <a:ext cx="2944342" cy="49425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700" tIns="46350" rIns="92700" bIns="46350" numCol="1" anchor="b" anchorCtr="0" compatLnSpc="1">
            <a:prstTxWarp prst="textNoShape">
              <a:avLst/>
            </a:prstTxWarp>
          </a:bodyPr>
          <a:lstStyle>
            <a:lvl1pPr defTabSz="927122">
              <a:defRPr sz="1400"/>
            </a:lvl1pPr>
          </a:lstStyle>
          <a:p>
            <a:endParaRPr lang="de-DE" altLang="de-DE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3334" y="9432384"/>
            <a:ext cx="2944341" cy="49425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700" tIns="46350" rIns="92700" bIns="46350" numCol="1" anchor="b" anchorCtr="0" compatLnSpc="1">
            <a:prstTxWarp prst="textNoShape">
              <a:avLst/>
            </a:prstTxWarp>
          </a:bodyPr>
          <a:lstStyle>
            <a:lvl1pPr algn="r" defTabSz="927122">
              <a:defRPr sz="1400"/>
            </a:lvl1pPr>
          </a:lstStyle>
          <a:p>
            <a:fld id="{E6D57033-EEEE-4245-88D0-71EA0424A6B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530761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22">
              <a:defRPr sz="3100">
                <a:solidFill>
                  <a:schemeClr val="tx1"/>
                </a:solidFill>
                <a:latin typeface="Times New Roman" pitchFamily="18" charset="0"/>
              </a:defRPr>
            </a:lvl1pPr>
            <a:lvl2pPr marL="711300" indent="-273577" defTabSz="927122">
              <a:defRPr sz="3100">
                <a:solidFill>
                  <a:schemeClr val="tx1"/>
                </a:solidFill>
                <a:latin typeface="Times New Roman" pitchFamily="18" charset="0"/>
              </a:defRPr>
            </a:lvl2pPr>
            <a:lvl3pPr marL="1094308" indent="-218862" defTabSz="927122">
              <a:defRPr sz="3100">
                <a:solidFill>
                  <a:schemeClr val="tx1"/>
                </a:solidFill>
                <a:latin typeface="Times New Roman" pitchFamily="18" charset="0"/>
              </a:defRPr>
            </a:lvl3pPr>
            <a:lvl4pPr marL="1532031" indent="-218862" defTabSz="927122">
              <a:defRPr sz="3100">
                <a:solidFill>
                  <a:schemeClr val="tx1"/>
                </a:solidFill>
                <a:latin typeface="Times New Roman" pitchFamily="18" charset="0"/>
              </a:defRPr>
            </a:lvl4pPr>
            <a:lvl5pPr marL="1969755" indent="-218862" defTabSz="927122">
              <a:defRPr sz="3100">
                <a:solidFill>
                  <a:schemeClr val="tx1"/>
                </a:solidFill>
                <a:latin typeface="Times New Roman" pitchFamily="18" charset="0"/>
              </a:defRPr>
            </a:lvl5pPr>
            <a:lvl6pPr marL="2407478" indent="-218862" defTabSz="927122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itchFamily="18" charset="0"/>
              </a:defRPr>
            </a:lvl6pPr>
            <a:lvl7pPr marL="2845201" indent="-218862" defTabSz="927122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itchFamily="18" charset="0"/>
              </a:defRPr>
            </a:lvl7pPr>
            <a:lvl8pPr marL="3282925" indent="-218862" defTabSz="927122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itchFamily="18" charset="0"/>
              </a:defRPr>
            </a:lvl8pPr>
            <a:lvl9pPr marL="3720648" indent="-218862" defTabSz="927122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BFA0AF1-77D8-430D-885B-01962AA7DA8F}" type="slidenum">
              <a:rPr lang="de-DE" altLang="de-DE" sz="1400"/>
              <a:pPr/>
              <a:t>1</a:t>
            </a:fld>
            <a:endParaRPr lang="de-DE" altLang="de-DE" sz="1400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7473" y="4531426"/>
            <a:ext cx="4982732" cy="518426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de-DE" sz="1300" dirty="0">
              <a:latin typeface="Arial" charset="0"/>
            </a:endParaRPr>
          </a:p>
        </p:txBody>
      </p:sp>
      <p:sp>
        <p:nvSpPr>
          <p:cNvPr id="19461" name="Oval 4"/>
          <p:cNvSpPr>
            <a:spLocks noChangeArrowheads="1"/>
          </p:cNvSpPr>
          <p:nvPr/>
        </p:nvSpPr>
        <p:spPr bwMode="auto">
          <a:xfrm>
            <a:off x="5616595" y="4537585"/>
            <a:ext cx="661222" cy="574319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396" tIns="45699" rIns="91396" bIns="45699" anchor="ctr"/>
          <a:lstStyle>
            <a:lvl1pPr defTabSz="954088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54088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54088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54088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54088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de-DE" altLang="de-DE" sz="2400" dirty="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54888210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89573248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96081" y="152400"/>
            <a:ext cx="2124075" cy="62817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23852" y="152400"/>
            <a:ext cx="6219825" cy="62817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874193305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54712292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19948424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1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19944042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23850" y="1052521"/>
            <a:ext cx="4171950" cy="538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3" y="1052521"/>
            <a:ext cx="4171950" cy="538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59104333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34019496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82618612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4282938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1" y="27306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324476807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53451061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407913095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4" name="think-cell Folie" r:id="rId15" imgW="270" imgH="270" progId="TCLayout.ActiveDocument.1">
                  <p:embed/>
                </p:oleObj>
              </mc:Choice>
              <mc:Fallback>
                <p:oleObj name="think-cell Folie" r:id="rId1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152400"/>
            <a:ext cx="8496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052513"/>
            <a:ext cx="8496300" cy="53816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Klicken Sie, um die Formate des Vorlagentextes zu bearbeiten</a:t>
            </a:r>
          </a:p>
          <a:p>
            <a:pPr lvl="1"/>
            <a:r>
              <a:rPr lang="de-DE" altLang="de-DE" dirty="0"/>
              <a:t>Zweite Ebene</a:t>
            </a:r>
          </a:p>
          <a:p>
            <a:pPr lvl="2"/>
            <a:r>
              <a:rPr lang="de-DE" altLang="de-DE" dirty="0"/>
              <a:t>Dritte Ebene</a:t>
            </a:r>
          </a:p>
          <a:p>
            <a:pPr lvl="3"/>
            <a:r>
              <a:rPr lang="de-DE" altLang="de-DE" dirty="0"/>
              <a:t>Vierte Ebene</a:t>
            </a:r>
          </a:p>
          <a:p>
            <a:pPr lvl="4"/>
            <a:r>
              <a:rPr lang="de-DE" altLang="de-DE" dirty="0"/>
              <a:t>Fünfte Ebene</a:t>
            </a:r>
          </a:p>
        </p:txBody>
      </p:sp>
      <p:sp>
        <p:nvSpPr>
          <p:cNvPr id="1028" name="Text Box 12"/>
          <p:cNvSpPr txBox="1">
            <a:spLocks noChangeArrowheads="1"/>
          </p:cNvSpPr>
          <p:nvPr/>
        </p:nvSpPr>
        <p:spPr bwMode="auto">
          <a:xfrm>
            <a:off x="2959100" y="6643688"/>
            <a:ext cx="5905500" cy="2143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 anchor="ctr"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defRPr/>
            </a:pPr>
            <a:r>
              <a:rPr lang="de-DE" sz="800">
                <a:solidFill>
                  <a:srgbClr val="1F317F"/>
                </a:solidFill>
                <a:latin typeface="Arial" charset="0"/>
              </a:rPr>
              <a:t> </a:t>
            </a:r>
          </a:p>
        </p:txBody>
      </p:sp>
      <p:sp>
        <p:nvSpPr>
          <p:cNvPr id="1029" name="Line 14"/>
          <p:cNvSpPr>
            <a:spLocks noChangeShapeType="1"/>
          </p:cNvSpPr>
          <p:nvPr/>
        </p:nvSpPr>
        <p:spPr bwMode="auto">
          <a:xfrm flipV="1">
            <a:off x="323850" y="981075"/>
            <a:ext cx="8496300" cy="0"/>
          </a:xfrm>
          <a:prstGeom prst="line">
            <a:avLst/>
          </a:prstGeom>
          <a:noFill/>
          <a:ln w="57150">
            <a:solidFill>
              <a:srgbClr val="1F31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0" name="Line 27"/>
          <p:cNvSpPr>
            <a:spLocks noChangeShapeType="1"/>
          </p:cNvSpPr>
          <p:nvPr/>
        </p:nvSpPr>
        <p:spPr bwMode="auto">
          <a:xfrm>
            <a:off x="323850" y="6524625"/>
            <a:ext cx="8496300" cy="0"/>
          </a:xfrm>
          <a:prstGeom prst="line">
            <a:avLst/>
          </a:prstGeom>
          <a:noFill/>
          <a:ln w="9525">
            <a:solidFill>
              <a:srgbClr val="1F31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1" name="Text Box 29"/>
          <p:cNvSpPr txBox="1">
            <a:spLocks noChangeArrowheads="1"/>
          </p:cNvSpPr>
          <p:nvPr/>
        </p:nvSpPr>
        <p:spPr bwMode="auto">
          <a:xfrm>
            <a:off x="3960813" y="6629400"/>
            <a:ext cx="1219200" cy="1714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 anchor="b"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de-DE" sz="1100" b="1">
                <a:solidFill>
                  <a:srgbClr val="1F317F"/>
                </a:solidFill>
                <a:latin typeface="Arial" charset="0"/>
              </a:rPr>
              <a:t>- </a:t>
            </a:r>
            <a:fld id="{C1D4FE64-9ECB-482F-9FDE-4CCF458AD781}" type="slidenum">
              <a:rPr lang="de-DE" sz="1100" b="1" smtClean="0">
                <a:solidFill>
                  <a:srgbClr val="1F317F"/>
                </a:solidFill>
                <a:latin typeface="Arial" charset="0"/>
              </a:rPr>
              <a:pPr algn="ctr" eaLnBrk="1" hangingPunct="1">
                <a:spcBef>
                  <a:spcPct val="50000"/>
                </a:spcBef>
                <a:defRPr/>
              </a:pPr>
              <a:t>‹Nr.›</a:t>
            </a:fld>
            <a:r>
              <a:rPr lang="de-DE" sz="1100" b="1">
                <a:solidFill>
                  <a:srgbClr val="1F317F"/>
                </a:solidFill>
                <a:latin typeface="Arial" charset="0"/>
              </a:rPr>
              <a:t> -</a:t>
            </a:r>
          </a:p>
        </p:txBody>
      </p:sp>
      <p:sp>
        <p:nvSpPr>
          <p:cNvPr id="1032" name="Text Box 37"/>
          <p:cNvSpPr txBox="1">
            <a:spLocks noChangeArrowheads="1"/>
          </p:cNvSpPr>
          <p:nvPr/>
        </p:nvSpPr>
        <p:spPr bwMode="auto">
          <a:xfrm>
            <a:off x="219075" y="6605588"/>
            <a:ext cx="3306763" cy="1762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de-DE" sz="700" dirty="0">
                <a:solidFill>
                  <a:srgbClr val="1F317F"/>
                </a:solidFill>
                <a:latin typeface="Arial" charset="0"/>
              </a:rPr>
              <a:t>TU Berlin - </a:t>
            </a:r>
            <a:r>
              <a:rPr lang="de-DE" sz="700" dirty="0" smtClean="0">
                <a:solidFill>
                  <a:srgbClr val="1F317F"/>
                </a:solidFill>
                <a:latin typeface="Arial" charset="0"/>
              </a:rPr>
              <a:t>WIP</a:t>
            </a:r>
            <a:endParaRPr lang="de-DE" sz="700" dirty="0">
              <a:solidFill>
                <a:srgbClr val="1F317F"/>
              </a:solidFill>
              <a:latin typeface="Arial" charset="0"/>
            </a:endParaRPr>
          </a:p>
        </p:txBody>
      </p:sp>
      <p:sp>
        <p:nvSpPr>
          <p:cNvPr id="1033" name="Text Box 38"/>
          <p:cNvSpPr txBox="1">
            <a:spLocks noChangeArrowheads="1"/>
          </p:cNvSpPr>
          <p:nvPr/>
        </p:nvSpPr>
        <p:spPr bwMode="auto">
          <a:xfrm>
            <a:off x="5245100" y="6597650"/>
            <a:ext cx="3600450" cy="1682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rIns="0" anchor="ctr"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700" dirty="0" smtClean="0">
                <a:solidFill>
                  <a:srgbClr val="1F317F"/>
                </a:solidFill>
                <a:latin typeface="Arial" charset="0"/>
              </a:rPr>
              <a:t>IAEE European 2017</a:t>
            </a:r>
          </a:p>
          <a:p>
            <a:pPr algn="r" eaLnBrk="1" hangingPunct="1">
              <a:spcBef>
                <a:spcPct val="50000"/>
              </a:spcBef>
              <a:defRPr/>
            </a:pPr>
            <a:r>
              <a:rPr lang="de-DE" sz="700" dirty="0" smtClean="0">
                <a:solidFill>
                  <a:srgbClr val="1F317F"/>
                </a:solidFill>
                <a:latin typeface="Arial" charset="0"/>
              </a:rPr>
              <a:t>Vienna, 06 September  2017</a:t>
            </a:r>
            <a:endParaRPr lang="de-DE" sz="700" dirty="0">
              <a:solidFill>
                <a:srgbClr val="1F317F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trips dir="l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F317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F317F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F317F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F317F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F317F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F317F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F317F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F317F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F317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10000"/>
        </a:spcAft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363538" indent="-184150" algn="l" rtl="0" eaLnBrk="0" fontAlgn="base" hangingPunct="0">
        <a:spcBef>
          <a:spcPct val="15000"/>
        </a:spcBef>
        <a:spcAft>
          <a:spcPct val="10000"/>
        </a:spcAft>
        <a:buChar char="-"/>
        <a:defRPr sz="1600">
          <a:solidFill>
            <a:schemeClr val="tx1"/>
          </a:solidFill>
          <a:latin typeface="+mn-lt"/>
        </a:defRPr>
      </a:lvl2pPr>
      <a:lvl3pPr marL="711200" indent="-168275" algn="l" rtl="0" eaLnBrk="0" fontAlgn="base" hangingPunct="0">
        <a:spcBef>
          <a:spcPct val="10000"/>
        </a:spcBef>
        <a:spcAft>
          <a:spcPct val="5000"/>
        </a:spcAft>
        <a:buChar char="•"/>
        <a:defRPr sz="1400">
          <a:solidFill>
            <a:schemeClr val="tx1"/>
          </a:solidFill>
          <a:latin typeface="+mn-lt"/>
        </a:defRPr>
      </a:lvl3pPr>
      <a:lvl4pPr marL="1074738" indent="-174625" algn="l" rtl="0" eaLnBrk="0" fontAlgn="base" hangingPunct="0">
        <a:spcBef>
          <a:spcPct val="10000"/>
        </a:spcBef>
        <a:spcAft>
          <a:spcPct val="5000"/>
        </a:spcAft>
        <a:buChar char="-"/>
        <a:defRPr sz="1200">
          <a:solidFill>
            <a:schemeClr val="tx1"/>
          </a:solidFill>
          <a:latin typeface="+mn-lt"/>
        </a:defRPr>
      </a:lvl4pPr>
      <a:lvl5pPr marL="1436688" indent="-174625" algn="l" rtl="0" eaLnBrk="0" fontAlgn="base" hangingPunct="0">
        <a:spcBef>
          <a:spcPct val="5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1893888" indent="-174625" algn="l" rtl="0" eaLnBrk="0" fontAlgn="base" hangingPunct="0">
        <a:spcBef>
          <a:spcPct val="5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351088" indent="-174625" algn="l" rtl="0" eaLnBrk="0" fontAlgn="base" hangingPunct="0">
        <a:spcBef>
          <a:spcPct val="5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2808288" indent="-174625" algn="l" rtl="0" eaLnBrk="0" fontAlgn="base" hangingPunct="0">
        <a:spcBef>
          <a:spcPct val="5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265488" indent="-174625" algn="l" rtl="0" eaLnBrk="0" fontAlgn="base" hangingPunct="0">
        <a:spcBef>
          <a:spcPct val="5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836613"/>
            <a:ext cx="9144000" cy="431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5000"/>
              </a:spcBef>
              <a:spcAft>
                <a:spcPct val="10000"/>
              </a:spcAft>
            </a:pPr>
            <a:endParaRPr lang="de-DE" altLang="de-DE" sz="1200" dirty="0">
              <a:latin typeface="Arial" charset="0"/>
            </a:endParaRPr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323850" y="384175"/>
            <a:ext cx="84963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5000"/>
              </a:spcBef>
              <a:spcAft>
                <a:spcPct val="10000"/>
              </a:spcAft>
            </a:pPr>
            <a:r>
              <a:rPr lang="de-DE" altLang="de-DE" sz="1600" dirty="0" smtClean="0">
                <a:solidFill>
                  <a:srgbClr val="1F317F"/>
                </a:solidFill>
                <a:latin typeface="Arial" charset="0"/>
              </a:rPr>
              <a:t>IAEE European Conference</a:t>
            </a:r>
            <a:endParaRPr lang="de-DE" altLang="de-DE" sz="1600" dirty="0">
              <a:solidFill>
                <a:srgbClr val="1F317F"/>
              </a:solidFill>
              <a:latin typeface="Arial" charset="0"/>
            </a:endParaRPr>
          </a:p>
          <a:p>
            <a:pPr algn="ctr">
              <a:spcBef>
                <a:spcPct val="25000"/>
              </a:spcBef>
              <a:spcAft>
                <a:spcPct val="10000"/>
              </a:spcAft>
            </a:pPr>
            <a:r>
              <a:rPr lang="de-DE" altLang="de-DE" sz="1600" dirty="0" smtClean="0">
                <a:solidFill>
                  <a:srgbClr val="1F317F"/>
                </a:solidFill>
                <a:latin typeface="Arial" charset="0"/>
              </a:rPr>
              <a:t>Vienna, 06 September 2017</a:t>
            </a:r>
            <a:endParaRPr lang="de-DE" altLang="de-DE" sz="1600" dirty="0">
              <a:solidFill>
                <a:srgbClr val="1F317F"/>
              </a:solidFill>
              <a:latin typeface="Arial" charset="0"/>
            </a:endParaRP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23854" y="5325062"/>
            <a:ext cx="9161463" cy="793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rIns="360000" anchor="ctr"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5000"/>
              </a:spcBef>
              <a:spcAft>
                <a:spcPct val="10000"/>
              </a:spcAft>
            </a:pPr>
            <a:r>
              <a:rPr lang="de-DE" altLang="de-DE" sz="1800" b="1" dirty="0" smtClean="0">
                <a:solidFill>
                  <a:srgbClr val="1F317F"/>
                </a:solidFill>
                <a:latin typeface="Arial" charset="0"/>
              </a:rPr>
              <a:t>Alexander Weber, Clemens Gerbaulet, Mario Kendziorski,</a:t>
            </a:r>
          </a:p>
          <a:p>
            <a:pPr algn="ctr">
              <a:spcBef>
                <a:spcPct val="25000"/>
              </a:spcBef>
              <a:spcAft>
                <a:spcPct val="10000"/>
              </a:spcAft>
            </a:pPr>
            <a:r>
              <a:rPr lang="de-DE" altLang="de-DE" sz="1800" b="1" dirty="0" smtClean="0">
                <a:solidFill>
                  <a:srgbClr val="1F317F"/>
                </a:solidFill>
                <a:latin typeface="Arial" charset="0"/>
              </a:rPr>
              <a:t> Christian von Hirschhausen, Jens Weibezahn</a:t>
            </a:r>
            <a:endParaRPr lang="de-DE" altLang="de-DE" sz="1600" b="1" dirty="0" smtClean="0">
              <a:solidFill>
                <a:srgbClr val="1F317F"/>
              </a:solidFill>
              <a:latin typeface="Arial" charset="0"/>
            </a:endParaRPr>
          </a:p>
          <a:p>
            <a:pPr algn="ctr">
              <a:spcBef>
                <a:spcPct val="25000"/>
              </a:spcBef>
              <a:spcAft>
                <a:spcPct val="10000"/>
              </a:spcAft>
            </a:pPr>
            <a:r>
              <a:rPr lang="de-DE" altLang="de-DE" sz="1400" i="1" dirty="0" smtClean="0">
                <a:solidFill>
                  <a:srgbClr val="1F317F"/>
                </a:solidFill>
                <a:latin typeface="Arial" charset="0"/>
              </a:rPr>
              <a:t>Research </a:t>
            </a:r>
            <a:r>
              <a:rPr lang="de-DE" altLang="de-DE" sz="1400" i="1" dirty="0" err="1">
                <a:solidFill>
                  <a:srgbClr val="1F317F"/>
                </a:solidFill>
                <a:latin typeface="Arial" charset="0"/>
              </a:rPr>
              <a:t>funded</a:t>
            </a:r>
            <a:r>
              <a:rPr lang="de-DE" altLang="de-DE" sz="1400" i="1" dirty="0">
                <a:solidFill>
                  <a:srgbClr val="1F317F"/>
                </a:solidFill>
                <a:latin typeface="Arial" charset="0"/>
              </a:rPr>
              <a:t> </a:t>
            </a:r>
            <a:r>
              <a:rPr lang="de-DE" altLang="de-DE" sz="1400" i="1" dirty="0" err="1">
                <a:solidFill>
                  <a:srgbClr val="1F317F"/>
                </a:solidFill>
                <a:latin typeface="Arial" charset="0"/>
              </a:rPr>
              <a:t>through</a:t>
            </a:r>
            <a:r>
              <a:rPr lang="de-DE" altLang="de-DE" sz="1400" i="1" dirty="0">
                <a:solidFill>
                  <a:srgbClr val="1F317F"/>
                </a:solidFill>
                <a:latin typeface="Arial" charset="0"/>
              </a:rPr>
              <a:t> </a:t>
            </a:r>
            <a:r>
              <a:rPr lang="de-DE" altLang="de-DE" sz="1400" i="1" dirty="0" err="1">
                <a:solidFill>
                  <a:srgbClr val="1F317F"/>
                </a:solidFill>
                <a:latin typeface="Arial" charset="0"/>
              </a:rPr>
              <a:t>grant</a:t>
            </a:r>
            <a:r>
              <a:rPr lang="de-DE" altLang="de-DE" sz="1400" i="1" dirty="0">
                <a:solidFill>
                  <a:srgbClr val="1F317F"/>
                </a:solidFill>
                <a:latin typeface="Arial" charset="0"/>
              </a:rPr>
              <a:t> „LKD-EU“, FKZ 03ET4028A, </a:t>
            </a:r>
            <a:br>
              <a:rPr lang="de-DE" altLang="de-DE" sz="1400" i="1" dirty="0">
                <a:solidFill>
                  <a:srgbClr val="1F317F"/>
                </a:solidFill>
                <a:latin typeface="Arial" charset="0"/>
              </a:rPr>
            </a:br>
            <a:r>
              <a:rPr lang="de-DE" altLang="de-DE" sz="1400" i="1" dirty="0" smtClean="0">
                <a:solidFill>
                  <a:srgbClr val="1F317F"/>
                </a:solidFill>
                <a:latin typeface="Arial" charset="0"/>
              </a:rPr>
              <a:t>German </a:t>
            </a:r>
            <a:r>
              <a:rPr lang="en-US" altLang="de-DE" sz="1400" i="1" dirty="0">
                <a:solidFill>
                  <a:srgbClr val="1F317F"/>
                </a:solidFill>
                <a:latin typeface="Arial" charset="0"/>
              </a:rPr>
              <a:t>Federal Ministry for Economic Affairs and Energy</a:t>
            </a:r>
            <a:endParaRPr lang="de-DE" altLang="de-DE" sz="1400" i="1" dirty="0">
              <a:solidFill>
                <a:srgbClr val="1F317F"/>
              </a:solidFill>
              <a:latin typeface="Arial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23850" y="5640388"/>
            <a:ext cx="84963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5000"/>
              </a:spcBef>
              <a:spcAft>
                <a:spcPct val="10000"/>
              </a:spcAft>
            </a:pPr>
            <a:endParaRPr lang="de-DE" altLang="de-DE" sz="1600" dirty="0">
              <a:solidFill>
                <a:srgbClr val="1F317F"/>
              </a:solidFill>
              <a:latin typeface="Arial" charset="0"/>
            </a:endParaRPr>
          </a:p>
        </p:txBody>
      </p:sp>
      <p:sp>
        <p:nvSpPr>
          <p:cNvPr id="2054" name="Rectangle 3"/>
          <p:cNvSpPr txBox="1">
            <a:spLocks noChangeArrowheads="1"/>
          </p:cNvSpPr>
          <p:nvPr/>
        </p:nvSpPr>
        <p:spPr bwMode="auto">
          <a:xfrm>
            <a:off x="323850" y="1268761"/>
            <a:ext cx="8496300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5000"/>
              </a:spcBef>
              <a:spcAft>
                <a:spcPct val="10000"/>
              </a:spcAft>
            </a:pPr>
            <a:r>
              <a:rPr lang="en-US" altLang="de-DE" sz="2400" b="1" dirty="0">
                <a:solidFill>
                  <a:srgbClr val="1F317F"/>
                </a:solidFill>
                <a:latin typeface="Arial" charset="0"/>
                <a:cs typeface="Times New Roman" pitchFamily="18" charset="0"/>
              </a:rPr>
              <a:t>Robust Transmission Planning </a:t>
            </a:r>
            <a:r>
              <a:rPr lang="en-US" altLang="de-DE" sz="2400" b="1" dirty="0" smtClean="0">
                <a:solidFill>
                  <a:srgbClr val="1F317F"/>
                </a:solidFill>
                <a:latin typeface="Arial" charset="0"/>
                <a:cs typeface="Times New Roman" pitchFamily="18" charset="0"/>
              </a:rPr>
              <a:t>–</a:t>
            </a:r>
            <a:br>
              <a:rPr lang="en-US" altLang="de-DE" sz="2400" b="1" dirty="0" smtClean="0">
                <a:solidFill>
                  <a:srgbClr val="1F317F"/>
                </a:solidFill>
                <a:latin typeface="Arial" charset="0"/>
                <a:cs typeface="Times New Roman" pitchFamily="18" charset="0"/>
              </a:rPr>
            </a:br>
            <a:r>
              <a:rPr lang="en-US" altLang="de-DE" sz="2400" b="1" dirty="0" smtClean="0">
                <a:solidFill>
                  <a:srgbClr val="1F317F"/>
                </a:solidFill>
                <a:latin typeface="Arial" charset="0"/>
                <a:cs typeface="Times New Roman" pitchFamily="18" charset="0"/>
              </a:rPr>
              <a:t>An </a:t>
            </a:r>
            <a:r>
              <a:rPr lang="en-US" altLang="de-DE" sz="2400" b="1" dirty="0">
                <a:solidFill>
                  <a:srgbClr val="1F317F"/>
                </a:solidFill>
                <a:latin typeface="Arial" charset="0"/>
                <a:cs typeface="Times New Roman" pitchFamily="18" charset="0"/>
              </a:rPr>
              <a:t>Application to the Case of Germany in 2050</a:t>
            </a:r>
            <a:endParaRPr lang="de-DE" altLang="de-DE" sz="2400" b="1" dirty="0">
              <a:solidFill>
                <a:srgbClr val="1F317F"/>
              </a:solidFill>
              <a:latin typeface="Arial" charset="0"/>
              <a:cs typeface="Times New Roman" pitchFamily="18" charset="0"/>
            </a:endParaRPr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3700" y="2636912"/>
            <a:ext cx="2291195" cy="2111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Grafik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494" y="2810306"/>
            <a:ext cx="3153410" cy="1938020"/>
          </a:xfrm>
          <a:prstGeom prst="rect">
            <a:avLst/>
          </a:prstGeom>
          <a:noFill/>
        </p:spPr>
      </p:pic>
      <p:pic>
        <p:nvPicPr>
          <p:cNvPr id="12" name="Grafik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153" y="2392655"/>
            <a:ext cx="2160240" cy="2773321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840" y="6266054"/>
            <a:ext cx="2106304" cy="292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Results: Transmission Investment</a:t>
            </a:r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3988405"/>
              </p:ext>
            </p:extLst>
          </p:nvPr>
        </p:nvGraphicFramePr>
        <p:xfrm>
          <a:off x="107504" y="940296"/>
          <a:ext cx="8241408" cy="3352800"/>
        </p:xfrm>
        <a:graphic>
          <a:graphicData uri="http://schemas.openxmlformats.org/drawingml/2006/table">
            <a:tbl>
              <a:tblPr/>
              <a:tblGrid>
                <a:gridCol w="213617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384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3843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3843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3843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3843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3843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3843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936224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Decision Strategy</a:t>
                      </a:r>
                      <a:endParaRPr lang="de-DE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i="0">
                          <a:effectLst/>
                          <a:latin typeface="Times New Roman"/>
                          <a:ea typeface="Times New Roman"/>
                        </a:rPr>
                        <a:t>Line investment levels [GW]</a:t>
                      </a:r>
                      <a:endParaRPr lang="de-DE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i="0">
                          <a:effectLst/>
                          <a:latin typeface="Times New Roman"/>
                          <a:ea typeface="Times New Roman"/>
                        </a:rPr>
                        <a:t>Line cost [bn€]</a:t>
                      </a:r>
                      <a:endParaRPr lang="de-DE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i="1">
                          <a:effectLst/>
                          <a:latin typeface="Times New Roman"/>
                          <a:ea typeface="Times New Roman"/>
                        </a:rPr>
                        <a:t>#1</a:t>
                      </a:r>
                      <a:endParaRPr lang="de-DE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i="1">
                          <a:effectLst/>
                          <a:latin typeface="Times New Roman"/>
                          <a:ea typeface="Times New Roman"/>
                        </a:rPr>
                        <a:t>#2</a:t>
                      </a:r>
                      <a:endParaRPr lang="de-DE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i="1">
                          <a:effectLst/>
                          <a:latin typeface="Times New Roman"/>
                          <a:ea typeface="Times New Roman"/>
                        </a:rPr>
                        <a:t>#3</a:t>
                      </a:r>
                      <a:endParaRPr lang="de-DE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i="1">
                          <a:effectLst/>
                          <a:latin typeface="Times New Roman"/>
                          <a:ea typeface="Times New Roman"/>
                        </a:rPr>
                        <a:t>#4</a:t>
                      </a:r>
                      <a:endParaRPr lang="de-DE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i="1">
                          <a:effectLst/>
                          <a:latin typeface="Times New Roman"/>
                          <a:ea typeface="Times New Roman"/>
                        </a:rPr>
                        <a:t>#5</a:t>
                      </a:r>
                      <a:endParaRPr lang="de-DE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i="1">
                          <a:effectLst/>
                          <a:latin typeface="Times New Roman"/>
                          <a:ea typeface="Times New Roman"/>
                        </a:rPr>
                        <a:t>#6</a:t>
                      </a:r>
                      <a:endParaRPr lang="de-DE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i="1">
                          <a:effectLst/>
                          <a:latin typeface="Times New Roman"/>
                          <a:ea typeface="Times New Roman"/>
                        </a:rPr>
                        <a:t>#7</a:t>
                      </a:r>
                      <a:endParaRPr lang="de-DE" sz="18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ROBUST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19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29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70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det_FAST-DE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19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29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de-DE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72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det_FAST-XB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de-DE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72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det_SLOW-DE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73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det_SLOW-XB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19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29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72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MINREGRET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de-DE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19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29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71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EV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19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29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72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EXPREGRET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de-DE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72</a:t>
                      </a:r>
                      <a:endParaRPr lang="de-DE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385" marR="32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Rechteck 2"/>
          <p:cNvSpPr/>
          <p:nvPr/>
        </p:nvSpPr>
        <p:spPr bwMode="auto">
          <a:xfrm>
            <a:off x="7524328" y="169452"/>
            <a:ext cx="1384400" cy="39628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Backup</a:t>
            </a:r>
          </a:p>
        </p:txBody>
      </p:sp>
      <p:pic>
        <p:nvPicPr>
          <p:cNvPr id="6" name="Grafik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4077072"/>
            <a:ext cx="2376264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64239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Results: Transmission Investment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Conclusion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Basic application of robust optimization to TEP in Germany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Scenarios have a high “intrinsic” cost impact =&gt; different transmission expansion strategies play are comparatively narrow role. (Full DCLF may change this)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When overall costs are targeted at, robust optimization will direct all its efforts on the alternative which is – overall – most expensive.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=&gt; “minimum regret” strategies may be more adequate here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Further extensions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Full transmission network representation (should increase value of robust decision making)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Adaptive decision-making! (should decrease reduce the contribution of robust decision making while increasing </a:t>
            </a:r>
            <a:r>
              <a:rPr lang="en-US"/>
              <a:t>overall efficiency)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“Philosophical”(?) question: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From a “social” perspective – what is the correct decision calculus?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“Robust” vs. “Minimax Regret” vs. X?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Is there a well-grounded concept of social decision-making under uncertainty (except for the notion of risk-neutrality)?</a:t>
            </a:r>
          </a:p>
        </p:txBody>
      </p:sp>
    </p:spTree>
    <p:extLst>
      <p:ext uri="{BB962C8B-B14F-4D97-AF65-F5344CB8AC3E}">
        <p14:creationId xmlns:p14="http://schemas.microsoft.com/office/powerpoint/2010/main" val="345932572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Literature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Chen, B. &amp; Wang, L. (2016). </a:t>
            </a:r>
            <a:r>
              <a:rPr lang="de-DE" b="0" dirty="0"/>
              <a:t>Robust Transmission </a:t>
            </a:r>
            <a:r>
              <a:rPr lang="de-DE" b="0" dirty="0" err="1"/>
              <a:t>Planning</a:t>
            </a:r>
            <a:r>
              <a:rPr lang="de-DE" b="0" dirty="0"/>
              <a:t> </a:t>
            </a:r>
            <a:r>
              <a:rPr lang="de-DE" b="0" dirty="0" err="1"/>
              <a:t>Under</a:t>
            </a:r>
            <a:r>
              <a:rPr lang="de-DE" b="0" dirty="0"/>
              <a:t> </a:t>
            </a:r>
            <a:r>
              <a:rPr lang="de-DE" b="0" dirty="0" err="1"/>
              <a:t>Uncertain</a:t>
            </a:r>
            <a:r>
              <a:rPr lang="de-DE" b="0" dirty="0"/>
              <a:t> Generation Investment </a:t>
            </a:r>
            <a:r>
              <a:rPr lang="de-DE" b="0" dirty="0" err="1"/>
              <a:t>and</a:t>
            </a:r>
            <a:r>
              <a:rPr lang="de-DE" b="0" dirty="0"/>
              <a:t> </a:t>
            </a:r>
            <a:r>
              <a:rPr lang="de-DE" b="0" dirty="0" err="1"/>
              <a:t>Retirement</a:t>
            </a:r>
            <a:r>
              <a:rPr lang="de-DE" b="0" dirty="0"/>
              <a:t>. </a:t>
            </a:r>
            <a:r>
              <a:rPr lang="de-DE" b="0" i="1" dirty="0"/>
              <a:t>IEEE Transactions on Power Systems</a:t>
            </a:r>
            <a:r>
              <a:rPr lang="de-DE" b="0" dirty="0"/>
              <a:t>, PP(99), pp. 1–9.</a:t>
            </a:r>
          </a:p>
          <a:p>
            <a:r>
              <a:rPr lang="de-DE" dirty="0" err="1"/>
              <a:t>Conejo</a:t>
            </a:r>
            <a:r>
              <a:rPr lang="de-DE" dirty="0"/>
              <a:t>, A.J., </a:t>
            </a:r>
            <a:r>
              <a:rPr lang="de-DE" dirty="0" err="1"/>
              <a:t>Baringo</a:t>
            </a:r>
            <a:r>
              <a:rPr lang="de-DE" dirty="0"/>
              <a:t> Morales, L., </a:t>
            </a:r>
            <a:r>
              <a:rPr lang="de-DE" dirty="0" err="1"/>
              <a:t>Kazempour</a:t>
            </a:r>
            <a:r>
              <a:rPr lang="de-DE" dirty="0"/>
              <a:t>, S.J. &amp; </a:t>
            </a:r>
            <a:r>
              <a:rPr lang="de-DE" dirty="0" err="1"/>
              <a:t>Siddiqui</a:t>
            </a:r>
            <a:r>
              <a:rPr lang="de-DE" dirty="0"/>
              <a:t>, A.S. (2016). </a:t>
            </a:r>
            <a:r>
              <a:rPr lang="de-DE" b="0" dirty="0"/>
              <a:t>Investment in </a:t>
            </a:r>
            <a:r>
              <a:rPr lang="de-DE" b="0" dirty="0" err="1"/>
              <a:t>Electricity</a:t>
            </a:r>
            <a:r>
              <a:rPr lang="de-DE" b="0" dirty="0"/>
              <a:t> Generation </a:t>
            </a:r>
            <a:r>
              <a:rPr lang="de-DE" b="0" dirty="0" err="1"/>
              <a:t>and</a:t>
            </a:r>
            <a:r>
              <a:rPr lang="de-DE" b="0" dirty="0"/>
              <a:t> Transmission: </a:t>
            </a:r>
            <a:r>
              <a:rPr lang="de-DE" b="0" dirty="0" err="1"/>
              <a:t>Decision</a:t>
            </a:r>
            <a:r>
              <a:rPr lang="de-DE" b="0" dirty="0"/>
              <a:t> Making </a:t>
            </a:r>
            <a:r>
              <a:rPr lang="de-DE" b="0" dirty="0" err="1"/>
              <a:t>under</a:t>
            </a:r>
            <a:r>
              <a:rPr lang="de-DE" b="0" dirty="0"/>
              <a:t> </a:t>
            </a:r>
            <a:r>
              <a:rPr lang="de-DE" b="0" dirty="0" err="1"/>
              <a:t>Uncertainty</a:t>
            </a:r>
            <a:r>
              <a:rPr lang="de-DE" b="0" dirty="0"/>
              <a:t>. Heidelberg, New York: Springer.</a:t>
            </a:r>
          </a:p>
          <a:p>
            <a:r>
              <a:rPr lang="de-DE" dirty="0"/>
              <a:t>Gerbaulet, C. &amp; Lorenz, C. (2017). </a:t>
            </a:r>
            <a:r>
              <a:rPr lang="de-DE" b="0" dirty="0" err="1"/>
              <a:t>dynELMOD</a:t>
            </a:r>
            <a:r>
              <a:rPr lang="de-DE" b="0" dirty="0"/>
              <a:t>: A Dynamic Investment </a:t>
            </a:r>
            <a:r>
              <a:rPr lang="de-DE" b="0" dirty="0" err="1"/>
              <a:t>and</a:t>
            </a:r>
            <a:r>
              <a:rPr lang="de-DE" b="0" dirty="0"/>
              <a:t> </a:t>
            </a:r>
            <a:r>
              <a:rPr lang="de-DE" b="0" dirty="0" err="1"/>
              <a:t>Dispatch</a:t>
            </a:r>
            <a:r>
              <a:rPr lang="de-DE" b="0" dirty="0"/>
              <a:t> Model </a:t>
            </a:r>
            <a:r>
              <a:rPr lang="de-DE" b="0" dirty="0" err="1"/>
              <a:t>for</a:t>
            </a:r>
            <a:r>
              <a:rPr lang="de-DE" b="0" dirty="0"/>
              <a:t> </a:t>
            </a:r>
            <a:r>
              <a:rPr lang="de-DE" b="0" dirty="0" err="1"/>
              <a:t>the</a:t>
            </a:r>
            <a:r>
              <a:rPr lang="de-DE" b="0" dirty="0"/>
              <a:t> Future European </a:t>
            </a:r>
            <a:r>
              <a:rPr lang="de-DE" b="0" dirty="0" err="1"/>
              <a:t>Electricity</a:t>
            </a:r>
            <a:r>
              <a:rPr lang="de-DE" b="0" dirty="0"/>
              <a:t> Market. DIW Berlin, Data </a:t>
            </a:r>
            <a:r>
              <a:rPr lang="de-DE" b="0" dirty="0" err="1"/>
              <a:t>Documentation</a:t>
            </a:r>
            <a:r>
              <a:rPr lang="de-DE" b="0" dirty="0"/>
              <a:t> </a:t>
            </a:r>
            <a:r>
              <a:rPr lang="de-DE" b="0" dirty="0" err="1"/>
              <a:t>forthcoming</a:t>
            </a:r>
            <a:r>
              <a:rPr lang="de-DE" b="0" dirty="0"/>
              <a:t>, Berlin, Germany.</a:t>
            </a:r>
          </a:p>
          <a:p>
            <a:r>
              <a:rPr lang="de-DE" dirty="0" err="1"/>
              <a:t>Jabr</a:t>
            </a:r>
            <a:r>
              <a:rPr lang="de-DE" dirty="0"/>
              <a:t>, R.A. (2013). </a:t>
            </a:r>
            <a:r>
              <a:rPr lang="de-DE" b="0" dirty="0"/>
              <a:t>Robust Transmission Network Expansion </a:t>
            </a:r>
            <a:r>
              <a:rPr lang="de-DE" b="0" dirty="0" err="1"/>
              <a:t>Planning</a:t>
            </a:r>
            <a:r>
              <a:rPr lang="de-DE" b="0" dirty="0"/>
              <a:t> </a:t>
            </a:r>
            <a:r>
              <a:rPr lang="de-DE" b="0" dirty="0" err="1"/>
              <a:t>With</a:t>
            </a:r>
            <a:r>
              <a:rPr lang="de-DE" b="0" dirty="0"/>
              <a:t> </a:t>
            </a:r>
            <a:r>
              <a:rPr lang="de-DE" b="0" dirty="0" err="1"/>
              <a:t>Uncertain</a:t>
            </a:r>
            <a:r>
              <a:rPr lang="de-DE" b="0" dirty="0"/>
              <a:t> </a:t>
            </a:r>
            <a:r>
              <a:rPr lang="de-DE" b="0" dirty="0" err="1"/>
              <a:t>Renewable</a:t>
            </a:r>
            <a:r>
              <a:rPr lang="de-DE" b="0" dirty="0"/>
              <a:t> Generation </a:t>
            </a:r>
            <a:r>
              <a:rPr lang="de-DE" b="0" dirty="0" err="1"/>
              <a:t>and</a:t>
            </a:r>
            <a:r>
              <a:rPr lang="de-DE" b="0" dirty="0"/>
              <a:t> Loads. </a:t>
            </a:r>
            <a:r>
              <a:rPr lang="de-DE" b="0" i="1" dirty="0"/>
              <a:t>IEEE Transactions on Power Systems</a:t>
            </a:r>
            <a:r>
              <a:rPr lang="de-DE" b="0" dirty="0"/>
              <a:t>, 28(4), pp. 4558–4567.</a:t>
            </a:r>
          </a:p>
          <a:p>
            <a:r>
              <a:rPr lang="de-DE" dirty="0"/>
              <a:t>Ruiz, C. &amp; </a:t>
            </a:r>
            <a:r>
              <a:rPr lang="de-DE" dirty="0" err="1"/>
              <a:t>Conejo</a:t>
            </a:r>
            <a:r>
              <a:rPr lang="de-DE" dirty="0"/>
              <a:t>, A.J. (2015). </a:t>
            </a:r>
            <a:r>
              <a:rPr lang="de-DE" b="0" dirty="0"/>
              <a:t>Robust Transmission Expansion </a:t>
            </a:r>
            <a:r>
              <a:rPr lang="de-DE" b="0" dirty="0" err="1"/>
              <a:t>Planning</a:t>
            </a:r>
            <a:r>
              <a:rPr lang="de-DE" b="0" dirty="0"/>
              <a:t>. </a:t>
            </a:r>
            <a:r>
              <a:rPr lang="de-DE" b="0" i="1" dirty="0"/>
              <a:t>European Journal </a:t>
            </a:r>
            <a:r>
              <a:rPr lang="de-DE" b="0" i="1" dirty="0" err="1"/>
              <a:t>of</a:t>
            </a:r>
            <a:r>
              <a:rPr lang="de-DE" b="0" i="1" dirty="0"/>
              <a:t> Operational Research</a:t>
            </a:r>
            <a:r>
              <a:rPr lang="de-DE" b="0" dirty="0"/>
              <a:t>, 242(2), pp. 390–401.</a:t>
            </a:r>
          </a:p>
        </p:txBody>
      </p:sp>
    </p:spTree>
    <p:extLst>
      <p:ext uri="{BB962C8B-B14F-4D97-AF65-F5344CB8AC3E}">
        <p14:creationId xmlns:p14="http://schemas.microsoft.com/office/powerpoint/2010/main" val="398322251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 and Research Question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Rechteck 3"/>
          <p:cNvSpPr/>
          <p:nvPr/>
        </p:nvSpPr>
        <p:spPr bwMode="auto">
          <a:xfrm>
            <a:off x="323850" y="1412776"/>
            <a:ext cx="8496300" cy="3600400"/>
          </a:xfrm>
          <a:prstGeom prst="rect">
            <a:avLst/>
          </a:prstGeom>
          <a:solidFill>
            <a:srgbClr val="1F317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How should uncertainty be tackled in transmission planning?</a:t>
            </a:r>
          </a:p>
          <a:p>
            <a:pPr marL="457200" marR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dirty="0">
              <a:solidFill>
                <a:schemeClr val="bg1"/>
              </a:solidFill>
              <a:latin typeface="+mj-lt"/>
            </a:endParaRPr>
          </a:p>
          <a:p>
            <a:pPr marL="457200" marR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dirty="0">
                <a:solidFill>
                  <a:schemeClr val="bg1"/>
                </a:solidFill>
                <a:latin typeface="+mj-lt"/>
              </a:rPr>
              <a:t>What role can robust optimization play?</a:t>
            </a:r>
          </a:p>
          <a:p>
            <a:pPr marL="457200" marR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  <a:p>
            <a:pPr marL="457200" marR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What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 decision calculus is appropriate from a social perspective?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7073995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Introduction: Robust Optimization</a:t>
            </a:r>
          </a:p>
        </p:txBody>
      </p:sp>
      <p:grpSp>
        <p:nvGrpSpPr>
          <p:cNvPr id="15" name="Gruppieren 14"/>
          <p:cNvGrpSpPr/>
          <p:nvPr/>
        </p:nvGrpSpPr>
        <p:grpSpPr>
          <a:xfrm>
            <a:off x="323850" y="1198563"/>
            <a:ext cx="4104134" cy="3196428"/>
            <a:chOff x="323850" y="1198563"/>
            <a:chExt cx="4104134" cy="319642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323850" y="1198563"/>
              <a:ext cx="4104134" cy="341312"/>
            </a:xfrm>
            <a:prstGeom prst="rect">
              <a:avLst/>
            </a:prstGeom>
            <a:solidFill>
              <a:srgbClr val="1F317F"/>
            </a:solidFill>
            <a:ln w="38100" algn="ctr">
              <a:solidFill>
                <a:srgbClr val="1F317F"/>
              </a:solidFill>
              <a:miter lim="800000"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5000"/>
                </a:spcBef>
                <a:spcAft>
                  <a:spcPct val="10000"/>
                </a:spcAft>
              </a:pPr>
              <a:r>
                <a:rPr lang="en-US" altLang="de-DE" sz="1600" b="1" dirty="0">
                  <a:solidFill>
                    <a:schemeClr val="bg1"/>
                  </a:solidFill>
                  <a:latin typeface="Arial" charset="0"/>
                </a:rPr>
                <a:t>Some Decision-Making Strategies</a:t>
              </a: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323850" y="1509713"/>
              <a:ext cx="4104134" cy="288527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1F317F"/>
              </a:solidFill>
              <a:miter lim="800000"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>
              <a:lvl1pPr marL="180975" indent="-180975"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38175" indent="-180975"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342900" lvl="0" indent="-342900">
                <a:spcBef>
                  <a:spcPct val="25000"/>
                </a:spcBef>
                <a:spcAft>
                  <a:spcPct val="10000"/>
                </a:spcAft>
                <a:buFont typeface="Arial" panose="020B0604020202020204" pitchFamily="34" charset="0"/>
                <a:buChar char="•"/>
                <a:tabLst/>
              </a:pPr>
              <a:r>
                <a:rPr lang="en-US" sz="1700" b="1" kern="0" dirty="0">
                  <a:solidFill>
                    <a:srgbClr val="000000"/>
                  </a:solidFill>
                  <a:latin typeface="Arial"/>
                </a:rPr>
                <a:t>(Deterministic)</a:t>
              </a:r>
            </a:p>
            <a:p>
              <a:pPr marL="342900" lvl="0" indent="-342900">
                <a:spcBef>
                  <a:spcPct val="25000"/>
                </a:spcBef>
                <a:spcAft>
                  <a:spcPct val="10000"/>
                </a:spcAft>
                <a:buFont typeface="Arial" panose="020B0604020202020204" pitchFamily="34" charset="0"/>
                <a:buChar char="•"/>
                <a:tabLst/>
              </a:pPr>
              <a:r>
                <a:rPr lang="en-US" sz="1700" b="1" kern="0" dirty="0">
                  <a:solidFill>
                    <a:srgbClr val="000000"/>
                  </a:solidFill>
                  <a:latin typeface="Arial"/>
                </a:rPr>
                <a:t>Stochastic Optimization; Expected value</a:t>
              </a:r>
            </a:p>
            <a:p>
              <a:pPr marL="363538" lvl="1" indent="-184150">
                <a:spcBef>
                  <a:spcPct val="15000"/>
                </a:spcBef>
                <a:spcAft>
                  <a:spcPct val="10000"/>
                </a:spcAft>
                <a:buFont typeface="Arial" panose="020B0604020202020204" pitchFamily="34" charset="0"/>
                <a:buChar char="•"/>
                <a:tabLst/>
              </a:pPr>
              <a:r>
                <a:rPr lang="en-US" sz="1500" kern="0" dirty="0">
                  <a:solidFill>
                    <a:srgbClr val="000000"/>
                  </a:solidFill>
                  <a:latin typeface="Arial"/>
                </a:rPr>
                <a:t>Minimize the average (expected) cost.</a:t>
              </a:r>
            </a:p>
            <a:p>
              <a:pPr marL="342900" lvl="0" indent="-342900">
                <a:spcBef>
                  <a:spcPct val="25000"/>
                </a:spcBef>
                <a:spcAft>
                  <a:spcPct val="10000"/>
                </a:spcAft>
                <a:buFont typeface="Arial" panose="020B0604020202020204" pitchFamily="34" charset="0"/>
                <a:buChar char="•"/>
                <a:tabLst/>
              </a:pPr>
              <a:r>
                <a:rPr lang="en-US" sz="1700" b="1" kern="0" dirty="0">
                  <a:solidFill>
                    <a:srgbClr val="000000"/>
                  </a:solidFill>
                  <a:latin typeface="Arial"/>
                </a:rPr>
                <a:t>Robust Optimization</a:t>
              </a:r>
            </a:p>
            <a:p>
              <a:pPr marL="363538" lvl="1" indent="-184150">
                <a:spcBef>
                  <a:spcPct val="15000"/>
                </a:spcBef>
                <a:spcAft>
                  <a:spcPct val="10000"/>
                </a:spcAft>
                <a:buFont typeface="Arial" panose="020B0604020202020204" pitchFamily="34" charset="0"/>
                <a:buChar char="•"/>
                <a:tabLst/>
              </a:pPr>
              <a:r>
                <a:rPr lang="en-US" sz="1500" kern="0" dirty="0">
                  <a:solidFill>
                    <a:srgbClr val="000000"/>
                  </a:solidFill>
                  <a:latin typeface="Arial"/>
                </a:rPr>
                <a:t>Minimize the cost of the worst case realization</a:t>
              </a:r>
            </a:p>
            <a:p>
              <a:pPr marL="363538" lvl="1" indent="-184150">
                <a:spcBef>
                  <a:spcPct val="15000"/>
                </a:spcBef>
                <a:spcAft>
                  <a:spcPct val="10000"/>
                </a:spcAft>
                <a:buFont typeface="Arial" panose="020B0604020202020204" pitchFamily="34" charset="0"/>
                <a:buChar char="•"/>
                <a:tabLst/>
              </a:pPr>
              <a:r>
                <a:rPr lang="en-US" sz="1500" kern="0" dirty="0">
                  <a:solidFill>
                    <a:srgbClr val="000000"/>
                  </a:solidFill>
                  <a:latin typeface="Arial"/>
                </a:rPr>
                <a:t>Alternatively: “Minimax Regret” to minimize the highest extra cost of „not-knowing“</a:t>
              </a:r>
            </a:p>
          </p:txBody>
        </p:sp>
      </p:grpSp>
      <p:grpSp>
        <p:nvGrpSpPr>
          <p:cNvPr id="16" name="Gruppieren 15"/>
          <p:cNvGrpSpPr/>
          <p:nvPr/>
        </p:nvGrpSpPr>
        <p:grpSpPr>
          <a:xfrm>
            <a:off x="4716016" y="1198563"/>
            <a:ext cx="4104134" cy="2677055"/>
            <a:chOff x="4716016" y="1198563"/>
            <a:chExt cx="4104134" cy="2677055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4716016" y="1198563"/>
              <a:ext cx="4104134" cy="341312"/>
            </a:xfrm>
            <a:prstGeom prst="rect">
              <a:avLst/>
            </a:prstGeom>
            <a:solidFill>
              <a:srgbClr val="1F317F"/>
            </a:solidFill>
            <a:ln w="38100" algn="ctr">
              <a:solidFill>
                <a:srgbClr val="1F317F"/>
              </a:solidFill>
              <a:miter lim="800000"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5000"/>
                </a:spcBef>
                <a:spcAft>
                  <a:spcPct val="10000"/>
                </a:spcAft>
              </a:pPr>
              <a:r>
                <a:rPr lang="en-US" altLang="de-DE" sz="1600" b="1" dirty="0">
                  <a:solidFill>
                    <a:schemeClr val="bg1"/>
                  </a:solidFill>
                  <a:latin typeface="Arial" charset="0"/>
                </a:rPr>
                <a:t>Types of Uncertainties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716016" y="1509713"/>
              <a:ext cx="4104134" cy="236590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1F317F"/>
              </a:solidFill>
              <a:miter lim="800000"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>
              <a:lvl1pPr marL="180975" indent="-180975"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38175" indent="-180975"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342900" lvl="0" indent="-342900">
                <a:spcBef>
                  <a:spcPct val="25000"/>
                </a:spcBef>
                <a:spcAft>
                  <a:spcPct val="10000"/>
                </a:spcAft>
                <a:buFont typeface="Arial" panose="020B0604020202020204" pitchFamily="34" charset="0"/>
                <a:buChar char="•"/>
                <a:tabLst/>
              </a:pPr>
              <a:r>
                <a:rPr lang="en-US" sz="1700" b="1" kern="0" dirty="0">
                  <a:solidFill>
                    <a:srgbClr val="000000"/>
                  </a:solidFill>
                  <a:latin typeface="Arial"/>
                </a:rPr>
                <a:t>(Certainty)</a:t>
              </a:r>
            </a:p>
            <a:p>
              <a:pPr marL="342900" lvl="0" indent="-342900">
                <a:spcBef>
                  <a:spcPct val="25000"/>
                </a:spcBef>
                <a:spcAft>
                  <a:spcPct val="10000"/>
                </a:spcAft>
                <a:buFont typeface="Arial" panose="020B0604020202020204" pitchFamily="34" charset="0"/>
                <a:buChar char="•"/>
                <a:tabLst/>
              </a:pPr>
              <a:r>
                <a:rPr lang="en-US" sz="1700" b="1" kern="0" dirty="0">
                  <a:solidFill>
                    <a:srgbClr val="000000"/>
                  </a:solidFill>
                  <a:latin typeface="Arial"/>
                </a:rPr>
                <a:t>Risk vs. </a:t>
              </a:r>
              <a:r>
                <a:rPr lang="en-US" sz="1700" b="1" kern="0" dirty="0" err="1">
                  <a:solidFill>
                    <a:srgbClr val="000000"/>
                  </a:solidFill>
                  <a:latin typeface="Arial"/>
                </a:rPr>
                <a:t>Knightian</a:t>
              </a:r>
              <a:r>
                <a:rPr lang="en-US" sz="1700" b="1" kern="0" dirty="0">
                  <a:solidFill>
                    <a:srgbClr val="000000"/>
                  </a:solidFill>
                  <a:latin typeface="Arial"/>
                </a:rPr>
                <a:t> Uncertainty</a:t>
              </a:r>
            </a:p>
            <a:p>
              <a:pPr marL="363538" lvl="1" indent="-184150">
                <a:spcBef>
                  <a:spcPct val="15000"/>
                </a:spcBef>
                <a:spcAft>
                  <a:spcPct val="10000"/>
                </a:spcAft>
                <a:buFont typeface="Arial" panose="020B0604020202020204" pitchFamily="34" charset="0"/>
                <a:buChar char="•"/>
                <a:tabLst/>
              </a:pPr>
              <a:r>
                <a:rPr lang="en-US" sz="1500" kern="0" dirty="0">
                  <a:solidFill>
                    <a:srgbClr val="000000"/>
                  </a:solidFill>
                  <a:latin typeface="Arial"/>
                </a:rPr>
                <a:t>Sometimes, this may be a data problem...</a:t>
              </a:r>
            </a:p>
            <a:p>
              <a:pPr marL="342900" lvl="0" indent="-342900">
                <a:spcBef>
                  <a:spcPct val="25000"/>
                </a:spcBef>
                <a:spcAft>
                  <a:spcPct val="10000"/>
                </a:spcAft>
                <a:buFont typeface="Arial" panose="020B0604020202020204" pitchFamily="34" charset="0"/>
                <a:buChar char="•"/>
                <a:tabLst/>
              </a:pPr>
              <a:r>
                <a:rPr lang="en-US" sz="1700" b="1" kern="0" dirty="0">
                  <a:solidFill>
                    <a:srgbClr val="000000"/>
                  </a:solidFill>
                  <a:latin typeface="Arial"/>
                </a:rPr>
                <a:t>“High” vs. “low” frequency uncertainties</a:t>
              </a:r>
            </a:p>
            <a:p>
              <a:pPr marL="363538" lvl="1" indent="-184150">
                <a:spcBef>
                  <a:spcPct val="15000"/>
                </a:spcBef>
                <a:spcAft>
                  <a:spcPct val="10000"/>
                </a:spcAft>
                <a:buFont typeface="Arial" panose="020B0604020202020204" pitchFamily="34" charset="0"/>
                <a:buChar char="•"/>
                <a:tabLst/>
              </a:pPr>
              <a:r>
                <a:rPr lang="en-US" sz="1500" kern="0" dirty="0">
                  <a:solidFill>
                    <a:srgbClr val="000000"/>
                  </a:solidFill>
                  <a:latin typeface="Arial"/>
                </a:rPr>
                <a:t>“High frequency” uncertainties allow for bad outcomes to be compensated by good outcomes</a:t>
              </a:r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23850" y="4774034"/>
            <a:ext cx="8496300" cy="925037"/>
            <a:chOff x="323850" y="4774034"/>
            <a:chExt cx="8496300" cy="925037"/>
          </a:xfrm>
        </p:grpSpPr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323850" y="4774034"/>
              <a:ext cx="8496300" cy="341312"/>
            </a:xfrm>
            <a:prstGeom prst="rect">
              <a:avLst/>
            </a:prstGeom>
            <a:solidFill>
              <a:srgbClr val="1F317F"/>
            </a:solidFill>
            <a:ln w="38100" algn="ctr">
              <a:solidFill>
                <a:srgbClr val="1F317F"/>
              </a:solidFill>
              <a:miter lim="800000"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5000"/>
                </a:spcBef>
                <a:spcAft>
                  <a:spcPct val="10000"/>
                </a:spcAft>
              </a:pPr>
              <a:r>
                <a:rPr lang="en-US" altLang="de-DE" sz="1600" b="1" dirty="0">
                  <a:solidFill>
                    <a:schemeClr val="bg1"/>
                  </a:solidFill>
                  <a:latin typeface="Arial" charset="0"/>
                </a:rPr>
                <a:t>Other Issues</a:t>
              </a: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323850" y="5085184"/>
              <a:ext cx="8496300" cy="613887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1F317F"/>
              </a:solidFill>
              <a:miter lim="800000"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>
              <a:lvl1pPr marL="180975" indent="-180975"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38175" indent="-180975"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61950" algn="l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363538" lvl="1" indent="-184150">
                <a:spcBef>
                  <a:spcPct val="15000"/>
                </a:spcBef>
                <a:spcAft>
                  <a:spcPct val="10000"/>
                </a:spcAft>
                <a:buFont typeface="Arial" panose="020B0604020202020204" pitchFamily="34" charset="0"/>
                <a:buChar char="•"/>
                <a:tabLst/>
              </a:pPr>
              <a:r>
                <a:rPr lang="en-US" sz="1500" kern="0" dirty="0">
                  <a:solidFill>
                    <a:srgbClr val="000000"/>
                  </a:solidFill>
                  <a:latin typeface="Arial"/>
                </a:rPr>
                <a:t>Implementation of solution subject to “tolerances”</a:t>
              </a:r>
            </a:p>
            <a:p>
              <a:pPr marL="363538" lvl="1" indent="-184150">
                <a:spcBef>
                  <a:spcPct val="15000"/>
                </a:spcBef>
                <a:spcAft>
                  <a:spcPct val="10000"/>
                </a:spcAft>
                <a:buFont typeface="Arial" panose="020B0604020202020204" pitchFamily="34" charset="0"/>
                <a:buChar char="•"/>
                <a:tabLst/>
              </a:pPr>
              <a:r>
                <a:rPr lang="en-US" sz="1500" kern="0" dirty="0">
                  <a:solidFill>
                    <a:srgbClr val="000000"/>
                  </a:solidFill>
                  <a:latin typeface="Arial"/>
                </a:rPr>
                <a:t>Problem/Model very sensitive to (small) parameter changes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906070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17823" y="1172661"/>
            <a:ext cx="2774364" cy="586957"/>
          </a:xfrm>
          <a:prstGeom prst="rect">
            <a:avLst/>
          </a:prstGeom>
          <a:solidFill>
            <a:srgbClr val="1F317F"/>
          </a:solidFill>
          <a:ln w="38100" algn="ctr">
            <a:solidFill>
              <a:srgbClr val="1F317F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spcBef>
                <a:spcPct val="25000"/>
              </a:spcBef>
              <a:spcAft>
                <a:spcPct val="10000"/>
              </a:spcAft>
            </a:pPr>
            <a:r>
              <a:rPr lang="de-DE" sz="1600" b="1" dirty="0">
                <a:solidFill>
                  <a:schemeClr val="bg1"/>
                </a:solidFill>
              </a:rPr>
              <a:t>dynELMOD: </a:t>
            </a:r>
            <a:r>
              <a:rPr lang="de-DE" sz="1600" b="1" dirty="0" err="1">
                <a:solidFill>
                  <a:schemeClr val="bg1"/>
                </a:solidFill>
              </a:rPr>
              <a:t>dynamic</a:t>
            </a:r>
            <a:r>
              <a:rPr lang="de-DE" sz="1600" b="1" dirty="0">
                <a:solidFill>
                  <a:schemeClr val="bg1"/>
                </a:solidFill>
              </a:rPr>
              <a:t> </a:t>
            </a:r>
            <a:r>
              <a:rPr lang="de-DE" sz="1600" b="1" dirty="0" err="1">
                <a:solidFill>
                  <a:schemeClr val="bg1"/>
                </a:solidFill>
              </a:rPr>
              <a:t>Electricity</a:t>
            </a:r>
            <a:r>
              <a:rPr lang="de-DE" sz="1600" b="1" dirty="0">
                <a:solidFill>
                  <a:schemeClr val="bg1"/>
                </a:solidFill>
              </a:rPr>
              <a:t> Model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317822" y="3956911"/>
            <a:ext cx="2774364" cy="341313"/>
          </a:xfrm>
          <a:prstGeom prst="rect">
            <a:avLst/>
          </a:prstGeom>
          <a:solidFill>
            <a:srgbClr val="1F317F"/>
          </a:solidFill>
          <a:ln w="38100" algn="ctr">
            <a:solidFill>
              <a:srgbClr val="1F317F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spcBef>
                <a:spcPct val="25000"/>
              </a:spcBef>
              <a:spcAft>
                <a:spcPct val="10000"/>
              </a:spcAft>
            </a:pPr>
            <a:r>
              <a:rPr lang="de-DE" sz="1600" b="1" dirty="0">
                <a:solidFill>
                  <a:schemeClr val="bg1"/>
                </a:solidFill>
              </a:rPr>
              <a:t>Investment </a:t>
            </a:r>
            <a:r>
              <a:rPr lang="de-DE" sz="1600" b="1" dirty="0" err="1" smtClean="0">
                <a:solidFill>
                  <a:schemeClr val="bg1"/>
                </a:solidFill>
              </a:rPr>
              <a:t>options</a:t>
            </a:r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5617024" y="1172661"/>
            <a:ext cx="3208516" cy="341313"/>
          </a:xfrm>
          <a:prstGeom prst="rect">
            <a:avLst/>
          </a:prstGeom>
          <a:solidFill>
            <a:srgbClr val="1F317F"/>
          </a:solidFill>
          <a:ln w="38100" algn="ctr">
            <a:solidFill>
              <a:srgbClr val="1F317F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spcBef>
                <a:spcPct val="25000"/>
              </a:spcBef>
              <a:spcAft>
                <a:spcPct val="10000"/>
              </a:spcAft>
            </a:pPr>
            <a:r>
              <a:rPr lang="de-DE" sz="1600" b="1" dirty="0" err="1">
                <a:solidFill>
                  <a:schemeClr val="bg1"/>
                </a:solidFill>
              </a:rPr>
              <a:t>Characteristics</a:t>
            </a:r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3187573" y="3956911"/>
            <a:ext cx="2864046" cy="341313"/>
          </a:xfrm>
          <a:prstGeom prst="rect">
            <a:avLst/>
          </a:prstGeom>
          <a:solidFill>
            <a:srgbClr val="1F317F"/>
          </a:solidFill>
          <a:ln w="38100" algn="ctr">
            <a:solidFill>
              <a:srgbClr val="1F317F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spcBef>
                <a:spcPct val="25000"/>
              </a:spcBef>
              <a:spcAft>
                <a:spcPct val="10000"/>
              </a:spcAft>
            </a:pPr>
            <a:r>
              <a:rPr lang="de-DE" sz="1600" b="1" dirty="0" err="1">
                <a:solidFill>
                  <a:schemeClr val="bg1"/>
                </a:solidFill>
              </a:rPr>
              <a:t>Boundary</a:t>
            </a:r>
            <a:r>
              <a:rPr lang="de-DE" sz="1600" b="1" dirty="0">
                <a:solidFill>
                  <a:schemeClr val="bg1"/>
                </a:solidFill>
              </a:rPr>
              <a:t> </a:t>
            </a:r>
            <a:r>
              <a:rPr lang="de-DE" sz="1600" b="1" dirty="0" err="1">
                <a:solidFill>
                  <a:schemeClr val="bg1"/>
                </a:solidFill>
              </a:rPr>
              <a:t>conditions</a:t>
            </a:r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051619" y="3956911"/>
            <a:ext cx="2773920" cy="341313"/>
          </a:xfrm>
          <a:prstGeom prst="rect">
            <a:avLst/>
          </a:prstGeom>
          <a:solidFill>
            <a:srgbClr val="1F317F"/>
          </a:solidFill>
          <a:ln w="38100" algn="ctr">
            <a:solidFill>
              <a:srgbClr val="1F317F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spcBef>
                <a:spcPct val="25000"/>
              </a:spcBef>
              <a:spcAft>
                <a:spcPct val="10000"/>
              </a:spcAft>
            </a:pPr>
            <a:r>
              <a:rPr lang="de-DE" sz="1600" b="1" dirty="0" smtClean="0">
                <a:solidFill>
                  <a:schemeClr val="bg1"/>
                </a:solidFill>
              </a:rPr>
              <a:t>CO</a:t>
            </a:r>
            <a:r>
              <a:rPr lang="de-DE" sz="1600" b="1" baseline="-25000" dirty="0" smtClean="0">
                <a:solidFill>
                  <a:schemeClr val="bg1"/>
                </a:solidFill>
              </a:rPr>
              <a:t>2 </a:t>
            </a:r>
            <a:r>
              <a:rPr lang="de-DE" sz="1600" b="1" dirty="0" smtClean="0">
                <a:solidFill>
                  <a:schemeClr val="bg1"/>
                </a:solidFill>
              </a:rPr>
              <a:t>Emission </a:t>
            </a:r>
            <a:r>
              <a:rPr lang="de-DE" sz="1600" b="1" dirty="0" err="1" smtClean="0">
                <a:solidFill>
                  <a:schemeClr val="bg1"/>
                </a:solidFill>
              </a:rPr>
              <a:t>Constraint</a:t>
            </a:r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187575" y="4298223"/>
            <a:ext cx="5637966" cy="2131462"/>
          </a:xfrm>
          <a:prstGeom prst="rect">
            <a:avLst/>
          </a:prstGeom>
          <a:solidFill>
            <a:schemeClr val="bg1"/>
          </a:solidFill>
          <a:ln w="38100">
            <a:solidFill>
              <a:srgbClr val="1F317F"/>
            </a:solidFill>
            <a:miter lim="800000"/>
            <a:headEnd/>
            <a:tailEnd/>
          </a:ln>
        </p:spPr>
        <p:txBody>
          <a:bodyPr wrap="square" lIns="90000" tIns="46800" rIns="90000" bIns="46800" numCol="2">
            <a:normAutofit/>
          </a:bodyPr>
          <a:lstStyle/>
          <a:p>
            <a:pPr marL="180975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endParaRPr lang="en-US" sz="1400" dirty="0" smtClean="0"/>
          </a:p>
          <a:p>
            <a:pPr marL="180975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en-US" sz="1400" dirty="0" smtClean="0"/>
              <a:t>Electricity </a:t>
            </a:r>
            <a:r>
              <a:rPr lang="en-US" sz="1400" dirty="0"/>
              <a:t>demand </a:t>
            </a:r>
            <a:r>
              <a:rPr lang="en-US" sz="1400" dirty="0" smtClean="0"/>
              <a:t>development</a:t>
            </a:r>
            <a:endParaRPr lang="en-US" sz="1400" dirty="0"/>
          </a:p>
          <a:p>
            <a:pPr marL="180975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en-US" sz="1400" dirty="0" smtClean="0"/>
              <a:t>CO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budget </a:t>
            </a:r>
            <a:r>
              <a:rPr lang="en-US" sz="1400" dirty="0"/>
              <a:t>over time</a:t>
            </a:r>
          </a:p>
          <a:p>
            <a:pPr marL="180975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en-US" sz="1400" dirty="0" smtClean="0"/>
              <a:t>CO</a:t>
            </a:r>
            <a:r>
              <a:rPr lang="en-US" sz="1400" baseline="-25000" dirty="0"/>
              <a:t>2</a:t>
            </a:r>
            <a:r>
              <a:rPr lang="en-US" sz="1400" dirty="0" smtClean="0"/>
              <a:t> storage </a:t>
            </a:r>
            <a:r>
              <a:rPr lang="en-US" sz="1400" dirty="0"/>
              <a:t>potential per country</a:t>
            </a:r>
          </a:p>
          <a:p>
            <a:pPr marL="180975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en-US" sz="1400" dirty="0"/>
              <a:t>Renewable availabilities</a:t>
            </a:r>
          </a:p>
          <a:p>
            <a:pPr marL="180975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en-US" sz="1400" dirty="0"/>
              <a:t>Renewable investment potentials</a:t>
            </a:r>
          </a:p>
          <a:p>
            <a:pPr marL="180975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endParaRPr lang="en-US" sz="1400" dirty="0"/>
          </a:p>
          <a:p>
            <a:pPr marL="180975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endParaRPr lang="en-US" sz="14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dynELMOD –Investment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Dispatch</a:t>
            </a:r>
            <a:r>
              <a:rPr lang="de-DE" dirty="0" smtClean="0"/>
              <a:t>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Europe</a:t>
            </a:r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534" y="1172660"/>
            <a:ext cx="2192142" cy="2667298"/>
          </a:xfrm>
          <a:prstGeom prst="rect">
            <a:avLst/>
          </a:prstGeom>
        </p:spPr>
      </p:pic>
      <p:graphicFrame>
        <p:nvGraphicFramePr>
          <p:cNvPr id="6" name="Inhaltsplatzhalter 5"/>
          <p:cNvGraphicFramePr>
            <a:graphicFrameLocks/>
          </p:cNvGraphicFramePr>
          <p:nvPr>
            <p:extLst/>
          </p:nvPr>
        </p:nvGraphicFramePr>
        <p:xfrm>
          <a:off x="5943601" y="4298223"/>
          <a:ext cx="2881939" cy="2131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hteck 3"/>
          <p:cNvSpPr/>
          <p:nvPr/>
        </p:nvSpPr>
        <p:spPr>
          <a:xfrm>
            <a:off x="317823" y="1759617"/>
            <a:ext cx="2774364" cy="2080341"/>
          </a:xfrm>
          <a:prstGeom prst="rect">
            <a:avLst/>
          </a:prstGeom>
          <a:solidFill>
            <a:schemeClr val="bg1"/>
          </a:solidFill>
          <a:ln w="38100">
            <a:solidFill>
              <a:srgbClr val="1F317F"/>
            </a:solidFill>
            <a:miter lim="800000"/>
            <a:headEnd/>
            <a:tailEnd/>
          </a:ln>
        </p:spPr>
        <p:txBody>
          <a:bodyPr wrap="square" lIns="90000" tIns="46800" rIns="90000" bIns="46800">
            <a:normAutofit lnSpcReduction="10000"/>
          </a:bodyPr>
          <a:lstStyle/>
          <a:p>
            <a:pPr marL="180975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en-US" sz="1400" b="1" dirty="0" smtClean="0"/>
              <a:t>Open source</a:t>
            </a:r>
            <a:r>
              <a:rPr lang="en-US" sz="1400" dirty="0" smtClean="0"/>
              <a:t> (soon)</a:t>
            </a:r>
          </a:p>
          <a:p>
            <a:pPr marL="500775" lvl="1" indent="-285750" algn="l">
              <a:lnSpc>
                <a:spcPct val="120000"/>
              </a:lnSpc>
              <a:spcAft>
                <a:spcPct val="10000"/>
              </a:spcAft>
              <a:buClr>
                <a:srgbClr val="1F317F"/>
              </a:buClr>
              <a:buFont typeface="Wingdings" panose="05000000000000000000" pitchFamily="2" charset="2"/>
              <a:buChar char="Ø"/>
              <a:tabLst>
                <a:tab pos="361950" algn="l"/>
              </a:tabLst>
            </a:pPr>
            <a:r>
              <a:rPr lang="en-US" sz="1400" dirty="0"/>
              <a:t>diw.de/</a:t>
            </a:r>
            <a:r>
              <a:rPr lang="en-US" sz="1400" dirty="0" err="1"/>
              <a:t>elmod</a:t>
            </a:r>
            <a:endParaRPr lang="en-US" sz="1400" dirty="0"/>
          </a:p>
          <a:p>
            <a:pPr marL="180975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en-US" sz="1400" dirty="0" smtClean="0"/>
              <a:t>Objective</a:t>
            </a:r>
            <a:r>
              <a:rPr lang="en-US" sz="1400" dirty="0"/>
              <a:t>: </a:t>
            </a:r>
            <a:r>
              <a:rPr lang="en-US" sz="1400" b="1" dirty="0" smtClean="0"/>
              <a:t>System </a:t>
            </a:r>
            <a:r>
              <a:rPr lang="en-US" sz="1400" b="1" dirty="0"/>
              <a:t>Cost minimization</a:t>
            </a:r>
          </a:p>
          <a:p>
            <a:pPr marL="396000" lvl="1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en-US" sz="1400" dirty="0" smtClean="0"/>
              <a:t>Investment</a:t>
            </a:r>
            <a:endParaRPr lang="en-US" sz="1400" dirty="0"/>
          </a:p>
          <a:p>
            <a:pPr marL="396000" lvl="1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en-US" sz="1400" dirty="0"/>
              <a:t>Operation and </a:t>
            </a:r>
            <a:r>
              <a:rPr lang="en-US" sz="1400" dirty="0" smtClean="0"/>
              <a:t>Maintenance</a:t>
            </a:r>
            <a:endParaRPr lang="en-US" sz="1400" dirty="0"/>
          </a:p>
          <a:p>
            <a:pPr marL="396000" lvl="1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en-US" sz="1400" dirty="0" smtClean="0"/>
              <a:t>Generation</a:t>
            </a:r>
            <a:endParaRPr lang="en-US" sz="1400" dirty="0"/>
          </a:p>
          <a:p>
            <a:pPr marL="396000" lvl="1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en-US" sz="1400" dirty="0"/>
              <a:t>Cross-border line </a:t>
            </a:r>
            <a:r>
              <a:rPr lang="en-US" sz="1400" dirty="0" smtClean="0"/>
              <a:t>expansion</a:t>
            </a:r>
            <a:endParaRPr lang="en-US" sz="1400" dirty="0"/>
          </a:p>
        </p:txBody>
      </p:sp>
      <p:sp>
        <p:nvSpPr>
          <p:cNvPr id="7" name="Rechteck 6"/>
          <p:cNvSpPr/>
          <p:nvPr/>
        </p:nvSpPr>
        <p:spPr>
          <a:xfrm>
            <a:off x="318464" y="4298223"/>
            <a:ext cx="2773724" cy="2131462"/>
          </a:xfrm>
          <a:prstGeom prst="rect">
            <a:avLst/>
          </a:prstGeom>
          <a:solidFill>
            <a:schemeClr val="bg1"/>
          </a:solidFill>
          <a:ln w="38100">
            <a:solidFill>
              <a:srgbClr val="1F317F"/>
            </a:solidFill>
            <a:miter lim="800000"/>
            <a:headEnd/>
            <a:tailEnd/>
          </a:ln>
        </p:spPr>
        <p:txBody>
          <a:bodyPr wrap="square" lIns="90000" tIns="46800" rIns="90000" bIns="46800">
            <a:noAutofit/>
          </a:bodyPr>
          <a:lstStyle/>
          <a:p>
            <a:pPr marL="180975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de-DE" sz="1400" b="1" dirty="0" err="1" smtClean="0"/>
              <a:t>Conventional</a:t>
            </a:r>
            <a:r>
              <a:rPr lang="de-DE" sz="1400" dirty="0" smtClean="0"/>
              <a:t> </a:t>
            </a:r>
            <a:r>
              <a:rPr lang="de-DE" sz="1400" dirty="0"/>
              <a:t>power </a:t>
            </a:r>
            <a:r>
              <a:rPr lang="de-DE" sz="1400" dirty="0" err="1"/>
              <a:t>plants</a:t>
            </a:r>
            <a:endParaRPr lang="de-DE" sz="1400" dirty="0"/>
          </a:p>
          <a:p>
            <a:pPr marL="180975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de-DE" sz="1400" b="1" dirty="0" err="1"/>
              <a:t>Renewables</a:t>
            </a:r>
            <a:r>
              <a:rPr lang="de-DE" sz="1400" dirty="0"/>
              <a:t> </a:t>
            </a:r>
            <a:r>
              <a:rPr lang="de-DE" sz="1400" dirty="0" smtClean="0"/>
              <a:t/>
            </a:r>
            <a:br>
              <a:rPr lang="de-DE" sz="1400" dirty="0" smtClean="0"/>
            </a:br>
            <a:r>
              <a:rPr lang="de-DE" sz="1400" dirty="0" smtClean="0"/>
              <a:t>(</a:t>
            </a:r>
            <a:r>
              <a:rPr lang="de-DE" sz="1400" dirty="0"/>
              <a:t>PV, Wind </a:t>
            </a:r>
            <a:r>
              <a:rPr lang="de-DE" sz="1400" dirty="0" smtClean="0"/>
              <a:t>On/Offshore</a:t>
            </a:r>
            <a:r>
              <a:rPr lang="de-DE" sz="1400" dirty="0"/>
              <a:t>, CSP)</a:t>
            </a:r>
          </a:p>
          <a:p>
            <a:pPr marL="180975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de-DE" sz="1400" b="1" dirty="0" smtClean="0"/>
              <a:t>Storage</a:t>
            </a:r>
            <a:r>
              <a:rPr lang="de-DE" sz="1400" dirty="0" smtClean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b="1" dirty="0" smtClean="0"/>
              <a:t>DSM</a:t>
            </a:r>
            <a:r>
              <a:rPr lang="de-DE" sz="1400" dirty="0" smtClean="0"/>
              <a:t> </a:t>
            </a:r>
            <a:r>
              <a:rPr lang="de-DE" sz="1400" dirty="0" err="1"/>
              <a:t>technologies</a:t>
            </a:r>
            <a:r>
              <a:rPr lang="de-DE" sz="1400" dirty="0"/>
              <a:t> </a:t>
            </a:r>
            <a:r>
              <a:rPr lang="de-DE" sz="1400" dirty="0" smtClean="0"/>
              <a:t/>
            </a:r>
            <a:br>
              <a:rPr lang="de-DE" sz="1400" dirty="0" smtClean="0"/>
            </a:br>
            <a:r>
              <a:rPr lang="de-DE" sz="1400" dirty="0"/>
              <a:t>(</a:t>
            </a:r>
            <a:r>
              <a:rPr lang="de-DE" sz="1400" dirty="0" err="1"/>
              <a:t>endogenous</a:t>
            </a:r>
            <a:r>
              <a:rPr lang="de-DE" sz="1400" dirty="0"/>
              <a:t> P/E Ratio)</a:t>
            </a:r>
          </a:p>
          <a:p>
            <a:pPr marL="180975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de-DE" sz="1400" b="1" dirty="0" err="1"/>
              <a:t>Grid</a:t>
            </a:r>
            <a:r>
              <a:rPr lang="de-DE" sz="1400" dirty="0"/>
              <a:t> </a:t>
            </a:r>
            <a:r>
              <a:rPr lang="de-DE" sz="1400" dirty="0" err="1"/>
              <a:t>expansion</a:t>
            </a:r>
            <a:r>
              <a:rPr lang="de-DE" sz="1400" dirty="0"/>
              <a:t> </a:t>
            </a:r>
            <a:r>
              <a:rPr lang="de-DE" sz="1400" dirty="0" smtClean="0"/>
              <a:t/>
            </a:r>
            <a:br>
              <a:rPr lang="de-DE" sz="1400" dirty="0" smtClean="0"/>
            </a:br>
            <a:r>
              <a:rPr lang="de-DE" sz="1400" dirty="0" smtClean="0"/>
              <a:t>(</a:t>
            </a:r>
            <a:r>
              <a:rPr lang="de-DE" sz="1400" dirty="0" err="1"/>
              <a:t>increase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NTCs)</a:t>
            </a:r>
          </a:p>
        </p:txBody>
      </p:sp>
      <p:sp>
        <p:nvSpPr>
          <p:cNvPr id="8" name="Rechteck 7"/>
          <p:cNvSpPr/>
          <p:nvPr/>
        </p:nvSpPr>
        <p:spPr>
          <a:xfrm>
            <a:off x="5617024" y="1513973"/>
            <a:ext cx="3208517" cy="2325984"/>
          </a:xfrm>
          <a:prstGeom prst="rect">
            <a:avLst/>
          </a:prstGeom>
          <a:solidFill>
            <a:schemeClr val="bg1"/>
          </a:solidFill>
          <a:ln w="38100">
            <a:solidFill>
              <a:srgbClr val="1F317F"/>
            </a:solidFill>
            <a:miter lim="800000"/>
            <a:headEnd/>
            <a:tailEnd/>
          </a:ln>
        </p:spPr>
        <p:txBody>
          <a:bodyPr wrap="square" lIns="90000" tIns="46800" rIns="90000" bIns="46800">
            <a:normAutofit/>
          </a:bodyPr>
          <a:lstStyle/>
          <a:p>
            <a:pPr marL="180975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en-US" sz="1400" dirty="0" smtClean="0"/>
              <a:t>33 </a:t>
            </a:r>
            <a:r>
              <a:rPr lang="en-US" sz="1400" dirty="0"/>
              <a:t>European </a:t>
            </a:r>
            <a:r>
              <a:rPr lang="en-US" sz="1400" dirty="0" smtClean="0"/>
              <a:t>Countries</a:t>
            </a:r>
          </a:p>
          <a:p>
            <a:pPr marL="180975" indent="-180975" algn="l">
              <a:lnSpc>
                <a:spcPct val="12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en-US" sz="1400" b="1" dirty="0"/>
              <a:t>Flow-based</a:t>
            </a:r>
            <a:r>
              <a:rPr lang="en-US" sz="1400" dirty="0"/>
              <a:t> market coupling</a:t>
            </a:r>
          </a:p>
          <a:p>
            <a:pPr marL="180975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en-US" sz="1400" b="1" dirty="0"/>
              <a:t>Investment</a:t>
            </a:r>
            <a:r>
              <a:rPr lang="en-US" sz="1400" dirty="0"/>
              <a:t>: five-year steps 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2020 – 2050 </a:t>
            </a:r>
            <a:endParaRPr lang="en-US" sz="1400" dirty="0"/>
          </a:p>
          <a:p>
            <a:pPr marL="180975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en-US" sz="1400" b="1" dirty="0" smtClean="0"/>
              <a:t>Dispatch during optimization</a:t>
            </a:r>
            <a:r>
              <a:rPr lang="en-US" sz="1400" dirty="0" smtClean="0"/>
              <a:t>: </a:t>
            </a:r>
            <a:r>
              <a:rPr lang="en-US" sz="1400" dirty="0"/>
              <a:t>hourly resolution </a:t>
            </a:r>
            <a:r>
              <a:rPr lang="en-US" sz="1400" dirty="0" smtClean="0"/>
              <a:t>for about </a:t>
            </a:r>
            <a:r>
              <a:rPr lang="en-US" sz="1400" dirty="0"/>
              <a:t>2 </a:t>
            </a:r>
            <a:r>
              <a:rPr lang="en-US" sz="1400" dirty="0" smtClean="0"/>
              <a:t>weeks</a:t>
            </a:r>
          </a:p>
          <a:p>
            <a:pPr marL="180975" indent="-180975" algn="l">
              <a:lnSpc>
                <a:spcPct val="110000"/>
              </a:lnSpc>
              <a:spcAft>
                <a:spcPct val="10000"/>
              </a:spcAft>
              <a:buClr>
                <a:srgbClr val="1F317F"/>
              </a:buClr>
              <a:buFontTx/>
              <a:buChar char="•"/>
              <a:tabLst>
                <a:tab pos="361950" algn="l"/>
              </a:tabLst>
            </a:pPr>
            <a:r>
              <a:rPr lang="en-US" sz="1400" b="1" dirty="0"/>
              <a:t>Dispatch during </a:t>
            </a:r>
            <a:r>
              <a:rPr lang="en-US" sz="1400" b="1" dirty="0" smtClean="0"/>
              <a:t>validation</a:t>
            </a:r>
            <a:r>
              <a:rPr lang="en-US" sz="1400" dirty="0" smtClean="0"/>
              <a:t>: </a:t>
            </a:r>
            <a:r>
              <a:rPr lang="en-US" sz="1400" dirty="0"/>
              <a:t>hourly resolution </a:t>
            </a:r>
            <a:r>
              <a:rPr lang="en-US" sz="1400" dirty="0" smtClean="0"/>
              <a:t>for entire year: 8760 hours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02312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Case of Transmission Planning in Germany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850" y="1052513"/>
            <a:ext cx="8496299" cy="140828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Scenarios for generation and exchanges are generated using “</a:t>
            </a:r>
            <a:r>
              <a:rPr lang="en-US" dirty="0" err="1"/>
              <a:t>dynELMOD</a:t>
            </a:r>
            <a:r>
              <a:rPr lang="en-US" dirty="0"/>
              <a:t>” (Gerbaulet &amp; Lorenz, 2017)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European-scale, country-level fully fledged generation and transmission investment model (EU-28 + CH + NO + Balkans)</a:t>
            </a:r>
          </a:p>
        </p:txBody>
      </p:sp>
      <p:pic>
        <p:nvPicPr>
          <p:cNvPr id="8" name="Grafik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851" y="2460800"/>
            <a:ext cx="6283028" cy="3861418"/>
          </a:xfrm>
          <a:prstGeom prst="rect">
            <a:avLst/>
          </a:prstGeom>
          <a:noFill/>
        </p:spPr>
      </p:pic>
      <p:sp>
        <p:nvSpPr>
          <p:cNvPr id="9" name="Inhaltsplatzhalter 2"/>
          <p:cNvSpPr txBox="1">
            <a:spLocks/>
          </p:cNvSpPr>
          <p:nvPr/>
        </p:nvSpPr>
        <p:spPr bwMode="auto">
          <a:xfrm>
            <a:off x="323851" y="2460800"/>
            <a:ext cx="2231925" cy="3973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5000"/>
              </a:spcBef>
              <a:spcAft>
                <a:spcPct val="10000"/>
              </a:spcAft>
              <a:defRPr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3538" indent="-184150" algn="l" rtl="0" eaLnBrk="0" fontAlgn="base" hangingPunct="0">
              <a:spcBef>
                <a:spcPct val="15000"/>
              </a:spcBef>
              <a:spcAft>
                <a:spcPct val="10000"/>
              </a:spcAft>
              <a:buChar char="-"/>
              <a:defRPr sz="1600">
                <a:solidFill>
                  <a:schemeClr val="tx1"/>
                </a:solidFill>
                <a:latin typeface="+mn-lt"/>
              </a:defRPr>
            </a:lvl2pPr>
            <a:lvl3pPr marL="711200" indent="-168275" algn="l" rtl="0" eaLnBrk="0" fontAlgn="base" hangingPunct="0">
              <a:spcBef>
                <a:spcPct val="10000"/>
              </a:spcBef>
              <a:spcAft>
                <a:spcPct val="500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074738" indent="-174625" algn="l" rtl="0" eaLnBrk="0" fontAlgn="base" hangingPunct="0">
              <a:spcBef>
                <a:spcPct val="10000"/>
              </a:spcBef>
              <a:spcAft>
                <a:spcPct val="500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4pPr>
            <a:lvl5pPr marL="1436688" indent="-174625" algn="l" rtl="0" eaLnBrk="0" fontAlgn="base" hangingPunct="0">
              <a:spcBef>
                <a:spcPct val="5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1893888" indent="-174625" algn="l" rtl="0" eaLnBrk="0" fontAlgn="base" hangingPunct="0">
              <a:spcBef>
                <a:spcPct val="5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351088" indent="-174625" algn="l" rtl="0" eaLnBrk="0" fontAlgn="base" hangingPunct="0">
              <a:spcBef>
                <a:spcPct val="5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808288" indent="-174625" algn="l" rtl="0" eaLnBrk="0" fontAlgn="base" hangingPunct="0">
              <a:spcBef>
                <a:spcPct val="5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265488" indent="-174625" algn="l" rtl="0" eaLnBrk="0" fontAlgn="base" hangingPunct="0">
              <a:spcBef>
                <a:spcPct val="5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1800" kern="0" dirty="0"/>
              <a:t>Scenarios (2x2)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kern="0" dirty="0"/>
              <a:t>“FAST” -&gt; 2050 carbon emission reduction of 98% (rel. to 2015)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kern="0" dirty="0"/>
              <a:t>“SLOW” -&gt; only 80% reduction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kern="0" dirty="0"/>
              <a:t>“DE” no interconnector expansion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kern="0" dirty="0"/>
              <a:t>“XB” cost-minimal interconnector expansion</a:t>
            </a:r>
          </a:p>
        </p:txBody>
      </p:sp>
    </p:spTree>
    <p:extLst>
      <p:ext uri="{BB962C8B-B14F-4D97-AF65-F5344CB8AC3E}">
        <p14:creationId xmlns:p14="http://schemas.microsoft.com/office/powerpoint/2010/main" val="300928386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187475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Transmission Planning in Germany: Model</a:t>
            </a:r>
          </a:p>
        </p:txBody>
      </p:sp>
      <p:pic>
        <p:nvPicPr>
          <p:cNvPr id="6" name="Grafik 5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196752"/>
            <a:ext cx="4032448" cy="5176866"/>
          </a:xfrm>
          <a:prstGeom prst="rect">
            <a:avLst/>
          </a:prstGeom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850" y="1052513"/>
            <a:ext cx="4536181" cy="5616847"/>
          </a:xfrm>
          <a:noFill/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Model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Simple 6-node Model (transport, zero initial transport capacity)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Int’l Exchanges fixed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179 time steps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Allocation of generation capacities using potential maps/existing sites; Storages at RES-Sites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Four scenarios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FAST-DE and FAST-XB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SLOW-DE and SLOW-XB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Four optimization </a:t>
            </a:r>
            <a:r>
              <a:rPr lang="en-US" dirty="0"/>
              <a:t>strategies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“Pure” Robust Optimization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minimax Regret (“pure” and min regret)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Deterministic (FAST-DE/-XB, SLOW-DE/-XB)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expected costs (uniform probability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59035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of Robust Optimization</a:t>
            </a:r>
            <a:br>
              <a:rPr lang="en-US" dirty="0"/>
            </a:br>
            <a:r>
              <a:rPr lang="en-US" dirty="0"/>
              <a:t>to Transmission Planning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850" y="1052513"/>
            <a:ext cx="8496300" cy="936327"/>
          </a:xfrm>
        </p:spPr>
        <p:txBody>
          <a:bodyPr/>
          <a:lstStyle/>
          <a:p>
            <a:r>
              <a:rPr lang="en-US" dirty="0"/>
              <a:t>There are only few ‘advanced’ publications on robust TEP</a:t>
            </a:r>
          </a:p>
        </p:txBody>
      </p:sp>
      <p:pic>
        <p:nvPicPr>
          <p:cNvPr id="757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7262" y="2075656"/>
            <a:ext cx="44481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eck 4"/>
          <p:cNvSpPr/>
          <p:nvPr/>
        </p:nvSpPr>
        <p:spPr bwMode="auto">
          <a:xfrm>
            <a:off x="4347262" y="5608438"/>
            <a:ext cx="2520280" cy="26883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de-DE" sz="10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Conejo</a:t>
            </a:r>
            <a:r>
              <a:rPr kumimoji="0" lang="de-DE" sz="105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et al. </a:t>
            </a:r>
            <a:r>
              <a:rPr lang="de-DE" sz="1050" dirty="0">
                <a:latin typeface="+mj-lt"/>
              </a:rPr>
              <a:t>2016</a:t>
            </a:r>
            <a:endParaRPr kumimoji="0" lang="de-DE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322846" y="1498192"/>
            <a:ext cx="4024416" cy="489273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5000"/>
              </a:spcBef>
              <a:spcAft>
                <a:spcPct val="10000"/>
              </a:spcAft>
              <a:defRPr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3538" indent="-184150" algn="l" rtl="0" eaLnBrk="0" fontAlgn="base" hangingPunct="0">
              <a:spcBef>
                <a:spcPct val="15000"/>
              </a:spcBef>
              <a:spcAft>
                <a:spcPct val="10000"/>
              </a:spcAft>
              <a:buChar char="-"/>
              <a:defRPr sz="1600">
                <a:solidFill>
                  <a:schemeClr val="tx1"/>
                </a:solidFill>
                <a:latin typeface="+mn-lt"/>
              </a:defRPr>
            </a:lvl2pPr>
            <a:lvl3pPr marL="711200" indent="-168275" algn="l" rtl="0" eaLnBrk="0" fontAlgn="base" hangingPunct="0">
              <a:spcBef>
                <a:spcPct val="10000"/>
              </a:spcBef>
              <a:spcAft>
                <a:spcPct val="500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074738" indent="-174625" algn="l" rtl="0" eaLnBrk="0" fontAlgn="base" hangingPunct="0">
              <a:spcBef>
                <a:spcPct val="10000"/>
              </a:spcBef>
              <a:spcAft>
                <a:spcPct val="500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4pPr>
            <a:lvl5pPr marL="1436688" indent="-174625" algn="l" rtl="0" eaLnBrk="0" fontAlgn="base" hangingPunct="0">
              <a:spcBef>
                <a:spcPct val="5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1893888" indent="-174625" algn="l" rtl="0" eaLnBrk="0" fontAlgn="base" hangingPunct="0">
              <a:spcBef>
                <a:spcPct val="5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351088" indent="-174625" algn="l" rtl="0" eaLnBrk="0" fontAlgn="base" hangingPunct="0">
              <a:spcBef>
                <a:spcPct val="5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808288" indent="-174625" algn="l" rtl="0" eaLnBrk="0" fontAlgn="base" hangingPunct="0">
              <a:spcBef>
                <a:spcPct val="5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265488" indent="-174625" algn="l" rtl="0" eaLnBrk="0" fontAlgn="base" hangingPunct="0">
              <a:spcBef>
                <a:spcPct val="5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306388" lvl="1" indent="-285750">
              <a:buFont typeface="Arial" panose="020B0604020202020204" pitchFamily="34" charset="0"/>
              <a:buChar char="•"/>
            </a:pPr>
            <a:r>
              <a:rPr lang="de-DE" kern="0" dirty="0" err="1"/>
              <a:t>Jabr</a:t>
            </a:r>
            <a:r>
              <a:rPr lang="de-DE" kern="0" dirty="0"/>
              <a:t> (2013)</a:t>
            </a:r>
          </a:p>
          <a:p>
            <a:pPr marL="654050" lvl="2" indent="-285750">
              <a:buFont typeface="Arial" panose="020B0604020202020204" pitchFamily="34" charset="0"/>
              <a:buChar char="•"/>
            </a:pPr>
            <a:r>
              <a:rPr lang="de-DE" kern="0" dirty="0" err="1"/>
              <a:t>Uncertainty</a:t>
            </a:r>
            <a:r>
              <a:rPr lang="de-DE" kern="0" dirty="0"/>
              <a:t> </a:t>
            </a:r>
            <a:r>
              <a:rPr lang="de-DE" kern="0" dirty="0" err="1"/>
              <a:t>set</a:t>
            </a:r>
            <a:r>
              <a:rPr lang="de-DE" kern="0" dirty="0"/>
              <a:t>: Load </a:t>
            </a:r>
            <a:r>
              <a:rPr lang="de-DE" kern="0" dirty="0" err="1"/>
              <a:t>and</a:t>
            </a:r>
            <a:r>
              <a:rPr lang="de-DE" kern="0" dirty="0"/>
              <a:t> Generation (</a:t>
            </a:r>
            <a:r>
              <a:rPr lang="de-DE" kern="0" dirty="0" err="1"/>
              <a:t>continous</a:t>
            </a:r>
            <a:r>
              <a:rPr lang="de-DE" kern="0" dirty="0"/>
              <a:t>)</a:t>
            </a:r>
          </a:p>
          <a:p>
            <a:pPr marL="654050" lvl="2" indent="-285750">
              <a:buFont typeface="Arial" panose="020B0604020202020204" pitchFamily="34" charset="0"/>
              <a:buChar char="•"/>
            </a:pPr>
            <a:r>
              <a:rPr lang="en-US" dirty="0"/>
              <a:t>24/96 nodes</a:t>
            </a:r>
            <a:endParaRPr lang="de-DE" kern="0" dirty="0"/>
          </a:p>
          <a:p>
            <a:pPr marL="306388" lvl="1" indent="-285750">
              <a:buFont typeface="Arial" panose="020B0604020202020204" pitchFamily="34" charset="0"/>
              <a:buChar char="•"/>
            </a:pPr>
            <a:r>
              <a:rPr lang="de-DE" kern="0" dirty="0"/>
              <a:t>Ruiz/</a:t>
            </a:r>
            <a:r>
              <a:rPr lang="de-DE" kern="0" dirty="0" err="1"/>
              <a:t>Conejo</a:t>
            </a:r>
            <a:r>
              <a:rPr lang="de-DE" kern="0" dirty="0"/>
              <a:t> (2015)</a:t>
            </a:r>
          </a:p>
          <a:p>
            <a:pPr marL="654050" lvl="2" indent="-285750">
              <a:buFont typeface="Arial" panose="020B0604020202020204" pitchFamily="34" charset="0"/>
              <a:buChar char="•"/>
            </a:pPr>
            <a:r>
              <a:rPr lang="de-DE" kern="0" dirty="0"/>
              <a:t>(</a:t>
            </a:r>
            <a:r>
              <a:rPr lang="de-DE" kern="0" dirty="0" err="1"/>
              <a:t>smaller</a:t>
            </a:r>
            <a:r>
              <a:rPr lang="de-DE" kern="0" dirty="0"/>
              <a:t>) </a:t>
            </a:r>
            <a:r>
              <a:rPr lang="de-DE" kern="0" dirty="0" err="1"/>
              <a:t>extension</a:t>
            </a:r>
            <a:r>
              <a:rPr lang="de-DE" kern="0" dirty="0"/>
              <a:t> </a:t>
            </a:r>
            <a:r>
              <a:rPr lang="de-DE" kern="0" dirty="0" err="1"/>
              <a:t>to</a:t>
            </a:r>
            <a:r>
              <a:rPr lang="de-DE" kern="0" dirty="0"/>
              <a:t> </a:t>
            </a:r>
            <a:r>
              <a:rPr lang="de-DE" kern="0" dirty="0" err="1"/>
              <a:t>Jabr</a:t>
            </a:r>
            <a:r>
              <a:rPr lang="de-DE" kern="0" dirty="0"/>
              <a:t> (2013), </a:t>
            </a:r>
            <a:r>
              <a:rPr lang="de-DE" kern="0" dirty="0" err="1"/>
              <a:t>investment</a:t>
            </a:r>
            <a:r>
              <a:rPr lang="de-DE" kern="0" dirty="0"/>
              <a:t> </a:t>
            </a:r>
            <a:r>
              <a:rPr lang="de-DE" kern="0" dirty="0" err="1"/>
              <a:t>budgets</a:t>
            </a:r>
            <a:r>
              <a:rPr lang="de-DE" kern="0" dirty="0"/>
              <a:t>, larger </a:t>
            </a:r>
            <a:r>
              <a:rPr lang="de-DE" kern="0" dirty="0" err="1"/>
              <a:t>uncertainty</a:t>
            </a:r>
            <a:r>
              <a:rPr lang="de-DE" kern="0" dirty="0"/>
              <a:t> </a:t>
            </a:r>
            <a:r>
              <a:rPr lang="de-DE" kern="0" dirty="0" err="1"/>
              <a:t>set</a:t>
            </a:r>
            <a:endParaRPr lang="de-DE" kern="0" dirty="0"/>
          </a:p>
          <a:p>
            <a:pPr marL="306388" lvl="1" indent="-285750">
              <a:buFont typeface="Arial" panose="020B0604020202020204" pitchFamily="34" charset="0"/>
              <a:buChar char="•"/>
            </a:pPr>
            <a:r>
              <a:rPr lang="de-DE" kern="0" dirty="0"/>
              <a:t>Chen/Wang (2016)</a:t>
            </a:r>
          </a:p>
          <a:p>
            <a:pPr marL="654050" lvl="2" indent="-285750">
              <a:buFont typeface="Arial" panose="020B0604020202020204" pitchFamily="34" charset="0"/>
              <a:buChar char="•"/>
            </a:pPr>
            <a:r>
              <a:rPr lang="de-DE" kern="0" dirty="0" err="1"/>
              <a:t>Uncertainty</a:t>
            </a:r>
            <a:r>
              <a:rPr lang="de-DE" kern="0" dirty="0"/>
              <a:t> </a:t>
            </a:r>
            <a:r>
              <a:rPr lang="de-DE" kern="0" dirty="0" err="1"/>
              <a:t>set</a:t>
            </a:r>
            <a:r>
              <a:rPr lang="de-DE" kern="0" dirty="0"/>
              <a:t>: </a:t>
            </a:r>
            <a:r>
              <a:rPr lang="de-DE" kern="0" dirty="0" err="1"/>
              <a:t>generation</a:t>
            </a:r>
            <a:r>
              <a:rPr lang="de-DE" kern="0" dirty="0"/>
              <a:t> </a:t>
            </a:r>
            <a:r>
              <a:rPr lang="de-DE" kern="0" dirty="0" err="1"/>
              <a:t>retirements</a:t>
            </a:r>
            <a:r>
              <a:rPr lang="de-DE" kern="0" dirty="0"/>
              <a:t> </a:t>
            </a:r>
            <a:r>
              <a:rPr lang="de-DE" kern="0" dirty="0" err="1"/>
              <a:t>and</a:t>
            </a:r>
            <a:r>
              <a:rPr lang="de-DE" kern="0" dirty="0"/>
              <a:t> </a:t>
            </a:r>
            <a:r>
              <a:rPr lang="de-DE" kern="0" dirty="0" err="1"/>
              <a:t>replacement</a:t>
            </a:r>
            <a:r>
              <a:rPr lang="de-DE" kern="0" dirty="0"/>
              <a:t> (large </a:t>
            </a:r>
            <a:r>
              <a:rPr lang="de-DE" kern="0" dirty="0" err="1"/>
              <a:t>discrete</a:t>
            </a:r>
            <a:r>
              <a:rPr lang="de-DE" kern="0" dirty="0"/>
              <a:t> </a:t>
            </a:r>
            <a:r>
              <a:rPr lang="de-DE" kern="0" dirty="0" err="1"/>
              <a:t>set</a:t>
            </a:r>
            <a:r>
              <a:rPr lang="de-DE" kern="0" dirty="0"/>
              <a:t>)</a:t>
            </a:r>
          </a:p>
          <a:p>
            <a:pPr marL="654050" lvl="2" indent="-285750">
              <a:buFont typeface="Arial" panose="020B0604020202020204" pitchFamily="34" charset="0"/>
              <a:buChar char="•"/>
            </a:pPr>
            <a:r>
              <a:rPr lang="de-DE" kern="0" dirty="0"/>
              <a:t>240 </a:t>
            </a:r>
            <a:r>
              <a:rPr lang="de-DE" kern="0" dirty="0" err="1"/>
              <a:t>nodes</a:t>
            </a:r>
            <a:endParaRPr lang="de-DE" kern="0" dirty="0"/>
          </a:p>
          <a:p>
            <a:pPr marL="654050" lvl="2" indent="-285750">
              <a:buFont typeface="Arial" panose="020B0604020202020204" pitchFamily="34" charset="0"/>
              <a:buChar char="•"/>
            </a:pPr>
            <a:r>
              <a:rPr lang="de-DE" kern="0" dirty="0"/>
              <a:t>5 </a:t>
            </a:r>
            <a:r>
              <a:rPr lang="de-DE" kern="0" dirty="0" err="1"/>
              <a:t>investment</a:t>
            </a:r>
            <a:r>
              <a:rPr lang="de-DE" kern="0" dirty="0"/>
              <a:t> </a:t>
            </a:r>
            <a:r>
              <a:rPr lang="de-DE" kern="0" dirty="0" err="1"/>
              <a:t>periods</a:t>
            </a:r>
            <a:endParaRPr lang="de-DE" kern="0" dirty="0"/>
          </a:p>
          <a:p>
            <a:pPr lvl="1">
              <a:buFont typeface="Arial" panose="020B0604020202020204" pitchFamily="34" charset="0"/>
              <a:buChar char="•"/>
            </a:pPr>
            <a:endParaRPr lang="en-US" kern="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kern="0" dirty="0"/>
              <a:t>Challenges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kern="0" dirty="0"/>
              <a:t>Tri-level structure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kern="0" dirty="0"/>
              <a:t>Adequate uncertainty sets!</a:t>
            </a:r>
          </a:p>
        </p:txBody>
      </p:sp>
      <p:sp>
        <p:nvSpPr>
          <p:cNvPr id="4" name="Rechteck 3"/>
          <p:cNvSpPr/>
          <p:nvPr/>
        </p:nvSpPr>
        <p:spPr bwMode="auto">
          <a:xfrm>
            <a:off x="4347261" y="1753618"/>
            <a:ext cx="4448175" cy="322038"/>
          </a:xfrm>
          <a:prstGeom prst="rect">
            <a:avLst/>
          </a:prstGeom>
          <a:solidFill>
            <a:srgbClr val="1F317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tri</a:t>
            </a:r>
            <a:r>
              <a:rPr kumimoji="0" lang="de-DE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-level </a:t>
            </a:r>
            <a:r>
              <a:rPr kumimoji="0" lang="de-DE" sz="16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problem</a:t>
            </a:r>
            <a:r>
              <a:rPr kumimoji="0" lang="de-DE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kumimoji="0" lang="de-DE" sz="16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structure</a:t>
            </a:r>
            <a:endParaRPr kumimoji="0" lang="de-DE" sz="16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4347262" y="1753618"/>
            <a:ext cx="4472888" cy="4123654"/>
          </a:xfrm>
          <a:prstGeom prst="rect">
            <a:avLst/>
          </a:prstGeom>
          <a:noFill/>
          <a:ln w="38100" cap="flat" cmpd="sng" algn="ctr">
            <a:solidFill>
              <a:srgbClr val="1F317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hteck 8"/>
          <p:cNvSpPr/>
          <p:nvPr/>
        </p:nvSpPr>
        <p:spPr bwMode="auto">
          <a:xfrm>
            <a:off x="7524328" y="169452"/>
            <a:ext cx="1384400" cy="39628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Backup</a:t>
            </a:r>
          </a:p>
        </p:txBody>
      </p:sp>
    </p:spTree>
    <p:extLst>
      <p:ext uri="{BB962C8B-B14F-4D97-AF65-F5344CB8AC3E}">
        <p14:creationId xmlns:p14="http://schemas.microsoft.com/office/powerpoint/2010/main" val="337662852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Results: Annual System Costs (1/2)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10" name="Grafik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12738"/>
            <a:ext cx="7920880" cy="47515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4338938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Results: Annual System Costs (2/2)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6" name="Grafik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052736"/>
            <a:ext cx="7848872" cy="5360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4702254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aic-präsentation">
  <a:themeElements>
    <a:clrScheme name="aic-prä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ic-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ic-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c-prä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c-prä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c-prä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c-prä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c-prä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c-prä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958</Words>
  <Application>Microsoft Office PowerPoint</Application>
  <PresentationFormat>Bildschirmpräsentation (4:3)</PresentationFormat>
  <Paragraphs>210</Paragraphs>
  <Slides>12</Slides>
  <Notes>1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4" baseType="lpstr">
      <vt:lpstr>aic-präsentation</vt:lpstr>
      <vt:lpstr>think-cell Folie</vt:lpstr>
      <vt:lpstr>PowerPoint-Präsentation</vt:lpstr>
      <vt:lpstr>Motivation and Research Question</vt:lpstr>
      <vt:lpstr>Introduction: Robust Optimization</vt:lpstr>
      <vt:lpstr>dynELMOD –Investment and Dispatch model for Europe</vt:lpstr>
      <vt:lpstr>The Case of Transmission Planning in Germany</vt:lpstr>
      <vt:lpstr>Transmission Planning in Germany: Model</vt:lpstr>
      <vt:lpstr>Applications of Robust Optimization to Transmission Planning</vt:lpstr>
      <vt:lpstr>Results: Annual System Costs (1/2)</vt:lpstr>
      <vt:lpstr>Results: Annual System Costs (2/2)</vt:lpstr>
      <vt:lpstr>Results: Transmission Investment</vt:lpstr>
      <vt:lpstr>Results: Transmission Investment</vt:lpstr>
      <vt:lpstr>Literature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aw@wip</dc:creator>
  <cp:lastModifiedBy>cvh</cp:lastModifiedBy>
  <cp:revision>3925</cp:revision>
  <cp:lastPrinted>2016-12-02T12:18:44Z</cp:lastPrinted>
  <dcterms:created xsi:type="dcterms:W3CDTF">1999-09-16T18:21:58Z</dcterms:created>
  <dcterms:modified xsi:type="dcterms:W3CDTF">2017-09-06T06:46:19Z</dcterms:modified>
</cp:coreProperties>
</file>