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4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930" r:id="rId2"/>
    <p:sldId id="940" r:id="rId3"/>
    <p:sldId id="909" r:id="rId4"/>
    <p:sldId id="937" r:id="rId5"/>
    <p:sldId id="964" r:id="rId6"/>
    <p:sldId id="968" r:id="rId7"/>
    <p:sldId id="969" r:id="rId8"/>
    <p:sldId id="954" r:id="rId9"/>
    <p:sldId id="970" r:id="rId10"/>
    <p:sldId id="967" r:id="rId11"/>
    <p:sldId id="972" r:id="rId12"/>
    <p:sldId id="961" r:id="rId13"/>
    <p:sldId id="963" r:id="rId14"/>
    <p:sldId id="965" r:id="rId15"/>
    <p:sldId id="959" r:id="rId16"/>
  </p:sldIdLst>
  <p:sldSz cx="9906000" cy="6858000" type="A4"/>
  <p:notesSz cx="7099300" cy="10234613"/>
  <p:custDataLst>
    <p:tags r:id="rId20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1pPr>
    <a:lvl2pPr marL="406400" indent="508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2pPr>
    <a:lvl3pPr marL="814388" indent="100013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3pPr>
    <a:lvl4pPr marL="1220788" indent="150813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4pPr>
    <a:lvl5pPr marL="1628775" indent="200025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Gill Alt One MT" pitchFamily="50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40" userDrawn="1">
          <p15:clr>
            <a:srgbClr val="A4A3A4"/>
          </p15:clr>
        </p15:guide>
        <p15:guide id="2" pos="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624"/>
    <a:srgbClr val="FFF18A"/>
    <a:srgbClr val="F3842D"/>
    <a:srgbClr val="C3FCB0"/>
    <a:srgbClr val="FEB7BA"/>
    <a:srgbClr val="53FB4D"/>
    <a:srgbClr val="1F4A22"/>
    <a:srgbClr val="E15A00"/>
    <a:srgbClr val="E5EE43"/>
    <a:srgbClr val="115C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Designformatvorlage 2 - Akz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9" autoAdjust="0"/>
    <p:restoredTop sz="86464" autoAdjust="0"/>
  </p:normalViewPr>
  <p:slideViewPr>
    <p:cSldViewPr snapToObjects="1">
      <p:cViewPr>
        <p:scale>
          <a:sx n="99" d="100"/>
          <a:sy n="99" d="100"/>
        </p:scale>
        <p:origin x="-2048" y="-120"/>
      </p:cViewPr>
      <p:guideLst>
        <p:guide orient="horz" pos="2840"/>
        <p:guide pos="149"/>
      </p:guideLst>
    </p:cSldViewPr>
  </p:slideViewPr>
  <p:outlineViewPr>
    <p:cViewPr>
      <p:scale>
        <a:sx n="33" d="100"/>
        <a:sy n="33" d="100"/>
      </p:scale>
      <p:origin x="48" y="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yuliya:Desktop:Conferences:IAEE_06.2016:Swiss%20investm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yuliya:Desktop:Conferences:IAEE_06.2016:Swiss%20investmen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yuliya:Documents:Paper%202:calculations%20used%20in%20BFE%20report:Italian%20Wind&amp;Summary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yuliya:Documents:Paper%202:graphs:Investments%20vs%20investo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By Fuel Type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0471649614689278"/>
                  <c:y val="0.12517173237049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0336600647066151"/>
                  <c:y val="0.14751508258210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Sheet2!$A$5:$A$12</c:f>
              <c:strCache>
                <c:ptCount val="8"/>
                <c:pt idx="0">
                  <c:v>Biomass &amp; Waste</c:v>
                </c:pt>
                <c:pt idx="1">
                  <c:v>Coal</c:v>
                </c:pt>
                <c:pt idx="2">
                  <c:v>Gas</c:v>
                </c:pt>
                <c:pt idx="3">
                  <c:v>Geothermal</c:v>
                </c:pt>
                <c:pt idx="4">
                  <c:v>Hydro</c:v>
                </c:pt>
                <c:pt idx="5">
                  <c:v>Marine</c:v>
                </c:pt>
                <c:pt idx="6">
                  <c:v>Solar</c:v>
                </c:pt>
                <c:pt idx="7">
                  <c:v>Wind</c:v>
                </c:pt>
              </c:strCache>
            </c:strRef>
          </c:cat>
          <c:val>
            <c:numRef>
              <c:f>Sheet2!$B$5:$B$12</c:f>
              <c:numCache>
                <c:formatCode>General</c:formatCode>
                <c:ptCount val="8"/>
                <c:pt idx="0">
                  <c:v>177.96</c:v>
                </c:pt>
                <c:pt idx="1">
                  <c:v>797.25</c:v>
                </c:pt>
                <c:pt idx="2">
                  <c:v>3566.0</c:v>
                </c:pt>
                <c:pt idx="3">
                  <c:v>4.5</c:v>
                </c:pt>
                <c:pt idx="4">
                  <c:v>4242.9</c:v>
                </c:pt>
                <c:pt idx="5">
                  <c:v>4.0</c:v>
                </c:pt>
                <c:pt idx="6">
                  <c:v>1270.93</c:v>
                </c:pt>
                <c:pt idx="7">
                  <c:v>4270.61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By Destination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layout>
                <c:manualLayout>
                  <c:x val="0.101726960703339"/>
                  <c:y val="0.017019955264427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030525485013674"/>
                  <c:y val="0.11358945460810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0.0530240625516216"/>
                  <c:y val="0.06773894803772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0366349136427877"/>
                  <c:y val="0.019393478045161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Sheet3!$D$4:$D$13</c:f>
              <c:strCache>
                <c:ptCount val="10"/>
                <c:pt idx="0">
                  <c:v>Switzerland</c:v>
                </c:pt>
                <c:pt idx="1">
                  <c:v>Germany</c:v>
                </c:pt>
                <c:pt idx="2">
                  <c:v>Italy</c:v>
                </c:pt>
                <c:pt idx="3">
                  <c:v>United Kingdom</c:v>
                </c:pt>
                <c:pt idx="4">
                  <c:v>Belgium</c:v>
                </c:pt>
                <c:pt idx="5">
                  <c:v>France</c:v>
                </c:pt>
                <c:pt idx="6">
                  <c:v>Spain</c:v>
                </c:pt>
                <c:pt idx="7">
                  <c:v>Australia</c:v>
                </c:pt>
                <c:pt idx="8">
                  <c:v>Bulgaria</c:v>
                </c:pt>
                <c:pt idx="9">
                  <c:v>Others</c:v>
                </c:pt>
              </c:strCache>
            </c:strRef>
          </c:cat>
          <c:val>
            <c:numRef>
              <c:f>Sheet3!$E$4:$E$13</c:f>
              <c:numCache>
                <c:formatCode>General</c:formatCode>
                <c:ptCount val="10"/>
                <c:pt idx="0">
                  <c:v>4402.54</c:v>
                </c:pt>
                <c:pt idx="1">
                  <c:v>2537.8</c:v>
                </c:pt>
                <c:pt idx="2">
                  <c:v>2172.8</c:v>
                </c:pt>
                <c:pt idx="3">
                  <c:v>1358.7</c:v>
                </c:pt>
                <c:pt idx="4">
                  <c:v>968.1</c:v>
                </c:pt>
                <c:pt idx="5">
                  <c:v>595.6</c:v>
                </c:pt>
                <c:pt idx="6">
                  <c:v>437.1</c:v>
                </c:pt>
                <c:pt idx="7">
                  <c:v>240.0</c:v>
                </c:pt>
                <c:pt idx="8">
                  <c:v>161.1</c:v>
                </c:pt>
                <c:pt idx="9">
                  <c:v>1459.61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1464475157281"/>
          <c:y val="0.0356557978033351"/>
          <c:w val="0.585314519709236"/>
          <c:h val="0.7851512499074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Summary!$B$20</c:f>
              <c:strCache>
                <c:ptCount val="1"/>
                <c:pt idx="0">
                  <c:v>Expected return</c:v>
                </c:pt>
              </c:strCache>
            </c:strRef>
          </c:tx>
          <c:invertIfNegative val="0"/>
          <c:cat>
            <c:strRef>
              <c:f>Summary!$A$21:$A$25</c:f>
              <c:strCache>
                <c:ptCount val="5"/>
                <c:pt idx="0">
                  <c:v>Wind projects in Italy (n=4)</c:v>
                </c:pt>
                <c:pt idx="1">
                  <c:v>Wind projects in Germany (n=9)</c:v>
                </c:pt>
                <c:pt idx="2">
                  <c:v>Wind projects in Switzerland (n=4)</c:v>
                </c:pt>
                <c:pt idx="3">
                  <c:v>Gas power plant in Italy, peak-load</c:v>
                </c:pt>
                <c:pt idx="4">
                  <c:v>Gas power plant in Italy, base-load</c:v>
                </c:pt>
              </c:strCache>
            </c:strRef>
          </c:cat>
          <c:val>
            <c:numRef>
              <c:f>Summary!$B$21:$B$25</c:f>
              <c:numCache>
                <c:formatCode>0.00%</c:formatCode>
                <c:ptCount val="5"/>
                <c:pt idx="0" formatCode="0%">
                  <c:v>0.19105152751461</c:v>
                </c:pt>
                <c:pt idx="1">
                  <c:v>0.0804502603800967</c:v>
                </c:pt>
                <c:pt idx="2">
                  <c:v>0.0775</c:v>
                </c:pt>
                <c:pt idx="3">
                  <c:v>0.3554</c:v>
                </c:pt>
                <c:pt idx="4">
                  <c:v>0.2383</c:v>
                </c:pt>
              </c:numCache>
            </c:numRef>
          </c:val>
        </c:ser>
        <c:ser>
          <c:idx val="1"/>
          <c:order val="1"/>
          <c:tx>
            <c:strRef>
              <c:f>Summary!$C$20</c:f>
              <c:strCache>
                <c:ptCount val="1"/>
                <c:pt idx="0">
                  <c:v>Realised return</c:v>
                </c:pt>
              </c:strCache>
            </c:strRef>
          </c:tx>
          <c:invertIfNegative val="0"/>
          <c:cat>
            <c:strRef>
              <c:f>Summary!$A$21:$A$25</c:f>
              <c:strCache>
                <c:ptCount val="5"/>
                <c:pt idx="0">
                  <c:v>Wind projects in Italy (n=4)</c:v>
                </c:pt>
                <c:pt idx="1">
                  <c:v>Wind projects in Germany (n=9)</c:v>
                </c:pt>
                <c:pt idx="2">
                  <c:v>Wind projects in Switzerland (n=4)</c:v>
                </c:pt>
                <c:pt idx="3">
                  <c:v>Gas power plant in Italy, peak-load</c:v>
                </c:pt>
                <c:pt idx="4">
                  <c:v>Gas power plant in Italy, base-load</c:v>
                </c:pt>
              </c:strCache>
            </c:strRef>
          </c:cat>
          <c:val>
            <c:numRef>
              <c:f>Summary!$C$21:$C$25</c:f>
              <c:numCache>
                <c:formatCode>0.00%</c:formatCode>
                <c:ptCount val="5"/>
                <c:pt idx="0" formatCode="0%">
                  <c:v>0.112000700685777</c:v>
                </c:pt>
                <c:pt idx="1">
                  <c:v>0.0409114147354469</c:v>
                </c:pt>
                <c:pt idx="2">
                  <c:v>0.0675</c:v>
                </c:pt>
                <c:pt idx="3" formatCode="0%">
                  <c:v>-0.07</c:v>
                </c:pt>
                <c:pt idx="4" formatCode="0%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Summary!$D$20</c:f>
              <c:strCache>
                <c:ptCount val="1"/>
                <c:pt idx="0">
                  <c:v>Hurdle rate</c:v>
                </c:pt>
              </c:strCache>
            </c:strRef>
          </c:tx>
          <c:invertIfNegative val="0"/>
          <c:cat>
            <c:strRef>
              <c:f>Summary!$A$21:$A$25</c:f>
              <c:strCache>
                <c:ptCount val="5"/>
                <c:pt idx="0">
                  <c:v>Wind projects in Italy (n=4)</c:v>
                </c:pt>
                <c:pt idx="1">
                  <c:v>Wind projects in Germany (n=9)</c:v>
                </c:pt>
                <c:pt idx="2">
                  <c:v>Wind projects in Switzerland (n=4)</c:v>
                </c:pt>
                <c:pt idx="3">
                  <c:v>Gas power plant in Italy, peak-load</c:v>
                </c:pt>
                <c:pt idx="4">
                  <c:v>Gas power plant in Italy, base-load</c:v>
                </c:pt>
              </c:strCache>
            </c:strRef>
          </c:cat>
          <c:val>
            <c:numRef>
              <c:f>Summary!$D$21:$D$25</c:f>
              <c:numCache>
                <c:formatCode>0.00%</c:formatCode>
                <c:ptCount val="5"/>
                <c:pt idx="0" formatCode="0%">
                  <c:v>0.0768</c:v>
                </c:pt>
                <c:pt idx="1">
                  <c:v>0.0674666666666666</c:v>
                </c:pt>
                <c:pt idx="2">
                  <c:v>0.05</c:v>
                </c:pt>
                <c:pt idx="3">
                  <c:v>0.088</c:v>
                </c:pt>
                <c:pt idx="4">
                  <c:v>0.088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0969832"/>
        <c:axId val="2120897688"/>
      </c:barChart>
      <c:catAx>
        <c:axId val="2140969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crossAx val="2120897688"/>
        <c:crosses val="autoZero"/>
        <c:auto val="1"/>
        <c:lblAlgn val="ctr"/>
        <c:lblOffset val="200"/>
        <c:noMultiLvlLbl val="0"/>
      </c:catAx>
      <c:valAx>
        <c:axId val="2120897688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21409698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Sheet1!$D$3</c:f>
              <c:strCache>
                <c:ptCount val="1"/>
                <c:pt idx="0">
                  <c:v>Share of investors from Switzerland investing in this country</c:v>
                </c:pt>
              </c:strCache>
            </c:strRef>
          </c:tx>
          <c:invertIfNegative val="0"/>
          <c:cat>
            <c:strRef>
              <c:f>Sheet1!$A$4:$A$6</c:f>
              <c:strCache>
                <c:ptCount val="3"/>
                <c:pt idx="0">
                  <c:v>Switzerland</c:v>
                </c:pt>
                <c:pt idx="1">
                  <c:v>Italy</c:v>
                </c:pt>
                <c:pt idx="2">
                  <c:v>Germany</c:v>
                </c:pt>
              </c:strCache>
            </c:strRef>
          </c:cat>
          <c:val>
            <c:numRef>
              <c:f>Sheet1!$D$4:$D$6</c:f>
              <c:numCache>
                <c:formatCode>0%</c:formatCode>
                <c:ptCount val="3"/>
                <c:pt idx="0">
                  <c:v>0.08</c:v>
                </c:pt>
                <c:pt idx="1">
                  <c:v>0.12</c:v>
                </c:pt>
                <c:pt idx="2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1672408"/>
        <c:axId val="2144871544"/>
      </c:barChart>
      <c:scatterChart>
        <c:scatterStyle val="lineMarker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Expected return on wind projects</c:v>
                </c:pt>
              </c:strCache>
            </c:strRef>
          </c:tx>
          <c:spPr>
            <a:ln w="47625">
              <a:noFill/>
            </a:ln>
          </c:spPr>
          <c:xVal>
            <c:strRef>
              <c:f>Sheet1!$A$4:$A$6</c:f>
              <c:strCache>
                <c:ptCount val="3"/>
                <c:pt idx="0">
                  <c:v>Switzerland</c:v>
                </c:pt>
                <c:pt idx="1">
                  <c:v>Italy</c:v>
                </c:pt>
                <c:pt idx="2">
                  <c:v>Germany</c:v>
                </c:pt>
              </c:strCache>
            </c:strRef>
          </c:xVal>
          <c:yVal>
            <c:numRef>
              <c:f>Sheet1!$B$4:$B$6</c:f>
              <c:numCache>
                <c:formatCode>0%</c:formatCode>
                <c:ptCount val="3"/>
                <c:pt idx="0">
                  <c:v>0.0775</c:v>
                </c:pt>
                <c:pt idx="1">
                  <c:v>0.19</c:v>
                </c:pt>
                <c:pt idx="2">
                  <c:v>0.0805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Realised return on wind projects</c:v>
                </c:pt>
              </c:strCache>
            </c:strRef>
          </c:tx>
          <c:spPr>
            <a:ln w="47625">
              <a:noFill/>
            </a:ln>
          </c:spPr>
          <c:xVal>
            <c:strRef>
              <c:f>Sheet1!$A$4:$A$6</c:f>
              <c:strCache>
                <c:ptCount val="3"/>
                <c:pt idx="0">
                  <c:v>Switzerland</c:v>
                </c:pt>
                <c:pt idx="1">
                  <c:v>Italy</c:v>
                </c:pt>
                <c:pt idx="2">
                  <c:v>Germany</c:v>
                </c:pt>
              </c:strCache>
            </c:strRef>
          </c:xVal>
          <c:yVal>
            <c:numRef>
              <c:f>Sheet1!$C$4:$C$6</c:f>
              <c:numCache>
                <c:formatCode>0%</c:formatCode>
                <c:ptCount val="3"/>
                <c:pt idx="0">
                  <c:v>0.0675</c:v>
                </c:pt>
                <c:pt idx="1">
                  <c:v>0.11</c:v>
                </c:pt>
                <c:pt idx="2">
                  <c:v>0.0409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4342344"/>
        <c:axId val="2144874872"/>
      </c:scatterChart>
      <c:catAx>
        <c:axId val="2121672408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4871544"/>
        <c:crosses val="autoZero"/>
        <c:auto val="1"/>
        <c:lblAlgn val="ctr"/>
        <c:lblOffset val="100"/>
        <c:noMultiLvlLbl val="0"/>
      </c:catAx>
      <c:valAx>
        <c:axId val="214487154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121672408"/>
        <c:crosses val="autoZero"/>
        <c:crossBetween val="between"/>
      </c:valAx>
      <c:valAx>
        <c:axId val="2144874872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2144342344"/>
        <c:crosses val="max"/>
        <c:crossBetween val="midCat"/>
      </c:valAx>
      <c:valAx>
        <c:axId val="2144342344"/>
        <c:scaling>
          <c:orientation val="minMax"/>
        </c:scaling>
        <c:delete val="1"/>
        <c:axPos val="t"/>
        <c:majorTickMark val="out"/>
        <c:minorTickMark val="none"/>
        <c:tickLblPos val="nextTo"/>
        <c:crossAx val="2144874872"/>
        <c:crosses val="max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Gill Alt One MT Light" pitchFamily="50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438" y="0"/>
            <a:ext cx="31273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Gill Alt One MT Light" pitchFamily="50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5188"/>
            <a:ext cx="304641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Gill Alt One MT Light" pitchFamily="50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438" y="9755188"/>
            <a:ext cx="3127375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Gill Alt One MT Light" pitchFamily="50" charset="0"/>
              </a:defRPr>
            </a:lvl1pPr>
          </a:lstStyle>
          <a:p>
            <a:pPr>
              <a:defRPr/>
            </a:pPr>
            <a:fld id="{6AFDD102-A984-44B6-8B9F-E2A76EA4E36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8658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1273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4225" y="787400"/>
            <a:ext cx="5567363" cy="3854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025" y="4876800"/>
            <a:ext cx="5211763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5188"/>
            <a:ext cx="304641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9755188"/>
            <a:ext cx="3127375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4BCB3B3-C7E7-46E7-B1F4-D0E912B8F27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1872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6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143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207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287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036369" algn="l" defTabSz="8145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3643" algn="l" defTabSz="8145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0916" algn="l" defTabSz="8145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58190" algn="l" defTabSz="8145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BCB3B3-C7E7-46E7-B1F4-D0E912B8F27B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7716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BCB3B3-C7E7-46E7-B1F4-D0E912B8F27B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91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BCB3B3-C7E7-46E7-B1F4-D0E912B8F27B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4219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BCB3B3-C7E7-46E7-B1F4-D0E912B8F27B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005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-24925" y="4211770"/>
            <a:ext cx="9906000" cy="1881526"/>
          </a:xfrm>
          <a:solidFill>
            <a:srgbClr val="115C2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 algn="ctr">
              <a:defRPr sz="2800" b="1"/>
            </a:lvl1pPr>
          </a:lstStyle>
          <a:p>
            <a:endParaRPr lang="de-DE" dirty="0"/>
          </a:p>
        </p:txBody>
      </p:sp>
      <p:pic>
        <p:nvPicPr>
          <p:cNvPr id="2" name="Bild 1" descr="Bildschirmfoto 2015-08-27 um 17.06.2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6" y="74836"/>
            <a:ext cx="2933700" cy="977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2480" y="227236"/>
            <a:ext cx="7884877" cy="8255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72480" y="1772816"/>
            <a:ext cx="9274745" cy="4536504"/>
          </a:xfrm>
        </p:spPr>
        <p:txBody>
          <a:bodyPr/>
          <a:lstStyle>
            <a:lvl1pPr marL="266700" indent="-266700">
              <a:buSzPct val="80000"/>
              <a:defRPr>
                <a:solidFill>
                  <a:srgbClr val="115C2E"/>
                </a:solidFill>
              </a:defRPr>
            </a:lvl1pPr>
            <a:lvl2pPr>
              <a:defRPr>
                <a:solidFill>
                  <a:srgbClr val="115C2E"/>
                </a:solidFill>
              </a:defRPr>
            </a:lvl2pPr>
            <a:lvl3pPr>
              <a:defRPr>
                <a:solidFill>
                  <a:srgbClr val="115C2E"/>
                </a:solidFill>
              </a:defRPr>
            </a:lvl3pPr>
            <a:lvl4pPr>
              <a:defRPr>
                <a:solidFill>
                  <a:srgbClr val="115C2E"/>
                </a:solidFill>
              </a:defRPr>
            </a:lvl4pPr>
            <a:lvl5pPr>
              <a:defRPr>
                <a:solidFill>
                  <a:srgbClr val="115C2E"/>
                </a:solidFill>
              </a:defRPr>
            </a:lvl5pPr>
          </a:lstStyle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pic>
        <p:nvPicPr>
          <p:cNvPr id="5" name="Bild 4" descr="Bildschirmfoto 2015-08-27 um 17.06.2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8914" y="37807"/>
            <a:ext cx="1748642" cy="5828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tags" Target="../tags/tag2.xml"/><Relationship Id="rId5" Type="http://schemas.openxmlformats.org/officeDocument/2006/relationships/tags" Target="../tags/tag3.xml"/><Relationship Id="rId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700808"/>
            <a:ext cx="9463088" cy="4428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Sie</a:t>
            </a:r>
            <a:r>
              <a:rPr lang="en-US" noProof="0" dirty="0" smtClean="0"/>
              <a:t>, um die </a:t>
            </a:r>
            <a:r>
              <a:rPr lang="en-US" noProof="0" dirty="0" err="1" smtClean="0"/>
              <a:t>Formate</a:t>
            </a:r>
            <a:r>
              <a:rPr lang="en-US" noProof="0" dirty="0" smtClean="0"/>
              <a:t> des </a:t>
            </a:r>
            <a:r>
              <a:rPr lang="en-US" noProof="0" dirty="0" err="1" smtClean="0"/>
              <a:t>Vorlagentextes</a:t>
            </a:r>
            <a:r>
              <a:rPr lang="en-US" noProof="0" dirty="0" smtClean="0"/>
              <a:t> </a:t>
            </a:r>
            <a:r>
              <a:rPr lang="en-US" noProof="0" dirty="0" err="1" smtClean="0"/>
              <a:t>zu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Sie</a:t>
            </a:r>
            <a:r>
              <a:rPr lang="en-US" noProof="0" dirty="0" smtClean="0"/>
              <a:t>, um die </a:t>
            </a:r>
            <a:r>
              <a:rPr lang="en-US" noProof="0" dirty="0" err="1" smtClean="0"/>
              <a:t>Formate</a:t>
            </a:r>
            <a:r>
              <a:rPr lang="en-US" noProof="0" dirty="0" smtClean="0"/>
              <a:t> des </a:t>
            </a:r>
            <a:r>
              <a:rPr lang="en-US" noProof="0" dirty="0" err="1" smtClean="0"/>
              <a:t>Vorlagentextes</a:t>
            </a:r>
            <a:r>
              <a:rPr lang="en-US" noProof="0" dirty="0" smtClean="0"/>
              <a:t> </a:t>
            </a:r>
            <a:r>
              <a:rPr lang="en-US" noProof="0" dirty="0" err="1" smtClean="0"/>
              <a:t>zu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Sie</a:t>
            </a:r>
            <a:r>
              <a:rPr lang="en-US" noProof="0" dirty="0" smtClean="0"/>
              <a:t>, um die </a:t>
            </a:r>
            <a:r>
              <a:rPr lang="en-US" noProof="0" dirty="0" err="1" smtClean="0"/>
              <a:t>Formate</a:t>
            </a:r>
            <a:r>
              <a:rPr lang="en-US" noProof="0" dirty="0" smtClean="0"/>
              <a:t> des </a:t>
            </a:r>
            <a:r>
              <a:rPr lang="en-US" noProof="0" dirty="0" err="1" smtClean="0"/>
              <a:t>Vorlagentextes</a:t>
            </a:r>
            <a:r>
              <a:rPr lang="en-US" noProof="0" dirty="0" smtClean="0"/>
              <a:t> </a:t>
            </a:r>
            <a:r>
              <a:rPr lang="en-US" noProof="0" dirty="0" err="1" smtClean="0"/>
              <a:t>zu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Sie</a:t>
            </a:r>
            <a:r>
              <a:rPr lang="en-US" noProof="0" dirty="0" smtClean="0"/>
              <a:t>, um die </a:t>
            </a:r>
            <a:r>
              <a:rPr lang="en-US" noProof="0" dirty="0" err="1" smtClean="0"/>
              <a:t>Formate</a:t>
            </a:r>
            <a:r>
              <a:rPr lang="en-US" noProof="0" dirty="0" smtClean="0"/>
              <a:t> des </a:t>
            </a:r>
            <a:r>
              <a:rPr lang="en-US" noProof="0" dirty="0" err="1" smtClean="0"/>
              <a:t>Vorlagentextes</a:t>
            </a:r>
            <a:r>
              <a:rPr lang="en-US" noProof="0" dirty="0" smtClean="0"/>
              <a:t> </a:t>
            </a:r>
            <a:r>
              <a:rPr lang="en-US" noProof="0" dirty="0" err="1" smtClean="0"/>
              <a:t>zu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endParaRPr lang="en-US" noProof="0" dirty="0" smtClean="0"/>
          </a:p>
          <a:p>
            <a:pPr lvl="2"/>
            <a:endParaRPr lang="en-US" noProof="0" dirty="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35988" y="6565664"/>
            <a:ext cx="1200150" cy="139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900" dirty="0" smtClean="0">
                <a:latin typeface="Arial" charset="0"/>
              </a:rPr>
              <a:t>Page </a:t>
            </a:r>
            <a:fld id="{B8604122-E2A7-4722-A0D6-6392BE06A8AF}" type="slidenum">
              <a:rPr lang="de-DE" sz="900">
                <a:latin typeface="Arial" charset="0"/>
              </a:rPr>
              <a:pPr algn="r">
                <a:defRPr/>
              </a:pPr>
              <a:t>‹#›</a:t>
            </a:fld>
            <a:endParaRPr lang="de-DE" sz="800" dirty="0">
              <a:latin typeface="Arial" charset="0"/>
            </a:endParaRPr>
          </a:p>
        </p:txBody>
      </p:sp>
      <p:sp>
        <p:nvSpPr>
          <p:cNvPr id="1843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224644"/>
            <a:ext cx="7817692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Sie</a:t>
            </a:r>
            <a:r>
              <a:rPr lang="en-US" noProof="0" dirty="0" smtClean="0"/>
              <a:t>, um den </a:t>
            </a:r>
            <a:r>
              <a:rPr lang="en-US" noProof="0" dirty="0" err="1" smtClean="0"/>
              <a:t>Titel</a:t>
            </a:r>
            <a:r>
              <a:rPr lang="en-US" noProof="0" dirty="0" smtClean="0"/>
              <a:t> </a:t>
            </a:r>
            <a:r>
              <a:rPr lang="en-US" noProof="0" dirty="0" err="1" smtClean="0"/>
              <a:t>zu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273050" y="1265584"/>
            <a:ext cx="9463088" cy="1588"/>
          </a:xfrm>
          <a:prstGeom prst="line">
            <a:avLst/>
          </a:prstGeom>
          <a:noFill/>
          <a:ln w="9525">
            <a:solidFill>
              <a:srgbClr val="115C2E"/>
            </a:solidFill>
            <a:round/>
            <a:headEnd/>
            <a:tailEnd/>
          </a:ln>
          <a:effectLst/>
        </p:spPr>
        <p:txBody>
          <a:bodyPr lIns="81455" tIns="40727" rIns="81455" bIns="40727"/>
          <a:lstStyle/>
          <a:p>
            <a:pPr>
              <a:defRPr/>
            </a:pPr>
            <a:endParaRPr lang="de-CH"/>
          </a:p>
        </p:txBody>
      </p:sp>
      <p:sp>
        <p:nvSpPr>
          <p:cNvPr id="1039" name="AcnStamp_ID_1039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gray">
          <a:xfrm>
            <a:off x="8393113" y="1179513"/>
            <a:ext cx="1114425" cy="230187"/>
          </a:xfrm>
          <a:prstGeom prst="leftRightArrow">
            <a:avLst>
              <a:gd name="adj1" fmla="val 100000"/>
              <a:gd name="adj2" fmla="val 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22626" rIns="0" bIns="22626">
            <a:spAutoFit/>
          </a:bodyPr>
          <a:lstStyle/>
          <a:p>
            <a:pPr algn="r">
              <a:defRPr/>
            </a:pPr>
            <a:r>
              <a:rPr lang="en-US" sz="1200" b="1"/>
              <a:t>MASTER STAMP</a:t>
            </a:r>
          </a:p>
        </p:txBody>
      </p:sp>
      <p:cxnSp>
        <p:nvCxnSpPr>
          <p:cNvPr id="18439" name="AcnStpConnector_ID_1040" hidden="1"/>
          <p:cNvCxnSpPr>
            <a:cxnSpLocks noChangeShapeType="1"/>
            <a:stCxn id="1039" idx="2"/>
            <a:endCxn id="1039" idx="0"/>
          </p:cNvCxnSpPr>
          <p:nvPr userDrawn="1">
            <p:custDataLst>
              <p:tags r:id="rId5"/>
            </p:custDataLst>
          </p:nvPr>
        </p:nvCxnSpPr>
        <p:spPr bwMode="gray">
          <a:xfrm rot="5400000" flipH="1" flipV="1">
            <a:off x="8950325" y="622301"/>
            <a:ext cx="1587" cy="11160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8440" name="AcnStpConnector_ID_1041" hidden="1"/>
          <p:cNvCxnSpPr>
            <a:cxnSpLocks noChangeShapeType="1"/>
            <a:stCxn id="1039" idx="4"/>
            <a:endCxn id="1039" idx="6"/>
          </p:cNvCxnSpPr>
          <p:nvPr userDrawn="1">
            <p:custDataLst>
              <p:tags r:id="rId6"/>
            </p:custDataLst>
          </p:nvPr>
        </p:nvCxnSpPr>
        <p:spPr bwMode="gray">
          <a:xfrm rot="16200000" flipH="1">
            <a:off x="8950325" y="852488"/>
            <a:ext cx="1588" cy="11160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2" name="Line 14"/>
          <p:cNvSpPr>
            <a:spLocks noChangeShapeType="1"/>
          </p:cNvSpPr>
          <p:nvPr userDrawn="1"/>
        </p:nvSpPr>
        <p:spPr bwMode="auto">
          <a:xfrm>
            <a:off x="273050" y="6304556"/>
            <a:ext cx="9468482" cy="1588"/>
          </a:xfrm>
          <a:prstGeom prst="line">
            <a:avLst/>
          </a:prstGeom>
          <a:noFill/>
          <a:ln w="9525">
            <a:solidFill>
              <a:srgbClr val="115C2E"/>
            </a:solidFill>
            <a:round/>
            <a:headEnd/>
            <a:tailEnd/>
          </a:ln>
          <a:effectLst/>
        </p:spPr>
        <p:txBody>
          <a:bodyPr lIns="81455" tIns="40727" rIns="81455" bIns="40727"/>
          <a:lstStyle/>
          <a:p>
            <a:pPr>
              <a:defRPr/>
            </a:pPr>
            <a:endParaRPr lang="de-CH"/>
          </a:p>
        </p:txBody>
      </p:sp>
      <p:sp>
        <p:nvSpPr>
          <p:cNvPr id="11" name="Foliennummernplatzhalter 8"/>
          <p:cNvSpPr txBox="1">
            <a:spLocks/>
          </p:cNvSpPr>
          <p:nvPr userDrawn="1"/>
        </p:nvSpPr>
        <p:spPr>
          <a:xfrm>
            <a:off x="3772711" y="64348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900" dirty="0" smtClean="0">
                <a:solidFill>
                  <a:schemeClr val="tx1"/>
                </a:solidFill>
              </a:rPr>
              <a:t>06.09.2017</a:t>
            </a:r>
            <a:endParaRPr lang="de-DE" sz="90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37" r:id="rId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/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15C2E"/>
          </a:solidFill>
          <a:latin typeface="+mj-lt"/>
          <a:ea typeface="+mj-ea"/>
          <a:cs typeface="+mj-cs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5pPr>
      <a:lvl6pPr marL="407274" algn="l" defTabSz="957377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6pPr>
      <a:lvl7pPr marL="814548" algn="l" defTabSz="957377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7pPr>
      <a:lvl8pPr marL="1221821" algn="l" defTabSz="957377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8pPr>
      <a:lvl9pPr marL="1629095" algn="l" defTabSz="957377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5C2E"/>
          </a:solidFill>
          <a:latin typeface="Arial" pitchFamily="34" charset="0"/>
        </a:defRPr>
      </a:lvl9pPr>
    </p:titleStyle>
    <p:bodyStyle>
      <a:lvl1pPr marL="358775" indent="-358775" algn="l" defTabSz="957263" rtl="0" eaLnBrk="0" fontAlgn="base" hangingPunct="0">
        <a:spcBef>
          <a:spcPct val="25000"/>
        </a:spcBef>
        <a:spcAft>
          <a:spcPct val="0"/>
        </a:spcAft>
        <a:buClr>
          <a:srgbClr val="115C2E"/>
        </a:buClr>
        <a:buFont typeface="Wingdings" pitchFamily="2" charset="2"/>
        <a:buChar char="n"/>
        <a:defRPr sz="1400" b="0">
          <a:solidFill>
            <a:schemeClr val="tx1"/>
          </a:solidFill>
          <a:latin typeface="+mn-lt"/>
          <a:ea typeface="+mn-ea"/>
          <a:cs typeface="+mn-cs"/>
        </a:defRPr>
      </a:lvl1pPr>
      <a:lvl2pPr marL="776288" indent="-296863" algn="l" defTabSz="957263" rtl="0" eaLnBrk="0" fontAlgn="base" hangingPunct="0">
        <a:spcBef>
          <a:spcPct val="25000"/>
        </a:spcBef>
        <a:spcAft>
          <a:spcPct val="0"/>
        </a:spcAft>
        <a:buClr>
          <a:srgbClr val="115C2E"/>
        </a:buClr>
        <a:buChar char="–"/>
        <a:defRPr sz="1400" b="0">
          <a:solidFill>
            <a:schemeClr val="tx1"/>
          </a:solidFill>
          <a:latin typeface="+mn-lt"/>
        </a:defRPr>
      </a:lvl2pPr>
      <a:lvl3pPr marL="1196975" indent="-239713" algn="l" defTabSz="957263" rtl="0" eaLnBrk="0" fontAlgn="base" hangingPunct="0">
        <a:spcBef>
          <a:spcPct val="25000"/>
        </a:spcBef>
        <a:spcAft>
          <a:spcPct val="0"/>
        </a:spcAft>
        <a:buClr>
          <a:srgbClr val="115C2E"/>
        </a:buClr>
        <a:buChar char="•"/>
        <a:defRPr sz="1400" b="0">
          <a:solidFill>
            <a:schemeClr val="tx1"/>
          </a:solidFill>
          <a:latin typeface="+mn-lt"/>
        </a:defRPr>
      </a:lvl3pPr>
      <a:lvl4pPr marL="1674813" indent="-238125" algn="l" defTabSz="957263" rtl="0" eaLnBrk="0" fontAlgn="base" hangingPunct="0">
        <a:spcBef>
          <a:spcPct val="25000"/>
        </a:spcBef>
        <a:spcAft>
          <a:spcPct val="0"/>
        </a:spcAft>
        <a:buClr>
          <a:srgbClr val="115C2E"/>
        </a:buClr>
        <a:buChar char="–"/>
        <a:defRPr sz="1400" b="0">
          <a:solidFill>
            <a:schemeClr val="tx1"/>
          </a:solidFill>
          <a:latin typeface="+mn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Gill Alt One MT Light" pitchFamily="50" charset="0"/>
        </a:defRPr>
      </a:lvl5pPr>
      <a:lvl6pPr marL="2562431" indent="-238991" algn="l" defTabSz="957377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Gill Alt One MT Light" pitchFamily="50" charset="0"/>
        </a:defRPr>
      </a:lvl6pPr>
      <a:lvl7pPr marL="2969705" indent="-238991" algn="l" defTabSz="957377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Gill Alt One MT Light" pitchFamily="50" charset="0"/>
        </a:defRPr>
      </a:lvl7pPr>
      <a:lvl8pPr marL="3376978" indent="-238991" algn="l" defTabSz="957377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Gill Alt One MT Light" pitchFamily="50" charset="0"/>
        </a:defRPr>
      </a:lvl8pPr>
      <a:lvl9pPr marL="3784252" indent="-238991" algn="l" defTabSz="957377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Gill Alt One MT Light" pitchFamily="50" charset="0"/>
        </a:defRPr>
      </a:lvl9pPr>
    </p:bodyStyle>
    <p:otherStyle>
      <a:defPPr>
        <a:defRPr lang="de-DE"/>
      </a:defPPr>
      <a:lvl1pPr marL="0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274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4548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1821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9095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6369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3643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0916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8190" algn="l" defTabSz="8145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24925" y="2492896"/>
            <a:ext cx="9906000" cy="3780420"/>
          </a:xfrm>
        </p:spPr>
        <p:txBody>
          <a:bodyPr/>
          <a:lstStyle/>
          <a:p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>DETERMINANTS OF CROSS-BORDER INVESTMENT FLOWS IN ENERGY </a:t>
            </a: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>PROJECTS: </a:t>
            </a: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/>
            </a:r>
            <a:b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>Qualitative versus Quantitative Arguments</a:t>
            </a:r>
            <a:b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/>
            </a:r>
            <a:b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>15</a:t>
            </a:r>
            <a:r>
              <a:rPr lang="en-GB" sz="2400" i="1" baseline="30000" dirty="0" smtClean="0">
                <a:solidFill>
                  <a:srgbClr val="FFFFFF"/>
                </a:solidFill>
                <a:ea typeface="+mn-ea"/>
                <a:cs typeface="+mn-cs"/>
              </a:rPr>
              <a:t>th</a:t>
            </a:r>
            <a:r>
              <a:rPr lang="en-GB" sz="2400" i="1" dirty="0" smtClean="0">
                <a:solidFill>
                  <a:srgbClr val="FFFFFF"/>
                </a:solidFill>
                <a:ea typeface="+mn-ea"/>
                <a:cs typeface="+mn-cs"/>
              </a:rPr>
              <a:t> </a:t>
            </a:r>
            <a:r>
              <a:rPr lang="de-CH" sz="2000" i="1" dirty="0" smtClean="0">
                <a:solidFill>
                  <a:srgbClr val="FFFFFF"/>
                </a:solidFill>
                <a:ea typeface="+mn-ea"/>
                <a:cs typeface="+mn-cs"/>
              </a:rPr>
              <a:t>IAEE European Conference, Vienna</a:t>
            </a:r>
            <a:br>
              <a:rPr lang="de-CH" sz="2000" i="1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de-CH" sz="2000" i="1" dirty="0" smtClean="0">
                <a:solidFill>
                  <a:srgbClr val="FFFFFF"/>
                </a:solidFill>
                <a:ea typeface="+mn-ea"/>
                <a:cs typeface="+mn-cs"/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6. September 2017</a:t>
            </a:r>
            <a:r>
              <a:rPr lang="en-GB" sz="1800" i="1" dirty="0" smtClean="0">
                <a:solidFill>
                  <a:srgbClr val="FFFFFF"/>
                </a:solidFill>
                <a:ea typeface="+mn-ea"/>
                <a:cs typeface="+mn-cs"/>
              </a:rPr>
              <a:t/>
            </a:r>
            <a:br>
              <a:rPr lang="en-GB" sz="1800" i="1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Yuliya </a:t>
            </a:r>
            <a:r>
              <a:rPr lang="en-US" sz="2000" dirty="0" err="1" smtClean="0">
                <a:solidFill>
                  <a:schemeClr val="bg1"/>
                </a:solidFill>
              </a:rPr>
              <a:t>Blondiau</a:t>
            </a: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err="1" smtClean="0">
                <a:solidFill>
                  <a:schemeClr val="bg1"/>
                </a:solidFill>
              </a:rPr>
              <a:t>yuliya.blondiau@</a:t>
            </a:r>
            <a:r>
              <a:rPr lang="en-US" sz="2000" dirty="0" err="1" smtClean="0">
                <a:solidFill>
                  <a:schemeClr val="bg1"/>
                </a:solidFill>
              </a:rPr>
              <a:t>unisg.ch</a:t>
            </a: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7803472" y="-520842"/>
            <a:ext cx="38524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Photo: Esther </a:t>
            </a:r>
            <a:r>
              <a:rPr lang="en-US" sz="9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Vonesch</a:t>
            </a:r>
            <a:endParaRPr lang="en-US" sz="9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166" y="11447"/>
            <a:ext cx="3682834" cy="204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697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642361"/>
              </p:ext>
            </p:extLst>
          </p:nvPr>
        </p:nvGraphicFramePr>
        <p:xfrm>
          <a:off x="344486" y="982459"/>
          <a:ext cx="9109016" cy="537390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04158"/>
                <a:gridCol w="1800200"/>
                <a:gridCol w="1440160"/>
                <a:gridCol w="4464498"/>
              </a:tblGrid>
              <a:tr h="117020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 attractiveness score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Switzerland attractiveness score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Actual choice and main explanation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u="none" strike="noStrike" dirty="0" smtClean="0">
                        <a:effectLst/>
                      </a:endParaRPr>
                    </a:p>
                    <a:p>
                      <a:pPr algn="r" fontAlgn="b"/>
                      <a:r>
                        <a:rPr lang="en-US" sz="1800" u="none" strike="noStrike" dirty="0" smtClean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 – recently bought a competence center specialized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on investments there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-5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local company and for political reasons would “have” to invest locally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Both. German to make money, Swiss – to be present locally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local company and for political reasons would “have” to invest locally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local company and to please customers would “have” to invest locally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None, or Switzerland to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please the local customers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local company and for political reasons would “have” to invest locally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2480" y="227236"/>
            <a:ext cx="7884877" cy="825500"/>
          </a:xfrm>
        </p:spPr>
        <p:txBody>
          <a:bodyPr/>
          <a:lstStyle/>
          <a:p>
            <a:r>
              <a:rPr lang="en-US" dirty="0" smtClean="0"/>
              <a:t>Results of the interview analysis</a:t>
            </a:r>
            <a:r>
              <a:rPr lang="en-US" dirty="0"/>
              <a:t>:</a:t>
            </a:r>
            <a:r>
              <a:rPr lang="en-US" dirty="0" smtClean="0"/>
              <a:t> 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625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of the interview analysis: </a:t>
            </a:r>
            <a:r>
              <a:rPr lang="en-US" dirty="0" smtClean="0"/>
              <a:t>institutional investors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039026"/>
              </p:ext>
            </p:extLst>
          </p:nvPr>
        </p:nvGraphicFramePr>
        <p:xfrm>
          <a:off x="273050" y="1773238"/>
          <a:ext cx="9109016" cy="417604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04158"/>
                <a:gridCol w="1800200"/>
                <a:gridCol w="1224136"/>
                <a:gridCol w="4680522"/>
              </a:tblGrid>
              <a:tr h="117020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 attractiveness score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Switzerland attractiveness score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Actual choice and main explanation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 – only if project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is ready to be bought and “on the table”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only if project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is ready to be bought and “on the table”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Switzerland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currency risk in Germany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07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None, would rather outsource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the decision to a fund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7399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Interview </a:t>
                      </a:r>
                      <a:r>
                        <a:rPr lang="en-US" sz="1800" u="none" strike="noStrike" dirty="0" smtClean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None,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since they prefer foreign niche markets like Asia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863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simplified decision maps for several interviews looks like this:</a:t>
            </a:r>
            <a:endParaRPr lang="en-US" dirty="0"/>
          </a:p>
        </p:txBody>
      </p:sp>
      <p:sp>
        <p:nvSpPr>
          <p:cNvPr id="18" name="Right Arrow Callout 17"/>
          <p:cNvSpPr/>
          <p:nvPr/>
        </p:nvSpPr>
        <p:spPr bwMode="auto">
          <a:xfrm>
            <a:off x="255021" y="3176972"/>
            <a:ext cx="2501735" cy="1046796"/>
          </a:xfrm>
          <a:prstGeom prst="rightArrowCallout">
            <a:avLst/>
          </a:prstGeom>
          <a:solidFill>
            <a:srgbClr val="FFF18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 smtClean="0"/>
              <a:t>Institutional investors </a:t>
            </a:r>
            <a:endParaRPr lang="en-US" dirty="0"/>
          </a:p>
        </p:txBody>
      </p:sp>
      <p:sp>
        <p:nvSpPr>
          <p:cNvPr id="20" name="Right Arrow Callout 19"/>
          <p:cNvSpPr/>
          <p:nvPr/>
        </p:nvSpPr>
        <p:spPr bwMode="auto">
          <a:xfrm>
            <a:off x="272480" y="4401108"/>
            <a:ext cx="2484276" cy="1044116"/>
          </a:xfrm>
          <a:prstGeom prst="rightArrowCallout">
            <a:avLst/>
          </a:prstGeom>
          <a:solidFill>
            <a:srgbClr val="FFF18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tilities</a:t>
            </a:r>
            <a:endParaRPr lang="en-US" dirty="0"/>
          </a:p>
        </p:txBody>
      </p:sp>
      <p:sp>
        <p:nvSpPr>
          <p:cNvPr id="23" name="Down Arrow Callout 22"/>
          <p:cNvSpPr/>
          <p:nvPr/>
        </p:nvSpPr>
        <p:spPr bwMode="auto">
          <a:xfrm>
            <a:off x="4484949" y="1340768"/>
            <a:ext cx="3672408" cy="2463379"/>
          </a:xfrm>
          <a:prstGeom prst="downArrowCallout">
            <a:avLst/>
          </a:prstGeom>
          <a:solidFill>
            <a:srgbClr val="F3842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 smtClean="0"/>
              <a:t>Role</a:t>
            </a:r>
            <a:r>
              <a:rPr lang="en-US" dirty="0"/>
              <a:t>-</a:t>
            </a:r>
            <a:r>
              <a:rPr lang="en-US" dirty="0" smtClean="0"/>
              <a:t>based recognition mode expressed as </a:t>
            </a:r>
          </a:p>
          <a:p>
            <a:r>
              <a:rPr lang="en-US" dirty="0" smtClean="0"/>
              <a:t>identity</a:t>
            </a:r>
            <a:r>
              <a:rPr lang="en-US" dirty="0" smtClean="0"/>
              <a:t>-related </a:t>
            </a:r>
            <a:r>
              <a:rPr lang="en-US" dirty="0" smtClean="0"/>
              <a:t>comments, or “</a:t>
            </a:r>
            <a:r>
              <a:rPr lang="en-US" dirty="0" smtClean="0"/>
              <a:t>qualitative</a:t>
            </a:r>
            <a:r>
              <a:rPr lang="en-US" dirty="0" smtClean="0"/>
              <a:t>”, </a:t>
            </a:r>
            <a:r>
              <a:rPr lang="en-US" dirty="0" smtClean="0"/>
              <a:t>or “political” factors</a:t>
            </a:r>
            <a:endParaRPr lang="en-US" dirty="0"/>
          </a:p>
        </p:txBody>
      </p:sp>
      <p:sp>
        <p:nvSpPr>
          <p:cNvPr id="26" name="Round Diagonal Corner Rectangle 25"/>
          <p:cNvSpPr/>
          <p:nvPr/>
        </p:nvSpPr>
        <p:spPr bwMode="auto">
          <a:xfrm>
            <a:off x="3090130" y="3143648"/>
            <a:ext cx="2222910" cy="2445592"/>
          </a:xfrm>
          <a:prstGeom prst="round2DiagRect">
            <a:avLst/>
          </a:prstGeom>
          <a:solidFill>
            <a:srgbClr val="DDF3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Alt One MT" pitchFamily="50" charset="0"/>
              </a:rPr>
              <a:t>Personal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Alt One MT" pitchFamily="50" charset="0"/>
              </a:rPr>
              <a:t> choice preceded or succeeded by a justification/calculation of the IRR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Alt One MT" pitchFamily="50" charset="0"/>
            </a:endParaRPr>
          </a:p>
        </p:txBody>
      </p:sp>
      <p:sp>
        <p:nvSpPr>
          <p:cNvPr id="30" name="Round Diagonal Corner Rectangle 29"/>
          <p:cNvSpPr/>
          <p:nvPr/>
        </p:nvSpPr>
        <p:spPr bwMode="auto">
          <a:xfrm>
            <a:off x="7293260" y="3143648"/>
            <a:ext cx="2232248" cy="2445592"/>
          </a:xfrm>
          <a:prstGeom prst="round2DiagRect">
            <a:avLst>
              <a:gd name="adj1" fmla="val 16667"/>
              <a:gd name="adj2" fmla="val 4116"/>
            </a:avLst>
          </a:prstGeom>
          <a:solidFill>
            <a:srgbClr val="DDF3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/>
              <a:t>Another choice as an employee of the </a:t>
            </a:r>
            <a:r>
              <a:rPr lang="en-US" dirty="0" smtClean="0"/>
              <a:t>company</a:t>
            </a:r>
            <a:endParaRPr lang="en-US" dirty="0"/>
          </a:p>
        </p:txBody>
      </p:sp>
      <p:sp>
        <p:nvSpPr>
          <p:cNvPr id="32" name="Explosion 1 31"/>
          <p:cNvSpPr/>
          <p:nvPr/>
        </p:nvSpPr>
        <p:spPr bwMode="auto">
          <a:xfrm>
            <a:off x="5637076" y="3617639"/>
            <a:ext cx="1368152" cy="1212258"/>
          </a:xfrm>
          <a:prstGeom prst="irregularSeal1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 smtClean="0"/>
              <a:t>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899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remaining interviews, the map could be simplified down to this:</a:t>
            </a:r>
            <a:endParaRPr lang="en-US" dirty="0"/>
          </a:p>
        </p:txBody>
      </p:sp>
      <p:sp>
        <p:nvSpPr>
          <p:cNvPr id="18" name="Right Arrow Callout 17"/>
          <p:cNvSpPr/>
          <p:nvPr/>
        </p:nvSpPr>
        <p:spPr bwMode="auto">
          <a:xfrm>
            <a:off x="1244588" y="2814252"/>
            <a:ext cx="2501735" cy="1046796"/>
          </a:xfrm>
          <a:prstGeom prst="rightArrowCallout">
            <a:avLst/>
          </a:prstGeom>
          <a:solidFill>
            <a:srgbClr val="FFF18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 smtClean="0"/>
              <a:t>Institutional investors </a:t>
            </a:r>
            <a:endParaRPr lang="en-US" dirty="0"/>
          </a:p>
        </p:txBody>
      </p:sp>
      <p:sp>
        <p:nvSpPr>
          <p:cNvPr id="20" name="Right Arrow Callout 19"/>
          <p:cNvSpPr/>
          <p:nvPr/>
        </p:nvSpPr>
        <p:spPr bwMode="auto">
          <a:xfrm>
            <a:off x="1262047" y="4059070"/>
            <a:ext cx="2484276" cy="1044116"/>
          </a:xfrm>
          <a:prstGeom prst="rightArrowCallout">
            <a:avLst/>
          </a:prstGeom>
          <a:solidFill>
            <a:srgbClr val="FFF18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tilities</a:t>
            </a:r>
            <a:endParaRPr lang="en-US" dirty="0"/>
          </a:p>
        </p:txBody>
      </p:sp>
      <p:sp>
        <p:nvSpPr>
          <p:cNvPr id="26" name="Round Diagonal Corner Rectangle 25"/>
          <p:cNvSpPr/>
          <p:nvPr/>
        </p:nvSpPr>
        <p:spPr bwMode="auto">
          <a:xfrm>
            <a:off x="7371364" y="3501008"/>
            <a:ext cx="1836204" cy="1116124"/>
          </a:xfrm>
          <a:prstGeom prst="round2DiagRect">
            <a:avLst>
              <a:gd name="adj1" fmla="val 16667"/>
              <a:gd name="adj2" fmla="val 30877"/>
            </a:avLst>
          </a:prstGeom>
          <a:solidFill>
            <a:srgbClr val="DDF3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Alt One MT" pitchFamily="50" charset="0"/>
              </a:rPr>
              <a:t>Choice</a:t>
            </a:r>
          </a:p>
        </p:txBody>
      </p:sp>
      <p:sp>
        <p:nvSpPr>
          <p:cNvPr id="10" name="Right Arrow Callout 9"/>
          <p:cNvSpPr/>
          <p:nvPr/>
        </p:nvSpPr>
        <p:spPr bwMode="auto">
          <a:xfrm>
            <a:off x="4196916" y="2941605"/>
            <a:ext cx="3022154" cy="2234929"/>
          </a:xfrm>
          <a:prstGeom prst="rightArrowCallout">
            <a:avLst/>
          </a:prstGeom>
          <a:solidFill>
            <a:srgbClr val="FF862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dirty="0" smtClean="0"/>
              <a:t>Justification, which includes identity-related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835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448780"/>
            <a:ext cx="9274745" cy="4536504"/>
          </a:xfrm>
        </p:spPr>
        <p:txBody>
          <a:bodyPr/>
          <a:lstStyle/>
          <a:p>
            <a:r>
              <a:rPr lang="en-US" sz="2000" dirty="0" smtClean="0"/>
              <a:t>Investment decision-makers use qualitative arguments in their decision making just as much or </a:t>
            </a:r>
            <a:r>
              <a:rPr lang="en-US" sz="2000" dirty="0" smtClean="0"/>
              <a:t>sometimes more than quantitative arguments</a:t>
            </a:r>
          </a:p>
          <a:p>
            <a:r>
              <a:rPr lang="en-US" sz="2000" dirty="0" smtClean="0"/>
              <a:t>Out of the qualitative arguments the identity-related arguments, </a:t>
            </a:r>
            <a:r>
              <a:rPr lang="en-US" sz="2000" dirty="0" smtClean="0"/>
              <a:t>focusing on the expertise of the company or its perceived role in the domestic market </a:t>
            </a:r>
            <a:r>
              <a:rPr lang="en-US" sz="2000" dirty="0" smtClean="0"/>
              <a:t>clarified </a:t>
            </a:r>
            <a:r>
              <a:rPr lang="en-US" sz="2000" dirty="0" smtClean="0"/>
              <a:t>the </a:t>
            </a:r>
            <a:r>
              <a:rPr lang="en-US" sz="2000" dirty="0" smtClean="0"/>
              <a:t>choice made or </a:t>
            </a:r>
            <a:r>
              <a:rPr lang="en-US" sz="2000" dirty="0" smtClean="0"/>
              <a:t>resulted in </a:t>
            </a:r>
            <a:r>
              <a:rPr lang="en-US" sz="2000" dirty="0" smtClean="0"/>
              <a:t>a decision to make an alternative choice</a:t>
            </a:r>
            <a:endParaRPr lang="en-US" sz="2000" dirty="0" smtClean="0"/>
          </a:p>
          <a:p>
            <a:r>
              <a:rPr lang="en-US" sz="2000" dirty="0" smtClean="0"/>
              <a:t>The reference </a:t>
            </a:r>
            <a:r>
              <a:rPr lang="en-US" sz="2000" dirty="0" smtClean="0"/>
              <a:t>to local investments for “</a:t>
            </a:r>
            <a:r>
              <a:rPr lang="en-US" sz="2000" dirty="0" smtClean="0"/>
              <a:t>qualitative”/ “political” reasons was made by utilities, not institutional investors, as a reference to a necessary “evil”  that goes against strategic considerations by the company. </a:t>
            </a:r>
          </a:p>
          <a:p>
            <a:r>
              <a:rPr lang="en-US" sz="2000" dirty="0" smtClean="0"/>
              <a:t>Institutional investors showed more interest in investing in Swiss project compared to 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690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36" y="2312876"/>
            <a:ext cx="7884877" cy="1224136"/>
          </a:xfrm>
        </p:spPr>
        <p:txBody>
          <a:bodyPr/>
          <a:lstStyle/>
          <a:p>
            <a:r>
              <a:rPr lang="en-US" dirty="0" smtClean="0"/>
              <a:t>THANK </a:t>
            </a:r>
            <a:r>
              <a:rPr lang="en-US" dirty="0" smtClean="0"/>
              <a:t>YOU!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2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Agenda</a:t>
            </a:r>
            <a:endParaRPr lang="en-US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Background</a:t>
            </a:r>
            <a:endParaRPr lang="en-US" sz="2800" dirty="0" smtClean="0"/>
          </a:p>
          <a:p>
            <a:pPr lvl="0"/>
            <a:r>
              <a:rPr lang="en-US" sz="2800" dirty="0" smtClean="0"/>
              <a:t>Literature review </a:t>
            </a:r>
          </a:p>
          <a:p>
            <a:pPr lvl="0"/>
            <a:r>
              <a:rPr lang="en-US" sz="2800" dirty="0" smtClean="0"/>
              <a:t>Method</a:t>
            </a:r>
            <a:endParaRPr lang="en-US" sz="2800" dirty="0"/>
          </a:p>
          <a:p>
            <a:pPr lvl="0"/>
            <a:r>
              <a:rPr lang="en-US" sz="2800" dirty="0"/>
              <a:t>R</a:t>
            </a:r>
            <a:r>
              <a:rPr lang="en-US" sz="2800" dirty="0" smtClean="0"/>
              <a:t>esults </a:t>
            </a:r>
            <a:r>
              <a:rPr lang="en-US" sz="2800" dirty="0" smtClean="0"/>
              <a:t>&amp; observations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73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Background: </a:t>
            </a:r>
            <a:r>
              <a:rPr lang="en-GB" dirty="0" smtClean="0"/>
              <a:t>Energy Projects Financed by Swiss Investors in 2004-2015 (BNEF)</a:t>
            </a:r>
            <a:endParaRPr lang="en-US" dirty="0"/>
          </a:p>
        </p:txBody>
      </p:sp>
      <p:graphicFrame>
        <p:nvGraphicFramePr>
          <p:cNvPr id="28" name="Chart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6599844"/>
              </p:ext>
            </p:extLst>
          </p:nvPr>
        </p:nvGraphicFramePr>
        <p:xfrm>
          <a:off x="441388" y="1376772"/>
          <a:ext cx="5260527" cy="3511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653434"/>
              </p:ext>
            </p:extLst>
          </p:nvPr>
        </p:nvGraphicFramePr>
        <p:xfrm>
          <a:off x="4556956" y="1376772"/>
          <a:ext cx="4824536" cy="3511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972780" y="6289323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Bloomberg New Energy Finance 2015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49980" y="4796719"/>
            <a:ext cx="78306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/>
              <a:t>European Utilities follow similar strategies:</a:t>
            </a:r>
          </a:p>
          <a:p>
            <a:pPr marL="285750" indent="-285750">
              <a:buFont typeface="Arial"/>
              <a:buChar char="•"/>
            </a:pPr>
            <a:r>
              <a:rPr lang="en-GB" sz="1800" dirty="0" smtClean="0"/>
              <a:t>German </a:t>
            </a:r>
            <a:r>
              <a:rPr lang="en-GB" sz="1800" dirty="0" err="1" smtClean="0"/>
              <a:t>E.On</a:t>
            </a:r>
            <a:r>
              <a:rPr lang="en-GB" sz="1800" dirty="0" smtClean="0"/>
              <a:t> has </a:t>
            </a:r>
            <a:r>
              <a:rPr lang="en-GB" sz="1800" dirty="0"/>
              <a:t>29% of its renewables’ portfolio and only 12% of its wind portfolio in Germany in (</a:t>
            </a:r>
            <a:r>
              <a:rPr lang="en-GB" sz="1800" dirty="0" err="1"/>
              <a:t>E.On</a:t>
            </a:r>
            <a:r>
              <a:rPr lang="en-GB" sz="1800" dirty="0"/>
              <a:t> Group Annual Report 2015</a:t>
            </a:r>
            <a:r>
              <a:rPr lang="en-GB" sz="1800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GB" sz="1800" dirty="0" smtClean="0"/>
              <a:t>Italian </a:t>
            </a:r>
            <a:r>
              <a:rPr lang="en-GB" sz="1800" dirty="0" err="1"/>
              <a:t>Enel</a:t>
            </a:r>
            <a:r>
              <a:rPr lang="en-GB" sz="1800" dirty="0"/>
              <a:t> Green Power has 34% of its renewables’ portfolio and only 8% of its wind portfolio in Italy (</a:t>
            </a:r>
            <a:r>
              <a:rPr lang="en-GB" sz="1800" dirty="0" err="1"/>
              <a:t>Enel</a:t>
            </a:r>
            <a:r>
              <a:rPr lang="en-GB" sz="1800" dirty="0"/>
              <a:t> 2015</a:t>
            </a:r>
            <a:r>
              <a:rPr lang="en-GB" sz="1800" dirty="0" smtClean="0"/>
              <a:t>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31870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</a:t>
            </a:r>
            <a:r>
              <a:rPr lang="en-US" dirty="0" smtClean="0"/>
              <a:t>Review: </a:t>
            </a:r>
            <a:r>
              <a:rPr lang="en-US" dirty="0"/>
              <a:t>Factors </a:t>
            </a:r>
            <a:r>
              <a:rPr lang="en-US" dirty="0" smtClean="0"/>
              <a:t>Affecting Investment Decisions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088740"/>
              </p:ext>
            </p:extLst>
          </p:nvPr>
        </p:nvGraphicFramePr>
        <p:xfrm>
          <a:off x="272480" y="1048211"/>
          <a:ext cx="9469052" cy="544112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680520"/>
                <a:gridCol w="4788532"/>
              </a:tblGrid>
              <a:tr h="50192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Attribute</a:t>
                      </a:r>
                      <a:endParaRPr lang="en-US" sz="16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115C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Literature</a:t>
                      </a:r>
                      <a:endParaRPr lang="en-US" sz="16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115C2E"/>
                    </a:solidFill>
                  </a:tcPr>
                </a:tc>
              </a:tr>
              <a:tr h="74838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Return</a:t>
                      </a:r>
                      <a:r>
                        <a:rPr lang="en-US" sz="1500" baseline="0" dirty="0" smtClean="0"/>
                        <a:t> – expressed either as % or as total level of compensation through tariff/combination quota and electricity price)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kern="1200" dirty="0" err="1" smtClean="0">
                          <a:effectLst/>
                        </a:rPr>
                        <a:t>Lüthi</a:t>
                      </a:r>
                      <a:r>
                        <a:rPr lang="en-US" sz="1500" kern="1200" baseline="0" dirty="0" smtClean="0">
                          <a:effectLst/>
                        </a:rPr>
                        <a:t> &amp; </a:t>
                      </a:r>
                      <a:r>
                        <a:rPr lang="en-US" sz="1500" kern="1200" dirty="0" err="1" smtClean="0">
                          <a:effectLst/>
                        </a:rPr>
                        <a:t>Prässler</a:t>
                      </a:r>
                      <a:r>
                        <a:rPr lang="en-US" sz="1500" kern="1200" dirty="0" smtClean="0">
                          <a:effectLst/>
                        </a:rPr>
                        <a:t>,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2011;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err="1" smtClean="0">
                          <a:effectLst/>
                        </a:rPr>
                        <a:t>Lüthi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&amp; </a:t>
                      </a:r>
                      <a:r>
                        <a:rPr lang="en-US" sz="1500" kern="1200" dirty="0" err="1" smtClean="0">
                          <a:effectLst/>
                        </a:rPr>
                        <a:t>Wüstenhagen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2012;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err="1" smtClean="0">
                          <a:effectLst/>
                        </a:rPr>
                        <a:t>Masini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&amp; </a:t>
                      </a:r>
                      <a:r>
                        <a:rPr lang="en-US" sz="1500" kern="1200" dirty="0" err="1" smtClean="0">
                          <a:effectLst/>
                        </a:rPr>
                        <a:t>Menichetti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2012;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err="1" smtClean="0">
                          <a:effectLst/>
                        </a:rPr>
                        <a:t>Wuebker</a:t>
                      </a:r>
                      <a:r>
                        <a:rPr lang="en-US" sz="1500" kern="1200" baseline="0" dirty="0" smtClean="0">
                          <a:effectLst/>
                        </a:rPr>
                        <a:t> et. al.</a:t>
                      </a:r>
                      <a:r>
                        <a:rPr lang="en-US" sz="1500" kern="1200" dirty="0" smtClean="0">
                          <a:effectLst/>
                        </a:rPr>
                        <a:t> 2015;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err="1" smtClean="0">
                          <a:effectLst/>
                        </a:rPr>
                        <a:t>Salm</a:t>
                      </a:r>
                      <a:r>
                        <a:rPr lang="en-US" sz="1500" kern="1200" baseline="0" dirty="0" smtClean="0">
                          <a:effectLst/>
                        </a:rPr>
                        <a:t> &amp; </a:t>
                      </a:r>
                      <a:r>
                        <a:rPr lang="en-US" sz="1500" kern="1200" dirty="0" err="1" smtClean="0">
                          <a:effectLst/>
                        </a:rPr>
                        <a:t>Wüestenhagen</a:t>
                      </a:r>
                      <a:r>
                        <a:rPr lang="en-US" sz="1500" kern="1200" dirty="0" smtClean="0">
                          <a:effectLst/>
                        </a:rPr>
                        <a:t>, 2016. </a:t>
                      </a:r>
                      <a:endParaRPr lang="en-US" sz="1500" dirty="0"/>
                    </a:p>
                  </a:txBody>
                  <a:tcPr/>
                </a:tc>
              </a:tr>
              <a:tr h="52827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Business model –</a:t>
                      </a:r>
                      <a:r>
                        <a:rPr lang="en-US" sz="1500" baseline="0" dirty="0" smtClean="0"/>
                        <a:t> combination of, one or none of the following: development, construction, operation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err="1" smtClean="0">
                          <a:effectLst/>
                        </a:rPr>
                        <a:t>Salm</a:t>
                      </a:r>
                      <a:r>
                        <a:rPr lang="en-US" sz="1500" kern="1200" baseline="0" dirty="0" smtClean="0">
                          <a:effectLst/>
                        </a:rPr>
                        <a:t> &amp; </a:t>
                      </a:r>
                      <a:r>
                        <a:rPr lang="en-US" sz="1500" kern="1200" dirty="0" err="1" smtClean="0">
                          <a:effectLst/>
                        </a:rPr>
                        <a:t>Wüestenhagen</a:t>
                      </a:r>
                      <a:r>
                        <a:rPr lang="en-US" sz="1500" kern="1200" dirty="0" smtClean="0">
                          <a:effectLst/>
                        </a:rPr>
                        <a:t>, 2016</a:t>
                      </a:r>
                      <a:endParaRPr lang="en-US" sz="1500" dirty="0" smtClean="0"/>
                    </a:p>
                    <a:p>
                      <a:endParaRPr lang="en-US" sz="1500" dirty="0"/>
                    </a:p>
                  </a:txBody>
                  <a:tcPr/>
                </a:tc>
              </a:tr>
              <a:tr h="52827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Administrative process – applicable</a:t>
                      </a:r>
                      <a:r>
                        <a:rPr lang="en-US" sz="1500" baseline="0" dirty="0" smtClean="0"/>
                        <a:t> if business model includes development and construction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kern="1200" dirty="0" err="1" smtClean="0">
                          <a:effectLst/>
                        </a:rPr>
                        <a:t>Lüthi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&amp; </a:t>
                      </a:r>
                      <a:r>
                        <a:rPr lang="en-US" sz="1500" kern="1200" dirty="0" err="1" smtClean="0">
                          <a:effectLst/>
                        </a:rPr>
                        <a:t>Wüstenhagen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2012</a:t>
                      </a:r>
                      <a:endParaRPr lang="en-US" sz="1500" dirty="0"/>
                    </a:p>
                  </a:txBody>
                  <a:tcPr/>
                </a:tc>
              </a:tr>
              <a:tr h="50192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Legal security (Policy risk)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err="1" smtClean="0">
                          <a:effectLst/>
                        </a:rPr>
                        <a:t>Lüthi</a:t>
                      </a:r>
                      <a:r>
                        <a:rPr lang="en-US" sz="1500" kern="1200" baseline="0" dirty="0" smtClean="0">
                          <a:effectLst/>
                        </a:rPr>
                        <a:t> &amp; </a:t>
                      </a:r>
                      <a:r>
                        <a:rPr lang="en-US" sz="1500" kern="1200" dirty="0" err="1" smtClean="0">
                          <a:effectLst/>
                        </a:rPr>
                        <a:t>Prässler</a:t>
                      </a:r>
                      <a:r>
                        <a:rPr lang="en-US" sz="1500" kern="1200" dirty="0" smtClean="0">
                          <a:effectLst/>
                        </a:rPr>
                        <a:t>,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2011; </a:t>
                      </a:r>
                      <a:r>
                        <a:rPr lang="en-US" sz="1500" kern="1200" dirty="0" err="1" smtClean="0">
                          <a:effectLst/>
                        </a:rPr>
                        <a:t>Lüthi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&amp; </a:t>
                      </a:r>
                      <a:r>
                        <a:rPr lang="en-US" sz="1500" kern="1200" dirty="0" err="1" smtClean="0">
                          <a:effectLst/>
                        </a:rPr>
                        <a:t>Wüstenhagen</a:t>
                      </a:r>
                      <a:r>
                        <a:rPr lang="en-US" sz="1500" kern="1200" baseline="0" dirty="0" smtClean="0">
                          <a:effectLst/>
                        </a:rPr>
                        <a:t> </a:t>
                      </a:r>
                      <a:r>
                        <a:rPr lang="en-US" sz="1500" kern="1200" dirty="0" smtClean="0">
                          <a:effectLst/>
                        </a:rPr>
                        <a:t>2012</a:t>
                      </a:r>
                      <a:endParaRPr lang="en-US" sz="1500" dirty="0" smtClean="0"/>
                    </a:p>
                  </a:txBody>
                  <a:tcPr/>
                </a:tc>
              </a:tr>
              <a:tr h="501926">
                <a:tc>
                  <a:txBody>
                    <a:bodyPr/>
                    <a:lstStyle/>
                    <a:p>
                      <a:r>
                        <a:rPr lang="en-US" sz="1500" kern="1200" dirty="0" smtClean="0">
                          <a:effectLst/>
                        </a:rPr>
                        <a:t>Electricity price risk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Salm</a:t>
                      </a:r>
                      <a:r>
                        <a:rPr lang="en-US" sz="1500" dirty="0" smtClean="0"/>
                        <a:t>,</a:t>
                      </a:r>
                      <a:r>
                        <a:rPr lang="en-US" sz="1500" baseline="0" dirty="0" smtClean="0"/>
                        <a:t> S., 2016</a:t>
                      </a:r>
                      <a:endParaRPr lang="en-US" sz="1500" dirty="0"/>
                    </a:p>
                  </a:txBody>
                  <a:tcPr/>
                </a:tc>
              </a:tr>
              <a:tr h="50192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Technology Type</a:t>
                      </a:r>
                      <a:endParaRPr lang="en-US" sz="15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Wuebker</a:t>
                      </a:r>
                      <a:r>
                        <a:rPr lang="en-US" sz="1500" dirty="0" smtClean="0">
                          <a:effectLst/>
                        </a:rPr>
                        <a:t> et. al.</a:t>
                      </a:r>
                      <a:r>
                        <a:rPr lang="en-US" sz="1500" baseline="0" dirty="0" smtClean="0">
                          <a:effectLst/>
                        </a:rPr>
                        <a:t> 2015,</a:t>
                      </a:r>
                      <a:r>
                        <a:rPr lang="en-US" sz="1500" kern="1200" dirty="0" smtClean="0">
                          <a:effectLst/>
                        </a:rPr>
                        <a:t> </a:t>
                      </a:r>
                      <a:r>
                        <a:rPr lang="en-US" sz="1500" kern="1200" dirty="0" err="1" smtClean="0">
                          <a:effectLst/>
                        </a:rPr>
                        <a:t>Salm</a:t>
                      </a:r>
                      <a:r>
                        <a:rPr lang="en-US" sz="1500" kern="1200" baseline="0" dirty="0" smtClean="0">
                          <a:effectLst/>
                        </a:rPr>
                        <a:t> &amp; </a:t>
                      </a:r>
                      <a:r>
                        <a:rPr lang="en-US" sz="1500" kern="1200" dirty="0" err="1" smtClean="0">
                          <a:effectLst/>
                        </a:rPr>
                        <a:t>Wüestenhagen</a:t>
                      </a:r>
                      <a:r>
                        <a:rPr lang="en-US" sz="1500" kern="1200" dirty="0" smtClean="0">
                          <a:effectLst/>
                        </a:rPr>
                        <a:t>, 2016</a:t>
                      </a:r>
                      <a:endParaRPr lang="en-US" sz="1500" dirty="0" smtClean="0"/>
                    </a:p>
                  </a:txBody>
                  <a:tcPr/>
                </a:tc>
              </a:tr>
              <a:tr h="792409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Distance</a:t>
                      </a:r>
                      <a:r>
                        <a:rPr lang="en-US" sz="1500" baseline="0" dirty="0" smtClean="0"/>
                        <a:t> to Investment Location/Country of Investment</a:t>
                      </a:r>
                      <a:endParaRPr lang="en-US" sz="15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500" u="none" dirty="0" smtClean="0"/>
                        <a:t>French &amp; </a:t>
                      </a:r>
                      <a:r>
                        <a:rPr lang="en-US" sz="1500" u="none" dirty="0" err="1" smtClean="0"/>
                        <a:t>Poterba</a:t>
                      </a:r>
                      <a:r>
                        <a:rPr lang="en-US" sz="1500" u="none" dirty="0" smtClean="0"/>
                        <a:t> 1991; </a:t>
                      </a:r>
                      <a:r>
                        <a:rPr lang="en-GB" sz="1500" dirty="0" smtClean="0"/>
                        <a:t>Lewis 1999, </a:t>
                      </a:r>
                      <a:r>
                        <a:rPr lang="en-US" sz="1500" dirty="0" err="1" smtClean="0"/>
                        <a:t>Beugelsdijk</a:t>
                      </a:r>
                      <a:r>
                        <a:rPr lang="en-US" sz="1500" dirty="0" smtClean="0"/>
                        <a:t> &amp; </a:t>
                      </a:r>
                      <a:r>
                        <a:rPr lang="en-US" sz="1500" dirty="0" err="1" smtClean="0"/>
                        <a:t>Frijns</a:t>
                      </a:r>
                      <a:r>
                        <a:rPr lang="en-US" sz="1500" dirty="0" smtClean="0"/>
                        <a:t>, 2010;</a:t>
                      </a:r>
                      <a:r>
                        <a:rPr lang="en-US" sz="1500" baseline="0" dirty="0" smtClean="0"/>
                        <a:t> </a:t>
                      </a:r>
                      <a:br>
                        <a:rPr lang="en-US" sz="1500" baseline="0" dirty="0" smtClean="0"/>
                      </a:br>
                      <a:r>
                        <a:rPr lang="en-US" sz="1500" u="none" dirty="0" err="1" smtClean="0"/>
                        <a:t>Tesar</a:t>
                      </a:r>
                      <a:r>
                        <a:rPr lang="en-US" sz="1500" u="none" dirty="0" smtClean="0"/>
                        <a:t> &amp; Werner, 1995</a:t>
                      </a:r>
                      <a:endParaRPr lang="en-US" sz="1500" dirty="0" smtClean="0">
                        <a:effectLst/>
                      </a:endParaRPr>
                    </a:p>
                  </a:txBody>
                  <a:tcPr/>
                </a:tc>
              </a:tr>
              <a:tr h="334448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Role of investor’s identity</a:t>
                      </a:r>
                      <a:endParaRPr lang="en-US" sz="15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</a:rPr>
                        <a:t>Mathias &amp;Williams, 2014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/>
                        <a:t>Reasoning differences and individual bias</a:t>
                      </a:r>
                      <a:endParaRPr lang="en-US" sz="15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Stanovich</a:t>
                      </a:r>
                      <a:r>
                        <a:rPr lang="en-US" sz="1500" dirty="0" smtClean="0">
                          <a:effectLst/>
                        </a:rPr>
                        <a:t> &amp;West, 2000; Bigelow et. al. 2014</a:t>
                      </a:r>
                      <a:endParaRPr lang="en-US" sz="15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268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268760"/>
            <a:ext cx="9274745" cy="5004556"/>
          </a:xfrm>
        </p:spPr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Cross-case study analysis of 19 </a:t>
            </a:r>
            <a:r>
              <a:rPr lang="en-US" sz="2000" dirty="0" err="1" smtClean="0">
                <a:solidFill>
                  <a:srgbClr val="000000"/>
                </a:solidFill>
                <a:latin typeface="Arial"/>
                <a:cs typeface="Arial"/>
              </a:rPr>
              <a:t>realised</a:t>
            </a: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 investment projects: expected vs. </a:t>
            </a:r>
            <a:r>
              <a:rPr lang="en-US" sz="2000" dirty="0" err="1" smtClean="0">
                <a:solidFill>
                  <a:srgbClr val="000000"/>
                </a:solidFill>
                <a:latin typeface="Arial"/>
                <a:cs typeface="Arial"/>
              </a:rPr>
              <a:t>realised</a:t>
            </a: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 rates of return</a:t>
            </a:r>
          </a:p>
          <a:p>
            <a:r>
              <a:rPr lang="en-US" sz="2000" dirty="0">
                <a:solidFill>
                  <a:srgbClr val="000000"/>
                </a:solidFill>
                <a:cs typeface="Arial"/>
              </a:rPr>
              <a:t>Define important criteria for a project choice based on the literature review and focus group discussions at Forum for Management of Renewable Energies 2016, </a:t>
            </a:r>
            <a:r>
              <a:rPr lang="en-US" sz="2000" dirty="0" smtClean="0">
                <a:solidFill>
                  <a:srgbClr val="000000"/>
                </a:solidFill>
                <a:cs typeface="Arial"/>
              </a:rPr>
              <a:t>2015</a:t>
            </a:r>
            <a:endParaRPr lang="en-US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12 in-person interviews with investment decision-makers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Interviews included experimental question and addition questions about </a:t>
            </a:r>
          </a:p>
          <a:p>
            <a:pPr marL="479425" lvl="1" indent="0">
              <a:buNone/>
            </a:pPr>
            <a:r>
              <a:rPr lang="en-GB" sz="1800" dirty="0" smtClean="0">
                <a:solidFill>
                  <a:srgbClr val="000000"/>
                </a:solidFill>
              </a:rPr>
              <a:t>1</a:t>
            </a:r>
            <a:r>
              <a:rPr lang="en-GB" sz="1800" dirty="0">
                <a:solidFill>
                  <a:srgbClr val="000000"/>
                </a:solidFill>
              </a:rPr>
              <a:t>) preferred technology;  2) preferred project stage for involvement; 3) preferred project size; 4) preferred country; 5) evaluation method used; 6) minimum hurdle rate on the project; 7) use of risk premiums for different locations; 8) range of risk premiums; 9) importance of individual calculation components for risk premium estimation; 10) perceived “safest” policy; </a:t>
            </a:r>
            <a:endParaRPr lang="en-US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Analysis of the transcripts with the help of </a:t>
            </a:r>
            <a:r>
              <a:rPr lang="en-US" sz="2000" dirty="0" err="1" smtClean="0">
                <a:solidFill>
                  <a:srgbClr val="000000"/>
                </a:solidFill>
                <a:latin typeface="Arial"/>
                <a:cs typeface="Arial"/>
              </a:rPr>
              <a:t>Atlas.ti</a:t>
            </a:r>
            <a:endParaRPr lang="en-US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Draw decision maps for each interview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Find out most important decision factors based on these maps</a:t>
            </a:r>
          </a:p>
        </p:txBody>
      </p:sp>
    </p:spTree>
    <p:extLst>
      <p:ext uri="{BB962C8B-B14F-4D97-AF65-F5344CB8AC3E}">
        <p14:creationId xmlns:p14="http://schemas.microsoft.com/office/powerpoint/2010/main" val="1903278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Cross-case study analysis: Expected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realised</a:t>
            </a:r>
            <a:r>
              <a:rPr lang="en-US" dirty="0" smtClean="0"/>
              <a:t> returns on gas and wind power plants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32063012"/>
              </p:ext>
            </p:extLst>
          </p:nvPr>
        </p:nvGraphicFramePr>
        <p:xfrm>
          <a:off x="272480" y="1498917"/>
          <a:ext cx="8892988" cy="463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617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investments always correlate with return expectations? 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45653732"/>
              </p:ext>
            </p:extLst>
          </p:nvPr>
        </p:nvGraphicFramePr>
        <p:xfrm>
          <a:off x="272480" y="1556792"/>
          <a:ext cx="91090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549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80" y="188640"/>
            <a:ext cx="8100899" cy="1140917"/>
          </a:xfrm>
        </p:spPr>
        <p:txBody>
          <a:bodyPr>
            <a:normAutofit/>
          </a:bodyPr>
          <a:lstStyle/>
          <a:p>
            <a:r>
              <a:rPr lang="en-GB" dirty="0" smtClean="0"/>
              <a:t>Experimental Question:</a:t>
            </a:r>
            <a:br>
              <a:rPr lang="en-GB" dirty="0" smtClean="0"/>
            </a:br>
            <a:r>
              <a:rPr lang="en-GB" dirty="0" smtClean="0"/>
              <a:t>Imagine</a:t>
            </a:r>
            <a:r>
              <a:rPr lang="en-GB" dirty="0"/>
              <a:t>, you have to choose between two investment options. Which of the two projects would you choose? 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12544"/>
              </p:ext>
            </p:extLst>
          </p:nvPr>
        </p:nvGraphicFramePr>
        <p:xfrm>
          <a:off x="272480" y="1340887"/>
          <a:ext cx="9433048" cy="457230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884009"/>
                <a:gridCol w="2987152"/>
                <a:gridCol w="3561887"/>
              </a:tblGrid>
              <a:tr h="54005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Project 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Project B</a:t>
                      </a:r>
                    </a:p>
                  </a:txBody>
                  <a:tcPr/>
                </a:tc>
              </a:tr>
              <a:tr h="46805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Technology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Wind onshore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Wind onshore</a:t>
                      </a:r>
                    </a:p>
                  </a:txBody>
                  <a:tcPr/>
                </a:tc>
              </a:tr>
              <a:tr h="89208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Business model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000" dirty="0" err="1" smtClean="0"/>
                        <a:t>Only</a:t>
                      </a:r>
                      <a:r>
                        <a:rPr lang="de-CH" sz="2000" baseline="0" dirty="0" smtClean="0"/>
                        <a:t> </a:t>
                      </a:r>
                      <a:r>
                        <a:rPr lang="en-US" sz="2000" baseline="0" dirty="0" smtClean="0"/>
                        <a:t>o</a:t>
                      </a:r>
                      <a:r>
                        <a:rPr lang="en-US" sz="2000" dirty="0" smtClean="0"/>
                        <a:t>peration, development and construction outsourced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Only operation, development and construction outsourced </a:t>
                      </a:r>
                      <a:endParaRPr lang="en-US" sz="2000" dirty="0"/>
                    </a:p>
                  </a:txBody>
                  <a:tcPr/>
                </a:tc>
              </a:tr>
              <a:tr h="36580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Location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Germany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Switzerland</a:t>
                      </a:r>
                      <a:endParaRPr lang="en-US" sz="2000" dirty="0"/>
                    </a:p>
                  </a:txBody>
                  <a:tcPr/>
                </a:tc>
              </a:tr>
              <a:tr h="62175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Feed-in tariff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CHF 90</a:t>
                      </a:r>
                      <a:r>
                        <a:rPr lang="en-GB" sz="2000" dirty="0" smtClean="0"/>
                        <a:t>/</a:t>
                      </a:r>
                      <a:r>
                        <a:rPr lang="en-GB" sz="2000" dirty="0" err="1" smtClean="0"/>
                        <a:t>MWh</a:t>
                      </a:r>
                      <a:r>
                        <a:rPr lang="en-GB" sz="2000" dirty="0" smtClean="0"/>
                        <a:t> for 20 years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CHF 215</a:t>
                      </a:r>
                      <a:r>
                        <a:rPr lang="en-GB" sz="2000" dirty="0" smtClean="0"/>
                        <a:t>/</a:t>
                      </a:r>
                      <a:r>
                        <a:rPr lang="en-GB" sz="2000" dirty="0" err="1" smtClean="0"/>
                        <a:t>MWh</a:t>
                      </a:r>
                      <a:r>
                        <a:rPr lang="en-GB" sz="2000" dirty="0" smtClean="0"/>
                        <a:t> for 20 years</a:t>
                      </a:r>
                      <a:endParaRPr lang="en-US" sz="2000" dirty="0"/>
                    </a:p>
                  </a:txBody>
                  <a:tcPr/>
                </a:tc>
              </a:tr>
              <a:tr h="49781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Overall project cost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CHF 16.7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mln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CHF 16.7 </a:t>
                      </a:r>
                      <a:r>
                        <a:rPr lang="en-US" sz="2000" dirty="0" err="1" smtClean="0"/>
                        <a:t>mln</a:t>
                      </a:r>
                      <a:endParaRPr lang="en-US" sz="2000" dirty="0"/>
                    </a:p>
                  </a:txBody>
                  <a:tcPr/>
                </a:tc>
              </a:tr>
              <a:tr h="35142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Project size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12 MW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 MW</a:t>
                      </a:r>
                      <a:endParaRPr lang="en-US" sz="2000" dirty="0"/>
                    </a:p>
                  </a:txBody>
                  <a:tcPr/>
                </a:tc>
              </a:tr>
              <a:tr h="56702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Annual Production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145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26,280 </a:t>
                      </a:r>
                      <a:r>
                        <a:rPr kumimoji="0" lang="en-GB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MWh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11,038 </a:t>
                      </a:r>
                      <a:r>
                        <a:rPr lang="en-US" sz="2000" dirty="0" err="1" smtClean="0"/>
                        <a:t>MWh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72480" y="5877272"/>
            <a:ext cx="9433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  <a:cs typeface="Gill Sans MT"/>
              </a:rPr>
              <a:t>If you are not sure, please, explain what would you do to come to a decision, which additional information/equipment do you need.</a:t>
            </a:r>
            <a:endParaRPr lang="en-US" sz="2000" dirty="0">
              <a:latin typeface="+mn-l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696454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strategy for interview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340768"/>
            <a:ext cx="9274745" cy="4536504"/>
          </a:xfrm>
        </p:spPr>
        <p:txBody>
          <a:bodyPr/>
          <a:lstStyle/>
          <a:p>
            <a:r>
              <a:rPr lang="en-US" sz="1800" dirty="0" smtClean="0"/>
              <a:t>In-vivo coding of mentioned positive and negative factors affecting decision-making.</a:t>
            </a:r>
          </a:p>
          <a:p>
            <a:r>
              <a:rPr lang="en-US" sz="1800" dirty="0"/>
              <a:t>Composition of attractiveness index based on the number of positive (+1 for each) and negative (-1 for each) factors mentioned per country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Coding of the reasoning line based on the framework provided by:</a:t>
            </a:r>
          </a:p>
          <a:p>
            <a:pPr marL="0" indent="0">
              <a:buNone/>
            </a:pPr>
            <a:r>
              <a:rPr lang="en-US" sz="1800" dirty="0" smtClean="0"/>
              <a:t>Weber</a:t>
            </a:r>
            <a:r>
              <a:rPr lang="en-US" sz="1800" dirty="0"/>
              <a:t>, </a:t>
            </a:r>
            <a:r>
              <a:rPr lang="en-US" sz="1800" dirty="0" err="1"/>
              <a:t>Elke</a:t>
            </a:r>
            <a:r>
              <a:rPr lang="en-US" sz="1800" dirty="0"/>
              <a:t> U., and Patricia G. </a:t>
            </a:r>
            <a:r>
              <a:rPr lang="en-US" sz="1800" dirty="0" err="1"/>
              <a:t>Lindemann</a:t>
            </a:r>
            <a:r>
              <a:rPr lang="en-US" sz="1800" dirty="0"/>
              <a:t>. "From intuition to analysis: Making decisions with our head, our heart, or by the book." Intuition in judgment and decision making (2007): 191-208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r>
              <a:rPr lang="en-US" sz="1800" dirty="0" smtClean="0"/>
              <a:t> Framework includes: </a:t>
            </a:r>
          </a:p>
          <a:p>
            <a:pPr lvl="1"/>
            <a:r>
              <a:rPr lang="en-US" sz="1800" i="1" dirty="0"/>
              <a:t>C</a:t>
            </a:r>
            <a:r>
              <a:rPr lang="en-US" sz="1800" i="1" dirty="0" smtClean="0"/>
              <a:t>alculation mode:</a:t>
            </a:r>
          </a:p>
          <a:p>
            <a:pPr lvl="1"/>
            <a:r>
              <a:rPr lang="en-US" sz="1800" i="1" dirty="0"/>
              <a:t>R</a:t>
            </a:r>
            <a:r>
              <a:rPr lang="en-US" sz="1800" i="1" dirty="0" smtClean="0"/>
              <a:t>ecognition mode: Case</a:t>
            </a:r>
            <a:r>
              <a:rPr lang="en-US" sz="1800" i="1" dirty="0"/>
              <a:t>-</a:t>
            </a:r>
            <a:r>
              <a:rPr lang="en-US" sz="1800" i="1" dirty="0" smtClean="0"/>
              <a:t>based, rule</a:t>
            </a:r>
            <a:r>
              <a:rPr lang="en-US" sz="1800" i="1" dirty="0"/>
              <a:t>-</a:t>
            </a:r>
            <a:r>
              <a:rPr lang="en-US" sz="1800" i="1" dirty="0" smtClean="0"/>
              <a:t>based, or role-based</a:t>
            </a:r>
          </a:p>
          <a:p>
            <a:pPr lvl="1"/>
            <a:r>
              <a:rPr lang="en-US" sz="1800" i="1" dirty="0" smtClean="0"/>
              <a:t>Affect: </a:t>
            </a:r>
            <a:r>
              <a:rPr lang="en-US" sz="1800" i="1" dirty="0"/>
              <a:t>n</a:t>
            </a:r>
            <a:r>
              <a:rPr lang="en-US" sz="1800" i="1" dirty="0" smtClean="0"/>
              <a:t>eeds </a:t>
            </a:r>
            <a:r>
              <a:rPr lang="en-US" sz="1800" i="1" dirty="0"/>
              <a:t>(drives</a:t>
            </a:r>
            <a:r>
              <a:rPr lang="en-US" sz="1800" i="1" dirty="0" smtClean="0"/>
              <a:t>), wants, </a:t>
            </a:r>
            <a:r>
              <a:rPr lang="en-US" sz="1800" i="1" dirty="0"/>
              <a:t>i</a:t>
            </a:r>
            <a:r>
              <a:rPr lang="en-US" sz="1800" i="1" dirty="0" smtClean="0"/>
              <a:t>mmediate emotions </a:t>
            </a:r>
            <a:r>
              <a:rPr lang="en-US" sz="1800" i="1" dirty="0"/>
              <a:t>(emotional) state</a:t>
            </a:r>
            <a:r>
              <a:rPr lang="en-US" sz="1800" i="1" dirty="0"/>
              <a:t> </a:t>
            </a:r>
          </a:p>
          <a:p>
            <a:endParaRPr lang="en-US" sz="1800" dirty="0" smtClean="0"/>
          </a:p>
          <a:p>
            <a:r>
              <a:rPr lang="en-US" sz="1800" dirty="0" smtClean="0"/>
              <a:t>Identification of the decisive factor for the choice each interview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3060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amp"/>
  <p:tag name="DATE" val="11.01.2009 22:14:0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11.01.2009 22:14:0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11.01.2009 22:14:04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115C40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Alt One MT" pitchFamily="5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Alt One MT" pitchFamily="5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115C4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14942</TotalTime>
  <Words>1143</Words>
  <Application>Microsoft Macintosh PowerPoint</Application>
  <PresentationFormat>A4 Paper (210x297 mm)</PresentationFormat>
  <Paragraphs>168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DETERMINANTS OF CROSS-BORDER INVESTMENT FLOWS IN ENERGY PROJECTS:  Qualitative versus Quantitative Arguments  15th IAEE European Conference, Vienna  6. September 2017  Yuliya Blondiau  yuliya.blondiau@unisg.ch </vt:lpstr>
      <vt:lpstr>Agenda</vt:lpstr>
      <vt:lpstr>Background: Energy Projects Financed by Swiss Investors in 2004-2015 (BNEF)</vt:lpstr>
      <vt:lpstr>Literature Review: Factors Affecting Investment Decisions</vt:lpstr>
      <vt:lpstr>Method</vt:lpstr>
      <vt:lpstr>Cross-case study analysis: Expected vs realised returns on gas and wind power plants</vt:lpstr>
      <vt:lpstr>Do investments always correlate with return expectations? </vt:lpstr>
      <vt:lpstr>Experimental Question: Imagine, you have to choose between two investment options. Which of the two projects would you choose? </vt:lpstr>
      <vt:lpstr>Coding strategy for interview data</vt:lpstr>
      <vt:lpstr>Results of the interview analysis: utilities</vt:lpstr>
      <vt:lpstr>Results of the interview analysis: institutional investors</vt:lpstr>
      <vt:lpstr>A simplified decision maps for several interviews looks like this:</vt:lpstr>
      <vt:lpstr>For the remaining interviews, the map could be simplified down to this:</vt:lpstr>
      <vt:lpstr>Summary</vt:lpstr>
      <vt:lpstr>THANK YOU!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Sustainability in Retail</dc:title>
  <dc:creator>mo</dc:creator>
  <cp:lastModifiedBy>Yuliya Karneyeva</cp:lastModifiedBy>
  <cp:revision>4603</cp:revision>
  <cp:lastPrinted>2015-09-30T13:05:47Z</cp:lastPrinted>
  <dcterms:created xsi:type="dcterms:W3CDTF">2001-03-20T15:12:45Z</dcterms:created>
  <dcterms:modified xsi:type="dcterms:W3CDTF">2017-09-06T08:39:49Z</dcterms:modified>
</cp:coreProperties>
</file>