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0" r:id="rId4"/>
    <p:sldId id="259" r:id="rId5"/>
    <p:sldId id="263" r:id="rId6"/>
    <p:sldId id="261" r:id="rId7"/>
    <p:sldId id="262" r:id="rId8"/>
    <p:sldId id="264" r:id="rId9"/>
    <p:sldId id="265" r:id="rId10"/>
    <p:sldId id="266" r:id="rId11"/>
  </p:sldIdLst>
  <p:sldSz cx="9906000" cy="6858000" type="A4"/>
  <p:notesSz cx="7102475" cy="1023461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9AAA"/>
    <a:srgbClr val="77216F"/>
    <a:srgbClr val="005697"/>
    <a:srgbClr val="D62152"/>
    <a:srgbClr val="005A9C"/>
    <a:srgbClr val="5D4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4" autoAdjust="0"/>
    <p:restoredTop sz="81245" autoAdjust="0"/>
  </p:normalViewPr>
  <p:slideViewPr>
    <p:cSldViewPr snapToGrid="0" showGuides="1">
      <p:cViewPr varScale="1">
        <p:scale>
          <a:sx n="92" d="100"/>
          <a:sy n="92" d="100"/>
        </p:scale>
        <p:origin x="618" y="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 energy mix 2015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Sheet1!$A$2:$A$7</c15:sqref>
                  </c15:fullRef>
                </c:ext>
              </c:extLst>
              <c:f>Sheet1!$A$2:$A$6</c:f>
              <c:strCache>
                <c:ptCount val="5"/>
                <c:pt idx="0">
                  <c:v>Coal</c:v>
                </c:pt>
                <c:pt idx="1">
                  <c:v>Natural gas</c:v>
                </c:pt>
                <c:pt idx="2">
                  <c:v>Oil</c:v>
                </c:pt>
                <c:pt idx="3">
                  <c:v>Renewables</c:v>
                </c:pt>
                <c:pt idx="4">
                  <c:v>Nuclear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Sheet1!$B$2:$B$7</c15:sqref>
                  </c15:fullRef>
                </c:ext>
              </c:extLst>
              <c:f>Sheet1!$B$2:$B$6</c:f>
              <c:numCache>
                <c:formatCode>0%</c:formatCode>
                <c:ptCount val="5"/>
                <c:pt idx="0">
                  <c:v>0.28000000000000003</c:v>
                </c:pt>
                <c:pt idx="1">
                  <c:v>0.32</c:v>
                </c:pt>
                <c:pt idx="2">
                  <c:v>0.28000000000000003</c:v>
                </c:pt>
                <c:pt idx="3">
                  <c:v>0.11</c:v>
                </c:pt>
                <c:pt idx="4">
                  <c:v>0.08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German energy mix 2016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Sheet1!$A$2:$A$7</c:f>
              <c:strCache>
                <c:ptCount val="5"/>
                <c:pt idx="0">
                  <c:v>Coal</c:v>
                </c:pt>
                <c:pt idx="1">
                  <c:v>Natural gas</c:v>
                </c:pt>
                <c:pt idx="2">
                  <c:v>Oil</c:v>
                </c:pt>
                <c:pt idx="3">
                  <c:v>Renewables</c:v>
                </c:pt>
                <c:pt idx="4">
                  <c:v>Nuclear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0.23</c:v>
                </c:pt>
                <c:pt idx="1">
                  <c:v>0.23</c:v>
                </c:pt>
                <c:pt idx="2">
                  <c:v>0.34</c:v>
                </c:pt>
                <c:pt idx="3">
                  <c:v>0.13</c:v>
                </c:pt>
                <c:pt idx="4">
                  <c:v>7.0000000000000007E-2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3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1050" y="768350"/>
            <a:ext cx="55403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861441"/>
            <a:ext cx="5208482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773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9722882"/>
            <a:ext cx="307773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FA17647B-E7DE-418B-9D2F-48A6BF2C478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6843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KATEMIA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69"/>
            <a:ext cx="9937714" cy="68630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KATEMIA_otsikk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Picture 4" descr="AKA_strat_research_teksti_larg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53776" y="2745512"/>
            <a:ext cx="5681150" cy="769796"/>
          </a:xfrm>
          <a:prstGeom prst="rect">
            <a:avLst/>
          </a:prstGeom>
        </p:spPr>
      </p:pic>
      <p:pic>
        <p:nvPicPr>
          <p:cNvPr id="4" name="Picture 3" descr="AKAmLA02_vaaka__EN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77" y="4481669"/>
            <a:ext cx="2870662" cy="1377918"/>
          </a:xfrm>
          <a:prstGeom prst="rect">
            <a:avLst/>
          </a:prstGeom>
        </p:spPr>
      </p:pic>
      <p:pic>
        <p:nvPicPr>
          <p:cNvPr id="3" name="Picture 2" descr="AKA_strat_tukimus_symboli_large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6"/>
          <a:stretch/>
        </p:blipFill>
        <p:spPr>
          <a:xfrm>
            <a:off x="1" y="167101"/>
            <a:ext cx="3548476" cy="5748188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297368" y="1770856"/>
            <a:ext cx="5335928" cy="2087022"/>
          </a:xfrm>
        </p:spPr>
        <p:txBody>
          <a:bodyPr anchor="b"/>
          <a:lstStyle>
            <a:lvl1pPr algn="ctr">
              <a:defRPr sz="3000" b="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643361" y="3974547"/>
            <a:ext cx="0" cy="1404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361990" y="3974770"/>
            <a:ext cx="0" cy="1404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08241" y="3906147"/>
            <a:ext cx="2138819" cy="313509"/>
          </a:xfrm>
        </p:spPr>
        <p:txBody>
          <a:bodyPr/>
          <a:lstStyle>
            <a:lvl1pPr algn="r">
              <a:buFontTx/>
              <a:buNone/>
              <a:defRPr sz="1200">
                <a:solidFill>
                  <a:schemeClr val="bg2"/>
                </a:solidFill>
              </a:defRPr>
            </a:lvl1pPr>
            <a:lvl2pPr algn="r">
              <a:buFontTx/>
              <a:buNone/>
              <a:defRPr sz="1200">
                <a:solidFill>
                  <a:schemeClr val="bg2"/>
                </a:solidFill>
              </a:defRPr>
            </a:lvl2pPr>
            <a:lvl3pPr algn="r">
              <a:buFontTx/>
              <a:buNone/>
              <a:defRPr sz="1200">
                <a:solidFill>
                  <a:schemeClr val="bg2"/>
                </a:solidFill>
              </a:defRPr>
            </a:lvl3pPr>
            <a:lvl4pPr algn="r">
              <a:buFontTx/>
              <a:buNone/>
              <a:defRPr sz="1200">
                <a:solidFill>
                  <a:schemeClr val="bg2"/>
                </a:solidFill>
              </a:defRPr>
            </a:lvl4pPr>
            <a:lvl5pPr algn="r">
              <a:buFontTx/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err="1" smtClean="0"/>
              <a:t>Name of presentation</a:t>
            </a:r>
            <a:endParaRPr lang="fi-FI" dirty="0"/>
          </a:p>
        </p:txBody>
      </p:sp>
      <p:sp>
        <p:nvSpPr>
          <p:cNvPr id="1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75121" y="3906147"/>
            <a:ext cx="2013864" cy="313509"/>
          </a:xfrm>
        </p:spPr>
        <p:txBody>
          <a:bodyPr/>
          <a:lstStyle>
            <a:lvl1pPr algn="l">
              <a:buFontTx/>
              <a:buNone/>
              <a:defRPr sz="1200">
                <a:solidFill>
                  <a:schemeClr val="bg2"/>
                </a:solidFill>
              </a:defRPr>
            </a:lvl1pPr>
            <a:lvl2pPr algn="l">
              <a:buFontTx/>
              <a:buNone/>
              <a:defRPr sz="1200">
                <a:solidFill>
                  <a:schemeClr val="bg2"/>
                </a:solidFill>
              </a:defRPr>
            </a:lvl2pPr>
            <a:lvl3pPr algn="l">
              <a:buFontTx/>
              <a:buNone/>
              <a:defRPr sz="1200">
                <a:solidFill>
                  <a:schemeClr val="bg2"/>
                </a:solidFill>
              </a:defRPr>
            </a:lvl3pPr>
            <a:lvl4pPr algn="l">
              <a:buFontTx/>
              <a:buNone/>
              <a:defRPr sz="1200">
                <a:solidFill>
                  <a:schemeClr val="bg2"/>
                </a:solidFill>
              </a:defRPr>
            </a:lvl4pPr>
            <a:lvl5pPr algn="l">
              <a:buFontTx/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err="1" smtClean="0"/>
              <a:t>Name of presenter</a:t>
            </a:r>
            <a:endParaRPr lang="fi-FI" dirty="0"/>
          </a:p>
        </p:txBody>
      </p:sp>
      <p:sp>
        <p:nvSpPr>
          <p:cNvPr id="2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390606" y="3910494"/>
            <a:ext cx="1219204" cy="313509"/>
          </a:xfrm>
        </p:spPr>
        <p:txBody>
          <a:bodyPr/>
          <a:lstStyle>
            <a:lvl1pPr algn="ctr">
              <a:buFontTx/>
              <a:buNone/>
              <a:defRPr sz="1200">
                <a:solidFill>
                  <a:schemeClr val="bg2"/>
                </a:solidFill>
              </a:defRPr>
            </a:lvl1pPr>
            <a:lvl2pPr algn="ctr">
              <a:buFontTx/>
              <a:buNone/>
              <a:defRPr sz="1200">
                <a:solidFill>
                  <a:schemeClr val="bg2"/>
                </a:solidFill>
              </a:defRPr>
            </a:lvl2pPr>
            <a:lvl3pPr algn="ctr">
              <a:buFontTx/>
              <a:buNone/>
              <a:defRPr sz="1200">
                <a:solidFill>
                  <a:schemeClr val="bg2"/>
                </a:solidFill>
              </a:defRPr>
            </a:lvl3pPr>
            <a:lvl4pPr algn="ctr">
              <a:buFontTx/>
              <a:buNone/>
              <a:defRPr sz="1200">
                <a:solidFill>
                  <a:schemeClr val="bg2"/>
                </a:solidFill>
              </a:defRPr>
            </a:lvl4pPr>
            <a:lvl5pPr algn="ctr">
              <a:buFontTx/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fi-F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KATEMIA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200" y="1767840"/>
            <a:ext cx="8786023" cy="45197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75855" y="1106279"/>
            <a:ext cx="8781951" cy="6267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KATEMIA_Kuva_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767840"/>
            <a:ext cx="5408023" cy="45197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75855" y="1106279"/>
            <a:ext cx="8781951" cy="62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/>
          </p:nvPr>
        </p:nvSpPr>
        <p:spPr>
          <a:xfrm>
            <a:off x="992777" y="1785256"/>
            <a:ext cx="3248297" cy="45023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KATEMIA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4800" y="3049739"/>
            <a:ext cx="8420100" cy="1362075"/>
          </a:xfrm>
        </p:spPr>
        <p:txBody>
          <a:bodyPr anchor="t"/>
          <a:lstStyle>
            <a:lvl1pPr algn="l">
              <a:defRPr sz="2800" b="1" cap="none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800" y="1530300"/>
            <a:ext cx="84201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KATEMIA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4800" y="1105200"/>
            <a:ext cx="8503200" cy="626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200" y="1759131"/>
            <a:ext cx="4457596" cy="459354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4644" y="1759131"/>
            <a:ext cx="3840079" cy="459354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KATEMIA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800" y="1105200"/>
            <a:ext cx="8503200" cy="62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KATEMIA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800" y="1105200"/>
            <a:ext cx="8503200" cy="76320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8279" y="1881051"/>
            <a:ext cx="7980258" cy="39108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9200" y="5823283"/>
            <a:ext cx="8441280" cy="5775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CA7EA-FD61-452B-9512-60995776C54E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07312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KAmLA02_vaaka__EN_rgb.jp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9" b="11826"/>
          <a:stretch/>
        </p:blipFill>
        <p:spPr>
          <a:xfrm>
            <a:off x="7597292" y="5785635"/>
            <a:ext cx="2286428" cy="1027805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5855" y="1106279"/>
            <a:ext cx="8764533" cy="62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otsikon perustyyliä napsauttamalla</a:t>
            </a:r>
            <a:br>
              <a:rPr lang="fi-FI" dirty="0" smtClean="0"/>
            </a:br>
            <a:endParaRPr lang="fi-FI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274" y="1776547"/>
            <a:ext cx="8760823" cy="44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1042" y="6451200"/>
            <a:ext cx="2136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 dirty="0" smtClean="0">
                <a:solidFill>
                  <a:srgbClr val="77216F"/>
                </a:solidFill>
                <a:latin typeface="+mn-lt"/>
              </a:rPr>
              <a:t>©</a:t>
            </a:r>
            <a:r>
              <a:rPr lang="fi-FI" sz="800" dirty="0" smtClean="0">
                <a:solidFill>
                  <a:srgbClr val="005A9C"/>
                </a:solidFill>
                <a:latin typeface="+mn-lt"/>
              </a:rPr>
              <a:t>  ACADEMY OF FINLAND</a:t>
            </a:r>
            <a:endParaRPr lang="fi-FI" sz="800" dirty="0">
              <a:solidFill>
                <a:srgbClr val="005A9C"/>
              </a:solidFill>
              <a:latin typeface="+mn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998368" y="6497611"/>
            <a:ext cx="0" cy="11321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10572" y="6490376"/>
            <a:ext cx="0" cy="11321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56333" y="6490800"/>
            <a:ext cx="0" cy="11321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Grp="1" noChangeArrowheads="1"/>
          </p:cNvSpPr>
          <p:nvPr/>
        </p:nvSpPr>
        <p:spPr bwMode="auto">
          <a:xfrm>
            <a:off x="868850" y="6487885"/>
            <a:ext cx="602892" cy="15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18000" numCol="1" anchor="b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Times New Roman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Times New Roman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Times New Roman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Times New Roman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Times New Roman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Times New Roman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Times New Roman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Times New Roman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Times New Roman" charset="0"/>
              </a:defRPr>
            </a:lvl9pPr>
          </a:lstStyle>
          <a:p>
            <a:pPr algn="ctr">
              <a:defRPr/>
            </a:pPr>
            <a:fld id="{3B81B051-34B9-4345-948D-29A913CDBEEE}" type="slidenum">
              <a:rPr lang="fi-FI" sz="900" b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 algn="ctr">
                <a:defRPr/>
              </a:pPr>
              <a:t>‹#›</a:t>
            </a:fld>
            <a:endParaRPr lang="fi-FI" sz="9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" y="1"/>
            <a:ext cx="2833943" cy="9885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4" r:id="rId4"/>
    <p:sldLayoutId id="2147483663" r:id="rId5"/>
    <p:sldLayoutId id="2147483664" r:id="rId6"/>
    <p:sldLayoutId id="2147483666" r:id="rId7"/>
    <p:sldLayoutId id="2147483669" r:id="rId8"/>
    <p:sldLayoutId id="2147483675" r:id="rId9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005A9C"/>
          </a:solidFill>
          <a:latin typeface="Arial" charset="0"/>
          <a:cs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005A9C"/>
          </a:solidFill>
          <a:latin typeface="Arial" charset="0"/>
          <a:cs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005A9C"/>
          </a:solidFill>
          <a:latin typeface="Arial" charset="0"/>
          <a:cs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005A9C"/>
          </a:solidFill>
          <a:latin typeface="Arial" charset="0"/>
          <a:cs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005A9C"/>
          </a:solidFill>
          <a:latin typeface="Arial" charset="0"/>
          <a:cs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005A9C"/>
          </a:solidFill>
          <a:latin typeface="Arial" charset="0"/>
          <a:cs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005A9C"/>
          </a:solidFill>
          <a:latin typeface="Arial" charset="0"/>
          <a:cs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005A9C"/>
          </a:solidFill>
          <a:latin typeface="Arial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8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62152"/>
        </a:buClr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62152"/>
        </a:buClr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62152"/>
        </a:buClr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62152"/>
        </a:buClr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-tran.fi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dirty="0" smtClean="0"/>
              <a:t>THE POLITICAL ECONOMY STRUCTURES OF ENERGY TRANSITIONS: FROM SHALE GAS TO RENEWABLE ENERGY</a:t>
            </a:r>
            <a:br>
              <a:rPr lang="en-GB" sz="1600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Presentation in the IAEE European conference, Vienna 3-7.9.2017, session 5F Renewable energy</a:t>
            </a:r>
            <a:endParaRPr lang="fi-FI" sz="2000" cap="all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hlinkClick r:id="rId2"/>
              </a:rPr>
              <a:t>www.el-tran.fi</a:t>
            </a:r>
            <a:r>
              <a:rPr lang="fi-FI" dirty="0" smtClean="0"/>
              <a:t>; @</a:t>
            </a:r>
            <a:r>
              <a:rPr lang="fi-FI" dirty="0" err="1" smtClean="0"/>
              <a:t>Eltranteam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0"/>
          </p:nvPr>
        </p:nvSpPr>
        <p:spPr>
          <a:xfrm>
            <a:off x="6737466" y="3906147"/>
            <a:ext cx="2271452" cy="1372435"/>
          </a:xfrm>
        </p:spPr>
        <p:txBody>
          <a:bodyPr/>
          <a:lstStyle/>
          <a:p>
            <a:r>
              <a:rPr lang="fi-FI" dirty="0" smtClean="0"/>
              <a:t>Prof. </a:t>
            </a:r>
            <a:r>
              <a:rPr lang="fi-FI" i="1" dirty="0" smtClean="0"/>
              <a:t>Pami Aalto</a:t>
            </a:r>
          </a:p>
          <a:p>
            <a:r>
              <a:rPr lang="fi-FI" dirty="0" err="1" smtClean="0"/>
              <a:t>University</a:t>
            </a:r>
            <a:r>
              <a:rPr lang="fi-FI" dirty="0" smtClean="0"/>
              <a:t> of Tampere</a:t>
            </a:r>
          </a:p>
          <a:p>
            <a:r>
              <a:rPr lang="fi-FI" dirty="0" smtClean="0"/>
              <a:t>Prof. </a:t>
            </a:r>
            <a:r>
              <a:rPr lang="fi-FI" i="1" dirty="0" err="1" smtClean="0"/>
              <a:t>Mert</a:t>
            </a:r>
            <a:r>
              <a:rPr lang="fi-FI" i="1" dirty="0" smtClean="0"/>
              <a:t> </a:t>
            </a:r>
            <a:r>
              <a:rPr lang="fi-FI" i="1" dirty="0" err="1" smtClean="0"/>
              <a:t>Bilgin</a:t>
            </a:r>
            <a:endParaRPr lang="fi-FI" i="1" dirty="0" smtClean="0"/>
          </a:p>
          <a:p>
            <a:r>
              <a:rPr lang="fi-FI" dirty="0" err="1" smtClean="0"/>
              <a:t>Medipol</a:t>
            </a:r>
            <a:r>
              <a:rPr lang="fi-FI" dirty="0" smtClean="0"/>
              <a:t> </a:t>
            </a:r>
            <a:r>
              <a:rPr lang="fi-FI" dirty="0" err="1" smtClean="0"/>
              <a:t>University</a:t>
            </a:r>
            <a:endParaRPr lang="fi-FI" dirty="0" smtClean="0"/>
          </a:p>
          <a:p>
            <a:r>
              <a:rPr lang="fi-FI" dirty="0" smtClean="0"/>
              <a:t>Prof. </a:t>
            </a:r>
            <a:r>
              <a:rPr lang="fi-FI" i="1" dirty="0" smtClean="0"/>
              <a:t>Kim </a:t>
            </a:r>
            <a:r>
              <a:rPr lang="fi-FI" i="1" dirty="0" err="1" smtClean="0"/>
              <a:t>Talus</a:t>
            </a:r>
            <a:endParaRPr lang="fi-FI" i="1" dirty="0" smtClean="0"/>
          </a:p>
          <a:p>
            <a:r>
              <a:rPr lang="fi-FI" dirty="0" err="1" smtClean="0"/>
              <a:t>University</a:t>
            </a:r>
            <a:r>
              <a:rPr lang="fi-FI" dirty="0" smtClean="0"/>
              <a:t> of Eastern Finland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fi-FI" dirty="0" smtClean="0"/>
              <a:t>6.9.2017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159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4574" y="966355"/>
            <a:ext cx="5303781" cy="545522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Little steered markets such as the US one </a:t>
            </a:r>
            <a:r>
              <a:rPr lang="en-GB" dirty="0" smtClean="0"/>
              <a:t>unable </a:t>
            </a:r>
            <a:r>
              <a:rPr lang="en-GB" dirty="0"/>
              <a:t>to cater for the wider interests of the state and society in the transition, </a:t>
            </a:r>
            <a:r>
              <a:rPr lang="en-GB" dirty="0" smtClean="0"/>
              <a:t>e.g. vis-à-vis </a:t>
            </a:r>
            <a:r>
              <a:rPr lang="en-GB" dirty="0"/>
              <a:t>energy </a:t>
            </a:r>
            <a:r>
              <a:rPr lang="en-GB" dirty="0" smtClean="0"/>
              <a:t>efficiency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This </a:t>
            </a:r>
            <a:r>
              <a:rPr lang="en-GB" i="1" dirty="0"/>
              <a:t>dilemma of serving disparate interests </a:t>
            </a:r>
            <a:r>
              <a:rPr lang="en-GB" dirty="0" smtClean="0"/>
              <a:t>remains also unresolved </a:t>
            </a:r>
            <a:r>
              <a:rPr lang="en-GB" dirty="0"/>
              <a:t>in </a:t>
            </a:r>
            <a:r>
              <a:rPr lang="en-GB" dirty="0" smtClean="0"/>
              <a:t>Germany: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 smtClean="0"/>
              <a:t>E.g. the </a:t>
            </a:r>
            <a:r>
              <a:rPr lang="en-GB" sz="1600" dirty="0"/>
              <a:t>long-term aim of </a:t>
            </a:r>
            <a:r>
              <a:rPr lang="en-GB" sz="1600" dirty="0" smtClean="0"/>
              <a:t>converting </a:t>
            </a:r>
            <a:r>
              <a:rPr lang="en-GB" sz="1600" dirty="0"/>
              <a:t>towards </a:t>
            </a:r>
            <a:r>
              <a:rPr lang="en-GB" sz="1600" dirty="0" smtClean="0"/>
              <a:t>intermittent, emerging </a:t>
            </a:r>
            <a:r>
              <a:rPr lang="en-GB" sz="1600" dirty="0"/>
              <a:t>technologies in the power markets does not serve </a:t>
            </a:r>
            <a:r>
              <a:rPr lang="en-GB" sz="1600" i="1" dirty="0"/>
              <a:t>security of supply interests </a:t>
            </a:r>
            <a:r>
              <a:rPr lang="en-GB" sz="1600" dirty="0"/>
              <a:t>as </a:t>
            </a:r>
            <a:r>
              <a:rPr lang="en-GB" sz="1600" dirty="0" smtClean="0"/>
              <a:t>well as </a:t>
            </a:r>
            <a:r>
              <a:rPr lang="en-GB" sz="1600" dirty="0"/>
              <a:t>does the </a:t>
            </a:r>
            <a:r>
              <a:rPr lang="en-GB" sz="1600" dirty="0" smtClean="0"/>
              <a:t>shale-derived </a:t>
            </a:r>
            <a:r>
              <a:rPr lang="en-GB" sz="1600" dirty="0"/>
              <a:t>oil and gas in the </a:t>
            </a:r>
            <a:r>
              <a:rPr lang="en-GB" sz="1600" dirty="0" smtClean="0"/>
              <a:t>USA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Although the US transition stems from </a:t>
            </a:r>
            <a:r>
              <a:rPr lang="en-GB" i="1" dirty="0"/>
              <a:t>liberal features </a:t>
            </a:r>
            <a:r>
              <a:rPr lang="en-GB" dirty="0"/>
              <a:t>of the market economy, </a:t>
            </a:r>
            <a:r>
              <a:rPr lang="en-GB" i="1" dirty="0" smtClean="0"/>
              <a:t>full</a:t>
            </a:r>
            <a:r>
              <a:rPr lang="en-GB" dirty="0" smtClean="0"/>
              <a:t> </a:t>
            </a:r>
            <a:r>
              <a:rPr lang="en-GB" i="1" dirty="0"/>
              <a:t>autonomy in markets will not produce an energy </a:t>
            </a:r>
            <a:r>
              <a:rPr lang="en-GB" i="1" dirty="0" smtClean="0"/>
              <a:t>transition</a:t>
            </a:r>
            <a:r>
              <a:rPr lang="en-GB" dirty="0"/>
              <a:t> </a:t>
            </a:r>
            <a:r>
              <a:rPr lang="en-GB" dirty="0" smtClean="0"/>
              <a:t>(esp. environmentally sustainable one)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The </a:t>
            </a:r>
            <a:r>
              <a:rPr lang="en-GB" dirty="0"/>
              <a:t>more coordinated capitalism of Germany also faces </a:t>
            </a:r>
            <a:r>
              <a:rPr lang="en-GB" dirty="0" smtClean="0"/>
              <a:t>constraints </a:t>
            </a:r>
            <a:r>
              <a:rPr lang="en-GB" dirty="0"/>
              <a:t>and unintended </a:t>
            </a:r>
            <a:r>
              <a:rPr lang="en-GB" dirty="0" smtClean="0"/>
              <a:t>consequences: debate </a:t>
            </a:r>
            <a:r>
              <a:rPr lang="en-GB" dirty="0"/>
              <a:t>on </a:t>
            </a:r>
            <a:r>
              <a:rPr lang="en-GB" i="1" dirty="0"/>
              <a:t>state </a:t>
            </a:r>
            <a:r>
              <a:rPr lang="en-GB" i="1" dirty="0" smtClean="0"/>
              <a:t>transformation = different state responses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7556" y="326961"/>
            <a:ext cx="6627667" cy="545875"/>
          </a:xfrm>
        </p:spPr>
        <p:txBody>
          <a:bodyPr/>
          <a:lstStyle/>
          <a:p>
            <a:r>
              <a:rPr lang="fi-FI" sz="2000" dirty="0" err="1" smtClean="0"/>
              <a:t>Conclusions</a:t>
            </a:r>
            <a:r>
              <a:rPr lang="fi-FI" sz="2000" dirty="0" smtClean="0"/>
              <a:t>: </a:t>
            </a:r>
            <a:r>
              <a:rPr lang="fi-FI" sz="2000" dirty="0" err="1" smtClean="0"/>
              <a:t>markets</a:t>
            </a:r>
            <a:r>
              <a:rPr lang="fi-FI" sz="2000" dirty="0" smtClean="0"/>
              <a:t> vs. </a:t>
            </a:r>
            <a:r>
              <a:rPr lang="fi-FI" sz="2000" dirty="0" err="1" smtClean="0"/>
              <a:t>wider</a:t>
            </a:r>
            <a:r>
              <a:rPr lang="fi-FI" sz="2000" dirty="0" smtClean="0"/>
              <a:t> </a:t>
            </a:r>
            <a:r>
              <a:rPr lang="fi-FI" sz="2000" dirty="0" err="1" smtClean="0"/>
              <a:t>societal</a:t>
            </a:r>
            <a:r>
              <a:rPr lang="fi-FI" sz="2000" dirty="0" smtClean="0"/>
              <a:t> </a:t>
            </a:r>
            <a:r>
              <a:rPr lang="fi-FI" sz="2000" dirty="0" err="1" smtClean="0"/>
              <a:t>interests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872" y="2503467"/>
            <a:ext cx="3584327" cy="41778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11091" y="966355"/>
            <a:ext cx="40641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800" i="1" dirty="0">
                <a:latin typeface="+mj-lt"/>
              </a:rPr>
              <a:t>Here our structuration approach draws attention to the difficulties in reconciling state interests &amp; policies with the structural context including all its </a:t>
            </a:r>
            <a:r>
              <a:rPr lang="en-GB" sz="1800" i="1" dirty="0" smtClean="0">
                <a:latin typeface="+mj-lt"/>
              </a:rPr>
              <a:t>dimensions </a:t>
            </a:r>
            <a:endParaRPr lang="en-GB" sz="1800" i="1" dirty="0">
              <a:latin typeface="+mj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57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40627" y="338073"/>
            <a:ext cx="6650182" cy="451636"/>
          </a:xfrm>
        </p:spPr>
        <p:txBody>
          <a:bodyPr/>
          <a:lstStyle/>
          <a:p>
            <a:r>
              <a:rPr lang="fi-FI" sz="2000" dirty="0" err="1" smtClean="0"/>
              <a:t>The</a:t>
            </a:r>
            <a:r>
              <a:rPr lang="fi-FI" sz="2000" dirty="0" smtClean="0"/>
              <a:t> US and </a:t>
            </a:r>
            <a:r>
              <a:rPr lang="fi-FI" sz="2000" dirty="0" err="1" smtClean="0"/>
              <a:t>German</a:t>
            </a:r>
            <a:r>
              <a:rPr lang="fi-FI" sz="2000" dirty="0" smtClean="0"/>
              <a:t> </a:t>
            </a:r>
            <a:r>
              <a:rPr lang="fi-FI" sz="2000" dirty="0" err="1" smtClean="0"/>
              <a:t>energy</a:t>
            </a:r>
            <a:r>
              <a:rPr lang="fi-FI" sz="2000" dirty="0" smtClean="0"/>
              <a:t> </a:t>
            </a:r>
            <a:r>
              <a:rPr lang="fi-FI" sz="2000" dirty="0" err="1" smtClean="0"/>
              <a:t>transitions</a:t>
            </a:r>
            <a:r>
              <a:rPr lang="fi-FI" sz="2000" dirty="0" smtClean="0"/>
              <a:t>, </a:t>
            </a:r>
            <a:r>
              <a:rPr lang="fi-FI" sz="2000" dirty="0" err="1" smtClean="0"/>
              <a:t>what</a:t>
            </a:r>
            <a:r>
              <a:rPr lang="fi-FI" sz="2000" dirty="0" smtClean="0"/>
              <a:t> &amp; </a:t>
            </a:r>
            <a:r>
              <a:rPr lang="fi-FI" sz="2000" dirty="0" err="1" smtClean="0"/>
              <a:t>why</a:t>
            </a:r>
            <a:r>
              <a:rPr lang="fi-FI" sz="2000" dirty="0" smtClean="0"/>
              <a:t>?</a:t>
            </a:r>
            <a:endParaRPr lang="en-GB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30664" y="966354"/>
            <a:ext cx="4077654" cy="54656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The switch </a:t>
            </a:r>
            <a:r>
              <a:rPr lang="en-GB" dirty="0"/>
              <a:t>towards using new </a:t>
            </a:r>
            <a:r>
              <a:rPr lang="en-GB" dirty="0" smtClean="0"/>
              <a:t>resources in the USA and Germany results </a:t>
            </a:r>
            <a:r>
              <a:rPr lang="en-GB" dirty="0"/>
              <a:t>in </a:t>
            </a:r>
            <a:r>
              <a:rPr lang="en-GB" i="1" dirty="0"/>
              <a:t>a new energy mix</a:t>
            </a:r>
            <a:r>
              <a:rPr lang="en-GB" dirty="0"/>
              <a:t> where different </a:t>
            </a:r>
            <a:r>
              <a:rPr lang="en-GB" i="1" dirty="0" smtClean="0"/>
              <a:t>fossil and non-fossil resource </a:t>
            </a:r>
            <a:r>
              <a:rPr lang="en-GB" i="1" dirty="0"/>
              <a:t>sectors are </a:t>
            </a:r>
            <a:r>
              <a:rPr lang="en-GB" i="1" dirty="0" smtClean="0"/>
              <a:t>interdependent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Our </a:t>
            </a:r>
            <a:r>
              <a:rPr lang="en-GB" dirty="0"/>
              <a:t>primary interest is in these </a:t>
            </a:r>
            <a:r>
              <a:rPr lang="en-GB" i="1" dirty="0"/>
              <a:t>complex interrelationships </a:t>
            </a:r>
            <a:r>
              <a:rPr lang="en-GB" dirty="0"/>
              <a:t>among choices vis-a-vis the new resources available and in the </a:t>
            </a:r>
            <a:r>
              <a:rPr lang="en-GB" i="1" dirty="0"/>
              <a:t>difficulty of controlling the </a:t>
            </a:r>
            <a:r>
              <a:rPr lang="en-GB" i="1" dirty="0" smtClean="0"/>
              <a:t>outcomes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As </a:t>
            </a:r>
            <a:r>
              <a:rPr lang="en-GB" dirty="0"/>
              <a:t>the transitions extend to new sectors of society, involving new actors, they </a:t>
            </a:r>
            <a:r>
              <a:rPr lang="en-GB" i="1" dirty="0"/>
              <a:t>must reconcile several interests to be </a:t>
            </a:r>
            <a:r>
              <a:rPr lang="en-GB" i="1" dirty="0" smtClean="0"/>
              <a:t>successful: cross-sectoral </a:t>
            </a:r>
            <a:r>
              <a:rPr lang="en-GB" i="1" dirty="0"/>
              <a:t>policies </a:t>
            </a:r>
            <a:r>
              <a:rPr lang="en-GB" i="1" dirty="0" smtClean="0"/>
              <a:t>indispensable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calls</a:t>
            </a:r>
            <a:r>
              <a:rPr lang="fi-FI" dirty="0" smtClean="0"/>
              <a:t> for </a:t>
            </a:r>
            <a:r>
              <a:rPr lang="fi-FI" i="1" dirty="0" err="1" smtClean="0"/>
              <a:t>interdisciplinary</a:t>
            </a:r>
            <a:r>
              <a:rPr lang="fi-FI" i="1" dirty="0" smtClean="0"/>
              <a:t> </a:t>
            </a:r>
            <a:r>
              <a:rPr lang="fi-FI" i="1" dirty="0" err="1" smtClean="0"/>
              <a:t>research</a:t>
            </a:r>
            <a:r>
              <a:rPr lang="fi-FI" dirty="0" smtClean="0"/>
              <a:t> in </a:t>
            </a:r>
            <a:r>
              <a:rPr lang="fi-FI" dirty="0" err="1" smtClean="0"/>
              <a:t>the</a:t>
            </a:r>
            <a:r>
              <a:rPr lang="fi-FI" dirty="0" smtClean="0"/>
              <a:t> IPE of </a:t>
            </a:r>
            <a:r>
              <a:rPr lang="fi-FI" dirty="0" err="1" smtClean="0"/>
              <a:t>energy</a:t>
            </a:r>
            <a:endParaRPr lang="en-GB" dirty="0"/>
          </a:p>
          <a:p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86299" y="966354"/>
            <a:ext cx="4800601" cy="32523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We respond to the call for interdisciplinarity by applying the purposefully open </a:t>
            </a:r>
            <a:r>
              <a:rPr lang="en-GB" i="1" dirty="0"/>
              <a:t>structuration approach </a:t>
            </a:r>
            <a:r>
              <a:rPr lang="en-GB" dirty="0"/>
              <a:t>to the study of energy </a:t>
            </a:r>
            <a:r>
              <a:rPr lang="en-GB" dirty="0" smtClean="0"/>
              <a:t>transitions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 smtClean="0"/>
              <a:t>No single </a:t>
            </a:r>
            <a:r>
              <a:rPr lang="fi-FI" dirty="0" err="1" smtClean="0"/>
              <a:t>causality</a:t>
            </a:r>
            <a:r>
              <a:rPr lang="fi-FI" dirty="0" smtClean="0"/>
              <a:t>/mono-</a:t>
            </a:r>
            <a:r>
              <a:rPr lang="fi-FI" dirty="0" err="1" smtClean="0"/>
              <a:t>theoretical</a:t>
            </a:r>
            <a:r>
              <a:rPr lang="fi-FI" dirty="0" smtClean="0"/>
              <a:t> </a:t>
            </a:r>
            <a:r>
              <a:rPr lang="fi-FI" dirty="0" err="1" smtClean="0"/>
              <a:t>assumptions</a:t>
            </a: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We propose </a:t>
            </a:r>
            <a:r>
              <a:rPr lang="en-GB" dirty="0"/>
              <a:t>a more comprehensive analysis of the </a:t>
            </a:r>
            <a:r>
              <a:rPr lang="en-GB" i="1" dirty="0"/>
              <a:t>actors</a:t>
            </a:r>
            <a:r>
              <a:rPr lang="en-GB" dirty="0"/>
              <a:t> </a:t>
            </a:r>
            <a:r>
              <a:rPr lang="en-GB" dirty="0" smtClean="0"/>
              <a:t>in </a:t>
            </a:r>
            <a:r>
              <a:rPr lang="en-GB" dirty="0"/>
              <a:t>energy transitions, their </a:t>
            </a:r>
            <a:r>
              <a:rPr lang="en-GB" i="1" dirty="0"/>
              <a:t>interests</a:t>
            </a:r>
            <a:r>
              <a:rPr lang="en-GB" dirty="0"/>
              <a:t> </a:t>
            </a:r>
            <a:r>
              <a:rPr lang="en-GB" dirty="0" smtClean="0"/>
              <a:t>&amp; the </a:t>
            </a:r>
            <a:r>
              <a:rPr lang="en-GB" i="1" dirty="0"/>
              <a:t>structures enabling and constraining </a:t>
            </a:r>
            <a:r>
              <a:rPr lang="en-GB" dirty="0"/>
              <a:t>their conduct with both material and </a:t>
            </a:r>
            <a:r>
              <a:rPr lang="en-GB" dirty="0" smtClean="0"/>
              <a:t>social qualities</a:t>
            </a:r>
            <a:endParaRPr lang="en-GB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2327" y="4218709"/>
            <a:ext cx="4208318" cy="258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645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9200" y="928554"/>
            <a:ext cx="8503200" cy="626400"/>
          </a:xfrm>
        </p:spPr>
        <p:txBody>
          <a:bodyPr/>
          <a:lstStyle/>
          <a:p>
            <a:r>
              <a:rPr lang="fi-FI" dirty="0" err="1" smtClean="0"/>
              <a:t>Research</a:t>
            </a:r>
            <a:r>
              <a:rPr lang="fi-FI" dirty="0" smtClean="0"/>
              <a:t> </a:t>
            </a:r>
            <a:r>
              <a:rPr lang="fi-FI" dirty="0" err="1" smtClean="0"/>
              <a:t>questions</a:t>
            </a:r>
            <a:r>
              <a:rPr lang="fi-FI" dirty="0" smtClean="0"/>
              <a:t> &amp; </a:t>
            </a:r>
            <a:r>
              <a:rPr lang="fi-FI" dirty="0" err="1" smtClean="0"/>
              <a:t>basis</a:t>
            </a:r>
            <a:r>
              <a:rPr lang="fi-FI" dirty="0" smtClean="0"/>
              <a:t> for </a:t>
            </a:r>
            <a:r>
              <a:rPr lang="fi-FI" dirty="0" err="1" smtClean="0"/>
              <a:t>comparison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GB" sz="2400" i="1" dirty="0" smtClean="0"/>
              <a:t>What </a:t>
            </a:r>
            <a:r>
              <a:rPr lang="en-GB" sz="2400" i="1" dirty="0"/>
              <a:t>interests drive the actors in the energy transitions in the USA and </a:t>
            </a:r>
            <a:r>
              <a:rPr lang="en-GB" sz="2400" i="1" dirty="0" smtClean="0"/>
              <a:t>Germany</a:t>
            </a:r>
            <a:r>
              <a:rPr lang="en-GB" sz="2400" i="1" dirty="0"/>
              <a:t>?</a:t>
            </a:r>
            <a:endParaRPr lang="en-GB" sz="2400" i="1" dirty="0" smtClean="0"/>
          </a:p>
          <a:p>
            <a:pPr>
              <a:buFont typeface="+mj-lt"/>
              <a:buAutoNum type="arabicPeriod"/>
            </a:pPr>
            <a:r>
              <a:rPr lang="en-GB" sz="2400" i="1" dirty="0" smtClean="0"/>
              <a:t>How </a:t>
            </a:r>
            <a:r>
              <a:rPr lang="en-GB" sz="2400" i="1" dirty="0"/>
              <a:t>do the complex structures of political economy enable and constrain their conduct</a:t>
            </a:r>
            <a:r>
              <a:rPr lang="en-GB" sz="2400" i="1" dirty="0" smtClean="0"/>
              <a:t>?</a:t>
            </a:r>
          </a:p>
          <a:p>
            <a:pPr>
              <a:buFont typeface="+mj-lt"/>
              <a:buAutoNum type="arabicPeriod"/>
            </a:pPr>
            <a:endParaRPr lang="fi-FI" dirty="0"/>
          </a:p>
          <a:p>
            <a:pPr>
              <a:buFont typeface="+mj-lt"/>
              <a:buAutoNum type="arabicPeriod"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i-FI" dirty="0" err="1" smtClean="0"/>
              <a:t>Both</a:t>
            </a:r>
            <a:r>
              <a:rPr lang="fi-FI" dirty="0" smtClean="0"/>
              <a:t> </a:t>
            </a:r>
            <a:r>
              <a:rPr lang="fi-FI" dirty="0" err="1" smtClean="0"/>
              <a:t>cases</a:t>
            </a:r>
            <a:r>
              <a:rPr lang="fi-FI" dirty="0" smtClean="0"/>
              <a:t> </a:t>
            </a:r>
            <a:r>
              <a:rPr lang="fi-FI" dirty="0" err="1" smtClean="0"/>
              <a:t>highly</a:t>
            </a:r>
            <a:r>
              <a:rPr lang="fi-FI" dirty="0" smtClean="0"/>
              <a:t> </a:t>
            </a:r>
            <a:r>
              <a:rPr lang="fi-FI" dirty="0" err="1" smtClean="0"/>
              <a:t>adaptable</a:t>
            </a:r>
            <a:r>
              <a:rPr lang="fi-FI" dirty="0" smtClean="0"/>
              <a:t> ’open </a:t>
            </a:r>
            <a:r>
              <a:rPr lang="fi-FI" dirty="0" err="1" smtClean="0"/>
              <a:t>access</a:t>
            </a:r>
            <a:r>
              <a:rPr lang="fi-FI" dirty="0" smtClean="0"/>
              <a:t> </a:t>
            </a:r>
            <a:r>
              <a:rPr lang="fi-FI" dirty="0" err="1" smtClean="0"/>
              <a:t>orders</a:t>
            </a:r>
            <a:r>
              <a:rPr lang="fi-FI" dirty="0" smtClean="0"/>
              <a:t>’ (North; </a:t>
            </a:r>
            <a:r>
              <a:rPr lang="fi-FI" dirty="0" err="1" smtClean="0"/>
              <a:t>Andrews-Speed</a:t>
            </a:r>
            <a:r>
              <a:rPr lang="fi-FI" dirty="0" smtClean="0"/>
              <a:t> 2016; </a:t>
            </a:r>
            <a:r>
              <a:rPr lang="fi-FI" dirty="0" err="1" smtClean="0"/>
              <a:t>Lockwood</a:t>
            </a:r>
            <a:r>
              <a:rPr lang="fi-FI" dirty="0" smtClean="0"/>
              <a:t> et al. 2017) </a:t>
            </a:r>
            <a:r>
              <a:rPr lang="fi-FI" dirty="0" err="1" smtClean="0"/>
              <a:t>conducive</a:t>
            </a:r>
            <a:r>
              <a:rPr lang="fi-FI" dirty="0" smtClean="0"/>
              <a:t> for </a:t>
            </a:r>
            <a:r>
              <a:rPr lang="fi-FI" dirty="0" err="1" smtClean="0"/>
              <a:t>transitions</a:t>
            </a:r>
            <a:endParaRPr lang="fi-FI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i-FI" dirty="0" err="1" smtClean="0"/>
              <a:t>But</a:t>
            </a:r>
            <a:r>
              <a:rPr lang="fi-FI" dirty="0" smtClean="0"/>
              <a:t> </a:t>
            </a:r>
            <a:r>
              <a:rPr lang="fi-FI" dirty="0" err="1" smtClean="0"/>
              <a:t>they</a:t>
            </a:r>
            <a:r>
              <a:rPr lang="fi-FI" dirty="0" smtClean="0"/>
              <a:t> </a:t>
            </a:r>
            <a:r>
              <a:rPr lang="fi-FI" dirty="0" err="1" smtClean="0"/>
              <a:t>examplify</a:t>
            </a:r>
            <a:r>
              <a:rPr lang="fi-FI" dirty="0" smtClean="0"/>
              <a:t> </a:t>
            </a:r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varieties</a:t>
            </a:r>
            <a:r>
              <a:rPr lang="fi-FI" dirty="0" smtClean="0"/>
              <a:t> of </a:t>
            </a:r>
            <a:r>
              <a:rPr lang="fi-FI" dirty="0" err="1" smtClean="0"/>
              <a:t>capitalism</a:t>
            </a:r>
            <a:endParaRPr lang="fi-FI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i-FI" dirty="0" smtClean="0"/>
              <a:t>No </a:t>
            </a:r>
            <a:r>
              <a:rPr lang="fi-FI" dirty="0" err="1" smtClean="0"/>
              <a:t>direct</a:t>
            </a:r>
            <a:r>
              <a:rPr lang="fi-FI" dirty="0" smtClean="0"/>
              <a:t> </a:t>
            </a:r>
            <a:r>
              <a:rPr lang="fi-FI" dirty="0" err="1" smtClean="0"/>
              <a:t>comparisons</a:t>
            </a:r>
            <a:r>
              <a:rPr lang="fi-FI" dirty="0" smtClean="0"/>
              <a:t> </a:t>
            </a:r>
            <a:r>
              <a:rPr lang="fi-FI" dirty="0" err="1" smtClean="0"/>
              <a:t>exist</a:t>
            </a:r>
            <a:r>
              <a:rPr lang="fi-FI" dirty="0" smtClean="0"/>
              <a:t> </a:t>
            </a:r>
            <a:r>
              <a:rPr lang="fi-FI" dirty="0" err="1" smtClean="0"/>
              <a:t>so</a:t>
            </a:r>
            <a:r>
              <a:rPr lang="fi-FI" dirty="0" smtClean="0"/>
              <a:t> </a:t>
            </a:r>
            <a:r>
              <a:rPr lang="fi-FI" dirty="0" err="1" smtClean="0"/>
              <a:t>far</a:t>
            </a:r>
            <a:r>
              <a:rPr lang="fi-FI" dirty="0" smtClean="0"/>
              <a:t> of </a:t>
            </a:r>
            <a:r>
              <a:rPr lang="fi-FI" dirty="0" err="1" smtClean="0"/>
              <a:t>these</a:t>
            </a:r>
            <a:r>
              <a:rPr lang="fi-FI" dirty="0" smtClean="0"/>
              <a:t> </a:t>
            </a:r>
            <a:r>
              <a:rPr lang="en-GB" dirty="0"/>
              <a:t>landmark cases for the IPE of </a:t>
            </a:r>
            <a:r>
              <a:rPr lang="en-GB" dirty="0" smtClean="0"/>
              <a:t>energy pursuing </a:t>
            </a:r>
            <a:r>
              <a:rPr lang="en-GB" dirty="0"/>
              <a:t>unprecedented measures in the shale and renewable sectors respectively</a:t>
            </a:r>
            <a:endParaRPr lang="fi-FI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60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8"/>
          <p:cNvSpPr txBox="1">
            <a:spLocks noChangeArrowheads="1"/>
          </p:cNvSpPr>
          <p:nvPr/>
        </p:nvSpPr>
        <p:spPr bwMode="auto">
          <a:xfrm>
            <a:off x="3873500" y="1628775"/>
            <a:ext cx="237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12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en-US" sz="1200"/>
          </a:p>
        </p:txBody>
      </p:sp>
      <p:graphicFrame>
        <p:nvGraphicFramePr>
          <p:cNvPr id="2351" name="Group 3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379037"/>
              </p:ext>
            </p:extLst>
          </p:nvPr>
        </p:nvGraphicFramePr>
        <p:xfrm>
          <a:off x="523875" y="2815071"/>
          <a:ext cx="7200900" cy="3673822"/>
        </p:xfrm>
        <a:graphic>
          <a:graphicData uri="http://schemas.openxmlformats.org/drawingml/2006/table">
            <a:tbl>
              <a:tblPr/>
              <a:tblGrid>
                <a:gridCol w="1986826"/>
                <a:gridCol w="1774084"/>
                <a:gridCol w="1927846"/>
                <a:gridCol w="1512144"/>
              </a:tblGrid>
              <a:tr h="25352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Structure</a:t>
                      </a:r>
                      <a:r>
                        <a:rPr kumimoji="0" lang="fi-FI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kumimoji="0" lang="fi-FI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policy</a:t>
                      </a:r>
                      <a:r>
                        <a:rPr kumimoji="0" lang="fi-FI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fi-FI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environment</a:t>
                      </a:r>
                      <a:r>
                        <a:rPr kumimoji="0" lang="fi-FI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): </a:t>
                      </a:r>
                      <a:r>
                        <a:rPr kumimoji="0" lang="fi-FI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constraints</a:t>
                      </a:r>
                      <a:r>
                        <a:rPr kumimoji="0" lang="fi-FI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kumimoji="0" lang="fi-FI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enablers</a:t>
                      </a:r>
                      <a:endParaRPr kumimoji="0" lang="fi-FI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1" marR="91421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159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Resources, </a:t>
                      </a:r>
                      <a:r>
                        <a:rPr kumimoji="0" lang="fi-FI" alt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technology</a:t>
                      </a:r>
                      <a:r>
                        <a:rPr kumimoji="0" lang="fi-FI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&amp; </a:t>
                      </a:r>
                      <a:r>
                        <a:rPr kumimoji="0" lang="fi-FI" alt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infrastructure</a:t>
                      </a:r>
                      <a:endParaRPr kumimoji="0" lang="fi-FI" alt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1" marR="91421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Finance, </a:t>
                      </a:r>
                      <a:r>
                        <a:rPr kumimoji="0" lang="fi-FI" alt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markets</a:t>
                      </a:r>
                      <a:r>
                        <a:rPr kumimoji="0" lang="fi-FI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business </a:t>
                      </a:r>
                      <a:r>
                        <a:rPr kumimoji="0" lang="fi-FI" alt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models</a:t>
                      </a:r>
                      <a:endParaRPr kumimoji="0" lang="fi-FI" alt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1" marR="91421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Institutions</a:t>
                      </a:r>
                      <a:endParaRPr kumimoji="0" lang="fi-FI" alt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1" marR="91421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Ecology</a:t>
                      </a:r>
                      <a:endParaRPr kumimoji="0" lang="fi-FI" alt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1" marR="91421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67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Resources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used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energy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fuels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electricity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heat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industrial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needs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91421" marR="91421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Investment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and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production  costs; taxation regime</a:t>
                      </a:r>
                      <a:endParaRPr kumimoji="0" lang="fi-FI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1" marR="91421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Formal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institutions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regulation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(EU/NAFTA/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federal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);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agreements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contracting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permits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licenses</a:t>
                      </a:r>
                      <a:endParaRPr kumimoji="0" lang="fi-FI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1" marR="91421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Risks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natural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environment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accidents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pollution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etc.)  </a:t>
                      </a:r>
                    </a:p>
                  </a:txBody>
                  <a:tcPr marL="91421" marR="91421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00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Network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infrastructure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pipelines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railroads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terminals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transmission &amp;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distribution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networks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networks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microgrids</a:t>
                      </a:r>
                      <a:endParaRPr kumimoji="0" lang="fi-FI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1" marR="91421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Organisation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energy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markets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subsidies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&amp;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trading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systems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balance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between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supply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demand</a:t>
                      </a:r>
                      <a:endParaRPr kumimoji="0" lang="fi-FI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1" marR="91421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Informal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institutions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including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relations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among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authorities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producers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consumers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NGOs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including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citizens</a:t>
                      </a:r>
                      <a:endParaRPr kumimoji="0" lang="fi-FI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1" marR="91421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land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space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energy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extraction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vs.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economic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activities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recreation</a:t>
                      </a:r>
                      <a:endParaRPr kumimoji="0" lang="fi-FI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1" marR="91421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Technologies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extraction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conversion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storage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network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automation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gas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turbines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wind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turbines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solar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panels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etc.</a:t>
                      </a:r>
                    </a:p>
                  </a:txBody>
                  <a:tcPr marL="91421" marR="91421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Energy business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models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services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maintenance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management</a:t>
                      </a:r>
                    </a:p>
                  </a:txBody>
                  <a:tcPr marL="91421" marR="91421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Global and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regional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institutions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influencing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governance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order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among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energy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actors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stakeholders</a:t>
                      </a:r>
                      <a:endParaRPr kumimoji="0" lang="fi-FI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1" marR="91421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GHGs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emissions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into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kumimoji="0" lang="fi-FI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air and </a:t>
                      </a:r>
                      <a:r>
                        <a:rPr kumimoji="0" lang="fi-FI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atmosphere</a:t>
                      </a:r>
                      <a:endParaRPr kumimoji="0" lang="fi-FI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1" marR="91421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80" name="Text Box 88"/>
          <p:cNvSpPr txBox="1">
            <a:spLocks noChangeArrowheads="1"/>
          </p:cNvSpPr>
          <p:nvPr/>
        </p:nvSpPr>
        <p:spPr bwMode="auto">
          <a:xfrm>
            <a:off x="2000250" y="90805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400"/>
          </a:p>
        </p:txBody>
      </p:sp>
      <p:sp>
        <p:nvSpPr>
          <p:cNvPr id="2081" name="Text Box 152"/>
          <p:cNvSpPr txBox="1">
            <a:spLocks noChangeArrowheads="1"/>
          </p:cNvSpPr>
          <p:nvPr/>
        </p:nvSpPr>
        <p:spPr bwMode="auto">
          <a:xfrm>
            <a:off x="4551075" y="6107410"/>
            <a:ext cx="15128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82" name="Text Box 165"/>
          <p:cNvSpPr txBox="1">
            <a:spLocks noChangeArrowheads="1"/>
          </p:cNvSpPr>
          <p:nvPr/>
        </p:nvSpPr>
        <p:spPr bwMode="auto">
          <a:xfrm>
            <a:off x="542060" y="2095569"/>
            <a:ext cx="6662879" cy="437043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altLang="en-US" sz="14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Interests</a:t>
            </a:r>
            <a:r>
              <a:rPr lang="fi-FI" alt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alt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fi-FI" alt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actors</a:t>
            </a:r>
            <a:r>
              <a:rPr lang="fi-FI" alt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alt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vs. </a:t>
            </a:r>
            <a:r>
              <a:rPr lang="fi-FI" altLang="en-US" sz="1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alt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alt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fi-FI" alt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alt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fi-FI" alt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i-FI" alt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security</a:t>
            </a:r>
            <a:r>
              <a:rPr lang="fi-FI" alt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alt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supplies</a:t>
            </a:r>
            <a:r>
              <a:rPr lang="fi-FI" alt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fi-FI" alt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socioeconomic</a:t>
            </a:r>
            <a:r>
              <a:rPr lang="fi-FI" alt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altLang="en-US" sz="1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issues</a:t>
            </a:r>
            <a:r>
              <a:rPr lang="fi-FI" alt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fi-FI" alt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profits</a:t>
            </a:r>
            <a:r>
              <a:rPr lang="fi-FI" alt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fi-FI" alt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fiscal</a:t>
            </a:r>
            <a:r>
              <a:rPr lang="fi-FI" alt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alt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gains</a:t>
            </a:r>
            <a:r>
              <a:rPr lang="fi-FI" alt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R&amp;D; </a:t>
            </a:r>
            <a:r>
              <a:rPr lang="fi-FI" alt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foreign</a:t>
            </a:r>
            <a:r>
              <a:rPr lang="fi-FI" alt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alt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policy</a:t>
            </a:r>
            <a:r>
              <a:rPr lang="fi-FI" alt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fi-FI" alt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environmental</a:t>
            </a:r>
            <a:r>
              <a:rPr lang="fi-FI" alt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alt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stewardship</a:t>
            </a:r>
            <a:r>
              <a:rPr lang="fi-FI" alt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fi-FI" alt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efficiency</a:t>
            </a:r>
            <a:r>
              <a:rPr lang="fi-FI" alt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083" name="Line 173"/>
          <p:cNvSpPr>
            <a:spLocks noChangeShapeType="1"/>
          </p:cNvSpPr>
          <p:nvPr/>
        </p:nvSpPr>
        <p:spPr bwMode="auto">
          <a:xfrm flipH="1">
            <a:off x="2157701" y="1796903"/>
            <a:ext cx="1588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4" name="Line 174"/>
          <p:cNvSpPr>
            <a:spLocks noChangeShapeType="1"/>
          </p:cNvSpPr>
          <p:nvPr/>
        </p:nvSpPr>
        <p:spPr bwMode="auto">
          <a:xfrm flipH="1">
            <a:off x="3943350" y="1824039"/>
            <a:ext cx="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5" name="Line 175"/>
          <p:cNvSpPr>
            <a:spLocks noChangeShapeType="1"/>
          </p:cNvSpPr>
          <p:nvPr/>
        </p:nvSpPr>
        <p:spPr bwMode="auto">
          <a:xfrm>
            <a:off x="5662469" y="1824039"/>
            <a:ext cx="0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6" name="Line 209"/>
          <p:cNvSpPr>
            <a:spLocks noChangeShapeType="1"/>
          </p:cNvSpPr>
          <p:nvPr/>
        </p:nvSpPr>
        <p:spPr bwMode="auto">
          <a:xfrm>
            <a:off x="2143125" y="2498871"/>
            <a:ext cx="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7" name="Line 210"/>
          <p:cNvSpPr>
            <a:spLocks noChangeShapeType="1"/>
          </p:cNvSpPr>
          <p:nvPr/>
        </p:nvSpPr>
        <p:spPr bwMode="auto">
          <a:xfrm>
            <a:off x="3943350" y="2489346"/>
            <a:ext cx="0" cy="319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8" name="Line 211"/>
          <p:cNvSpPr>
            <a:spLocks noChangeShapeType="1"/>
          </p:cNvSpPr>
          <p:nvPr/>
        </p:nvSpPr>
        <p:spPr bwMode="auto">
          <a:xfrm>
            <a:off x="5657562" y="2472824"/>
            <a:ext cx="0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9" name="Text Box 254"/>
          <p:cNvSpPr txBox="1">
            <a:spLocks noChangeArrowheads="1"/>
          </p:cNvSpPr>
          <p:nvPr/>
        </p:nvSpPr>
        <p:spPr bwMode="auto">
          <a:xfrm>
            <a:off x="8174037" y="1438563"/>
            <a:ext cx="13176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Outputs</a:t>
            </a:r>
            <a:r>
              <a:rPr lang="fi-FI" alt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i-FI" alt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similarities</a:t>
            </a:r>
            <a:r>
              <a:rPr lang="fi-FI" alt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i-FI" alt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differences</a:t>
            </a:r>
            <a:r>
              <a:rPr lang="fi-FI" alt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fi-FI" alt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alt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alt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fi-FI" alt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alt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transitions</a:t>
            </a:r>
            <a:r>
              <a:rPr lang="fi-FI" alt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alt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alt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USA and Germany</a:t>
            </a:r>
            <a:endParaRPr lang="fi-FI" alt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90" name="Rectangle 255"/>
          <p:cNvSpPr>
            <a:spLocks noChangeArrowheads="1"/>
          </p:cNvSpPr>
          <p:nvPr/>
        </p:nvSpPr>
        <p:spPr bwMode="auto">
          <a:xfrm>
            <a:off x="8207376" y="1449676"/>
            <a:ext cx="1177925" cy="157133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091" name="AutoShape 256"/>
          <p:cNvSpPr>
            <a:spLocks noChangeArrowheads="1"/>
          </p:cNvSpPr>
          <p:nvPr/>
        </p:nvSpPr>
        <p:spPr bwMode="auto">
          <a:xfrm>
            <a:off x="7526340" y="1657351"/>
            <a:ext cx="574675" cy="863600"/>
          </a:xfrm>
          <a:prstGeom prst="rightArrow">
            <a:avLst>
              <a:gd name="adj1" fmla="val 50000"/>
              <a:gd name="adj2" fmla="val 25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092" name="Line 261"/>
          <p:cNvSpPr>
            <a:spLocks noChangeShapeType="1"/>
          </p:cNvSpPr>
          <p:nvPr/>
        </p:nvSpPr>
        <p:spPr bwMode="auto">
          <a:xfrm>
            <a:off x="7859714" y="749591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93" name="Line 262"/>
          <p:cNvSpPr>
            <a:spLocks noChangeShapeType="1"/>
          </p:cNvSpPr>
          <p:nvPr/>
        </p:nvSpPr>
        <p:spPr bwMode="auto">
          <a:xfrm flipV="1">
            <a:off x="8637588" y="1030288"/>
            <a:ext cx="0" cy="3095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94" name="Line 263"/>
          <p:cNvSpPr>
            <a:spLocks noChangeShapeType="1"/>
          </p:cNvSpPr>
          <p:nvPr/>
        </p:nvSpPr>
        <p:spPr bwMode="auto">
          <a:xfrm>
            <a:off x="8845550" y="5372100"/>
            <a:ext cx="0" cy="5237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95" name="Text Box 265"/>
          <p:cNvSpPr txBox="1">
            <a:spLocks noChangeArrowheads="1"/>
          </p:cNvSpPr>
          <p:nvPr/>
        </p:nvSpPr>
        <p:spPr bwMode="auto">
          <a:xfrm rot="-5400000">
            <a:off x="7997032" y="4278240"/>
            <a:ext cx="1671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i-FI" alt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</a:t>
            </a:r>
            <a:r>
              <a:rPr lang="fi-FI" alt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alt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dependencies</a:t>
            </a:r>
            <a:endParaRPr lang="fi-FI" altLang="en-US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96" name="Line 266"/>
          <p:cNvSpPr>
            <a:spLocks noChangeShapeType="1"/>
          </p:cNvSpPr>
          <p:nvPr/>
        </p:nvSpPr>
        <p:spPr bwMode="auto">
          <a:xfrm>
            <a:off x="8845550" y="3074988"/>
            <a:ext cx="0" cy="5202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97" name="Line 267"/>
          <p:cNvSpPr>
            <a:spLocks noChangeShapeType="1"/>
          </p:cNvSpPr>
          <p:nvPr/>
        </p:nvSpPr>
        <p:spPr bwMode="auto">
          <a:xfrm flipV="1">
            <a:off x="7852570" y="5691764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98" name="Line 268"/>
          <p:cNvSpPr>
            <a:spLocks noChangeShapeType="1"/>
          </p:cNvSpPr>
          <p:nvPr/>
        </p:nvSpPr>
        <p:spPr bwMode="auto">
          <a:xfrm flipV="1">
            <a:off x="8651875" y="3074988"/>
            <a:ext cx="28575" cy="25954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99" name="Line 269"/>
          <p:cNvSpPr>
            <a:spLocks noChangeShapeType="1"/>
          </p:cNvSpPr>
          <p:nvPr/>
        </p:nvSpPr>
        <p:spPr bwMode="auto">
          <a:xfrm>
            <a:off x="8796339" y="1045728"/>
            <a:ext cx="0" cy="3023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0" name="Line 270"/>
          <p:cNvSpPr>
            <a:spLocks noChangeShapeType="1"/>
          </p:cNvSpPr>
          <p:nvPr/>
        </p:nvSpPr>
        <p:spPr bwMode="auto">
          <a:xfrm flipH="1">
            <a:off x="7845426" y="5895831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1" name="Line 271"/>
          <p:cNvSpPr>
            <a:spLocks noChangeShapeType="1"/>
          </p:cNvSpPr>
          <p:nvPr/>
        </p:nvSpPr>
        <p:spPr bwMode="auto">
          <a:xfrm flipH="1" flipV="1">
            <a:off x="7859714" y="921905"/>
            <a:ext cx="777875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3" name="Text Box 273"/>
          <p:cNvSpPr txBox="1">
            <a:spLocks noChangeArrowheads="1"/>
          </p:cNvSpPr>
          <p:nvPr/>
        </p:nvSpPr>
        <p:spPr bwMode="auto">
          <a:xfrm>
            <a:off x="5848351" y="1554164"/>
            <a:ext cx="1585913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04" name="Text Box 276"/>
          <p:cNvSpPr txBox="1">
            <a:spLocks noChangeArrowheads="1"/>
          </p:cNvSpPr>
          <p:nvPr/>
        </p:nvSpPr>
        <p:spPr bwMode="auto">
          <a:xfrm>
            <a:off x="2468563" y="760414"/>
            <a:ext cx="1655762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171231"/>
              </p:ext>
            </p:extLst>
          </p:nvPr>
        </p:nvGraphicFramePr>
        <p:xfrm>
          <a:off x="558803" y="821022"/>
          <a:ext cx="7165972" cy="944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1293"/>
                <a:gridCol w="1934786"/>
                <a:gridCol w="1218198"/>
                <a:gridCol w="1218198"/>
                <a:gridCol w="1253497"/>
              </a:tblGrid>
              <a:tr h="9445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altLang="en-US" sz="1400" b="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Federal-state</a:t>
                      </a:r>
                      <a:r>
                        <a:rPr lang="fi-FI" altLang="en-US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i-FI" altLang="en-US" sz="1400" b="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</a:t>
                      </a:r>
                      <a:r>
                        <a:rPr lang="fi-FI" altLang="en-US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i-FI" altLang="en-US" sz="1400" b="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governments</a:t>
                      </a:r>
                      <a:r>
                        <a:rPr lang="fi-FI" altLang="en-US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fi-FI" altLang="en-US" sz="1400" b="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regulators</a:t>
                      </a:r>
                      <a:r>
                        <a:rPr lang="fi-FI" altLang="en-US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&amp; </a:t>
                      </a:r>
                      <a:r>
                        <a:rPr lang="fi-FI" altLang="en-US" sz="1400" b="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agencies</a:t>
                      </a:r>
                      <a:endParaRPr lang="en-GB" sz="14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15" marB="456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Producers of fuels,  electricity and heat; equipment, service &amp; consultancy companies</a:t>
                      </a:r>
                      <a:endParaRPr lang="en-GB" sz="14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15" marB="4561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Network infrastructure developers</a:t>
                      </a:r>
                      <a:endParaRPr lang="en-GB" sz="14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15" marB="4561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altLang="en-US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Regional &amp; local actors, consumers &amp; prosumers</a:t>
                      </a:r>
                      <a:endParaRPr lang="en-GB" sz="14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15" marB="45615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fi-FI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International &amp; </a:t>
                      </a:r>
                      <a:r>
                        <a:rPr lang="fi-FI" sz="1400" b="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national</a:t>
                      </a:r>
                      <a:r>
                        <a:rPr lang="fi-FI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i-FI" sz="1400" b="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financial</a:t>
                      </a:r>
                      <a:r>
                        <a:rPr lang="fi-FI" sz="14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i-FI" sz="1400" b="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institutions</a:t>
                      </a:r>
                      <a:endParaRPr lang="en-GB" sz="14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7" marR="91447" marT="45615" marB="4561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83248" y="165467"/>
            <a:ext cx="6930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00B050"/>
                </a:solidFill>
                <a:latin typeface="Calibri" panose="020F0502020204030204" pitchFamily="34" charset="0"/>
              </a:rPr>
              <a:t>The structuration </a:t>
            </a:r>
            <a:r>
              <a:rPr lang="en-GB" sz="1600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approach covers a broader scope of structures shaping energy transitions than e.g. sociotechnical systems or institutionalist approaches  </a:t>
            </a:r>
            <a:endParaRPr lang="en-GB" sz="1600" i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4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2" grpId="0" animBg="1"/>
      <p:bldP spid="2089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772691"/>
            <a:ext cx="8503200" cy="733992"/>
          </a:xfrm>
        </p:spPr>
        <p:txBody>
          <a:bodyPr/>
          <a:lstStyle/>
          <a:p>
            <a:r>
              <a:rPr lang="fi-FI" sz="2000" dirty="0" err="1" smtClean="0"/>
              <a:t>Fossil</a:t>
            </a:r>
            <a:r>
              <a:rPr lang="fi-FI" sz="2000" dirty="0" smtClean="0"/>
              <a:t> </a:t>
            </a:r>
            <a:r>
              <a:rPr lang="fi-FI" sz="2000" dirty="0" err="1" smtClean="0"/>
              <a:t>fuels</a:t>
            </a:r>
            <a:r>
              <a:rPr lang="fi-FI" sz="2000" dirty="0" smtClean="0"/>
              <a:t> and </a:t>
            </a:r>
            <a:r>
              <a:rPr lang="fi-FI" sz="2000" dirty="0" err="1" smtClean="0"/>
              <a:t>renewables</a:t>
            </a:r>
            <a:r>
              <a:rPr lang="fi-FI" sz="2000" dirty="0" smtClean="0"/>
              <a:t> </a:t>
            </a:r>
            <a:r>
              <a:rPr lang="fi-FI" sz="2000" dirty="0" err="1" smtClean="0"/>
              <a:t>depend</a:t>
            </a:r>
            <a:r>
              <a:rPr lang="fi-FI" sz="2000" dirty="0" smtClean="0"/>
              <a:t> on </a:t>
            </a:r>
            <a:r>
              <a:rPr lang="fi-FI" sz="2000" dirty="0" err="1"/>
              <a:t>e</a:t>
            </a:r>
            <a:r>
              <a:rPr lang="fi-FI" sz="2000" dirty="0" err="1" smtClean="0"/>
              <a:t>ach</a:t>
            </a:r>
            <a:r>
              <a:rPr lang="fi-FI" sz="2000" dirty="0" smtClean="0"/>
              <a:t> </a:t>
            </a:r>
            <a:r>
              <a:rPr lang="fi-FI" sz="2000" dirty="0" err="1" smtClean="0"/>
              <a:t>other</a:t>
            </a:r>
            <a:r>
              <a:rPr lang="fi-FI" sz="2000" dirty="0" smtClean="0"/>
              <a:t> </a:t>
            </a:r>
            <a:r>
              <a:rPr lang="fi-FI" sz="2000" dirty="0" err="1" smtClean="0"/>
              <a:t>if</a:t>
            </a:r>
            <a:r>
              <a:rPr lang="fi-FI" sz="2000" dirty="0" smtClean="0"/>
              <a:t> </a:t>
            </a:r>
            <a:r>
              <a:rPr lang="fi-FI" sz="2000" dirty="0" err="1" smtClean="0"/>
              <a:t>we</a:t>
            </a:r>
            <a:r>
              <a:rPr lang="fi-FI" sz="2000" dirty="0" smtClean="0"/>
              <a:t> </a:t>
            </a:r>
            <a:r>
              <a:rPr lang="fi-FI" sz="2000" dirty="0" err="1" smtClean="0"/>
              <a:t>wish</a:t>
            </a:r>
            <a:r>
              <a:rPr lang="fi-FI" sz="2000" dirty="0" smtClean="0"/>
              <a:t> to </a:t>
            </a:r>
            <a:r>
              <a:rPr lang="fi-FI" sz="2000" dirty="0" err="1" smtClean="0"/>
              <a:t>further</a:t>
            </a:r>
            <a:r>
              <a:rPr lang="fi-FI" sz="2000" dirty="0" smtClean="0"/>
              <a:t> </a:t>
            </a:r>
            <a:r>
              <a:rPr lang="fi-FI" sz="2000" dirty="0" err="1" smtClean="0"/>
              <a:t>all</a:t>
            </a:r>
            <a:r>
              <a:rPr lang="fi-FI" sz="2000" dirty="0" smtClean="0"/>
              <a:t> </a:t>
            </a:r>
            <a:r>
              <a:rPr lang="fi-FI" sz="2000" dirty="0" err="1" smtClean="0"/>
              <a:t>interests</a:t>
            </a:r>
            <a:r>
              <a:rPr lang="fi-FI" sz="2000" dirty="0" smtClean="0"/>
              <a:t> </a:t>
            </a:r>
            <a:r>
              <a:rPr lang="fi-FI" sz="2000" dirty="0" err="1" smtClean="0"/>
              <a:t>attached</a:t>
            </a:r>
            <a:r>
              <a:rPr lang="fi-FI" sz="2000" dirty="0" smtClean="0"/>
              <a:t> </a:t>
            </a:r>
            <a:r>
              <a:rPr lang="fi-FI" sz="2000" dirty="0" err="1" smtClean="0"/>
              <a:t>vis</a:t>
            </a:r>
            <a:r>
              <a:rPr lang="fi-FI" sz="2000" dirty="0" smtClean="0"/>
              <a:t>-a-</a:t>
            </a:r>
            <a:r>
              <a:rPr lang="fi-FI" sz="2000" dirty="0" err="1" smtClean="0"/>
              <a:t>vis</a:t>
            </a:r>
            <a:r>
              <a:rPr lang="fi-FI" sz="2000" dirty="0" smtClean="0"/>
              <a:t> </a:t>
            </a:r>
            <a:r>
              <a:rPr lang="fi-FI" sz="2000" dirty="0" err="1" smtClean="0"/>
              <a:t>the</a:t>
            </a:r>
            <a:r>
              <a:rPr lang="fi-FI" sz="2000" dirty="0" smtClean="0"/>
              <a:t> </a:t>
            </a:r>
            <a:r>
              <a:rPr lang="fi-FI" sz="2000" dirty="0" err="1" smtClean="0"/>
              <a:t>energy</a:t>
            </a:r>
            <a:r>
              <a:rPr lang="fi-FI" sz="2000" dirty="0" smtClean="0"/>
              <a:t> </a:t>
            </a:r>
            <a:r>
              <a:rPr lang="fi-FI" sz="2000" dirty="0" err="1" smtClean="0"/>
              <a:t>system</a:t>
            </a:r>
            <a:endParaRPr lang="en-GB" sz="2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55639426"/>
              </p:ext>
            </p:extLst>
          </p:nvPr>
        </p:nvGraphicFramePr>
        <p:xfrm>
          <a:off x="556491" y="1758950"/>
          <a:ext cx="4457700" cy="4594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37277604"/>
              </p:ext>
            </p:extLst>
          </p:nvPr>
        </p:nvGraphicFramePr>
        <p:xfrm>
          <a:off x="5445990" y="1758949"/>
          <a:ext cx="3840163" cy="4594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915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476830"/>
              </p:ext>
            </p:extLst>
          </p:nvPr>
        </p:nvGraphicFramePr>
        <p:xfrm>
          <a:off x="10391" y="1007918"/>
          <a:ext cx="9781309" cy="5645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536"/>
                <a:gridCol w="2464074"/>
                <a:gridCol w="2139073"/>
                <a:gridCol w="2349800"/>
                <a:gridCol w="1873826"/>
              </a:tblGrid>
              <a:tr h="521852">
                <a:tc>
                  <a:txBody>
                    <a:bodyPr/>
                    <a:lstStyle/>
                    <a:p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Resources, </a:t>
                      </a:r>
                      <a:r>
                        <a:rPr kumimoji="0" lang="fi-FI" alt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technology</a:t>
                      </a:r>
                      <a:r>
                        <a:rPr kumimoji="0" lang="fi-FI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&amp; </a:t>
                      </a:r>
                      <a:r>
                        <a:rPr kumimoji="0" lang="fi-FI" alt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infrastructure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Finance, </a:t>
                      </a:r>
                      <a:r>
                        <a:rPr kumimoji="0" lang="fi-FI" alt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markets</a:t>
                      </a:r>
                      <a:r>
                        <a:rPr kumimoji="0" lang="fi-FI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and business </a:t>
                      </a:r>
                      <a:r>
                        <a:rPr kumimoji="0" lang="fi-FI" alt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models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i-FI" alt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Institutions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i-FI" alt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Ecology</a:t>
                      </a:r>
                      <a:endParaRPr lang="en-GB" sz="1200" dirty="0">
                        <a:latin typeface="+mj-lt"/>
                      </a:endParaRPr>
                    </a:p>
                  </a:txBody>
                  <a:tcPr/>
                </a:tc>
              </a:tr>
              <a:tr h="2044704"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+mj-lt"/>
                        </a:rPr>
                        <a:t>USA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Federal Government</a:t>
                      </a: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supports both shale and renewable sectors </a:t>
                      </a:r>
                      <a:r>
                        <a:rPr lang="en-GB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by means of R&amp;D, to promote its fiscal interests and access to low-cost electricity, and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to substitute imports of natural gas and part of coal &amp; potentially some oil 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Bottom-up proliferation of shale gas producers creates gas-to-gas competition; stable nuclear production,</a:t>
                      </a:r>
                      <a:r>
                        <a:rPr lang="en-GB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technological</a:t>
                      </a:r>
                      <a:r>
                        <a:rPr lang="en-GB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progress &amp; federal support for r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enewables further</a:t>
                      </a:r>
                      <a:r>
                        <a:rPr lang="en-GB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help to </a:t>
                      </a: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keep </a:t>
                      </a:r>
                      <a:r>
                        <a:rPr lang="en-GB" sz="1400" kern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prices down</a:t>
                      </a:r>
                      <a:endParaRPr lang="en-GB" sz="1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Several rounds of regulation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facilitated the breakthrough of the shale industry, </a:t>
                      </a:r>
                      <a:r>
                        <a:rPr lang="en-GB" sz="1400" kern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supporting the business and fiscal interests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mitigating the related environmental concerns &amp; responding to security of supply issues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The academia and industry work together to control the environmental risks of the shale</a:t>
                      </a:r>
                      <a:r>
                        <a:rPr lang="en-GB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industry, which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 the long run can only modestly lower GHG and other emissions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</a:tr>
              <a:tr h="2973212"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+mj-lt"/>
                        </a:rPr>
                        <a:t>Germany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Many vested interests and path-dependencies maintaining existing technologies and infrastructures to overcome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esp. in transport; </a:t>
                      </a:r>
                      <a:r>
                        <a:rPr lang="en-GB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electricity generation needs back-up power (natural gas) although incumbents have developed a business interests in decarbonisation. Some tensions between </a:t>
                      </a: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decentralisation</a:t>
                      </a:r>
                      <a:r>
                        <a:rPr lang="en-GB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centralisation</a:t>
                      </a:r>
                      <a:r>
                        <a:rPr lang="en-GB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of the grid.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Low</a:t>
                      </a:r>
                      <a:r>
                        <a:rPr lang="fi-FI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fossil</a:t>
                      </a:r>
                      <a:r>
                        <a:rPr lang="fi-FI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fuel</a:t>
                      </a:r>
                      <a:r>
                        <a:rPr lang="fi-FI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prices</a:t>
                      </a:r>
                      <a:r>
                        <a:rPr lang="fi-FI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i-FI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subsidised</a:t>
                      </a:r>
                      <a:r>
                        <a:rPr lang="fi-FI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renewables</a:t>
                      </a:r>
                      <a:r>
                        <a:rPr lang="fi-FI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keep</a:t>
                      </a:r>
                      <a:r>
                        <a:rPr lang="fi-FI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wholesale</a:t>
                      </a:r>
                      <a:r>
                        <a:rPr lang="fi-FI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prices</a:t>
                      </a:r>
                      <a:r>
                        <a:rPr lang="fi-FI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low</a:t>
                      </a:r>
                      <a:r>
                        <a:rPr lang="fi-FI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in </a:t>
                      </a:r>
                      <a:r>
                        <a:rPr lang="fi-FI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the</a:t>
                      </a:r>
                      <a:r>
                        <a:rPr lang="fi-FI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interest</a:t>
                      </a:r>
                      <a:r>
                        <a:rPr lang="fi-FI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of </a:t>
                      </a:r>
                      <a:r>
                        <a:rPr lang="fi-FI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industrial</a:t>
                      </a:r>
                      <a:r>
                        <a:rPr lang="fi-FI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buyers</a:t>
                      </a:r>
                      <a:r>
                        <a:rPr lang="fi-FI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 </a:t>
                      </a:r>
                      <a:r>
                        <a:rPr lang="fi-FI" sz="1400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The</a:t>
                      </a:r>
                      <a:r>
                        <a:rPr lang="fi-FI" sz="1400" kern="120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new</a:t>
                      </a:r>
                      <a:r>
                        <a:rPr lang="fi-FI" sz="1400" kern="120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lock</a:t>
                      </a:r>
                      <a:r>
                        <a:rPr lang="fi-FI" sz="1400" kern="120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-in to </a:t>
                      </a:r>
                      <a:r>
                        <a:rPr lang="fi-FI" sz="1400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feed</a:t>
                      </a:r>
                      <a:r>
                        <a:rPr lang="fi-FI" sz="1400" kern="120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-in-</a:t>
                      </a:r>
                      <a:r>
                        <a:rPr lang="fi-FI" sz="1400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tariffs</a:t>
                      </a:r>
                      <a:r>
                        <a:rPr lang="fi-FI" sz="1400" kern="120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does</a:t>
                      </a:r>
                      <a:r>
                        <a:rPr lang="fi-FI" sz="1400" kern="120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not</a:t>
                      </a:r>
                      <a:r>
                        <a:rPr lang="fi-FI" sz="1400" kern="120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optimally</a:t>
                      </a:r>
                      <a:r>
                        <a:rPr lang="fi-FI" sz="1400" kern="120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support</a:t>
                      </a:r>
                      <a:r>
                        <a:rPr lang="fi-FI" sz="1400" kern="120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R&amp;D </a:t>
                      </a:r>
                      <a:r>
                        <a:rPr lang="fi-FI" sz="1400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interests</a:t>
                      </a:r>
                      <a:r>
                        <a:rPr lang="fi-FI" sz="1400" kern="120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 N</a:t>
                      </a:r>
                      <a:r>
                        <a:rPr lang="en-GB" sz="1400" kern="1200" dirty="0" err="1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ew</a:t>
                      </a:r>
                      <a:r>
                        <a:rPr lang="en-GB" sz="1400" kern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business models emerge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owing to the highly variable output of solar and wind power</a:t>
                      </a:r>
                      <a:r>
                        <a:rPr lang="en-GB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and decentralisation.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Incumbent and emerging market actors brought together around a common profit interest in continued feed-in tariffs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 Some institutional change from the </a:t>
                      </a:r>
                      <a:r>
                        <a:rPr lang="en-GB" sz="1400" kern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EU level, integration supporting the German transition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with back-up capacity through cross-border trade in electricity and natural gas &amp; policy coordination.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The long-term decarbonisation prospects are more genuine than in the USA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but land use and maritime landscape issues set constraints for wind power. Vis-à-vis environmental interests the German bioenergy sector is not prioritised</a:t>
                      </a:r>
                      <a:r>
                        <a:rPr lang="en-GB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b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y</a:t>
                      </a:r>
                      <a:r>
                        <a:rPr lang="en-GB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the Government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90454" y="212662"/>
            <a:ext cx="6044491" cy="691346"/>
          </a:xfrm>
        </p:spPr>
        <p:txBody>
          <a:bodyPr/>
          <a:lstStyle/>
          <a:p>
            <a:r>
              <a:rPr lang="fi-FI" sz="2000" dirty="0" err="1" smtClean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r>
              <a:rPr lang="fi-FI" sz="2000" dirty="0" smtClean="0">
                <a:solidFill>
                  <a:schemeClr val="accent6">
                    <a:lumMod val="75000"/>
                  </a:schemeClr>
                </a:solidFill>
              </a:rPr>
              <a:t>: in </a:t>
            </a:r>
            <a:r>
              <a:rPr lang="fi-FI" sz="2000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fi-FI" sz="2000" dirty="0" smtClean="0">
                <a:solidFill>
                  <a:schemeClr val="accent6">
                    <a:lumMod val="75000"/>
                  </a:schemeClr>
                </a:solidFill>
              </a:rPr>
              <a:t> USA ’</a:t>
            </a:r>
            <a:r>
              <a:rPr lang="fi-FI" sz="2000" dirty="0" err="1" smtClean="0">
                <a:solidFill>
                  <a:schemeClr val="accent6">
                    <a:lumMod val="75000"/>
                  </a:schemeClr>
                </a:solidFill>
              </a:rPr>
              <a:t>energy</a:t>
            </a:r>
            <a:r>
              <a:rPr lang="fi-FI" sz="2000" dirty="0" smtClean="0">
                <a:solidFill>
                  <a:schemeClr val="accent6">
                    <a:lumMod val="75000"/>
                  </a:schemeClr>
                </a:solidFill>
              </a:rPr>
              <a:t> mix’ is a </a:t>
            </a:r>
            <a:r>
              <a:rPr lang="fi-FI" sz="2000" dirty="0" err="1" smtClean="0">
                <a:solidFill>
                  <a:schemeClr val="accent6">
                    <a:lumMod val="75000"/>
                  </a:schemeClr>
                </a:solidFill>
              </a:rPr>
              <a:t>goal</a:t>
            </a:r>
            <a:r>
              <a:rPr lang="fi-FI" sz="2000" dirty="0" smtClean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fi-FI" sz="2000" dirty="0" err="1" smtClean="0">
                <a:solidFill>
                  <a:schemeClr val="accent6">
                    <a:lumMod val="75000"/>
                  </a:schemeClr>
                </a:solidFill>
              </a:rPr>
              <a:t>its</a:t>
            </a:r>
            <a:r>
              <a:rPr lang="fi-FI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2000" dirty="0" err="1" smtClean="0">
                <a:solidFill>
                  <a:schemeClr val="accent6">
                    <a:lumMod val="75000"/>
                  </a:schemeClr>
                </a:solidFill>
              </a:rPr>
              <a:t>own</a:t>
            </a:r>
            <a:r>
              <a:rPr lang="fi-FI" sz="2000" dirty="0" smtClean="0">
                <a:solidFill>
                  <a:schemeClr val="accent6">
                    <a:lumMod val="75000"/>
                  </a:schemeClr>
                </a:solidFill>
              </a:rPr>
              <a:t>, in Germany it is a </a:t>
            </a:r>
            <a:r>
              <a:rPr lang="fi-FI" sz="2000" dirty="0" err="1" smtClean="0">
                <a:solidFill>
                  <a:schemeClr val="accent6">
                    <a:lumMod val="75000"/>
                  </a:schemeClr>
                </a:solidFill>
              </a:rPr>
              <a:t>transitory</a:t>
            </a:r>
            <a:r>
              <a:rPr lang="fi-FI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2000" dirty="0" err="1" smtClean="0">
                <a:solidFill>
                  <a:schemeClr val="accent6">
                    <a:lumMod val="75000"/>
                  </a:schemeClr>
                </a:solidFill>
              </a:rPr>
              <a:t>state</a:t>
            </a:r>
            <a:r>
              <a:rPr lang="fi-FI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5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0298" y="740568"/>
            <a:ext cx="4285384" cy="952282"/>
          </a:xfrm>
        </p:spPr>
        <p:txBody>
          <a:bodyPr/>
          <a:lstStyle/>
          <a:p>
            <a:r>
              <a:rPr lang="fi-FI" dirty="0" err="1" smtClean="0"/>
              <a:t>Conclusions</a:t>
            </a:r>
            <a:r>
              <a:rPr lang="fi-FI" dirty="0" smtClean="0"/>
              <a:t>: </a:t>
            </a:r>
            <a:r>
              <a:rPr lang="fi-FI" dirty="0" err="1" smtClean="0"/>
              <a:t>comparison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two</a:t>
            </a:r>
            <a:r>
              <a:rPr lang="fi-FI" dirty="0" smtClean="0"/>
              <a:t> </a:t>
            </a:r>
            <a:r>
              <a:rPr lang="fi-FI" dirty="0" err="1" smtClean="0"/>
              <a:t>cases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41055" y="3283528"/>
            <a:ext cx="4191955" cy="29624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US transition deliberately maintains many path-dependencies of the fossil fuels–based economy while it emerges alongside a new renewable </a:t>
            </a:r>
            <a:r>
              <a:rPr lang="en-GB" dirty="0" smtClean="0"/>
              <a:t>economy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It </a:t>
            </a:r>
            <a:r>
              <a:rPr lang="en-GB" dirty="0"/>
              <a:t>addresses environmental issues with regulatory constraints imposed by the government to prevent risk to profits and the wider economic effects that they expedite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51461" y="465444"/>
            <a:ext cx="4558650" cy="405460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Germany seeks to reduce </a:t>
            </a:r>
            <a:r>
              <a:rPr lang="en-GB" dirty="0"/>
              <a:t>the risks of nuclear energy domestically in the short-to-medium term, and in the long term, a reduction of GHG </a:t>
            </a:r>
            <a:r>
              <a:rPr lang="en-GB" dirty="0" smtClean="0"/>
              <a:t>emissions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Several </a:t>
            </a:r>
            <a:r>
              <a:rPr lang="en-GB" dirty="0"/>
              <a:t>path-dependencies </a:t>
            </a:r>
            <a:r>
              <a:rPr lang="en-GB" dirty="0" smtClean="0"/>
              <a:t>need to be broken on </a:t>
            </a:r>
            <a:r>
              <a:rPr lang="en-GB" dirty="0"/>
              <a:t>the demand </a:t>
            </a:r>
            <a:r>
              <a:rPr lang="en-GB" dirty="0" smtClean="0"/>
              <a:t>side </a:t>
            </a:r>
            <a:r>
              <a:rPr lang="en-GB" dirty="0"/>
              <a:t>in favour of a more decentralised energy system involving more citizen and prosumer participation and flexible </a:t>
            </a:r>
            <a:r>
              <a:rPr lang="en-GB" dirty="0" smtClean="0"/>
              <a:t>consumption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However</a:t>
            </a:r>
            <a:r>
              <a:rPr lang="en-GB" dirty="0"/>
              <a:t>, owing to the complex interrelationships among resource sectors, the German transition has not so far delivered more vis-à-vis its long-term objectives than the US case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558" y="4520045"/>
            <a:ext cx="1771650" cy="19976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98" y="1901316"/>
            <a:ext cx="2058810" cy="1080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315" y="4911475"/>
            <a:ext cx="1701389" cy="121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1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3010" y="1290045"/>
            <a:ext cx="4514072" cy="4861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The German energy transition explicitly supports technology exports as a federal level objective</a:t>
            </a:r>
            <a:r>
              <a:rPr lang="en-GB" dirty="0"/>
              <a:t>, having first adopted wind power technologies from Denmark in the </a:t>
            </a:r>
            <a:r>
              <a:rPr lang="en-GB" dirty="0" smtClean="0"/>
              <a:t>1990s, </a:t>
            </a:r>
            <a:r>
              <a:rPr lang="en-GB" dirty="0"/>
              <a:t>and then diffusing these </a:t>
            </a:r>
            <a:r>
              <a:rPr lang="en-GB" dirty="0" smtClean="0"/>
              <a:t>further: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Facilitates </a:t>
            </a:r>
            <a:r>
              <a:rPr lang="en-GB" dirty="0"/>
              <a:t>innovation, learning and cost reduction </a:t>
            </a:r>
            <a:r>
              <a:rPr lang="en-GB" dirty="0" smtClean="0"/>
              <a:t>to gradually </a:t>
            </a:r>
            <a:r>
              <a:rPr lang="en-GB" dirty="0"/>
              <a:t>make subsidies </a:t>
            </a:r>
            <a:r>
              <a:rPr lang="en-GB" dirty="0" smtClean="0"/>
              <a:t>redundant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The </a:t>
            </a:r>
            <a:r>
              <a:rPr lang="en-GB" i="1" dirty="0"/>
              <a:t>competitiveness of renewable energy</a:t>
            </a:r>
            <a:r>
              <a:rPr lang="en-GB" dirty="0"/>
              <a:t> technologies and solutions </a:t>
            </a:r>
            <a:r>
              <a:rPr lang="en-GB" i="1" dirty="0" smtClean="0"/>
              <a:t>depends </a:t>
            </a:r>
            <a:r>
              <a:rPr lang="en-GB" i="1" dirty="0"/>
              <a:t>on the global prices and trade in competing energy resources</a:t>
            </a:r>
            <a:r>
              <a:rPr lang="en-GB" dirty="0"/>
              <a:t>, including oil and natural gas, and the effects of the </a:t>
            </a:r>
            <a:r>
              <a:rPr lang="en-GB" i="1" dirty="0"/>
              <a:t>shale </a:t>
            </a:r>
            <a:r>
              <a:rPr lang="en-GB" i="1" dirty="0" smtClean="0"/>
              <a:t>revolution which increases competition</a:t>
            </a:r>
            <a:endParaRPr lang="en-GB" i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79982" y="295787"/>
            <a:ext cx="6423791" cy="483531"/>
          </a:xfrm>
        </p:spPr>
        <p:txBody>
          <a:bodyPr/>
          <a:lstStyle/>
          <a:p>
            <a:r>
              <a:rPr lang="fi-FI" sz="2400" dirty="0" err="1" smtClean="0"/>
              <a:t>Conclusions</a:t>
            </a:r>
            <a:r>
              <a:rPr lang="fi-FI" sz="2400" dirty="0" smtClean="0"/>
              <a:t>: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global</a:t>
            </a:r>
            <a:r>
              <a:rPr lang="fi-FI" sz="2400" dirty="0" smtClean="0"/>
              <a:t> </a:t>
            </a:r>
            <a:r>
              <a:rPr lang="fi-FI" sz="2400" dirty="0" err="1" smtClean="0"/>
              <a:t>level</a:t>
            </a:r>
            <a:r>
              <a:rPr lang="fi-FI" sz="2400" dirty="0" smtClean="0"/>
              <a:t> </a:t>
            </a:r>
            <a:r>
              <a:rPr lang="fi-FI" sz="2400" dirty="0" err="1" smtClean="0"/>
              <a:t>implications</a:t>
            </a:r>
            <a:endParaRPr lang="en-GB" sz="2400" dirty="0"/>
          </a:p>
        </p:txBody>
      </p:sp>
      <p:pic>
        <p:nvPicPr>
          <p:cNvPr id="7" name="Picture 2" descr="Image result for wind power germany p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862" y="1290045"/>
            <a:ext cx="4076700" cy="249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862" y="4418128"/>
            <a:ext cx="4076700" cy="22931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55825" y="3870372"/>
            <a:ext cx="215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 smtClean="0">
                <a:latin typeface="+mj-lt"/>
              </a:rPr>
              <a:t>Vs., </a:t>
            </a:r>
            <a:r>
              <a:rPr lang="fi-FI" i="1" dirty="0" err="1" smtClean="0">
                <a:latin typeface="+mj-lt"/>
              </a:rPr>
              <a:t>or</a:t>
            </a:r>
            <a:r>
              <a:rPr lang="fi-FI" i="1" dirty="0" smtClean="0">
                <a:latin typeface="+mj-lt"/>
              </a:rPr>
              <a:t> plus?</a:t>
            </a:r>
            <a:endParaRPr lang="en-GB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718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883" y="1005889"/>
            <a:ext cx="4659544" cy="525982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R&amp;D </a:t>
            </a:r>
            <a:r>
              <a:rPr lang="en-GB" dirty="0" smtClean="0"/>
              <a:t>is </a:t>
            </a:r>
            <a:r>
              <a:rPr lang="en-GB" dirty="0"/>
              <a:t>a major driver of the </a:t>
            </a:r>
            <a:r>
              <a:rPr lang="en-GB" dirty="0" smtClean="0"/>
              <a:t>transition. Our </a:t>
            </a:r>
            <a:r>
              <a:rPr lang="en-GB" dirty="0" smtClean="0">
                <a:solidFill>
                  <a:schemeClr val="bg2"/>
                </a:solidFill>
              </a:rPr>
              <a:t>structuration </a:t>
            </a:r>
            <a:r>
              <a:rPr lang="en-GB" dirty="0">
                <a:solidFill>
                  <a:schemeClr val="bg2"/>
                </a:solidFill>
              </a:rPr>
              <a:t>approach </a:t>
            </a:r>
            <a:r>
              <a:rPr lang="en-GB" dirty="0" smtClean="0">
                <a:solidFill>
                  <a:schemeClr val="bg2"/>
                </a:solidFill>
              </a:rPr>
              <a:t>reveals:</a:t>
            </a:r>
            <a:endParaRPr lang="en-GB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The </a:t>
            </a:r>
            <a:r>
              <a:rPr lang="en-GB" i="1" dirty="0"/>
              <a:t>innovation niches</a:t>
            </a:r>
            <a:r>
              <a:rPr lang="en-GB" dirty="0"/>
              <a:t>, </a:t>
            </a:r>
            <a:r>
              <a:rPr lang="en-GB" dirty="0" smtClean="0"/>
              <a:t>pointed out by studies on socio-technical systems, belong in our </a:t>
            </a:r>
            <a:r>
              <a:rPr lang="en-GB" dirty="0"/>
              <a:t>framework </a:t>
            </a:r>
            <a:r>
              <a:rPr lang="en-GB" dirty="0" smtClean="0"/>
              <a:t>to </a:t>
            </a:r>
            <a:r>
              <a:rPr lang="en-GB" dirty="0"/>
              <a:t>the dimension of </a:t>
            </a:r>
            <a:r>
              <a:rPr lang="en-GB" i="1" dirty="0"/>
              <a:t>resources, technologies and </a:t>
            </a:r>
            <a:r>
              <a:rPr lang="en-GB" i="1" dirty="0" smtClean="0"/>
              <a:t>infrastructure</a:t>
            </a:r>
            <a:r>
              <a:rPr lang="en-GB" dirty="0" smtClean="0"/>
              <a:t>, but </a:t>
            </a:r>
            <a:r>
              <a:rPr lang="en-GB" dirty="0"/>
              <a:t>depend on the dimension of </a:t>
            </a:r>
            <a:r>
              <a:rPr lang="en-GB" i="1" dirty="0"/>
              <a:t>finance, markets and business </a:t>
            </a:r>
            <a:r>
              <a:rPr lang="en-GB" i="1" dirty="0" smtClean="0"/>
              <a:t>models, </a:t>
            </a:r>
            <a:r>
              <a:rPr lang="en-GB" dirty="0" smtClean="0"/>
              <a:t>and on </a:t>
            </a:r>
            <a:r>
              <a:rPr lang="en-GB" dirty="0"/>
              <a:t>the </a:t>
            </a:r>
            <a:r>
              <a:rPr lang="en-GB" i="1" dirty="0"/>
              <a:t>institutional </a:t>
            </a:r>
            <a:r>
              <a:rPr lang="en-GB" i="1" dirty="0" smtClean="0"/>
              <a:t>dimension</a:t>
            </a: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Most US policies address supply side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In </a:t>
            </a:r>
            <a:r>
              <a:rPr lang="en-GB" dirty="0"/>
              <a:t>Germany, </a:t>
            </a:r>
            <a:r>
              <a:rPr lang="en-GB" dirty="0" smtClean="0"/>
              <a:t>demand side measures more </a:t>
            </a:r>
            <a:r>
              <a:rPr lang="en-GB" dirty="0"/>
              <a:t>widespread </a:t>
            </a:r>
            <a:r>
              <a:rPr lang="en-GB" dirty="0" smtClean="0"/>
              <a:t>but hit institutional constraints: inadequate </a:t>
            </a:r>
            <a:r>
              <a:rPr lang="en-GB" dirty="0"/>
              <a:t>coordination vis-à-vis regulations on buildings and </a:t>
            </a:r>
            <a:r>
              <a:rPr lang="en-GB" dirty="0" smtClean="0"/>
              <a:t>transport; </a:t>
            </a:r>
            <a:r>
              <a:rPr lang="en-GB" dirty="0"/>
              <a:t>and on our financial dimension in terms of insufficient policy innovation to keep up with market </a:t>
            </a:r>
            <a:r>
              <a:rPr lang="en-GB" dirty="0" smtClean="0"/>
              <a:t>developments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89069" y="264615"/>
            <a:ext cx="6886154" cy="626727"/>
          </a:xfrm>
        </p:spPr>
        <p:txBody>
          <a:bodyPr/>
          <a:lstStyle/>
          <a:p>
            <a:r>
              <a:rPr lang="fi-FI" dirty="0" err="1" smtClean="0"/>
              <a:t>Conclusions</a:t>
            </a:r>
            <a:r>
              <a:rPr lang="fi-FI" dirty="0" smtClean="0"/>
              <a:t>: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structuration</a:t>
            </a:r>
            <a:r>
              <a:rPr lang="fi-FI" dirty="0" smtClean="0"/>
              <a:t> </a:t>
            </a:r>
            <a:r>
              <a:rPr lang="fi-FI" dirty="0" err="1" smtClean="0"/>
              <a:t>approach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709" y="2756948"/>
            <a:ext cx="4313513" cy="3993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60372" y="1000570"/>
            <a:ext cx="43849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800" dirty="0">
                <a:latin typeface="+mn-lt"/>
              </a:rPr>
              <a:t>The German model creates demand for new services in planning, consultancy, equipment installation &amp; energy efficiency; facilitates the emergence of prosumers and aggregators of small-scale </a:t>
            </a:r>
            <a:r>
              <a:rPr lang="en-GB" sz="1800" dirty="0" smtClean="0">
                <a:latin typeface="+mn-lt"/>
              </a:rPr>
              <a:t>production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80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theme/theme1.xml><?xml version="1.0" encoding="utf-8"?>
<a:theme xmlns:a="http://schemas.openxmlformats.org/drawingml/2006/main" name="AKA_STN_PPT_kalvopohja_ENGLANTI">
  <a:themeElements>
    <a:clrScheme name="Academy of Finland colors">
      <a:dk1>
        <a:srgbClr val="000000"/>
      </a:dk1>
      <a:lt1>
        <a:srgbClr val="FFFFFF"/>
      </a:lt1>
      <a:dk2>
        <a:srgbClr val="000000"/>
      </a:dk2>
      <a:lt2>
        <a:srgbClr val="005697"/>
      </a:lt2>
      <a:accent1>
        <a:srgbClr val="7D9AAA"/>
      </a:accent1>
      <a:accent2>
        <a:srgbClr val="6DAEDF"/>
      </a:accent2>
      <a:accent3>
        <a:srgbClr val="46C3D3"/>
      </a:accent3>
      <a:accent4>
        <a:srgbClr val="77216F"/>
      </a:accent4>
      <a:accent5>
        <a:srgbClr val="FDC280"/>
      </a:accent5>
      <a:accent6>
        <a:srgbClr val="A0D5B5"/>
      </a:accent6>
      <a:hlink>
        <a:srgbClr val="005697"/>
      </a:hlink>
      <a:folHlink>
        <a:srgbClr val="005697"/>
      </a:folHlink>
    </a:clrScheme>
    <a:fontScheme name="Oletusrakenn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AKA_STK3_kalvo__EN______RGB</Template>
  <TotalTime>3207</TotalTime>
  <Words>1461</Words>
  <Application>Microsoft Office PowerPoint</Application>
  <PresentationFormat>A4 Paper (210x297 mm)</PresentationFormat>
  <Paragraphs>93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AKA_STN_PPT_kalvopohja_ENGLANTI</vt:lpstr>
      <vt:lpstr>THE POLITICAL ECONOMY STRUCTURES OF ENERGY TRANSITIONS: FROM SHALE GAS TO RENEWABLE ENERGY  Presentation in the IAEE European conference, Vienna 3-7.9.2017, session 5F Renewable energy</vt:lpstr>
      <vt:lpstr>The US and German energy transitions, what &amp; why?</vt:lpstr>
      <vt:lpstr>Research questions &amp; basis for comparison</vt:lpstr>
      <vt:lpstr>PowerPoint Presentation</vt:lpstr>
      <vt:lpstr>Fossil fuels and renewables depend on each other if we wish to further all interests attached vis-a-vis the energy system</vt:lpstr>
      <vt:lpstr>Results: in the USA ’energy mix’ is a goal of its own, in Germany it is a transitory state </vt:lpstr>
      <vt:lpstr>Conclusions: comparison of the two cases</vt:lpstr>
      <vt:lpstr>Conclusions: the global level implications</vt:lpstr>
      <vt:lpstr>Conclusions: the structuration approach</vt:lpstr>
      <vt:lpstr>Conclusions: markets vs. wider societal interests</vt:lpstr>
    </vt:vector>
  </TitlesOfParts>
  <Company>Tampereen yliopisto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Pami Aalto</dc:creator>
  <cp:lastModifiedBy>Pami Aalto</cp:lastModifiedBy>
  <cp:revision>98</cp:revision>
  <cp:lastPrinted>2017-09-03T20:04:19Z</cp:lastPrinted>
  <dcterms:created xsi:type="dcterms:W3CDTF">2017-06-27T09:56:06Z</dcterms:created>
  <dcterms:modified xsi:type="dcterms:W3CDTF">2017-09-05T12:46:30Z</dcterms:modified>
</cp:coreProperties>
</file>