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embeddings/oleObject1.bin" ContentType="application/vnd.openxmlformats-officedocument.oleObject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embeddings/oleObject2.bin" ContentType="application/vnd.openxmlformats-officedocument.oleObject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embeddings/oleObject3.bin" ContentType="application/vnd.openxmlformats-officedocument.oleObject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3">
  <p:sldMasterIdLst>
    <p:sldMasterId id="2147483648" r:id="rId2"/>
  </p:sldMasterIdLst>
  <p:notesMasterIdLst>
    <p:notesMasterId r:id="rId16"/>
  </p:notesMasterIdLst>
  <p:handoutMasterIdLst>
    <p:handoutMasterId r:id="rId17"/>
  </p:handoutMasterIdLst>
  <p:sldIdLst>
    <p:sldId id="256" r:id="rId3"/>
    <p:sldId id="349" r:id="rId4"/>
    <p:sldId id="257" r:id="rId5"/>
    <p:sldId id="341" r:id="rId6"/>
    <p:sldId id="268" r:id="rId7"/>
    <p:sldId id="350" r:id="rId8"/>
    <p:sldId id="351" r:id="rId9"/>
    <p:sldId id="343" r:id="rId10"/>
    <p:sldId id="352" r:id="rId11"/>
    <p:sldId id="353" r:id="rId12"/>
    <p:sldId id="267" r:id="rId13"/>
    <p:sldId id="355" r:id="rId14"/>
    <p:sldId id="347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64A2"/>
    <a:srgbClr val="5A2781"/>
    <a:srgbClr val="C2E088"/>
    <a:srgbClr val="4279BA"/>
    <a:srgbClr val="00CC00"/>
    <a:srgbClr val="206252"/>
    <a:srgbClr val="4077B8"/>
    <a:srgbClr val="A050C0"/>
    <a:srgbClr val="DB499C"/>
    <a:srgbClr val="AD7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>
      <p:cViewPr>
        <p:scale>
          <a:sx n="80" d="100"/>
          <a:sy n="80" d="100"/>
        </p:scale>
        <p:origin x="-1184" y="-6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5" d="100"/>
          <a:sy n="95" d="100"/>
        </p:scale>
        <p:origin x="358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&#233;ctor%20Osorio\Dropbox\Tesis\Arbitraje%20precio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&#233;ctor%20Osorio\Dropbox\Tesis\Arbitraje%20precio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../embeddings/oleObject1.bin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&#233;ctor%20Osorio\Dropbox\Tesis\Tesis%20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../embeddings/oleObject2.bin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oleObject" Target="../embeddings/oleObject3.bin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&#233;ctor%20Osorio\Dropbox\Tesis\Arbitraje%20preci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Sheet3!$D$5</c:f>
              <c:strCache>
                <c:ptCount val="1"/>
                <c:pt idx="0">
                  <c:v>No storage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Sheet3!$D$6:$D$29</c:f>
              <c:numCache>
                <c:formatCode>0</c:formatCode>
                <c:ptCount val="2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0.1028</c:v>
                </c:pt>
                <c:pt idx="7">
                  <c:v>30.1341</c:v>
                </c:pt>
                <c:pt idx="8">
                  <c:v>138.7795</c:v>
                </c:pt>
                <c:pt idx="9">
                  <c:v>187.5793</c:v>
                </c:pt>
                <c:pt idx="10">
                  <c:v>194.9042</c:v>
                </c:pt>
                <c:pt idx="11">
                  <c:v>194.6842</c:v>
                </c:pt>
                <c:pt idx="12">
                  <c:v>196.0202</c:v>
                </c:pt>
                <c:pt idx="13">
                  <c:v>197.8496</c:v>
                </c:pt>
                <c:pt idx="14">
                  <c:v>198.7758</c:v>
                </c:pt>
                <c:pt idx="15">
                  <c:v>199.1974</c:v>
                </c:pt>
                <c:pt idx="16">
                  <c:v>194.2332</c:v>
                </c:pt>
                <c:pt idx="17">
                  <c:v>161.3823</c:v>
                </c:pt>
                <c:pt idx="18">
                  <c:v>109.6586</c:v>
                </c:pt>
                <c:pt idx="19">
                  <c:v>26.2194</c:v>
                </c:pt>
                <c:pt idx="20">
                  <c:v>0.2809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Sheet3!$E$5</c:f>
              <c:strCache>
                <c:ptCount val="1"/>
                <c:pt idx="0">
                  <c:v>Storage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Sheet3!$E$6:$E$29</c:f>
              <c:numCache>
                <c:formatCode>0</c:formatCode>
                <c:ptCount val="2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0.1028</c:v>
                </c:pt>
                <c:pt idx="7">
                  <c:v>30.1341</c:v>
                </c:pt>
                <c:pt idx="8">
                  <c:v>138.7795</c:v>
                </c:pt>
                <c:pt idx="9">
                  <c:v>150.0</c:v>
                </c:pt>
                <c:pt idx="10">
                  <c:v>150.0</c:v>
                </c:pt>
                <c:pt idx="11">
                  <c:v>150.0</c:v>
                </c:pt>
                <c:pt idx="12">
                  <c:v>150.0</c:v>
                </c:pt>
                <c:pt idx="13">
                  <c:v>150.0</c:v>
                </c:pt>
                <c:pt idx="14">
                  <c:v>150.0</c:v>
                </c:pt>
                <c:pt idx="15">
                  <c:v>150.0</c:v>
                </c:pt>
                <c:pt idx="16">
                  <c:v>150.0</c:v>
                </c:pt>
                <c:pt idx="17">
                  <c:v>150.0</c:v>
                </c:pt>
                <c:pt idx="18">
                  <c:v>150.0</c:v>
                </c:pt>
                <c:pt idx="19">
                  <c:v>150.0</c:v>
                </c:pt>
                <c:pt idx="20">
                  <c:v>135.579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06438008"/>
        <c:axId val="-2126064584"/>
      </c:lineChart>
      <c:catAx>
        <c:axId val="-2106438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L"/>
                  <a:t>Hours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2126064584"/>
        <c:crosses val="autoZero"/>
        <c:auto val="1"/>
        <c:lblAlgn val="ctr"/>
        <c:lblOffset val="100"/>
        <c:noMultiLvlLbl val="0"/>
      </c:catAx>
      <c:valAx>
        <c:axId val="-2126064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L" dirty="0" err="1"/>
                  <a:t>Delivered</a:t>
                </a:r>
                <a:r>
                  <a:rPr lang="es-CL" dirty="0"/>
                  <a:t> </a:t>
                </a:r>
                <a:r>
                  <a:rPr lang="es-CL" dirty="0" err="1"/>
                  <a:t>power</a:t>
                </a:r>
                <a:r>
                  <a:rPr lang="es-CL" dirty="0"/>
                  <a:t> (MW)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2106438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Sheet3!$K$5</c:f>
              <c:strCache>
                <c:ptCount val="1"/>
                <c:pt idx="0">
                  <c:v>Storage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Sheet3!$K$6:$K$29</c:f>
              <c:numCache>
                <c:formatCode>0</c:formatCode>
                <c:ptCount val="24"/>
                <c:pt idx="0">
                  <c:v>69.17798000000005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0.137</c:v>
                </c:pt>
                <c:pt idx="7">
                  <c:v>40.1789</c:v>
                </c:pt>
                <c:pt idx="8">
                  <c:v>150.0</c:v>
                </c:pt>
                <c:pt idx="9">
                  <c:v>150.0</c:v>
                </c:pt>
                <c:pt idx="10">
                  <c:v>150.0</c:v>
                </c:pt>
                <c:pt idx="11">
                  <c:v>150.0</c:v>
                </c:pt>
                <c:pt idx="12">
                  <c:v>150.0</c:v>
                </c:pt>
                <c:pt idx="13">
                  <c:v>150.0</c:v>
                </c:pt>
                <c:pt idx="14">
                  <c:v>150.0</c:v>
                </c:pt>
                <c:pt idx="15">
                  <c:v>150.0</c:v>
                </c:pt>
                <c:pt idx="16">
                  <c:v>150.0</c:v>
                </c:pt>
                <c:pt idx="17">
                  <c:v>150.0</c:v>
                </c:pt>
                <c:pt idx="18">
                  <c:v>150.0</c:v>
                </c:pt>
                <c:pt idx="19">
                  <c:v>150.0</c:v>
                </c:pt>
                <c:pt idx="20">
                  <c:v>150.0</c:v>
                </c:pt>
                <c:pt idx="21">
                  <c:v>150.0</c:v>
                </c:pt>
                <c:pt idx="22">
                  <c:v>150.0</c:v>
                </c:pt>
                <c:pt idx="23">
                  <c:v>150.0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Sheet3!$L$5</c:f>
              <c:strCache>
                <c:ptCount val="1"/>
                <c:pt idx="0">
                  <c:v>No storage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Sheet3!$L$6:$L$29</c:f>
              <c:numCache>
                <c:formatCode>0</c:formatCode>
                <c:ptCount val="2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0.137</c:v>
                </c:pt>
                <c:pt idx="7">
                  <c:v>40.1789</c:v>
                </c:pt>
                <c:pt idx="8">
                  <c:v>185.0393</c:v>
                </c:pt>
                <c:pt idx="9">
                  <c:v>250.1058</c:v>
                </c:pt>
                <c:pt idx="10">
                  <c:v>259.8723</c:v>
                </c:pt>
                <c:pt idx="11">
                  <c:v>259.5788999999999</c:v>
                </c:pt>
                <c:pt idx="12">
                  <c:v>261.3603</c:v>
                </c:pt>
                <c:pt idx="13">
                  <c:v>263.7995</c:v>
                </c:pt>
                <c:pt idx="14">
                  <c:v>265.0344</c:v>
                </c:pt>
                <c:pt idx="15">
                  <c:v>265.5966</c:v>
                </c:pt>
                <c:pt idx="16">
                  <c:v>258.9776</c:v>
                </c:pt>
                <c:pt idx="17">
                  <c:v>215.1764</c:v>
                </c:pt>
                <c:pt idx="18">
                  <c:v>146.2114</c:v>
                </c:pt>
                <c:pt idx="19">
                  <c:v>34.9592</c:v>
                </c:pt>
                <c:pt idx="20">
                  <c:v>0.3745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81405528"/>
        <c:axId val="-2126394072"/>
      </c:lineChart>
      <c:catAx>
        <c:axId val="20814055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L" dirty="0" err="1" smtClean="0"/>
                  <a:t>Hours</a:t>
                </a:r>
                <a:endParaRPr lang="es-CL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2126394072"/>
        <c:crosses val="autoZero"/>
        <c:auto val="1"/>
        <c:lblAlgn val="ctr"/>
        <c:lblOffset val="100"/>
        <c:noMultiLvlLbl val="0"/>
      </c:catAx>
      <c:valAx>
        <c:axId val="-2126394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L" dirty="0" err="1" smtClean="0"/>
                  <a:t>Delivered</a:t>
                </a:r>
                <a:r>
                  <a:rPr lang="es-CL" dirty="0" smtClean="0"/>
                  <a:t> </a:t>
                </a:r>
                <a:r>
                  <a:rPr lang="es-CL" dirty="0" err="1" smtClean="0"/>
                  <a:t>power</a:t>
                </a:r>
                <a:r>
                  <a:rPr lang="es-CL" dirty="0" smtClean="0"/>
                  <a:t> (MW)</a:t>
                </a:r>
                <a:endParaRPr lang="es-CL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81405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73762306534241"/>
          <c:y val="0.0189887792686103"/>
          <c:w val="0.907154342983606"/>
          <c:h val="0.821519391453506"/>
        </c:manualLayout>
      </c:layout>
      <c:lineChart>
        <c:grouping val="standard"/>
        <c:varyColors val="0"/>
        <c:ser>
          <c:idx val="1"/>
          <c:order val="0"/>
          <c:tx>
            <c:strRef>
              <c:f>Conjunto!$C$37</c:f>
              <c:strCache>
                <c:ptCount val="1"/>
                <c:pt idx="0">
                  <c:v>Andes Solar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Conjunto!$C$38:$C$61</c:f>
              <c:numCache>
                <c:formatCode>0.00</c:formatCode>
                <c:ptCount val="24"/>
                <c:pt idx="0">
                  <c:v>84.03831846575345</c:v>
                </c:pt>
                <c:pt idx="1">
                  <c:v>78.13124153005452</c:v>
                </c:pt>
                <c:pt idx="2">
                  <c:v>73.72175510928946</c:v>
                </c:pt>
                <c:pt idx="3">
                  <c:v>70.5912731693989</c:v>
                </c:pt>
                <c:pt idx="4">
                  <c:v>69.5972321311475</c:v>
                </c:pt>
                <c:pt idx="5">
                  <c:v>67.55138068306013</c:v>
                </c:pt>
                <c:pt idx="6">
                  <c:v>66.77997792349713</c:v>
                </c:pt>
                <c:pt idx="7">
                  <c:v>63.94947833333335</c:v>
                </c:pt>
                <c:pt idx="8">
                  <c:v>53.25700245901631</c:v>
                </c:pt>
                <c:pt idx="9">
                  <c:v>47.63593713114755</c:v>
                </c:pt>
                <c:pt idx="10">
                  <c:v>47.25459532786882</c:v>
                </c:pt>
                <c:pt idx="11">
                  <c:v>47.90270513661203</c:v>
                </c:pt>
                <c:pt idx="12">
                  <c:v>46.53237740437158</c:v>
                </c:pt>
                <c:pt idx="13">
                  <c:v>43.46450415300544</c:v>
                </c:pt>
                <c:pt idx="14">
                  <c:v>42.03100234972677</c:v>
                </c:pt>
                <c:pt idx="15">
                  <c:v>42.41965683060108</c:v>
                </c:pt>
                <c:pt idx="16">
                  <c:v>44.3223986338798</c:v>
                </c:pt>
                <c:pt idx="17">
                  <c:v>51.31053907103819</c:v>
                </c:pt>
                <c:pt idx="18">
                  <c:v>61.16128153005458</c:v>
                </c:pt>
                <c:pt idx="19">
                  <c:v>71.70616092896182</c:v>
                </c:pt>
                <c:pt idx="20">
                  <c:v>80.99568234972669</c:v>
                </c:pt>
                <c:pt idx="21">
                  <c:v>88.71907516393439</c:v>
                </c:pt>
                <c:pt idx="22">
                  <c:v>90.66346666666668</c:v>
                </c:pt>
                <c:pt idx="23">
                  <c:v>87.69410887978127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A88-4153-AE65-652A2BBDB44C}"/>
            </c:ext>
          </c:extLst>
        </c:ser>
        <c:ser>
          <c:idx val="2"/>
          <c:order val="1"/>
          <c:tx>
            <c:strRef>
              <c:f>Conjunto!$D$37</c:f>
              <c:strCache>
                <c:ptCount val="1"/>
                <c:pt idx="0">
                  <c:v>Finis Terrae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Conjunto!$D$38:$D$61</c:f>
              <c:numCache>
                <c:formatCode>0.00</c:formatCode>
                <c:ptCount val="24"/>
                <c:pt idx="0">
                  <c:v>81.94241087671234</c:v>
                </c:pt>
                <c:pt idx="1">
                  <c:v>76.18200827868836</c:v>
                </c:pt>
                <c:pt idx="2">
                  <c:v>71.88325581967211</c:v>
                </c:pt>
                <c:pt idx="3">
                  <c:v>68.83038612021855</c:v>
                </c:pt>
                <c:pt idx="4">
                  <c:v>67.86821530054638</c:v>
                </c:pt>
                <c:pt idx="5">
                  <c:v>65.86229081967211</c:v>
                </c:pt>
                <c:pt idx="6">
                  <c:v>65.1077143989071</c:v>
                </c:pt>
                <c:pt idx="7">
                  <c:v>62.35122117486328</c:v>
                </c:pt>
                <c:pt idx="8">
                  <c:v>51.92329975409832</c:v>
                </c:pt>
                <c:pt idx="9">
                  <c:v>46.4627286065574</c:v>
                </c:pt>
                <c:pt idx="10">
                  <c:v>46.08682087431688</c:v>
                </c:pt>
                <c:pt idx="11">
                  <c:v>46.72647961748633</c:v>
                </c:pt>
                <c:pt idx="12">
                  <c:v>45.40113464480876</c:v>
                </c:pt>
                <c:pt idx="13">
                  <c:v>42.41444554644809</c:v>
                </c:pt>
                <c:pt idx="14">
                  <c:v>41.025382568306</c:v>
                </c:pt>
                <c:pt idx="15">
                  <c:v>41.4027192349727</c:v>
                </c:pt>
                <c:pt idx="16">
                  <c:v>43.25253721311478</c:v>
                </c:pt>
                <c:pt idx="17">
                  <c:v>50.01980688524582</c:v>
                </c:pt>
                <c:pt idx="18">
                  <c:v>59.60264653005466</c:v>
                </c:pt>
                <c:pt idx="19">
                  <c:v>69.90445095628408</c:v>
                </c:pt>
                <c:pt idx="20">
                  <c:v>79.00511773224038</c:v>
                </c:pt>
                <c:pt idx="21">
                  <c:v>86.55551991803271</c:v>
                </c:pt>
                <c:pt idx="22">
                  <c:v>88.46603551912571</c:v>
                </c:pt>
                <c:pt idx="23">
                  <c:v>85.54164120218577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6A88-4153-AE65-652A2BBDB44C}"/>
            </c:ext>
          </c:extLst>
        </c:ser>
        <c:ser>
          <c:idx val="3"/>
          <c:order val="2"/>
          <c:tx>
            <c:strRef>
              <c:f>Conjunto!$E$37</c:f>
              <c:strCache>
                <c:ptCount val="1"/>
                <c:pt idx="0">
                  <c:v>La Huayca II</c:v>
                </c:pt>
              </c:strCache>
            </c:strRef>
          </c:tx>
          <c:spPr>
            <a:ln w="127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val>
            <c:numRef>
              <c:f>Conjunto!$E$38:$E$61</c:f>
              <c:numCache>
                <c:formatCode>0.00</c:formatCode>
                <c:ptCount val="24"/>
                <c:pt idx="0">
                  <c:v>85.45245263013693</c:v>
                </c:pt>
                <c:pt idx="1">
                  <c:v>79.41621027322406</c:v>
                </c:pt>
                <c:pt idx="2">
                  <c:v>74.92864841530054</c:v>
                </c:pt>
                <c:pt idx="3">
                  <c:v>71.73739407103826</c:v>
                </c:pt>
                <c:pt idx="4">
                  <c:v>70.73825295081963</c:v>
                </c:pt>
                <c:pt idx="5">
                  <c:v>68.64372300546448</c:v>
                </c:pt>
                <c:pt idx="6">
                  <c:v>67.8465884699454</c:v>
                </c:pt>
                <c:pt idx="7">
                  <c:v>64.98391773224041</c:v>
                </c:pt>
                <c:pt idx="8">
                  <c:v>54.13676101092895</c:v>
                </c:pt>
                <c:pt idx="9">
                  <c:v>48.41674273224043</c:v>
                </c:pt>
                <c:pt idx="10">
                  <c:v>48.01016986338799</c:v>
                </c:pt>
                <c:pt idx="11">
                  <c:v>48.68536273224043</c:v>
                </c:pt>
                <c:pt idx="12">
                  <c:v>47.30912519125684</c:v>
                </c:pt>
                <c:pt idx="13">
                  <c:v>44.20034174863388</c:v>
                </c:pt>
                <c:pt idx="14">
                  <c:v>42.74566718579226</c:v>
                </c:pt>
                <c:pt idx="15">
                  <c:v>43.13877390710383</c:v>
                </c:pt>
                <c:pt idx="16">
                  <c:v>45.06768106557378</c:v>
                </c:pt>
                <c:pt idx="17">
                  <c:v>52.18012330601093</c:v>
                </c:pt>
                <c:pt idx="18">
                  <c:v>62.23662841530052</c:v>
                </c:pt>
                <c:pt idx="19">
                  <c:v>73.01468581967222</c:v>
                </c:pt>
                <c:pt idx="20">
                  <c:v>82.4499718852459</c:v>
                </c:pt>
                <c:pt idx="21">
                  <c:v>90.29024092896172</c:v>
                </c:pt>
                <c:pt idx="22">
                  <c:v>92.27499415300541</c:v>
                </c:pt>
                <c:pt idx="23">
                  <c:v>89.22060081967217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6A88-4153-AE65-652A2BBDB44C}"/>
            </c:ext>
          </c:extLst>
        </c:ser>
        <c:ser>
          <c:idx val="4"/>
          <c:order val="3"/>
          <c:tx>
            <c:strRef>
              <c:f>Conjunto!$F$37</c:f>
              <c:strCache>
                <c:ptCount val="1"/>
                <c:pt idx="0">
                  <c:v>María Elena</c:v>
                </c:pt>
              </c:strCache>
            </c:strRef>
          </c:tx>
          <c:spPr>
            <a:ln w="158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Conjunto!$F$38:$F$61</c:f>
              <c:numCache>
                <c:formatCode>0.00</c:formatCode>
                <c:ptCount val="24"/>
                <c:pt idx="0">
                  <c:v>83.11429211940293</c:v>
                </c:pt>
                <c:pt idx="1">
                  <c:v>77.2986956417911</c:v>
                </c:pt>
                <c:pt idx="2">
                  <c:v>73.25490665671643</c:v>
                </c:pt>
                <c:pt idx="3">
                  <c:v>70.46239650746257</c:v>
                </c:pt>
                <c:pt idx="4">
                  <c:v>69.3974532238806</c:v>
                </c:pt>
                <c:pt idx="5">
                  <c:v>67.12998955223865</c:v>
                </c:pt>
                <c:pt idx="6">
                  <c:v>66.5377277910448</c:v>
                </c:pt>
                <c:pt idx="7">
                  <c:v>63.6421019701493</c:v>
                </c:pt>
                <c:pt idx="8">
                  <c:v>52.95560776119392</c:v>
                </c:pt>
                <c:pt idx="9">
                  <c:v>47.27740014925373</c:v>
                </c:pt>
                <c:pt idx="10">
                  <c:v>46.69427707462685</c:v>
                </c:pt>
                <c:pt idx="11">
                  <c:v>47.20388928358204</c:v>
                </c:pt>
                <c:pt idx="12">
                  <c:v>45.83551179104477</c:v>
                </c:pt>
                <c:pt idx="13">
                  <c:v>42.82088447761181</c:v>
                </c:pt>
                <c:pt idx="14">
                  <c:v>41.36385262686564</c:v>
                </c:pt>
                <c:pt idx="15">
                  <c:v>41.7279525970149</c:v>
                </c:pt>
                <c:pt idx="16">
                  <c:v>43.82416817910448</c:v>
                </c:pt>
                <c:pt idx="17">
                  <c:v>50.87774662686563</c:v>
                </c:pt>
                <c:pt idx="18">
                  <c:v>60.80691131343282</c:v>
                </c:pt>
                <c:pt idx="19">
                  <c:v>71.51179011940293</c:v>
                </c:pt>
                <c:pt idx="20">
                  <c:v>80.98058683582079</c:v>
                </c:pt>
                <c:pt idx="21">
                  <c:v>88.80560143283572</c:v>
                </c:pt>
                <c:pt idx="22">
                  <c:v>90.68298564179099</c:v>
                </c:pt>
                <c:pt idx="23">
                  <c:v>87.65627032835816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6A88-4153-AE65-652A2BBDB44C}"/>
            </c:ext>
          </c:extLst>
        </c:ser>
        <c:ser>
          <c:idx val="5"/>
          <c:order val="4"/>
          <c:tx>
            <c:strRef>
              <c:f>Conjunto!$G$37</c:f>
              <c:strCache>
                <c:ptCount val="1"/>
                <c:pt idx="0">
                  <c:v>Solar Jama</c:v>
                </c:pt>
              </c:strCache>
            </c:strRef>
          </c:tx>
          <c:spPr>
            <a:ln w="127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val>
            <c:numRef>
              <c:f>Conjunto!$G$38:$G$61</c:f>
              <c:numCache>
                <c:formatCode>0.00</c:formatCode>
                <c:ptCount val="24"/>
                <c:pt idx="0">
                  <c:v>82.43680315068482</c:v>
                </c:pt>
                <c:pt idx="1">
                  <c:v>76.27154562841536</c:v>
                </c:pt>
                <c:pt idx="2">
                  <c:v>71.69197893442607</c:v>
                </c:pt>
                <c:pt idx="3">
                  <c:v>69.8160889617486</c:v>
                </c:pt>
                <c:pt idx="4">
                  <c:v>69.11846431693974</c:v>
                </c:pt>
                <c:pt idx="5">
                  <c:v>66.97774322404376</c:v>
                </c:pt>
                <c:pt idx="6">
                  <c:v>67.58333199453548</c:v>
                </c:pt>
                <c:pt idx="7">
                  <c:v>65.2444661202186</c:v>
                </c:pt>
                <c:pt idx="8">
                  <c:v>52.99417551912563</c:v>
                </c:pt>
                <c:pt idx="9">
                  <c:v>49.606361420765</c:v>
                </c:pt>
                <c:pt idx="10">
                  <c:v>49.1416128688525</c:v>
                </c:pt>
                <c:pt idx="11">
                  <c:v>49.5617694535519</c:v>
                </c:pt>
                <c:pt idx="12">
                  <c:v>46.85259603825131</c:v>
                </c:pt>
                <c:pt idx="13">
                  <c:v>43.99974601092895</c:v>
                </c:pt>
                <c:pt idx="14">
                  <c:v>42.61527196721303</c:v>
                </c:pt>
                <c:pt idx="15">
                  <c:v>43.97931505464478</c:v>
                </c:pt>
                <c:pt idx="16">
                  <c:v>45.59638759562839</c:v>
                </c:pt>
                <c:pt idx="17">
                  <c:v>52.21884620218582</c:v>
                </c:pt>
                <c:pt idx="18">
                  <c:v>61.99703677595631</c:v>
                </c:pt>
                <c:pt idx="19">
                  <c:v>72.28010204918035</c:v>
                </c:pt>
                <c:pt idx="20">
                  <c:v>80.45337614754089</c:v>
                </c:pt>
                <c:pt idx="21">
                  <c:v>86.09861614754101</c:v>
                </c:pt>
                <c:pt idx="22">
                  <c:v>88.13180322404372</c:v>
                </c:pt>
                <c:pt idx="23">
                  <c:v>84.86696707650266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6A88-4153-AE65-652A2BBDB44C}"/>
            </c:ext>
          </c:extLst>
        </c:ser>
        <c:ser>
          <c:idx val="6"/>
          <c:order val="5"/>
          <c:tx>
            <c:strRef>
              <c:f>Conjunto!$H$37</c:f>
              <c:strCache>
                <c:ptCount val="1"/>
                <c:pt idx="0">
                  <c:v>Valle los Vientos</c:v>
                </c:pt>
              </c:strCache>
            </c:strRef>
          </c:tx>
          <c:spPr>
            <a:ln w="3810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Conjunto!$H$38:$H$61</c:f>
              <c:numCache>
                <c:formatCode>General</c:formatCode>
                <c:ptCount val="24"/>
                <c:pt idx="10">
                  <c:v>0.0</c:v>
                </c:pt>
                <c:pt idx="16">
                  <c:v>0.0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6A88-4153-AE65-652A2BBDB4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06917272"/>
        <c:axId val="2132742536"/>
      </c:lineChart>
      <c:catAx>
        <c:axId val="-21069172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L" b="0" cap="none" dirty="0" err="1">
                    <a:solidFill>
                      <a:sysClr val="windowText" lastClr="000000"/>
                    </a:solidFill>
                    <a:latin typeface="+mn-lt"/>
                  </a:rPr>
                  <a:t>H</a:t>
                </a:r>
                <a:r>
                  <a:rPr lang="es-CL" b="0" cap="none" dirty="0" err="1" smtClean="0">
                    <a:solidFill>
                      <a:sysClr val="windowText" lastClr="000000"/>
                    </a:solidFill>
                    <a:latin typeface="+mn-lt"/>
                  </a:rPr>
                  <a:t>ours</a:t>
                </a:r>
                <a:endParaRPr lang="es-CL" b="0" cap="none" dirty="0">
                  <a:solidFill>
                    <a:sysClr val="windowText" lastClr="000000"/>
                  </a:solidFill>
                  <a:latin typeface="+mn-lt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132742536"/>
        <c:crosses val="autoZero"/>
        <c:auto val="1"/>
        <c:lblAlgn val="ctr"/>
        <c:lblOffset val="100"/>
        <c:noMultiLvlLbl val="0"/>
      </c:catAx>
      <c:valAx>
        <c:axId val="2132742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L" b="0" dirty="0" smtClean="0">
                    <a:solidFill>
                      <a:sysClr val="windowText" lastClr="000000"/>
                    </a:solidFill>
                  </a:rPr>
                  <a:t>Spot </a:t>
                </a:r>
                <a:r>
                  <a:rPr lang="es-CL" b="0" dirty="0" err="1" smtClean="0">
                    <a:solidFill>
                      <a:sysClr val="windowText" lastClr="000000"/>
                    </a:solidFill>
                  </a:rPr>
                  <a:t>price</a:t>
                </a:r>
                <a:r>
                  <a:rPr lang="es-CL" b="0" dirty="0" smtClean="0">
                    <a:solidFill>
                      <a:sysClr val="windowText" lastClr="000000"/>
                    </a:solidFill>
                  </a:rPr>
                  <a:t>  </a:t>
                </a:r>
                <a:r>
                  <a:rPr lang="es-CL" b="0" dirty="0">
                    <a:solidFill>
                      <a:sysClr val="windowText" lastClr="000000"/>
                    </a:solidFill>
                  </a:rPr>
                  <a:t>[USD/</a:t>
                </a:r>
                <a:r>
                  <a:rPr lang="es-CL" b="0" dirty="0" err="1">
                    <a:solidFill>
                      <a:sysClr val="windowText" lastClr="000000"/>
                    </a:solidFill>
                  </a:rPr>
                  <a:t>MWh</a:t>
                </a:r>
                <a:r>
                  <a:rPr lang="es-CL" b="0" dirty="0">
                    <a:solidFill>
                      <a:sysClr val="windowText" lastClr="000000"/>
                    </a:solidFill>
                  </a:rPr>
                  <a:t>]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2106917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5"/>
        <c:delete val="1"/>
      </c:legendEntry>
      <c:layout>
        <c:manualLayout>
          <c:xMode val="edge"/>
          <c:yMode val="edge"/>
          <c:x val="0.0823457066874421"/>
          <c:y val="0.0165015697605486"/>
          <c:w val="0.899999965710257"/>
          <c:h val="0.08666357332845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3"/>
          <c:order val="0"/>
          <c:tx>
            <c:strRef>
              <c:f>Conjunto!$E$5</c:f>
              <c:strCache>
                <c:ptCount val="1"/>
                <c:pt idx="0">
                  <c:v>María Elena</c:v>
                </c:pt>
              </c:strCache>
            </c:strRef>
          </c:tx>
          <c:marker>
            <c:symbol val="none"/>
          </c:marker>
          <c:val>
            <c:numRef>
              <c:f>Conjunto!$E$6:$E$29</c:f>
              <c:numCache>
                <c:formatCode>0.00</c:formatCode>
                <c:ptCount val="2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0.00281229508196721</c:v>
                </c:pt>
                <c:pt idx="7">
                  <c:v>3.948667213114753</c:v>
                </c:pt>
                <c:pt idx="8">
                  <c:v>29.07594836065575</c:v>
                </c:pt>
                <c:pt idx="9">
                  <c:v>50.21764726775952</c:v>
                </c:pt>
                <c:pt idx="10">
                  <c:v>53.77634426229506</c:v>
                </c:pt>
                <c:pt idx="11">
                  <c:v>53.87069371584693</c:v>
                </c:pt>
                <c:pt idx="12">
                  <c:v>53.44073251366123</c:v>
                </c:pt>
                <c:pt idx="13">
                  <c:v>53.44812896174863</c:v>
                </c:pt>
                <c:pt idx="14">
                  <c:v>53.26168387978142</c:v>
                </c:pt>
                <c:pt idx="15">
                  <c:v>53.10950928961751</c:v>
                </c:pt>
                <c:pt idx="16">
                  <c:v>51.08383961748635</c:v>
                </c:pt>
                <c:pt idx="17">
                  <c:v>38.19498497267757</c:v>
                </c:pt>
                <c:pt idx="18">
                  <c:v>26.15471721311475</c:v>
                </c:pt>
                <c:pt idx="19">
                  <c:v>5.720073224043716</c:v>
                </c:pt>
                <c:pt idx="20">
                  <c:v>0.0790969945355192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</c:numCache>
            </c:numRef>
          </c:val>
          <c:smooth val="0"/>
        </c:ser>
        <c:ser>
          <c:idx val="5"/>
          <c:order val="1"/>
          <c:tx>
            <c:strRef>
              <c:f>Conjunto!$G$5</c:f>
              <c:strCache>
                <c:ptCount val="1"/>
                <c:pt idx="0">
                  <c:v>Valle los Vientos</c:v>
                </c:pt>
              </c:strCache>
            </c:strRef>
          </c:tx>
          <c:marker>
            <c:symbol val="none"/>
          </c:marker>
          <c:val>
            <c:numRef>
              <c:f>Conjunto!$G$6:$G$29</c:f>
              <c:numCache>
                <c:formatCode>0.000</c:formatCode>
                <c:ptCount val="24"/>
                <c:pt idx="0">
                  <c:v>5.111927472527475</c:v>
                </c:pt>
                <c:pt idx="1">
                  <c:v>6.572902747252744</c:v>
                </c:pt>
                <c:pt idx="2">
                  <c:v>8.4354065934066</c:v>
                </c:pt>
                <c:pt idx="3">
                  <c:v>10.1063054945055</c:v>
                </c:pt>
                <c:pt idx="4">
                  <c:v>11.51938763736265</c:v>
                </c:pt>
                <c:pt idx="5">
                  <c:v>12.81045027472528</c:v>
                </c:pt>
                <c:pt idx="6">
                  <c:v>14.1483445054945</c:v>
                </c:pt>
                <c:pt idx="7">
                  <c:v>15.0866370879121</c:v>
                </c:pt>
                <c:pt idx="8">
                  <c:v>15.11845686813188</c:v>
                </c:pt>
                <c:pt idx="9">
                  <c:v>10.18734120879121</c:v>
                </c:pt>
                <c:pt idx="10">
                  <c:v>4.45654917582418</c:v>
                </c:pt>
                <c:pt idx="11">
                  <c:v>4.461337362637367</c:v>
                </c:pt>
                <c:pt idx="12">
                  <c:v>16.45504258241758</c:v>
                </c:pt>
                <c:pt idx="13">
                  <c:v>41.09567692307695</c:v>
                </c:pt>
                <c:pt idx="14">
                  <c:v>60.63747582417583</c:v>
                </c:pt>
                <c:pt idx="15">
                  <c:v>68.83543186813183</c:v>
                </c:pt>
                <c:pt idx="16">
                  <c:v>71.41645851648344</c:v>
                </c:pt>
                <c:pt idx="17">
                  <c:v>69.68545769230771</c:v>
                </c:pt>
                <c:pt idx="18">
                  <c:v>64.49633681318676</c:v>
                </c:pt>
                <c:pt idx="19">
                  <c:v>55.04312060439565</c:v>
                </c:pt>
                <c:pt idx="20">
                  <c:v>40.69516126373628</c:v>
                </c:pt>
                <c:pt idx="21">
                  <c:v>24.3171423076923</c:v>
                </c:pt>
                <c:pt idx="22">
                  <c:v>10.27067445054946</c:v>
                </c:pt>
                <c:pt idx="23">
                  <c:v>4.755476648351649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3518808"/>
        <c:axId val="2083584456"/>
      </c:lineChart>
      <c:catAx>
        <c:axId val="21335188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s-CL" b="0" dirty="0" err="1"/>
                  <a:t>Hours</a:t>
                </a:r>
                <a:endParaRPr lang="es-CL" b="0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2083584456"/>
        <c:crosses val="autoZero"/>
        <c:auto val="1"/>
        <c:lblAlgn val="ctr"/>
        <c:lblOffset val="100"/>
        <c:noMultiLvlLbl val="0"/>
      </c:catAx>
      <c:valAx>
        <c:axId val="208358445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s-CL" b="0" dirty="0" err="1"/>
                  <a:t>Generation</a:t>
                </a:r>
                <a:r>
                  <a:rPr lang="es-CL" b="0" dirty="0"/>
                  <a:t> </a:t>
                </a:r>
                <a:r>
                  <a:rPr lang="es-CL" b="0" dirty="0" err="1"/>
                  <a:t>power</a:t>
                </a:r>
                <a:r>
                  <a:rPr lang="es-CL" b="0" dirty="0"/>
                  <a:t> </a:t>
                </a:r>
                <a:r>
                  <a:rPr lang="es-CL" b="0" baseline="0" dirty="0"/>
                  <a:t>[MW]</a:t>
                </a:r>
                <a:endParaRPr lang="es-CL" b="0" dirty="0"/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21335188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73762306534241"/>
          <c:y val="0.0189887792686103"/>
          <c:w val="0.907154342983606"/>
          <c:h val="0.821519391453506"/>
        </c:manualLayout>
      </c:layout>
      <c:lineChart>
        <c:grouping val="standard"/>
        <c:varyColors val="0"/>
        <c:ser>
          <c:idx val="1"/>
          <c:order val="0"/>
          <c:tx>
            <c:strRef>
              <c:f>Conjunto!$C$37</c:f>
              <c:strCache>
                <c:ptCount val="1"/>
                <c:pt idx="0">
                  <c:v>Andes Solar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Conjunto!$C$38:$C$61</c:f>
              <c:numCache>
                <c:formatCode>0.00</c:formatCode>
                <c:ptCount val="24"/>
                <c:pt idx="0">
                  <c:v>84.03831846575345</c:v>
                </c:pt>
                <c:pt idx="1">
                  <c:v>78.13124153005452</c:v>
                </c:pt>
                <c:pt idx="2">
                  <c:v>73.72175510928946</c:v>
                </c:pt>
                <c:pt idx="3">
                  <c:v>70.5912731693989</c:v>
                </c:pt>
                <c:pt idx="4">
                  <c:v>69.5972321311475</c:v>
                </c:pt>
                <c:pt idx="5">
                  <c:v>67.55138068306013</c:v>
                </c:pt>
                <c:pt idx="6">
                  <c:v>66.77997792349713</c:v>
                </c:pt>
                <c:pt idx="7">
                  <c:v>63.94947833333335</c:v>
                </c:pt>
                <c:pt idx="8">
                  <c:v>53.25700245901631</c:v>
                </c:pt>
                <c:pt idx="9">
                  <c:v>47.63593713114755</c:v>
                </c:pt>
                <c:pt idx="10">
                  <c:v>47.25459532786882</c:v>
                </c:pt>
                <c:pt idx="11">
                  <c:v>47.90270513661203</c:v>
                </c:pt>
                <c:pt idx="12">
                  <c:v>46.53237740437158</c:v>
                </c:pt>
                <c:pt idx="13">
                  <c:v>43.46450415300544</c:v>
                </c:pt>
                <c:pt idx="14">
                  <c:v>42.03100234972677</c:v>
                </c:pt>
                <c:pt idx="15">
                  <c:v>42.41965683060108</c:v>
                </c:pt>
                <c:pt idx="16">
                  <c:v>44.3223986338798</c:v>
                </c:pt>
                <c:pt idx="17">
                  <c:v>51.31053907103819</c:v>
                </c:pt>
                <c:pt idx="18">
                  <c:v>61.16128153005458</c:v>
                </c:pt>
                <c:pt idx="19">
                  <c:v>71.70616092896182</c:v>
                </c:pt>
                <c:pt idx="20">
                  <c:v>80.99568234972669</c:v>
                </c:pt>
                <c:pt idx="21">
                  <c:v>88.71907516393439</c:v>
                </c:pt>
                <c:pt idx="22">
                  <c:v>90.66346666666668</c:v>
                </c:pt>
                <c:pt idx="23">
                  <c:v>87.69410887978127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A88-4153-AE65-652A2BBDB44C}"/>
            </c:ext>
          </c:extLst>
        </c:ser>
        <c:ser>
          <c:idx val="2"/>
          <c:order val="1"/>
          <c:tx>
            <c:strRef>
              <c:f>Conjunto!$D$37</c:f>
              <c:strCache>
                <c:ptCount val="1"/>
                <c:pt idx="0">
                  <c:v>Finis Terrae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Conjunto!$D$38:$D$61</c:f>
              <c:numCache>
                <c:formatCode>0.00</c:formatCode>
                <c:ptCount val="24"/>
                <c:pt idx="0">
                  <c:v>81.94241087671234</c:v>
                </c:pt>
                <c:pt idx="1">
                  <c:v>76.18200827868836</c:v>
                </c:pt>
                <c:pt idx="2">
                  <c:v>71.88325581967211</c:v>
                </c:pt>
                <c:pt idx="3">
                  <c:v>68.83038612021855</c:v>
                </c:pt>
                <c:pt idx="4">
                  <c:v>67.86821530054638</c:v>
                </c:pt>
                <c:pt idx="5">
                  <c:v>65.86229081967211</c:v>
                </c:pt>
                <c:pt idx="6">
                  <c:v>65.1077143989071</c:v>
                </c:pt>
                <c:pt idx="7">
                  <c:v>62.35122117486328</c:v>
                </c:pt>
                <c:pt idx="8">
                  <c:v>51.92329975409832</c:v>
                </c:pt>
                <c:pt idx="9">
                  <c:v>46.4627286065574</c:v>
                </c:pt>
                <c:pt idx="10">
                  <c:v>46.08682087431688</c:v>
                </c:pt>
                <c:pt idx="11">
                  <c:v>46.72647961748633</c:v>
                </c:pt>
                <c:pt idx="12">
                  <c:v>45.40113464480876</c:v>
                </c:pt>
                <c:pt idx="13">
                  <c:v>42.41444554644809</c:v>
                </c:pt>
                <c:pt idx="14">
                  <c:v>41.025382568306</c:v>
                </c:pt>
                <c:pt idx="15">
                  <c:v>41.4027192349727</c:v>
                </c:pt>
                <c:pt idx="16">
                  <c:v>43.25253721311478</c:v>
                </c:pt>
                <c:pt idx="17">
                  <c:v>50.01980688524582</c:v>
                </c:pt>
                <c:pt idx="18">
                  <c:v>59.60264653005466</c:v>
                </c:pt>
                <c:pt idx="19">
                  <c:v>69.90445095628408</c:v>
                </c:pt>
                <c:pt idx="20">
                  <c:v>79.00511773224038</c:v>
                </c:pt>
                <c:pt idx="21">
                  <c:v>86.55551991803271</c:v>
                </c:pt>
                <c:pt idx="22">
                  <c:v>88.46603551912571</c:v>
                </c:pt>
                <c:pt idx="23">
                  <c:v>85.54164120218577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6A88-4153-AE65-652A2BBDB44C}"/>
            </c:ext>
          </c:extLst>
        </c:ser>
        <c:ser>
          <c:idx val="3"/>
          <c:order val="2"/>
          <c:tx>
            <c:strRef>
              <c:f>Conjunto!$E$37</c:f>
              <c:strCache>
                <c:ptCount val="1"/>
                <c:pt idx="0">
                  <c:v>La Huayca II</c:v>
                </c:pt>
              </c:strCache>
            </c:strRef>
          </c:tx>
          <c:spPr>
            <a:ln w="127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val>
            <c:numRef>
              <c:f>Conjunto!$E$38:$E$61</c:f>
              <c:numCache>
                <c:formatCode>0.00</c:formatCode>
                <c:ptCount val="24"/>
                <c:pt idx="0">
                  <c:v>85.45245263013693</c:v>
                </c:pt>
                <c:pt idx="1">
                  <c:v>79.41621027322406</c:v>
                </c:pt>
                <c:pt idx="2">
                  <c:v>74.92864841530054</c:v>
                </c:pt>
                <c:pt idx="3">
                  <c:v>71.73739407103826</c:v>
                </c:pt>
                <c:pt idx="4">
                  <c:v>70.73825295081963</c:v>
                </c:pt>
                <c:pt idx="5">
                  <c:v>68.64372300546448</c:v>
                </c:pt>
                <c:pt idx="6">
                  <c:v>67.8465884699454</c:v>
                </c:pt>
                <c:pt idx="7">
                  <c:v>64.98391773224041</c:v>
                </c:pt>
                <c:pt idx="8">
                  <c:v>54.13676101092895</c:v>
                </c:pt>
                <c:pt idx="9">
                  <c:v>48.41674273224043</c:v>
                </c:pt>
                <c:pt idx="10">
                  <c:v>48.01016986338799</c:v>
                </c:pt>
                <c:pt idx="11">
                  <c:v>48.68536273224043</c:v>
                </c:pt>
                <c:pt idx="12">
                  <c:v>47.30912519125684</c:v>
                </c:pt>
                <c:pt idx="13">
                  <c:v>44.20034174863388</c:v>
                </c:pt>
                <c:pt idx="14">
                  <c:v>42.74566718579226</c:v>
                </c:pt>
                <c:pt idx="15">
                  <c:v>43.13877390710383</c:v>
                </c:pt>
                <c:pt idx="16">
                  <c:v>45.06768106557378</c:v>
                </c:pt>
                <c:pt idx="17">
                  <c:v>52.18012330601093</c:v>
                </c:pt>
                <c:pt idx="18">
                  <c:v>62.23662841530052</c:v>
                </c:pt>
                <c:pt idx="19">
                  <c:v>73.01468581967222</c:v>
                </c:pt>
                <c:pt idx="20">
                  <c:v>82.4499718852459</c:v>
                </c:pt>
                <c:pt idx="21">
                  <c:v>90.29024092896172</c:v>
                </c:pt>
                <c:pt idx="22">
                  <c:v>92.27499415300541</c:v>
                </c:pt>
                <c:pt idx="23">
                  <c:v>89.22060081967217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6A88-4153-AE65-652A2BBDB44C}"/>
            </c:ext>
          </c:extLst>
        </c:ser>
        <c:ser>
          <c:idx val="4"/>
          <c:order val="3"/>
          <c:tx>
            <c:strRef>
              <c:f>Conjunto!$F$37</c:f>
              <c:strCache>
                <c:ptCount val="1"/>
                <c:pt idx="0">
                  <c:v>María Elena</c:v>
                </c:pt>
              </c:strCache>
            </c:strRef>
          </c:tx>
          <c:spPr>
            <a:ln w="158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Conjunto!$F$38:$F$61</c:f>
              <c:numCache>
                <c:formatCode>0.00</c:formatCode>
                <c:ptCount val="24"/>
                <c:pt idx="0">
                  <c:v>83.11429211940293</c:v>
                </c:pt>
                <c:pt idx="1">
                  <c:v>77.2986956417911</c:v>
                </c:pt>
                <c:pt idx="2">
                  <c:v>73.25490665671643</c:v>
                </c:pt>
                <c:pt idx="3">
                  <c:v>70.46239650746257</c:v>
                </c:pt>
                <c:pt idx="4">
                  <c:v>69.3974532238806</c:v>
                </c:pt>
                <c:pt idx="5">
                  <c:v>67.12998955223865</c:v>
                </c:pt>
                <c:pt idx="6">
                  <c:v>66.5377277910448</c:v>
                </c:pt>
                <c:pt idx="7">
                  <c:v>63.6421019701493</c:v>
                </c:pt>
                <c:pt idx="8">
                  <c:v>52.95560776119392</c:v>
                </c:pt>
                <c:pt idx="9">
                  <c:v>47.27740014925373</c:v>
                </c:pt>
                <c:pt idx="10">
                  <c:v>46.69427707462685</c:v>
                </c:pt>
                <c:pt idx="11">
                  <c:v>47.20388928358204</c:v>
                </c:pt>
                <c:pt idx="12">
                  <c:v>45.83551179104477</c:v>
                </c:pt>
                <c:pt idx="13">
                  <c:v>42.82088447761181</c:v>
                </c:pt>
                <c:pt idx="14">
                  <c:v>41.36385262686564</c:v>
                </c:pt>
                <c:pt idx="15">
                  <c:v>41.7279525970149</c:v>
                </c:pt>
                <c:pt idx="16">
                  <c:v>43.82416817910448</c:v>
                </c:pt>
                <c:pt idx="17">
                  <c:v>50.87774662686563</c:v>
                </c:pt>
                <c:pt idx="18">
                  <c:v>60.80691131343282</c:v>
                </c:pt>
                <c:pt idx="19">
                  <c:v>71.51179011940293</c:v>
                </c:pt>
                <c:pt idx="20">
                  <c:v>80.98058683582079</c:v>
                </c:pt>
                <c:pt idx="21">
                  <c:v>88.80560143283572</c:v>
                </c:pt>
                <c:pt idx="22">
                  <c:v>90.68298564179099</c:v>
                </c:pt>
                <c:pt idx="23">
                  <c:v>87.65627032835816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6A88-4153-AE65-652A2BBDB44C}"/>
            </c:ext>
          </c:extLst>
        </c:ser>
        <c:ser>
          <c:idx val="5"/>
          <c:order val="4"/>
          <c:tx>
            <c:strRef>
              <c:f>Conjunto!$G$37</c:f>
              <c:strCache>
                <c:ptCount val="1"/>
                <c:pt idx="0">
                  <c:v>Solar Jama</c:v>
                </c:pt>
              </c:strCache>
            </c:strRef>
          </c:tx>
          <c:spPr>
            <a:ln w="127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val>
            <c:numRef>
              <c:f>Conjunto!$G$38:$G$61</c:f>
              <c:numCache>
                <c:formatCode>0.00</c:formatCode>
                <c:ptCount val="24"/>
                <c:pt idx="0">
                  <c:v>82.43680315068482</c:v>
                </c:pt>
                <c:pt idx="1">
                  <c:v>76.27154562841536</c:v>
                </c:pt>
                <c:pt idx="2">
                  <c:v>71.69197893442607</c:v>
                </c:pt>
                <c:pt idx="3">
                  <c:v>69.8160889617486</c:v>
                </c:pt>
                <c:pt idx="4">
                  <c:v>69.11846431693974</c:v>
                </c:pt>
                <c:pt idx="5">
                  <c:v>66.97774322404376</c:v>
                </c:pt>
                <c:pt idx="6">
                  <c:v>67.58333199453548</c:v>
                </c:pt>
                <c:pt idx="7">
                  <c:v>65.2444661202186</c:v>
                </c:pt>
                <c:pt idx="8">
                  <c:v>52.99417551912563</c:v>
                </c:pt>
                <c:pt idx="9">
                  <c:v>49.606361420765</c:v>
                </c:pt>
                <c:pt idx="10">
                  <c:v>49.1416128688525</c:v>
                </c:pt>
                <c:pt idx="11">
                  <c:v>49.5617694535519</c:v>
                </c:pt>
                <c:pt idx="12">
                  <c:v>46.85259603825131</c:v>
                </c:pt>
                <c:pt idx="13">
                  <c:v>43.99974601092895</c:v>
                </c:pt>
                <c:pt idx="14">
                  <c:v>42.61527196721303</c:v>
                </c:pt>
                <c:pt idx="15">
                  <c:v>43.97931505464478</c:v>
                </c:pt>
                <c:pt idx="16">
                  <c:v>45.59638759562839</c:v>
                </c:pt>
                <c:pt idx="17">
                  <c:v>52.21884620218582</c:v>
                </c:pt>
                <c:pt idx="18">
                  <c:v>61.99703677595631</c:v>
                </c:pt>
                <c:pt idx="19">
                  <c:v>72.28010204918035</c:v>
                </c:pt>
                <c:pt idx="20">
                  <c:v>80.45337614754089</c:v>
                </c:pt>
                <c:pt idx="21">
                  <c:v>86.09861614754101</c:v>
                </c:pt>
                <c:pt idx="22">
                  <c:v>88.13180322404372</c:v>
                </c:pt>
                <c:pt idx="23">
                  <c:v>84.86696707650266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6A88-4153-AE65-652A2BBDB44C}"/>
            </c:ext>
          </c:extLst>
        </c:ser>
        <c:ser>
          <c:idx val="6"/>
          <c:order val="5"/>
          <c:tx>
            <c:strRef>
              <c:f>Conjunto!$H$37</c:f>
              <c:strCache>
                <c:ptCount val="1"/>
                <c:pt idx="0">
                  <c:v>Valle los Vientos</c:v>
                </c:pt>
              </c:strCache>
            </c:strRef>
          </c:tx>
          <c:spPr>
            <a:ln w="3810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Conjunto!$H$38:$H$61</c:f>
              <c:numCache>
                <c:formatCode>General</c:formatCode>
                <c:ptCount val="24"/>
                <c:pt idx="10">
                  <c:v>0.0</c:v>
                </c:pt>
                <c:pt idx="16">
                  <c:v>0.0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6A88-4153-AE65-652A2BBDB4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37038216"/>
        <c:axId val="-2111594552"/>
      </c:lineChart>
      <c:catAx>
        <c:axId val="20370382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L" b="0" cap="none" dirty="0" err="1">
                    <a:solidFill>
                      <a:sysClr val="windowText" lastClr="000000"/>
                    </a:solidFill>
                    <a:latin typeface="+mn-lt"/>
                  </a:rPr>
                  <a:t>H</a:t>
                </a:r>
                <a:r>
                  <a:rPr lang="es-CL" b="0" cap="none" dirty="0" err="1" smtClean="0">
                    <a:solidFill>
                      <a:sysClr val="windowText" lastClr="000000"/>
                    </a:solidFill>
                    <a:latin typeface="+mn-lt"/>
                  </a:rPr>
                  <a:t>ours</a:t>
                </a:r>
                <a:endParaRPr lang="es-CL" b="0" cap="none" dirty="0">
                  <a:solidFill>
                    <a:sysClr val="windowText" lastClr="000000"/>
                  </a:solidFill>
                  <a:latin typeface="+mn-lt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2111594552"/>
        <c:crosses val="autoZero"/>
        <c:auto val="1"/>
        <c:lblAlgn val="ctr"/>
        <c:lblOffset val="100"/>
        <c:noMultiLvlLbl val="0"/>
      </c:catAx>
      <c:valAx>
        <c:axId val="-2111594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L" b="0" dirty="0" smtClean="0">
                    <a:solidFill>
                      <a:sysClr val="windowText" lastClr="000000"/>
                    </a:solidFill>
                  </a:rPr>
                  <a:t>Spot </a:t>
                </a:r>
                <a:r>
                  <a:rPr lang="es-CL" b="0" dirty="0" err="1" smtClean="0">
                    <a:solidFill>
                      <a:sysClr val="windowText" lastClr="000000"/>
                    </a:solidFill>
                  </a:rPr>
                  <a:t>price</a:t>
                </a:r>
                <a:r>
                  <a:rPr lang="es-CL" b="0" dirty="0" smtClean="0">
                    <a:solidFill>
                      <a:sysClr val="windowText" lastClr="000000"/>
                    </a:solidFill>
                  </a:rPr>
                  <a:t>  </a:t>
                </a:r>
                <a:r>
                  <a:rPr lang="es-CL" b="0" dirty="0">
                    <a:solidFill>
                      <a:sysClr val="windowText" lastClr="000000"/>
                    </a:solidFill>
                  </a:rPr>
                  <a:t>[USD/</a:t>
                </a:r>
                <a:r>
                  <a:rPr lang="es-CL" b="0" dirty="0" err="1">
                    <a:solidFill>
                      <a:sysClr val="windowText" lastClr="000000"/>
                    </a:solidFill>
                  </a:rPr>
                  <a:t>MWh</a:t>
                </a:r>
                <a:r>
                  <a:rPr lang="es-CL" b="0" dirty="0">
                    <a:solidFill>
                      <a:sysClr val="windowText" lastClr="000000"/>
                    </a:solidFill>
                  </a:rPr>
                  <a:t>]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037038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7256769449859"/>
          <c:y val="0.0189887792686103"/>
          <c:w val="0.875696892264496"/>
          <c:h val="0.821519391453506"/>
        </c:manualLayout>
      </c:layout>
      <c:lineChart>
        <c:grouping val="standard"/>
        <c:varyColors val="0"/>
        <c:ser>
          <c:idx val="1"/>
          <c:order val="0"/>
          <c:tx>
            <c:strRef>
              <c:f>Conjunto!$C$37</c:f>
              <c:strCache>
                <c:ptCount val="1"/>
                <c:pt idx="0">
                  <c:v>Andes Solar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Conjunto!$C$38:$C$61</c:f>
              <c:numCache>
                <c:formatCode>0.00</c:formatCode>
                <c:ptCount val="24"/>
                <c:pt idx="0">
                  <c:v>84.03831846575345</c:v>
                </c:pt>
                <c:pt idx="1">
                  <c:v>78.13124153005452</c:v>
                </c:pt>
                <c:pt idx="2">
                  <c:v>73.72175510928946</c:v>
                </c:pt>
                <c:pt idx="3">
                  <c:v>70.5912731693989</c:v>
                </c:pt>
                <c:pt idx="4">
                  <c:v>69.5972321311475</c:v>
                </c:pt>
                <c:pt idx="5">
                  <c:v>67.55138068306013</c:v>
                </c:pt>
                <c:pt idx="6">
                  <c:v>66.77997792349713</c:v>
                </c:pt>
                <c:pt idx="7">
                  <c:v>63.94947833333335</c:v>
                </c:pt>
                <c:pt idx="8">
                  <c:v>53.25700245901631</c:v>
                </c:pt>
                <c:pt idx="9">
                  <c:v>47.63593713114755</c:v>
                </c:pt>
                <c:pt idx="10">
                  <c:v>47.25459532786882</c:v>
                </c:pt>
                <c:pt idx="11">
                  <c:v>47.90270513661203</c:v>
                </c:pt>
                <c:pt idx="12">
                  <c:v>46.53237740437158</c:v>
                </c:pt>
                <c:pt idx="13">
                  <c:v>43.46450415300544</c:v>
                </c:pt>
                <c:pt idx="14">
                  <c:v>42.03100234972677</c:v>
                </c:pt>
                <c:pt idx="15">
                  <c:v>42.41965683060108</c:v>
                </c:pt>
                <c:pt idx="16">
                  <c:v>44.3223986338798</c:v>
                </c:pt>
                <c:pt idx="17">
                  <c:v>51.31053907103819</c:v>
                </c:pt>
                <c:pt idx="18">
                  <c:v>61.16128153005458</c:v>
                </c:pt>
                <c:pt idx="19">
                  <c:v>71.70616092896182</c:v>
                </c:pt>
                <c:pt idx="20">
                  <c:v>80.99568234972669</c:v>
                </c:pt>
                <c:pt idx="21">
                  <c:v>88.71907516393439</c:v>
                </c:pt>
                <c:pt idx="22">
                  <c:v>90.66346666666668</c:v>
                </c:pt>
                <c:pt idx="23">
                  <c:v>87.69410887978127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A88-4153-AE65-652A2BBDB44C}"/>
            </c:ext>
          </c:extLst>
        </c:ser>
        <c:ser>
          <c:idx val="2"/>
          <c:order val="1"/>
          <c:tx>
            <c:strRef>
              <c:f>Conjunto!$D$37</c:f>
              <c:strCache>
                <c:ptCount val="1"/>
                <c:pt idx="0">
                  <c:v>Finis Terrae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Conjunto!$D$38:$D$61</c:f>
              <c:numCache>
                <c:formatCode>0.00</c:formatCode>
                <c:ptCount val="24"/>
                <c:pt idx="0">
                  <c:v>81.94241087671234</c:v>
                </c:pt>
                <c:pt idx="1">
                  <c:v>76.18200827868836</c:v>
                </c:pt>
                <c:pt idx="2">
                  <c:v>71.88325581967211</c:v>
                </c:pt>
                <c:pt idx="3">
                  <c:v>68.83038612021855</c:v>
                </c:pt>
                <c:pt idx="4">
                  <c:v>67.86821530054638</c:v>
                </c:pt>
                <c:pt idx="5">
                  <c:v>65.86229081967211</c:v>
                </c:pt>
                <c:pt idx="6">
                  <c:v>65.1077143989071</c:v>
                </c:pt>
                <c:pt idx="7">
                  <c:v>62.35122117486328</c:v>
                </c:pt>
                <c:pt idx="8">
                  <c:v>51.92329975409832</c:v>
                </c:pt>
                <c:pt idx="9">
                  <c:v>46.4627286065574</c:v>
                </c:pt>
                <c:pt idx="10">
                  <c:v>46.08682087431688</c:v>
                </c:pt>
                <c:pt idx="11">
                  <c:v>46.72647961748633</c:v>
                </c:pt>
                <c:pt idx="12">
                  <c:v>45.40113464480876</c:v>
                </c:pt>
                <c:pt idx="13">
                  <c:v>42.41444554644809</c:v>
                </c:pt>
                <c:pt idx="14">
                  <c:v>41.025382568306</c:v>
                </c:pt>
                <c:pt idx="15">
                  <c:v>41.4027192349727</c:v>
                </c:pt>
                <c:pt idx="16">
                  <c:v>43.25253721311478</c:v>
                </c:pt>
                <c:pt idx="17">
                  <c:v>50.01980688524582</c:v>
                </c:pt>
                <c:pt idx="18">
                  <c:v>59.60264653005466</c:v>
                </c:pt>
                <c:pt idx="19">
                  <c:v>69.90445095628408</c:v>
                </c:pt>
                <c:pt idx="20">
                  <c:v>79.00511773224038</c:v>
                </c:pt>
                <c:pt idx="21">
                  <c:v>86.55551991803271</c:v>
                </c:pt>
                <c:pt idx="22">
                  <c:v>88.46603551912571</c:v>
                </c:pt>
                <c:pt idx="23">
                  <c:v>85.54164120218577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6A88-4153-AE65-652A2BBDB44C}"/>
            </c:ext>
          </c:extLst>
        </c:ser>
        <c:ser>
          <c:idx val="3"/>
          <c:order val="2"/>
          <c:tx>
            <c:strRef>
              <c:f>Conjunto!$E$37</c:f>
              <c:strCache>
                <c:ptCount val="1"/>
                <c:pt idx="0">
                  <c:v>La Huayca II</c:v>
                </c:pt>
              </c:strCache>
            </c:strRef>
          </c:tx>
          <c:spPr>
            <a:ln w="127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val>
            <c:numRef>
              <c:f>Conjunto!$E$38:$E$61</c:f>
              <c:numCache>
                <c:formatCode>0.00</c:formatCode>
                <c:ptCount val="24"/>
                <c:pt idx="0">
                  <c:v>85.45245263013693</c:v>
                </c:pt>
                <c:pt idx="1">
                  <c:v>79.41621027322406</c:v>
                </c:pt>
                <c:pt idx="2">
                  <c:v>74.92864841530054</c:v>
                </c:pt>
                <c:pt idx="3">
                  <c:v>71.73739407103826</c:v>
                </c:pt>
                <c:pt idx="4">
                  <c:v>70.73825295081963</c:v>
                </c:pt>
                <c:pt idx="5">
                  <c:v>68.64372300546448</c:v>
                </c:pt>
                <c:pt idx="6">
                  <c:v>67.8465884699454</c:v>
                </c:pt>
                <c:pt idx="7">
                  <c:v>64.98391773224041</c:v>
                </c:pt>
                <c:pt idx="8">
                  <c:v>54.13676101092895</c:v>
                </c:pt>
                <c:pt idx="9">
                  <c:v>48.41674273224043</c:v>
                </c:pt>
                <c:pt idx="10">
                  <c:v>48.01016986338799</c:v>
                </c:pt>
                <c:pt idx="11">
                  <c:v>48.68536273224043</c:v>
                </c:pt>
                <c:pt idx="12">
                  <c:v>47.30912519125684</c:v>
                </c:pt>
                <c:pt idx="13">
                  <c:v>44.20034174863388</c:v>
                </c:pt>
                <c:pt idx="14">
                  <c:v>42.74566718579226</c:v>
                </c:pt>
                <c:pt idx="15">
                  <c:v>43.13877390710383</c:v>
                </c:pt>
                <c:pt idx="16">
                  <c:v>45.06768106557378</c:v>
                </c:pt>
                <c:pt idx="17">
                  <c:v>52.18012330601093</c:v>
                </c:pt>
                <c:pt idx="18">
                  <c:v>62.23662841530052</c:v>
                </c:pt>
                <c:pt idx="19">
                  <c:v>73.01468581967222</c:v>
                </c:pt>
                <c:pt idx="20">
                  <c:v>82.4499718852459</c:v>
                </c:pt>
                <c:pt idx="21">
                  <c:v>90.29024092896172</c:v>
                </c:pt>
                <c:pt idx="22">
                  <c:v>92.27499415300541</c:v>
                </c:pt>
                <c:pt idx="23">
                  <c:v>89.22060081967217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6A88-4153-AE65-652A2BBDB44C}"/>
            </c:ext>
          </c:extLst>
        </c:ser>
        <c:ser>
          <c:idx val="4"/>
          <c:order val="3"/>
          <c:tx>
            <c:strRef>
              <c:f>Conjunto!$F$37</c:f>
              <c:strCache>
                <c:ptCount val="1"/>
                <c:pt idx="0">
                  <c:v>María Elena</c:v>
                </c:pt>
              </c:strCache>
            </c:strRef>
          </c:tx>
          <c:spPr>
            <a:ln w="158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Conjunto!$F$38:$F$61</c:f>
              <c:numCache>
                <c:formatCode>0.00</c:formatCode>
                <c:ptCount val="24"/>
                <c:pt idx="0">
                  <c:v>83.11429211940293</c:v>
                </c:pt>
                <c:pt idx="1">
                  <c:v>77.2986956417911</c:v>
                </c:pt>
                <c:pt idx="2">
                  <c:v>73.25490665671643</c:v>
                </c:pt>
                <c:pt idx="3">
                  <c:v>70.46239650746257</c:v>
                </c:pt>
                <c:pt idx="4">
                  <c:v>69.3974532238806</c:v>
                </c:pt>
                <c:pt idx="5">
                  <c:v>67.12998955223865</c:v>
                </c:pt>
                <c:pt idx="6">
                  <c:v>66.5377277910448</c:v>
                </c:pt>
                <c:pt idx="7">
                  <c:v>63.6421019701493</c:v>
                </c:pt>
                <c:pt idx="8">
                  <c:v>52.95560776119392</c:v>
                </c:pt>
                <c:pt idx="9">
                  <c:v>47.27740014925373</c:v>
                </c:pt>
                <c:pt idx="10">
                  <c:v>46.69427707462685</c:v>
                </c:pt>
                <c:pt idx="11">
                  <c:v>47.20388928358204</c:v>
                </c:pt>
                <c:pt idx="12">
                  <c:v>45.83551179104477</c:v>
                </c:pt>
                <c:pt idx="13">
                  <c:v>42.82088447761181</c:v>
                </c:pt>
                <c:pt idx="14">
                  <c:v>41.36385262686564</c:v>
                </c:pt>
                <c:pt idx="15">
                  <c:v>41.7279525970149</c:v>
                </c:pt>
                <c:pt idx="16">
                  <c:v>43.82416817910448</c:v>
                </c:pt>
                <c:pt idx="17">
                  <c:v>50.87774662686563</c:v>
                </c:pt>
                <c:pt idx="18">
                  <c:v>60.80691131343282</c:v>
                </c:pt>
                <c:pt idx="19">
                  <c:v>71.51179011940293</c:v>
                </c:pt>
                <c:pt idx="20">
                  <c:v>80.98058683582079</c:v>
                </c:pt>
                <c:pt idx="21">
                  <c:v>88.80560143283572</c:v>
                </c:pt>
                <c:pt idx="22">
                  <c:v>90.68298564179099</c:v>
                </c:pt>
                <c:pt idx="23">
                  <c:v>87.65627032835816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6A88-4153-AE65-652A2BBDB44C}"/>
            </c:ext>
          </c:extLst>
        </c:ser>
        <c:ser>
          <c:idx val="5"/>
          <c:order val="4"/>
          <c:tx>
            <c:strRef>
              <c:f>Conjunto!$G$37</c:f>
              <c:strCache>
                <c:ptCount val="1"/>
                <c:pt idx="0">
                  <c:v>Solar Jama</c:v>
                </c:pt>
              </c:strCache>
            </c:strRef>
          </c:tx>
          <c:spPr>
            <a:ln w="127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val>
            <c:numRef>
              <c:f>Conjunto!$G$38:$G$61</c:f>
              <c:numCache>
                <c:formatCode>0.00</c:formatCode>
                <c:ptCount val="24"/>
                <c:pt idx="0">
                  <c:v>82.43680315068482</c:v>
                </c:pt>
                <c:pt idx="1">
                  <c:v>76.27154562841536</c:v>
                </c:pt>
                <c:pt idx="2">
                  <c:v>71.69197893442607</c:v>
                </c:pt>
                <c:pt idx="3">
                  <c:v>69.8160889617486</c:v>
                </c:pt>
                <c:pt idx="4">
                  <c:v>69.11846431693974</c:v>
                </c:pt>
                <c:pt idx="5">
                  <c:v>66.97774322404376</c:v>
                </c:pt>
                <c:pt idx="6">
                  <c:v>67.58333199453548</c:v>
                </c:pt>
                <c:pt idx="7">
                  <c:v>65.2444661202186</c:v>
                </c:pt>
                <c:pt idx="8">
                  <c:v>52.99417551912563</c:v>
                </c:pt>
                <c:pt idx="9">
                  <c:v>49.606361420765</c:v>
                </c:pt>
                <c:pt idx="10">
                  <c:v>49.1416128688525</c:v>
                </c:pt>
                <c:pt idx="11">
                  <c:v>49.5617694535519</c:v>
                </c:pt>
                <c:pt idx="12">
                  <c:v>46.85259603825131</c:v>
                </c:pt>
                <c:pt idx="13">
                  <c:v>43.99974601092895</c:v>
                </c:pt>
                <c:pt idx="14">
                  <c:v>42.61527196721303</c:v>
                </c:pt>
                <c:pt idx="15">
                  <c:v>43.97931505464478</c:v>
                </c:pt>
                <c:pt idx="16">
                  <c:v>45.59638759562839</c:v>
                </c:pt>
                <c:pt idx="17">
                  <c:v>52.21884620218582</c:v>
                </c:pt>
                <c:pt idx="18">
                  <c:v>61.99703677595631</c:v>
                </c:pt>
                <c:pt idx="19">
                  <c:v>72.28010204918035</c:v>
                </c:pt>
                <c:pt idx="20">
                  <c:v>80.45337614754089</c:v>
                </c:pt>
                <c:pt idx="21">
                  <c:v>86.09861614754101</c:v>
                </c:pt>
                <c:pt idx="22">
                  <c:v>88.13180322404372</c:v>
                </c:pt>
                <c:pt idx="23">
                  <c:v>84.86696707650266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6A88-4153-AE65-652A2BBDB44C}"/>
            </c:ext>
          </c:extLst>
        </c:ser>
        <c:ser>
          <c:idx val="6"/>
          <c:order val="5"/>
          <c:tx>
            <c:strRef>
              <c:f>Conjunto!$H$37</c:f>
              <c:strCache>
                <c:ptCount val="1"/>
                <c:pt idx="0">
                  <c:v>Valle los Vientos</c:v>
                </c:pt>
              </c:strCache>
            </c:strRef>
          </c:tx>
          <c:spPr>
            <a:ln w="3810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Conjunto!$H$38:$H$61</c:f>
              <c:numCache>
                <c:formatCode>General</c:formatCode>
                <c:ptCount val="24"/>
                <c:pt idx="10">
                  <c:v>0.0</c:v>
                </c:pt>
                <c:pt idx="16">
                  <c:v>0.0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6A88-4153-AE65-652A2BBDB4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08182008"/>
        <c:axId val="-2110541784"/>
      </c:lineChart>
      <c:catAx>
        <c:axId val="-2108182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L" b="0" cap="none" dirty="0" err="1">
                    <a:solidFill>
                      <a:sysClr val="windowText" lastClr="000000"/>
                    </a:solidFill>
                    <a:latin typeface="+mn-lt"/>
                  </a:rPr>
                  <a:t>H</a:t>
                </a:r>
                <a:r>
                  <a:rPr lang="es-CL" b="0" cap="none" dirty="0" err="1" smtClean="0">
                    <a:solidFill>
                      <a:sysClr val="windowText" lastClr="000000"/>
                    </a:solidFill>
                    <a:latin typeface="+mn-lt"/>
                  </a:rPr>
                  <a:t>ours</a:t>
                </a:r>
                <a:endParaRPr lang="es-CL" b="0" cap="none" dirty="0">
                  <a:solidFill>
                    <a:sysClr val="windowText" lastClr="000000"/>
                  </a:solidFill>
                  <a:latin typeface="+mn-lt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2110541784"/>
        <c:crosses val="autoZero"/>
        <c:auto val="1"/>
        <c:lblAlgn val="ctr"/>
        <c:lblOffset val="100"/>
        <c:noMultiLvlLbl val="0"/>
      </c:catAx>
      <c:valAx>
        <c:axId val="-2110541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L" b="0" dirty="0" smtClean="0">
                    <a:solidFill>
                      <a:sysClr val="windowText" lastClr="000000"/>
                    </a:solidFill>
                  </a:rPr>
                  <a:t>Spot </a:t>
                </a:r>
                <a:r>
                  <a:rPr lang="es-CL" b="0" dirty="0" err="1" smtClean="0">
                    <a:solidFill>
                      <a:sysClr val="windowText" lastClr="000000"/>
                    </a:solidFill>
                  </a:rPr>
                  <a:t>price</a:t>
                </a:r>
                <a:r>
                  <a:rPr lang="es-CL" b="0" dirty="0" smtClean="0">
                    <a:solidFill>
                      <a:sysClr val="windowText" lastClr="000000"/>
                    </a:solidFill>
                  </a:rPr>
                  <a:t>  </a:t>
                </a:r>
                <a:r>
                  <a:rPr lang="es-CL" b="0" dirty="0">
                    <a:solidFill>
                      <a:sysClr val="windowText" lastClr="000000"/>
                    </a:solidFill>
                  </a:rPr>
                  <a:t>[USD/</a:t>
                </a:r>
                <a:r>
                  <a:rPr lang="es-CL" b="0" dirty="0" err="1">
                    <a:solidFill>
                      <a:sysClr val="windowText" lastClr="000000"/>
                    </a:solidFill>
                  </a:rPr>
                  <a:t>MWh</a:t>
                </a:r>
                <a:r>
                  <a:rPr lang="es-CL" b="0" dirty="0">
                    <a:solidFill>
                      <a:sysClr val="windowText" lastClr="000000"/>
                    </a:solidFill>
                  </a:rPr>
                  <a:t>]</a:t>
                </a:r>
              </a:p>
            </c:rich>
          </c:tx>
          <c:layout>
            <c:manualLayout>
              <c:xMode val="edge"/>
              <c:yMode val="edge"/>
              <c:x val="0.00339171715963184"/>
              <c:y val="0.11015368078462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2108182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Sheet3!$D$5</c:f>
              <c:strCache>
                <c:ptCount val="1"/>
                <c:pt idx="0">
                  <c:v>No storage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Sheet3!$D$6:$D$29</c:f>
              <c:numCache>
                <c:formatCode>0</c:formatCode>
                <c:ptCount val="2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0.1028</c:v>
                </c:pt>
                <c:pt idx="7">
                  <c:v>30.1341</c:v>
                </c:pt>
                <c:pt idx="8">
                  <c:v>138.7795</c:v>
                </c:pt>
                <c:pt idx="9">
                  <c:v>187.5793</c:v>
                </c:pt>
                <c:pt idx="10">
                  <c:v>194.9042</c:v>
                </c:pt>
                <c:pt idx="11">
                  <c:v>194.6842</c:v>
                </c:pt>
                <c:pt idx="12">
                  <c:v>196.0202</c:v>
                </c:pt>
                <c:pt idx="13">
                  <c:v>197.8496</c:v>
                </c:pt>
                <c:pt idx="14">
                  <c:v>198.7758</c:v>
                </c:pt>
                <c:pt idx="15">
                  <c:v>199.1974</c:v>
                </c:pt>
                <c:pt idx="16">
                  <c:v>194.2332</c:v>
                </c:pt>
                <c:pt idx="17">
                  <c:v>161.3823</c:v>
                </c:pt>
                <c:pt idx="18">
                  <c:v>109.6586</c:v>
                </c:pt>
                <c:pt idx="19">
                  <c:v>26.2194</c:v>
                </c:pt>
                <c:pt idx="20">
                  <c:v>0.2809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Sheet3!$E$5</c:f>
              <c:strCache>
                <c:ptCount val="1"/>
                <c:pt idx="0">
                  <c:v>Storage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Sheet3!$E$6:$E$29</c:f>
              <c:numCache>
                <c:formatCode>0</c:formatCode>
                <c:ptCount val="2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0.1028</c:v>
                </c:pt>
                <c:pt idx="7">
                  <c:v>30.1341</c:v>
                </c:pt>
                <c:pt idx="8">
                  <c:v>138.7795</c:v>
                </c:pt>
                <c:pt idx="9">
                  <c:v>150.0</c:v>
                </c:pt>
                <c:pt idx="10">
                  <c:v>150.0</c:v>
                </c:pt>
                <c:pt idx="11">
                  <c:v>150.0</c:v>
                </c:pt>
                <c:pt idx="12">
                  <c:v>150.0</c:v>
                </c:pt>
                <c:pt idx="13">
                  <c:v>150.0</c:v>
                </c:pt>
                <c:pt idx="14">
                  <c:v>150.0</c:v>
                </c:pt>
                <c:pt idx="15">
                  <c:v>150.0</c:v>
                </c:pt>
                <c:pt idx="16">
                  <c:v>150.0</c:v>
                </c:pt>
                <c:pt idx="17">
                  <c:v>150.0</c:v>
                </c:pt>
                <c:pt idx="18">
                  <c:v>150.0</c:v>
                </c:pt>
                <c:pt idx="19">
                  <c:v>150.0</c:v>
                </c:pt>
                <c:pt idx="20">
                  <c:v>135.579</c:v>
                </c:pt>
                <c:pt idx="21">
                  <c:v>0.0</c:v>
                </c:pt>
                <c:pt idx="22">
                  <c:v>0.0</c:v>
                </c:pt>
                <c:pt idx="23">
                  <c:v>0.0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04089752"/>
        <c:axId val="2131803128"/>
      </c:lineChart>
      <c:catAx>
        <c:axId val="-21040897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L"/>
                  <a:t>Hours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131803128"/>
        <c:crosses val="autoZero"/>
        <c:auto val="1"/>
        <c:lblAlgn val="ctr"/>
        <c:lblOffset val="100"/>
        <c:noMultiLvlLbl val="0"/>
      </c:catAx>
      <c:valAx>
        <c:axId val="2131803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L" dirty="0" err="1"/>
                  <a:t>Delivered</a:t>
                </a:r>
                <a:r>
                  <a:rPr lang="es-CL" dirty="0"/>
                  <a:t> </a:t>
                </a:r>
                <a:r>
                  <a:rPr lang="es-CL" dirty="0" err="1"/>
                  <a:t>power</a:t>
                </a:r>
                <a:r>
                  <a:rPr lang="es-CL" dirty="0"/>
                  <a:t> (MW)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2104089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C8F2C3-8EBA-4FB9-ABF2-BA82FB54A624}" type="doc">
      <dgm:prSet loTypeId="urn:microsoft.com/office/officeart/2005/8/layout/cycle2" loCatId="cycle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s-CL"/>
        </a:p>
      </dgm:t>
    </dgm:pt>
    <dgm:pt modelId="{929AA87B-6922-492B-8027-22AEE3B95FBD}">
      <dgm:prSet phldrT="[Text]"/>
      <dgm:spPr>
        <a:solidFill>
          <a:srgbClr val="9966FF"/>
        </a:solidFill>
      </dgm:spPr>
      <dgm:t>
        <a:bodyPr/>
        <a:lstStyle/>
        <a:p>
          <a:r>
            <a:rPr lang="es-CL" dirty="0" smtClean="0">
              <a:latin typeface="Open Sans"/>
            </a:rPr>
            <a:t>G1</a:t>
          </a:r>
          <a:endParaRPr lang="es-CL" dirty="0">
            <a:latin typeface="Open Sans"/>
          </a:endParaRPr>
        </a:p>
      </dgm:t>
    </dgm:pt>
    <dgm:pt modelId="{9555F9F6-EC25-4BD6-818C-D19D8314C579}" type="parTrans" cxnId="{84E4FB48-9E52-4012-B5D1-56D1F43143C4}">
      <dgm:prSet/>
      <dgm:spPr/>
      <dgm:t>
        <a:bodyPr/>
        <a:lstStyle/>
        <a:p>
          <a:endParaRPr lang="es-CL"/>
        </a:p>
      </dgm:t>
    </dgm:pt>
    <dgm:pt modelId="{83EC5FBE-945A-4CC9-9A64-C99D629FB927}" type="sibTrans" cxnId="{84E4FB48-9E52-4012-B5D1-56D1F43143C4}">
      <dgm:prSet/>
      <dgm:spPr/>
      <dgm:t>
        <a:bodyPr/>
        <a:lstStyle/>
        <a:p>
          <a:endParaRPr lang="es-CL"/>
        </a:p>
      </dgm:t>
    </dgm:pt>
    <dgm:pt modelId="{0FD3FFB8-76F0-4760-8051-6AC9E55F0DAA}" type="pres">
      <dgm:prSet presAssocID="{BCC8F2C3-8EBA-4FB9-ABF2-BA82FB54A62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2F3FF213-19D8-43C9-965B-5FD2B67734B5}" type="pres">
      <dgm:prSet presAssocID="{929AA87B-6922-492B-8027-22AEE3B95FBD}" presName="node" presStyleLbl="node1" presStyleIdx="0" presStyleCnt="1" custRadScaleRad="42639" custRadScaleInc="-162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9FD6CE8C-90F0-43E1-B879-3F653C2C010E}" type="presOf" srcId="{BCC8F2C3-8EBA-4FB9-ABF2-BA82FB54A624}" destId="{0FD3FFB8-76F0-4760-8051-6AC9E55F0DAA}" srcOrd="0" destOrd="0" presId="urn:microsoft.com/office/officeart/2005/8/layout/cycle2"/>
    <dgm:cxn modelId="{29B45EEC-C5FA-497C-85B4-7697E3BAD025}" type="presOf" srcId="{929AA87B-6922-492B-8027-22AEE3B95FBD}" destId="{2F3FF213-19D8-43C9-965B-5FD2B67734B5}" srcOrd="0" destOrd="0" presId="urn:microsoft.com/office/officeart/2005/8/layout/cycle2"/>
    <dgm:cxn modelId="{84E4FB48-9E52-4012-B5D1-56D1F43143C4}" srcId="{BCC8F2C3-8EBA-4FB9-ABF2-BA82FB54A624}" destId="{929AA87B-6922-492B-8027-22AEE3B95FBD}" srcOrd="0" destOrd="0" parTransId="{9555F9F6-EC25-4BD6-818C-D19D8314C579}" sibTransId="{83EC5FBE-945A-4CC9-9A64-C99D629FB927}"/>
    <dgm:cxn modelId="{30F3847E-C152-4F98-85F4-8572C72547E9}" type="presParOf" srcId="{0FD3FFB8-76F0-4760-8051-6AC9E55F0DAA}" destId="{2F3FF213-19D8-43C9-965B-5FD2B67734B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C8F2C3-8EBA-4FB9-ABF2-BA82FB54A624}" type="doc">
      <dgm:prSet loTypeId="urn:microsoft.com/office/officeart/2005/8/layout/cycle2" loCatId="cycle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s-CL"/>
        </a:p>
      </dgm:t>
    </dgm:pt>
    <dgm:pt modelId="{929AA87B-6922-492B-8027-22AEE3B95FBD}">
      <dgm:prSet phldrT="[Text]"/>
      <dgm:spPr>
        <a:solidFill>
          <a:srgbClr val="9966FF"/>
        </a:solidFill>
      </dgm:spPr>
      <dgm:t>
        <a:bodyPr/>
        <a:lstStyle/>
        <a:p>
          <a:r>
            <a:rPr lang="es-CL" dirty="0" smtClean="0">
              <a:latin typeface="Open Sans"/>
            </a:rPr>
            <a:t>G2</a:t>
          </a:r>
          <a:endParaRPr lang="es-CL" dirty="0">
            <a:latin typeface="Open Sans"/>
          </a:endParaRPr>
        </a:p>
      </dgm:t>
    </dgm:pt>
    <dgm:pt modelId="{9555F9F6-EC25-4BD6-818C-D19D8314C579}" type="parTrans" cxnId="{84E4FB48-9E52-4012-B5D1-56D1F43143C4}">
      <dgm:prSet/>
      <dgm:spPr/>
      <dgm:t>
        <a:bodyPr/>
        <a:lstStyle/>
        <a:p>
          <a:endParaRPr lang="es-CL"/>
        </a:p>
      </dgm:t>
    </dgm:pt>
    <dgm:pt modelId="{83EC5FBE-945A-4CC9-9A64-C99D629FB927}" type="sibTrans" cxnId="{84E4FB48-9E52-4012-B5D1-56D1F43143C4}">
      <dgm:prSet/>
      <dgm:spPr/>
      <dgm:t>
        <a:bodyPr/>
        <a:lstStyle/>
        <a:p>
          <a:endParaRPr lang="es-CL"/>
        </a:p>
      </dgm:t>
    </dgm:pt>
    <dgm:pt modelId="{0FD3FFB8-76F0-4760-8051-6AC9E55F0DAA}" type="pres">
      <dgm:prSet presAssocID="{BCC8F2C3-8EBA-4FB9-ABF2-BA82FB54A62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2F3FF213-19D8-43C9-965B-5FD2B67734B5}" type="pres">
      <dgm:prSet presAssocID="{929AA87B-6922-492B-8027-22AEE3B95FBD}" presName="node" presStyleLbl="node1" presStyleIdx="0" presStyleCnt="1" custRadScaleRad="153500" custRadScaleInc="1105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E2C5CA33-9CF1-4D65-9877-CA6B21D745D3}" type="presOf" srcId="{BCC8F2C3-8EBA-4FB9-ABF2-BA82FB54A624}" destId="{0FD3FFB8-76F0-4760-8051-6AC9E55F0DAA}" srcOrd="0" destOrd="0" presId="urn:microsoft.com/office/officeart/2005/8/layout/cycle2"/>
    <dgm:cxn modelId="{84E4FB48-9E52-4012-B5D1-56D1F43143C4}" srcId="{BCC8F2C3-8EBA-4FB9-ABF2-BA82FB54A624}" destId="{929AA87B-6922-492B-8027-22AEE3B95FBD}" srcOrd="0" destOrd="0" parTransId="{9555F9F6-EC25-4BD6-818C-D19D8314C579}" sibTransId="{83EC5FBE-945A-4CC9-9A64-C99D629FB927}"/>
    <dgm:cxn modelId="{91C84FAD-6DF8-4889-B526-78470E58EC8B}" type="presOf" srcId="{929AA87B-6922-492B-8027-22AEE3B95FBD}" destId="{2F3FF213-19D8-43C9-965B-5FD2B67734B5}" srcOrd="0" destOrd="0" presId="urn:microsoft.com/office/officeart/2005/8/layout/cycle2"/>
    <dgm:cxn modelId="{4E31D115-3AFC-4A30-A518-DF100EAFCD94}" type="presParOf" srcId="{0FD3FFB8-76F0-4760-8051-6AC9E55F0DAA}" destId="{2F3FF213-19D8-43C9-965B-5FD2B67734B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3FF213-19D8-43C9-965B-5FD2B67734B5}">
      <dsp:nvSpPr>
        <dsp:cNvPr id="0" name=""/>
        <dsp:cNvSpPr/>
      </dsp:nvSpPr>
      <dsp:spPr>
        <a:xfrm>
          <a:off x="0" y="228714"/>
          <a:ext cx="678426" cy="678426"/>
        </a:xfrm>
        <a:prstGeom prst="ellipse">
          <a:avLst/>
        </a:prstGeom>
        <a:solidFill>
          <a:srgbClr val="9966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>
              <a:latin typeface="Open Sans"/>
            </a:rPr>
            <a:t>G1</a:t>
          </a:r>
          <a:endParaRPr lang="es-CL" sz="2400" kern="1200" dirty="0">
            <a:latin typeface="Open Sans"/>
          </a:endParaRPr>
        </a:p>
      </dsp:txBody>
      <dsp:txXfrm>
        <a:off x="99353" y="328067"/>
        <a:ext cx="479720" cy="4797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3FF213-19D8-43C9-965B-5FD2B67734B5}">
      <dsp:nvSpPr>
        <dsp:cNvPr id="0" name=""/>
        <dsp:cNvSpPr/>
      </dsp:nvSpPr>
      <dsp:spPr>
        <a:xfrm>
          <a:off x="0" y="0"/>
          <a:ext cx="678426" cy="678426"/>
        </a:xfrm>
        <a:prstGeom prst="ellipse">
          <a:avLst/>
        </a:prstGeom>
        <a:solidFill>
          <a:srgbClr val="9966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>
              <a:latin typeface="Open Sans"/>
            </a:rPr>
            <a:t>G2</a:t>
          </a:r>
          <a:endParaRPr lang="es-CL" sz="2400" kern="1200" dirty="0">
            <a:latin typeface="Open Sans"/>
          </a:endParaRPr>
        </a:p>
      </dsp:txBody>
      <dsp:txXfrm>
        <a:off x="99353" y="99353"/>
        <a:ext cx="479720" cy="479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61C5132-FFA3-4B02-9F09-22FCF40EFA74}" type="datetimeFigureOut">
              <a:rPr lang="en-US" smtClean="0"/>
              <a:t>05-09-17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B3C20D7-F8F1-4196-9585-26F31AFC85C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62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B6E42C9-243F-4DC5-AFF6-9D56B5FA9D63}" type="datetimeFigureOut">
              <a:rPr lang="en-US" smtClean="0"/>
              <a:t>05-09-17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AEC444-603B-4F09-9A06-5917518DD90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255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invGray">
          <a:xfrm>
            <a:off x="0" y="3936697"/>
            <a:ext cx="12192000" cy="2103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1" y="4114800"/>
            <a:ext cx="10515598" cy="1158446"/>
          </a:xfrm>
        </p:spPr>
        <p:txBody>
          <a:bodyPr anchor="b">
            <a:normAutofit/>
          </a:bodyPr>
          <a:lstStyle>
            <a:lvl1pPr algn="l">
              <a:defRPr sz="5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1" y="5338170"/>
            <a:ext cx="10515598" cy="474836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72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05-09-17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57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41693" y="365125"/>
            <a:ext cx="1600200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5344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05-09-17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25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05-09-17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176964"/>
            <a:ext cx="12192000" cy="6810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5576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0" y="1585043"/>
            <a:ext cx="12192000" cy="27632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786" y="1585043"/>
            <a:ext cx="9601200" cy="1838519"/>
          </a:xfrm>
        </p:spPr>
        <p:txBody>
          <a:bodyPr anchor="b">
            <a:normAutofit/>
          </a:bodyPr>
          <a:lstStyle>
            <a:lvl1pPr>
              <a:defRPr sz="5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7786" y="3622000"/>
            <a:ext cx="9601200" cy="475488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735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943872" y="5877272"/>
            <a:ext cx="7248128" cy="9807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494387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167" y="1359597"/>
            <a:ext cx="3961656" cy="114522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3029" y="2636912"/>
            <a:ext cx="381764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rgbClr val="7030A0"/>
                </a:solidFill>
              </a:defRPr>
            </a:lvl1pPr>
            <a:lvl2pPr>
              <a:defRPr sz="1800">
                <a:solidFill>
                  <a:srgbClr val="7030A0"/>
                </a:solidFill>
              </a:defRPr>
            </a:lvl2pPr>
            <a:lvl3pPr>
              <a:defRPr sz="1600">
                <a:solidFill>
                  <a:srgbClr val="7030A0"/>
                </a:solidFill>
              </a:defRPr>
            </a:lvl3pPr>
            <a:lvl4pPr>
              <a:defRPr sz="1400">
                <a:solidFill>
                  <a:srgbClr val="7030A0"/>
                </a:solidFill>
              </a:defRPr>
            </a:lvl4pPr>
            <a:lvl5pPr>
              <a:defRPr sz="1400">
                <a:solidFill>
                  <a:srgbClr val="7030A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825625"/>
            <a:ext cx="5029200" cy="4351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05-09-17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7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828800"/>
            <a:ext cx="5029200" cy="685800"/>
          </a:xfrm>
        </p:spPr>
        <p:txBody>
          <a:bodyPr anchor="ctr">
            <a:normAutofit/>
          </a:bodyPr>
          <a:lstStyle>
            <a:lvl1pPr marL="0" indent="0">
              <a:spcBef>
                <a:spcPts val="100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14600"/>
            <a:ext cx="5029200" cy="36750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6188" y="1828800"/>
            <a:ext cx="5029200" cy="685800"/>
          </a:xfrm>
        </p:spPr>
        <p:txBody>
          <a:bodyPr anchor="ctr">
            <a:normAutofit/>
          </a:bodyPr>
          <a:lstStyle>
            <a:lvl1pPr marL="0" indent="0">
              <a:spcBef>
                <a:spcPts val="100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6188" y="2514600"/>
            <a:ext cx="5029200" cy="36750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05-09-17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994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05-09-17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45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05-09-17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30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4800" y="1524000"/>
            <a:ext cx="3429000" cy="1905000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400800" cy="52578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4800" y="3581400"/>
            <a:ext cx="3429000" cy="182880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05-09-17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61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4800" y="1527048"/>
            <a:ext cx="3429000" cy="1901952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198" y="685800"/>
            <a:ext cx="6400800" cy="5257800"/>
          </a:xfrm>
        </p:spPr>
        <p:txBody>
          <a:bodyPr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4800" y="3581400"/>
            <a:ext cx="3428999" cy="182880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05-09-17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79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invGray">
          <a:xfrm>
            <a:off x="0" y="6492239"/>
            <a:ext cx="12188825" cy="36576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1634" y="476672"/>
            <a:ext cx="10515600" cy="7596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85939" y="6549715"/>
            <a:ext cx="1667860" cy="2292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>
                    <a:lumMod val="40000"/>
                    <a:lumOff val="60000"/>
                  </a:schemeClr>
                </a:solidFill>
              </a:defRPr>
            </a:lvl1pPr>
          </a:lstStyle>
          <a:p>
            <a:fld id="{B0FE2824-C2A0-4931-BB32-60B24BDBB3CC}" type="datetimeFigureOut">
              <a:rPr lang="en-US" smtClean="0"/>
              <a:pPr/>
              <a:t>05-09-17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000" y="6549715"/>
            <a:ext cx="8442158" cy="2292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53799" y="6549715"/>
            <a:ext cx="446361" cy="2292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>
                    <a:lumMod val="40000"/>
                    <a:lumOff val="60000"/>
                  </a:schemeClr>
                </a:solidFill>
              </a:defRPr>
            </a:lvl1pPr>
          </a:lstStyle>
          <a:p>
            <a:fld id="{B13333A4-2EF1-4B79-B68C-AB20E66B482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92238"/>
            <a:ext cx="12192000" cy="3657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5871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Open Sans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rgbClr val="7030A0"/>
          </a:solidFill>
          <a:latin typeface="Open Sans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rgbClr val="7030A0"/>
          </a:solidFill>
          <a:latin typeface="Open Sans"/>
          <a:ea typeface="+mn-ea"/>
          <a:cs typeface="+mn-cs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rgbClr val="7030A0"/>
          </a:solidFill>
          <a:latin typeface="Open Sans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rgbClr val="7030A0"/>
          </a:solidFill>
          <a:latin typeface="Open Sans"/>
          <a:ea typeface="+mn-ea"/>
          <a:cs typeface="+mn-cs"/>
        </a:defRPr>
      </a:lvl4pPr>
      <a:lvl5pPr marL="11430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rgbClr val="7030A0"/>
          </a:solidFill>
          <a:latin typeface="Open Sans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Relationship Id="rId3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4" Type="http://schemas.openxmlformats.org/officeDocument/2006/relationships/chart" Target="../charts/chart5.xml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4" Type="http://schemas.openxmlformats.org/officeDocument/2006/relationships/chart" Target="../charts/chart7.xml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diagramData" Target="../diagrams/data2.xml"/><Relationship Id="rId8" Type="http://schemas.openxmlformats.org/officeDocument/2006/relationships/diagramLayout" Target="../diagrams/layout2.xml"/><Relationship Id="rId9" Type="http://schemas.openxmlformats.org/officeDocument/2006/relationships/diagramQuickStyle" Target="../diagrams/quickStyle2.xml"/><Relationship Id="rId10" Type="http://schemas.openxmlformats.org/officeDocument/2006/relationships/diagramColors" Target="../diagrams/colors2.xml"/><Relationship Id="rId11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2" y="1052736"/>
            <a:ext cx="10799368" cy="1838519"/>
          </a:xfrm>
        </p:spPr>
        <p:txBody>
          <a:bodyPr>
            <a:noAutofit/>
          </a:bodyPr>
          <a:lstStyle/>
          <a:p>
            <a:pPr algn="ctr"/>
            <a:r>
              <a:rPr lang="en-US" sz="4000" b="0" dirty="0"/>
              <a:t>Financial Feasibility of Storage Technologies in Electricity </a:t>
            </a:r>
            <a:r>
              <a:rPr lang="en-US" sz="4000" b="0" dirty="0" smtClean="0"/>
              <a:t>Systems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23192" y="2881504"/>
            <a:ext cx="12168808" cy="475488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800" dirty="0"/>
              <a:t>Empirical Evidence from Chile</a:t>
            </a:r>
            <a:endParaRPr lang="es-CL" sz="2800" dirty="0">
              <a:solidFill>
                <a:srgbClr val="7030A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3284984"/>
            <a:ext cx="12192000" cy="14407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Open Sans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1200">
                <a:solidFill>
                  <a:srgbClr val="7030A0"/>
                </a:solidFill>
                <a:latin typeface="Open Sans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800" kern="1200">
                <a:solidFill>
                  <a:srgbClr val="7030A0"/>
                </a:solidFill>
                <a:latin typeface="Open Sans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rgbClr val="7030A0"/>
                </a:solidFill>
                <a:latin typeface="Open Sans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rgbClr val="7030A0"/>
                </a:solidFill>
                <a:latin typeface="Open Sans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pt-BR" sz="2000" dirty="0">
                <a:solidFill>
                  <a:schemeClr val="accent2">
                    <a:lumMod val="75000"/>
                  </a:schemeClr>
                </a:solidFill>
              </a:rPr>
              <a:t>Héctor </a:t>
            </a: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</a:rPr>
              <a:t>Osorio, 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</a:rPr>
              <a:t>Carlos </a:t>
            </a: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</a:rPr>
              <a:t>Silva, 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</a:rPr>
              <a:t>Shahriyar </a:t>
            </a: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</a:rPr>
              <a:t>Nasirov, 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</a:rPr>
              <a:t>and Claudio A. </a:t>
            </a:r>
            <a:r>
              <a:rPr lang="pt-BR" sz="2000" dirty="0" smtClean="0">
                <a:solidFill>
                  <a:schemeClr val="accent2">
                    <a:lumMod val="75000"/>
                  </a:schemeClr>
                </a:solidFill>
              </a:rPr>
              <a:t>Agostini</a:t>
            </a:r>
          </a:p>
          <a:p>
            <a:pPr algn="ctr">
              <a:lnSpc>
                <a:spcPct val="150000"/>
              </a:lnSpc>
            </a:pPr>
            <a:r>
              <a:rPr lang="es-CL" sz="2000" dirty="0" smtClean="0">
                <a:solidFill>
                  <a:schemeClr val="accent2">
                    <a:lumMod val="75000"/>
                  </a:schemeClr>
                </a:solidFill>
              </a:rPr>
              <a:t>Universidad </a:t>
            </a:r>
            <a:r>
              <a:rPr lang="es-CL" sz="2000" dirty="0">
                <a:solidFill>
                  <a:schemeClr val="accent2">
                    <a:lumMod val="75000"/>
                  </a:schemeClr>
                </a:solidFill>
              </a:rPr>
              <a:t>Adolfo </a:t>
            </a:r>
            <a:r>
              <a:rPr lang="es-CL" sz="2000" dirty="0" err="1" smtClean="0">
                <a:solidFill>
                  <a:schemeClr val="accent2">
                    <a:lumMod val="75000"/>
                  </a:schemeClr>
                </a:solidFill>
              </a:rPr>
              <a:t>Ibañez</a:t>
            </a:r>
            <a:endParaRPr lang="es-CL" sz="20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es-CL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52" y="225542"/>
            <a:ext cx="4170559" cy="1098696"/>
          </a:xfrm>
          <a:prstGeom prst="rect">
            <a:avLst/>
          </a:prstGeom>
        </p:spPr>
      </p:pic>
      <p:sp>
        <p:nvSpPr>
          <p:cNvPr id="7" name="4 CuadroTexto"/>
          <p:cNvSpPr txBox="1"/>
          <p:nvPr/>
        </p:nvSpPr>
        <p:spPr>
          <a:xfrm>
            <a:off x="-3876" y="4725773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/>
              </a:rPr>
              <a:t>IAEE 2017</a:t>
            </a:r>
          </a:p>
          <a:p>
            <a:pPr algn="ctr"/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/>
              </a:rPr>
              <a:t>Vienna, Austria, 03-06 September 2017 </a:t>
            </a:r>
          </a:p>
          <a:p>
            <a:pPr algn="ctr"/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/>
              </a:rPr>
              <a:t>Session 6G</a:t>
            </a:r>
          </a:p>
          <a:p>
            <a:pPr algn="ctr"/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/>
              </a:rPr>
              <a:t>Wednesday, September 06, 11:00 am – 12:30 am 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142729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 smtClean="0"/>
              <a:t>Results</a:t>
            </a:r>
            <a:r>
              <a:rPr lang="es-CL" dirty="0" smtClean="0"/>
              <a:t>: Price </a:t>
            </a:r>
            <a:r>
              <a:rPr lang="es-CL" dirty="0" err="1" smtClean="0"/>
              <a:t>arbitrage</a:t>
            </a:r>
            <a:endParaRPr lang="es-CL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1781655"/>
            <a:ext cx="5976664" cy="3592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0" name="Chart 29"/>
          <p:cNvGraphicFramePr/>
          <p:nvPr>
            <p:extLst>
              <p:ext uri="{D42A27DB-BD31-4B8C-83A1-F6EECF244321}">
                <p14:modId xmlns:p14="http://schemas.microsoft.com/office/powerpoint/2010/main" val="3390011973"/>
              </p:ext>
            </p:extLst>
          </p:nvPr>
        </p:nvGraphicFramePr>
        <p:xfrm>
          <a:off x="6731571" y="1957785"/>
          <a:ext cx="504056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809662" y="5357155"/>
            <a:ext cx="51720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Source: Obtained from simulations</a:t>
            </a:r>
            <a:endParaRPr lang="en-US" sz="12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84565" y="5157192"/>
            <a:ext cx="51720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Source: CDEC – SING  2016</a:t>
            </a:r>
            <a:endParaRPr lang="en-US" sz="12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056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err="1" smtClean="0"/>
              <a:t>Results</a:t>
            </a:r>
            <a:r>
              <a:rPr lang="es-CL" dirty="0"/>
              <a:t>: </a:t>
            </a:r>
            <a:r>
              <a:rPr lang="es-CL" dirty="0" err="1"/>
              <a:t>Diminishment</a:t>
            </a:r>
            <a:r>
              <a:rPr lang="es-CL" dirty="0"/>
              <a:t> in </a:t>
            </a:r>
            <a:r>
              <a:rPr lang="es-CL" dirty="0" err="1"/>
              <a:t>transmission</a:t>
            </a:r>
            <a:r>
              <a:rPr lang="es-CL" dirty="0"/>
              <a:t> </a:t>
            </a:r>
            <a:r>
              <a:rPr lang="es-CL" dirty="0" err="1" smtClean="0"/>
              <a:t>losses</a:t>
            </a:r>
            <a:endParaRPr lang="es-CL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1844825"/>
            <a:ext cx="5904656" cy="3549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3" name="Chart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335401"/>
              </p:ext>
            </p:extLst>
          </p:nvPr>
        </p:nvGraphicFramePr>
        <p:xfrm>
          <a:off x="7464152" y="1243228"/>
          <a:ext cx="4104456" cy="2545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4" name="Chart 33"/>
          <p:cNvGraphicFramePr/>
          <p:nvPr>
            <p:extLst>
              <p:ext uri="{D42A27DB-BD31-4B8C-83A1-F6EECF244321}">
                <p14:modId xmlns:p14="http://schemas.microsoft.com/office/powerpoint/2010/main" val="723417423"/>
              </p:ext>
            </p:extLst>
          </p:nvPr>
        </p:nvGraphicFramePr>
        <p:xfrm>
          <a:off x="7733754" y="3933056"/>
          <a:ext cx="3744416" cy="2206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" name="Rectangle 36"/>
          <p:cNvSpPr/>
          <p:nvPr/>
        </p:nvSpPr>
        <p:spPr>
          <a:xfrm>
            <a:off x="6888088" y="3594502"/>
            <a:ext cx="51720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Source: CDEC – SING  2016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888087" y="6093296"/>
            <a:ext cx="51720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Source: CDEC – SING  2016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09662" y="5357155"/>
            <a:ext cx="593441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Source: Obtained from simulations</a:t>
            </a:r>
            <a:endParaRPr lang="en-US" sz="12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62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Results</a:t>
            </a:r>
            <a:r>
              <a:rPr lang="es-CL" dirty="0"/>
              <a:t>: </a:t>
            </a:r>
            <a:r>
              <a:rPr lang="es-CL" dirty="0" smtClean="0"/>
              <a:t>Defer </a:t>
            </a:r>
            <a:r>
              <a:rPr lang="es-CL" dirty="0"/>
              <a:t>of transmission investment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2054223"/>
            <a:ext cx="6326386" cy="3802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3315703038"/>
              </p:ext>
            </p:extLst>
          </p:nvPr>
        </p:nvGraphicFramePr>
        <p:xfrm>
          <a:off x="7536160" y="4057422"/>
          <a:ext cx="3960440" cy="2206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Rectangle 14"/>
          <p:cNvSpPr/>
          <p:nvPr/>
        </p:nvSpPr>
        <p:spPr>
          <a:xfrm>
            <a:off x="623392" y="5949280"/>
            <a:ext cx="63263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Source: Obtained from simulations</a:t>
            </a:r>
            <a:endParaRPr lang="en-US" sz="12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7" name="Chart 16"/>
          <p:cNvGraphicFramePr/>
          <p:nvPr>
            <p:extLst>
              <p:ext uri="{D42A27DB-BD31-4B8C-83A1-F6EECF244321}">
                <p14:modId xmlns:p14="http://schemas.microsoft.com/office/powerpoint/2010/main" val="1986552333"/>
              </p:ext>
            </p:extLst>
          </p:nvPr>
        </p:nvGraphicFramePr>
        <p:xfrm>
          <a:off x="7464152" y="1396948"/>
          <a:ext cx="4608512" cy="2533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Rectangle 17"/>
          <p:cNvSpPr/>
          <p:nvPr/>
        </p:nvSpPr>
        <p:spPr>
          <a:xfrm>
            <a:off x="6888088" y="3666510"/>
            <a:ext cx="51720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Source: CDEC – SING  2016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019925" y="6248345"/>
            <a:ext cx="51720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Source: CDEC – SING  2016</a:t>
            </a:r>
          </a:p>
        </p:txBody>
      </p:sp>
    </p:spTree>
    <p:extLst>
      <p:ext uri="{BB962C8B-B14F-4D97-AF65-F5344CB8AC3E}">
        <p14:creationId xmlns:p14="http://schemas.microsoft.com/office/powerpoint/2010/main" val="328874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err="1" smtClean="0"/>
              <a:t>Conclusion</a:t>
            </a:r>
            <a:endParaRPr lang="es-CL" dirty="0"/>
          </a:p>
        </p:txBody>
      </p:sp>
      <p:sp>
        <p:nvSpPr>
          <p:cNvPr id="8" name="Text Placeholder 3"/>
          <p:cNvSpPr txBox="1">
            <a:spLocks/>
          </p:cNvSpPr>
          <p:nvPr/>
        </p:nvSpPr>
        <p:spPr>
          <a:xfrm>
            <a:off x="407368" y="1484784"/>
            <a:ext cx="9361040" cy="40681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50000"/>
              </a:lnSpc>
              <a:spcBef>
                <a:spcPts val="1300"/>
              </a:spcBef>
              <a:buFont typeface="Arial" pitchFamily="34" charset="0"/>
              <a:buChar char=" "/>
              <a:defRPr sz="1800" kern="1200">
                <a:solidFill>
                  <a:srgbClr val="353B3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accent2"/>
                </a:solidFill>
              </a:rPr>
              <a:t>Energy storage is needed </a:t>
            </a:r>
            <a:r>
              <a:rPr lang="en-US" dirty="0" smtClean="0">
                <a:solidFill>
                  <a:schemeClr val="accent2"/>
                </a:solidFill>
              </a:rPr>
              <a:t>to connect supply and demand of </a:t>
            </a:r>
            <a:r>
              <a:rPr lang="en-US" dirty="0" smtClean="0">
                <a:solidFill>
                  <a:schemeClr val="accent2"/>
                </a:solidFill>
              </a:rPr>
              <a:t>renewables</a:t>
            </a:r>
            <a:endParaRPr lang="en-US" dirty="0">
              <a:solidFill>
                <a:schemeClr val="accent2"/>
              </a:solidFill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accent2"/>
                </a:solidFill>
              </a:rPr>
              <a:t>Energy storage is t</a:t>
            </a:r>
            <a:r>
              <a:rPr lang="en-US" dirty="0" smtClean="0">
                <a:solidFill>
                  <a:schemeClr val="accent2"/>
                </a:solidFill>
              </a:rPr>
              <a:t>echnically </a:t>
            </a:r>
            <a:r>
              <a:rPr lang="en-US" dirty="0" smtClean="0">
                <a:solidFill>
                  <a:schemeClr val="accent2"/>
                </a:solidFill>
              </a:rPr>
              <a:t>capable, but </a:t>
            </a:r>
            <a:r>
              <a:rPr lang="en-US" dirty="0" smtClean="0">
                <a:solidFill>
                  <a:schemeClr val="accent2"/>
                </a:solidFill>
              </a:rPr>
              <a:t>expensive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accent2"/>
                </a:solidFill>
              </a:rPr>
              <a:t>Price arbitrage seems to be the best option</a:t>
            </a:r>
            <a:endParaRPr lang="en-US" dirty="0">
              <a:solidFill>
                <a:schemeClr val="accent2"/>
              </a:solidFill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accent2"/>
                </a:solidFill>
              </a:rPr>
              <a:t>Government subsidies needed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accent2"/>
                </a:solidFill>
              </a:rPr>
              <a:t>Not recommended until price drops to around a third or the obtainable </a:t>
            </a:r>
            <a:r>
              <a:rPr lang="en-US" dirty="0" smtClean="0">
                <a:solidFill>
                  <a:schemeClr val="accent2"/>
                </a:solidFill>
              </a:rPr>
              <a:t>benefits increase</a:t>
            </a:r>
            <a:endParaRPr lang="en-US" dirty="0" smtClean="0">
              <a:solidFill>
                <a:schemeClr val="accent2"/>
              </a:solidFill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en-US" dirty="0">
              <a:solidFill>
                <a:schemeClr val="accent2"/>
              </a:solidFill>
            </a:endParaRP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dirty="0" smtClean="0">
              <a:solidFill>
                <a:schemeClr val="accent2"/>
              </a:solidFill>
            </a:endParaRP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dirty="0" smtClean="0">
              <a:solidFill>
                <a:schemeClr val="accent2"/>
              </a:solidFill>
            </a:endParaRP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srgbClr val="8064A2">
                  <a:lumMod val="75000"/>
                </a:srgbClr>
              </a:solidFill>
              <a:effectLst/>
              <a:uLnTx/>
              <a:uFillTx/>
              <a:latin typeface="Open Sans Light" panose="020B0306030504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1800" b="0" i="0" u="none" strike="noStrike" kern="1200" cap="none" spc="0" normalizeH="0" dirty="0" smtClean="0">
              <a:ln>
                <a:noFill/>
              </a:ln>
              <a:solidFill>
                <a:srgbClr val="8064A2">
                  <a:lumMod val="75000"/>
                </a:srgbClr>
              </a:solidFill>
              <a:effectLst/>
              <a:uLnTx/>
              <a:uFillTx/>
              <a:latin typeface="Open Sans Light" panose="020B0306030504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srgbClr val="353B3F"/>
              </a:solidFill>
              <a:effectLst/>
              <a:uLnTx/>
              <a:uFillTx/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170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634" y="260648"/>
            <a:ext cx="10515600" cy="759618"/>
          </a:xfrm>
        </p:spPr>
        <p:txBody>
          <a:bodyPr/>
          <a:lstStyle/>
          <a:p>
            <a:r>
              <a:rPr lang="en-US" dirty="0" smtClean="0">
                <a:latin typeface="Open Sans"/>
              </a:rPr>
              <a:t>Presentation overview</a:t>
            </a:r>
            <a:endParaRPr lang="en-US" dirty="0">
              <a:latin typeface="Open Sans"/>
            </a:endParaRPr>
          </a:p>
        </p:txBody>
      </p:sp>
      <p:sp>
        <p:nvSpPr>
          <p:cNvPr id="44" name="Text Placeholder 3"/>
          <p:cNvSpPr txBox="1">
            <a:spLocks/>
          </p:cNvSpPr>
          <p:nvPr/>
        </p:nvSpPr>
        <p:spPr>
          <a:xfrm>
            <a:off x="1127448" y="1556791"/>
            <a:ext cx="6480720" cy="406814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91440" indent="-91440" algn="l" defTabSz="914400" rtl="0" eaLnBrk="1" latinLnBrk="0" hangingPunct="1">
              <a:lnSpc>
                <a:spcPct val="150000"/>
              </a:lnSpc>
              <a:spcBef>
                <a:spcPts val="1300"/>
              </a:spcBef>
              <a:buFont typeface="Arial" pitchFamily="34" charset="0"/>
              <a:buChar char=" "/>
              <a:defRPr sz="1800" kern="1200">
                <a:solidFill>
                  <a:srgbClr val="353B3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000" dirty="0" smtClean="0">
                <a:solidFill>
                  <a:schemeClr val="accent2"/>
                </a:solidFill>
              </a:rPr>
              <a:t>Introduction</a:t>
            </a:r>
            <a:endParaRPr lang="en-US" sz="3000" dirty="0" smtClean="0">
              <a:solidFill>
                <a:schemeClr val="accent2"/>
              </a:solidFill>
            </a:endParaRP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000" dirty="0" smtClean="0">
                <a:solidFill>
                  <a:schemeClr val="accent2"/>
                </a:solidFill>
              </a:rPr>
              <a:t>Methodology</a:t>
            </a: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000" dirty="0" smtClean="0">
                <a:solidFill>
                  <a:schemeClr val="accent2"/>
                </a:solidFill>
              </a:rPr>
              <a:t>Results</a:t>
            </a: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000" dirty="0" smtClean="0">
                <a:solidFill>
                  <a:schemeClr val="accent2"/>
                </a:solidFill>
              </a:rPr>
              <a:t>Conclusion</a:t>
            </a: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dirty="0" smtClean="0">
              <a:solidFill>
                <a:srgbClr val="8064A2">
                  <a:lumMod val="75000"/>
                </a:srgbClr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 smtClean="0">
              <a:ln>
                <a:noFill/>
              </a:ln>
              <a:solidFill>
                <a:srgbClr val="8064A2">
                  <a:lumMod val="75000"/>
                </a:srgbClr>
              </a:solidFill>
              <a:effectLst/>
              <a:uLnTx/>
              <a:uFillTx/>
              <a:latin typeface="Open Sans Light" panose="020B0306030504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B3F"/>
                </a:solidFill>
                <a:effectLst/>
                <a:uLnTx/>
                <a:uFillTx/>
                <a:latin typeface="Open Sans Light" panose="020B0306030504020204" pitchFamily="34" charset="0"/>
              </a:rPr>
              <a:t>   </a:t>
            </a: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srgbClr val="353B3F"/>
              </a:solidFill>
              <a:effectLst/>
              <a:uLnTx/>
              <a:uFillTx/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15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ight Arrow 46"/>
          <p:cNvSpPr/>
          <p:nvPr/>
        </p:nvSpPr>
        <p:spPr>
          <a:xfrm rot="19420088">
            <a:off x="2384776" y="3353248"/>
            <a:ext cx="4671192" cy="362481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0" name="Right Arrow 49"/>
          <p:cNvSpPr/>
          <p:nvPr/>
        </p:nvSpPr>
        <p:spPr>
          <a:xfrm rot="21123664">
            <a:off x="2882228" y="4512399"/>
            <a:ext cx="5767756" cy="303936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3555608" y="1391402"/>
            <a:ext cx="1918705" cy="4286171"/>
          </a:xfrm>
          <a:prstGeom prst="roundRect">
            <a:avLst/>
          </a:pr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8399987"/>
              <a:satOff val="23786"/>
              <a:lumOff val="8235"/>
              <a:alphaOff val="0"/>
            </a:schemeClr>
          </a:fillRef>
          <a:effectRef idx="1">
            <a:schemeClr val="accent2">
              <a:hueOff val="-8399987"/>
              <a:satOff val="23786"/>
              <a:lumOff val="8235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lvl="0" algn="ctr"/>
            <a:endParaRPr lang="en-US" sz="2400" dirty="0" smtClean="0">
              <a:latin typeface="Calibri"/>
            </a:endParaRPr>
          </a:p>
          <a:p>
            <a:pPr lvl="0" algn="ctr"/>
            <a:endParaRPr lang="en-US" sz="2400" dirty="0" smtClean="0">
              <a:latin typeface="Calibri"/>
            </a:endParaRPr>
          </a:p>
          <a:p>
            <a:pPr lvl="0" algn="ctr"/>
            <a:endParaRPr lang="en-US" sz="2400" dirty="0" smtClean="0">
              <a:latin typeface="Calibri"/>
            </a:endParaRPr>
          </a:p>
          <a:p>
            <a:pPr lvl="0" algn="ctr"/>
            <a:endParaRPr lang="en-US" sz="2400" dirty="0" smtClean="0">
              <a:latin typeface="Calibri"/>
            </a:endParaRPr>
          </a:p>
          <a:p>
            <a:pPr lvl="0" algn="ctr"/>
            <a:endParaRPr lang="en-US" sz="2400" dirty="0" smtClean="0">
              <a:latin typeface="Calibri"/>
            </a:endParaRPr>
          </a:p>
          <a:p>
            <a:pPr lvl="0" algn="ctr"/>
            <a:r>
              <a:rPr lang="en-US" sz="2400" dirty="0" smtClean="0">
                <a:latin typeface="Calibri"/>
              </a:rPr>
              <a:t>Market of financial bilateral contracts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634" y="260648"/>
            <a:ext cx="10515600" cy="759618"/>
          </a:xfrm>
        </p:spPr>
        <p:txBody>
          <a:bodyPr/>
          <a:lstStyle/>
          <a:p>
            <a:r>
              <a:rPr lang="en-US" dirty="0" smtClean="0">
                <a:latin typeface="Open Sans"/>
              </a:rPr>
              <a:t>Chilean electric market</a:t>
            </a:r>
            <a:endParaRPr lang="en-US" dirty="0">
              <a:latin typeface="Open Sans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99077507"/>
              </p:ext>
            </p:extLst>
          </p:nvPr>
        </p:nvGraphicFramePr>
        <p:xfrm>
          <a:off x="695400" y="1256083"/>
          <a:ext cx="678426" cy="991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2051799" y="4794335"/>
            <a:ext cx="678426" cy="678426"/>
            <a:chOff x="0" y="156360"/>
            <a:chExt cx="678426" cy="678426"/>
          </a:xfrm>
          <a:solidFill>
            <a:srgbClr val="9966FF"/>
          </a:solidFill>
        </p:grpSpPr>
        <p:sp>
          <p:nvSpPr>
            <p:cNvPr id="8" name="Oval 7"/>
            <p:cNvSpPr/>
            <p:nvPr/>
          </p:nvSpPr>
          <p:spPr>
            <a:xfrm>
              <a:off x="0" y="156360"/>
              <a:ext cx="678426" cy="678426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Oval 4"/>
            <p:cNvSpPr/>
            <p:nvPr/>
          </p:nvSpPr>
          <p:spPr>
            <a:xfrm>
              <a:off x="99353" y="255713"/>
              <a:ext cx="479720" cy="47972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>
                  <a:latin typeface="Open Sans"/>
                </a:rPr>
                <a:t>G3</a:t>
              </a:r>
              <a:endParaRPr lang="en-US" sz="2400" kern="1200" dirty="0">
                <a:latin typeface="Open Sans"/>
              </a:endParaRPr>
            </a:p>
          </p:txBody>
        </p:sp>
      </p:grp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775494475"/>
              </p:ext>
            </p:extLst>
          </p:nvPr>
        </p:nvGraphicFramePr>
        <p:xfrm>
          <a:off x="1860873" y="1501750"/>
          <a:ext cx="678426" cy="991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8" name="Rounded Rectangle 17"/>
          <p:cNvSpPr/>
          <p:nvPr/>
        </p:nvSpPr>
        <p:spPr>
          <a:xfrm>
            <a:off x="544654" y="2789979"/>
            <a:ext cx="2455002" cy="1114767"/>
          </a:xfrm>
          <a:prstGeom prst="roundRect">
            <a:avLst/>
          </a:pr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-8399987"/>
              <a:satOff val="23786"/>
              <a:lumOff val="8235"/>
              <a:alphaOff val="0"/>
            </a:schemeClr>
          </a:fillRef>
          <a:effectRef idx="1">
            <a:schemeClr val="accent2">
              <a:hueOff val="-8399987"/>
              <a:satOff val="23786"/>
              <a:lumOff val="8235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US" sz="2400" dirty="0" smtClean="0">
                <a:latin typeface="Calibri"/>
              </a:rPr>
              <a:t>Spot </a:t>
            </a:r>
            <a:r>
              <a:rPr lang="en-US" sz="2400" dirty="0" smtClean="0">
                <a:latin typeface="Calibri"/>
              </a:rPr>
              <a:t>Market</a:t>
            </a:r>
          </a:p>
          <a:p>
            <a:endParaRPr lang="en-US" dirty="0"/>
          </a:p>
        </p:txBody>
      </p:sp>
      <p:sp>
        <p:nvSpPr>
          <p:cNvPr id="3" name="Down Arrow 2"/>
          <p:cNvSpPr/>
          <p:nvPr/>
        </p:nvSpPr>
        <p:spPr>
          <a:xfrm>
            <a:off x="821634" y="2276872"/>
            <a:ext cx="36354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Down Arrow 19"/>
          <p:cNvSpPr/>
          <p:nvPr/>
        </p:nvSpPr>
        <p:spPr>
          <a:xfrm>
            <a:off x="1893432" y="4091218"/>
            <a:ext cx="36354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Down Arrow 20"/>
          <p:cNvSpPr/>
          <p:nvPr/>
        </p:nvSpPr>
        <p:spPr>
          <a:xfrm rot="10800000">
            <a:off x="2290731" y="4086160"/>
            <a:ext cx="36354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Down Arrow 21"/>
          <p:cNvSpPr/>
          <p:nvPr/>
        </p:nvSpPr>
        <p:spPr>
          <a:xfrm>
            <a:off x="1811939" y="2265543"/>
            <a:ext cx="36354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Down Arrow 22"/>
          <p:cNvSpPr/>
          <p:nvPr/>
        </p:nvSpPr>
        <p:spPr>
          <a:xfrm rot="10800000">
            <a:off x="2209238" y="2260485"/>
            <a:ext cx="36354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5951984" y="1616836"/>
            <a:ext cx="1704094" cy="410655"/>
            <a:chOff x="0" y="1514542"/>
            <a:chExt cx="5356443" cy="410655"/>
          </a:xfrm>
        </p:grpSpPr>
        <p:sp>
          <p:nvSpPr>
            <p:cNvPr id="28" name="Rounded Rectangle 27"/>
            <p:cNvSpPr/>
            <p:nvPr/>
          </p:nvSpPr>
          <p:spPr>
            <a:xfrm>
              <a:off x="0" y="1514542"/>
              <a:ext cx="5328590" cy="394752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5039993"/>
                <a:satOff val="14272"/>
                <a:lumOff val="4941"/>
                <a:alphaOff val="0"/>
              </a:schemeClr>
            </a:fillRef>
            <a:effectRef idx="1">
              <a:schemeClr val="accent2">
                <a:hueOff val="-5039993"/>
                <a:satOff val="14272"/>
                <a:lumOff val="494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ounded Rectangle 4"/>
            <p:cNvSpPr/>
            <p:nvPr/>
          </p:nvSpPr>
          <p:spPr>
            <a:xfrm>
              <a:off x="21076" y="1535617"/>
              <a:ext cx="5335367" cy="3895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>
                  <a:latin typeface="Calibri"/>
                  <a:ea typeface="+mn-ea"/>
                  <a:cs typeface="+mn-cs"/>
                </a:rPr>
                <a:t>Distributor</a:t>
              </a:r>
              <a:endParaRPr lang="en-US" sz="2400" kern="1200" dirty="0"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8688288" y="1616836"/>
            <a:ext cx="2520280" cy="410655"/>
            <a:chOff x="0" y="0"/>
            <a:chExt cx="5328591" cy="383760"/>
          </a:xfrm>
        </p:grpSpPr>
        <p:sp>
          <p:nvSpPr>
            <p:cNvPr id="31" name="Rounded Rectangle 30"/>
            <p:cNvSpPr/>
            <p:nvPr/>
          </p:nvSpPr>
          <p:spPr>
            <a:xfrm>
              <a:off x="0" y="0"/>
              <a:ext cx="5328591" cy="383760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ounded Rectangle 4"/>
            <p:cNvSpPr/>
            <p:nvPr/>
          </p:nvSpPr>
          <p:spPr>
            <a:xfrm>
              <a:off x="18735" y="18734"/>
              <a:ext cx="5291124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>
                  <a:latin typeface="Calibri"/>
                  <a:ea typeface="+mn-ea"/>
                  <a:cs typeface="+mn-cs"/>
                </a:rPr>
                <a:t>Regulated client</a:t>
              </a:r>
              <a:endParaRPr lang="en-US" sz="2400" kern="1200" dirty="0"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Right Arrow 3"/>
          <p:cNvSpPr/>
          <p:nvPr/>
        </p:nvSpPr>
        <p:spPr>
          <a:xfrm>
            <a:off x="2870303" y="1665010"/>
            <a:ext cx="2913391" cy="362481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3" name="Right Arrow 32"/>
          <p:cNvSpPr/>
          <p:nvPr/>
        </p:nvSpPr>
        <p:spPr>
          <a:xfrm>
            <a:off x="7770810" y="1622654"/>
            <a:ext cx="802745" cy="362481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8688288" y="2487206"/>
            <a:ext cx="2520280" cy="410655"/>
            <a:chOff x="0" y="0"/>
            <a:chExt cx="5328591" cy="383760"/>
          </a:xfrm>
        </p:grpSpPr>
        <p:sp>
          <p:nvSpPr>
            <p:cNvPr id="35" name="Rounded Rectangle 34"/>
            <p:cNvSpPr/>
            <p:nvPr/>
          </p:nvSpPr>
          <p:spPr>
            <a:xfrm>
              <a:off x="0" y="0"/>
              <a:ext cx="5328591" cy="383760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Rounded Rectangle 4"/>
            <p:cNvSpPr/>
            <p:nvPr/>
          </p:nvSpPr>
          <p:spPr>
            <a:xfrm>
              <a:off x="18735" y="18734"/>
              <a:ext cx="5291124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>
                  <a:latin typeface="Calibri"/>
                  <a:ea typeface="+mn-ea"/>
                  <a:cs typeface="+mn-cs"/>
                </a:rPr>
                <a:t>Free client 1</a:t>
              </a:r>
              <a:endParaRPr lang="en-US" sz="2400" kern="1200" dirty="0"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97149" y="3311763"/>
            <a:ext cx="2520280" cy="410655"/>
            <a:chOff x="0" y="0"/>
            <a:chExt cx="5328591" cy="383760"/>
          </a:xfrm>
        </p:grpSpPr>
        <p:sp>
          <p:nvSpPr>
            <p:cNvPr id="39" name="Rounded Rectangle 38"/>
            <p:cNvSpPr/>
            <p:nvPr/>
          </p:nvSpPr>
          <p:spPr>
            <a:xfrm>
              <a:off x="0" y="0"/>
              <a:ext cx="5328591" cy="383760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Rounded Rectangle 4"/>
            <p:cNvSpPr/>
            <p:nvPr/>
          </p:nvSpPr>
          <p:spPr>
            <a:xfrm>
              <a:off x="18735" y="18734"/>
              <a:ext cx="5291124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>
                  <a:latin typeface="Calibri"/>
                  <a:ea typeface="+mn-ea"/>
                  <a:cs typeface="+mn-cs"/>
                </a:rPr>
                <a:t>Free client 2</a:t>
              </a:r>
              <a:endParaRPr lang="en-US" sz="2400" kern="1200" dirty="0"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720745" y="4082917"/>
            <a:ext cx="2520280" cy="410655"/>
            <a:chOff x="0" y="0"/>
            <a:chExt cx="5328591" cy="383760"/>
          </a:xfrm>
        </p:grpSpPr>
        <p:sp>
          <p:nvSpPr>
            <p:cNvPr id="42" name="Rounded Rectangle 41"/>
            <p:cNvSpPr/>
            <p:nvPr/>
          </p:nvSpPr>
          <p:spPr>
            <a:xfrm>
              <a:off x="0" y="0"/>
              <a:ext cx="5328591" cy="383760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Rounded Rectangle 4"/>
            <p:cNvSpPr/>
            <p:nvPr/>
          </p:nvSpPr>
          <p:spPr>
            <a:xfrm>
              <a:off x="18735" y="18734"/>
              <a:ext cx="5291124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 smtClean="0">
                  <a:latin typeface="Calibri"/>
                  <a:ea typeface="+mn-ea"/>
                  <a:cs typeface="+mn-cs"/>
                </a:rPr>
                <a:t>Free client 3</a:t>
              </a:r>
              <a:endParaRPr lang="en-US" sz="2400" kern="1200" dirty="0"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5" name="Right Arrow 44"/>
          <p:cNvSpPr/>
          <p:nvPr/>
        </p:nvSpPr>
        <p:spPr>
          <a:xfrm rot="933008">
            <a:off x="7205558" y="2280233"/>
            <a:ext cx="1402907" cy="330186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6" name="Right Arrow 45"/>
          <p:cNvSpPr/>
          <p:nvPr/>
        </p:nvSpPr>
        <p:spPr>
          <a:xfrm rot="710031">
            <a:off x="2721131" y="2573316"/>
            <a:ext cx="5767756" cy="303936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0" name="Down Arrow 59"/>
          <p:cNvSpPr/>
          <p:nvPr/>
        </p:nvSpPr>
        <p:spPr>
          <a:xfrm rot="16200000">
            <a:off x="244662" y="6237312"/>
            <a:ext cx="36354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880734" y="6237312"/>
            <a:ext cx="3271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Purchase/sale to spot market</a:t>
            </a:r>
            <a:endParaRPr lang="en-US" dirty="0"/>
          </a:p>
        </p:txBody>
      </p:sp>
      <p:sp>
        <p:nvSpPr>
          <p:cNvPr id="66" name="Down Arrow 65"/>
          <p:cNvSpPr/>
          <p:nvPr/>
        </p:nvSpPr>
        <p:spPr>
          <a:xfrm rot="16200000">
            <a:off x="4709158" y="6237312"/>
            <a:ext cx="363549" cy="432048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5345230" y="6237312"/>
            <a:ext cx="3487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Regulated contract</a:t>
            </a:r>
            <a:endParaRPr lang="en-US" dirty="0"/>
          </a:p>
        </p:txBody>
      </p:sp>
      <p:sp>
        <p:nvSpPr>
          <p:cNvPr id="68" name="Down Arrow 67"/>
          <p:cNvSpPr/>
          <p:nvPr/>
        </p:nvSpPr>
        <p:spPr>
          <a:xfrm rot="16200000">
            <a:off x="7805502" y="6237312"/>
            <a:ext cx="363549" cy="432048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8441574" y="6237312"/>
            <a:ext cx="3487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Contract by direct negotiation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195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634" y="260648"/>
            <a:ext cx="10515600" cy="759618"/>
          </a:xfrm>
        </p:spPr>
        <p:txBody>
          <a:bodyPr>
            <a:normAutofit/>
          </a:bodyPr>
          <a:lstStyle/>
          <a:p>
            <a:r>
              <a:rPr lang="es-ES" dirty="0" err="1" smtClean="0"/>
              <a:t>Evolution</a:t>
            </a:r>
            <a:r>
              <a:rPr lang="es-ES" dirty="0" smtClean="0"/>
              <a:t> of </a:t>
            </a:r>
            <a:r>
              <a:rPr lang="es-ES" dirty="0" err="1"/>
              <a:t>Chilean</a:t>
            </a:r>
            <a:r>
              <a:rPr lang="es-ES" dirty="0"/>
              <a:t> </a:t>
            </a:r>
            <a:r>
              <a:rPr lang="es-ES" dirty="0" err="1"/>
              <a:t>Energy</a:t>
            </a:r>
            <a:r>
              <a:rPr lang="es-ES" dirty="0"/>
              <a:t> </a:t>
            </a:r>
            <a:r>
              <a:rPr lang="es-ES" dirty="0" err="1"/>
              <a:t>Matrix</a:t>
            </a:r>
            <a:endParaRPr lang="en-GB" dirty="0"/>
          </a:p>
        </p:txBody>
      </p:sp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572" y="1124744"/>
            <a:ext cx="7463852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639616" y="5733256"/>
            <a:ext cx="67687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Source: Solar Energy Research Center. 2016</a:t>
            </a:r>
            <a:endParaRPr lang="en-US" sz="12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50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Renewables and it challenges</a:t>
            </a:r>
            <a:endParaRPr lang="en-US" dirty="0"/>
          </a:p>
        </p:txBody>
      </p:sp>
      <p:sp>
        <p:nvSpPr>
          <p:cNvPr id="11" name="Text Placeholder 3"/>
          <p:cNvSpPr txBox="1">
            <a:spLocks/>
          </p:cNvSpPr>
          <p:nvPr/>
        </p:nvSpPr>
        <p:spPr>
          <a:xfrm>
            <a:off x="1127448" y="1556791"/>
            <a:ext cx="5262464" cy="40681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50000"/>
              </a:lnSpc>
              <a:spcBef>
                <a:spcPts val="1300"/>
              </a:spcBef>
              <a:buFont typeface="Arial" pitchFamily="34" charset="0"/>
              <a:buChar char=" "/>
              <a:defRPr sz="1800" kern="1200">
                <a:solidFill>
                  <a:srgbClr val="353B3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accent2"/>
                </a:solidFill>
              </a:rPr>
              <a:t>RPS scheme (Renewable Portfolio Standards) – 20% renewable energy target  by </a:t>
            </a:r>
            <a:r>
              <a:rPr lang="en-US" dirty="0" smtClean="0">
                <a:solidFill>
                  <a:schemeClr val="accent2"/>
                </a:solidFill>
              </a:rPr>
              <a:t>2025</a:t>
            </a:r>
            <a:r>
              <a:rPr lang="en-US" baseline="30000" dirty="0" smtClean="0">
                <a:solidFill>
                  <a:schemeClr val="accent2"/>
                </a:solidFill>
              </a:rPr>
              <a:t>1</a:t>
            </a:r>
            <a:endParaRPr lang="en-US" dirty="0">
              <a:solidFill>
                <a:schemeClr val="accent2"/>
              </a:solidFill>
            </a:endParaRP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Open Sans Light" panose="020B0306030504020204" pitchFamily="34" charset="0"/>
              </a:rPr>
              <a:t>Favorable</a:t>
            </a:r>
            <a:r>
              <a:rPr kumimoji="0" lang="en-US" sz="1800" b="0" i="0" u="none" strike="noStrike" kern="1200" cap="none" spc="0" normalizeH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Open Sans Light" panose="020B0306030504020204" pitchFamily="34" charset="0"/>
              </a:rPr>
              <a:t> solar radiation</a:t>
            </a:r>
            <a:endParaRPr kumimoji="0" lang="en-US" sz="1800" b="0" i="0" u="none" strike="noStrike" kern="1200" cap="none" spc="0" normalizeH="0" baseline="-2500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Open Sans Light" panose="020B0306030504020204" pitchFamily="34" charset="0"/>
            </a:endParaRP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CL" sz="1800" b="0" i="0" u="none" strike="noStrike" kern="1200" cap="none" spc="0" normalizeH="0" baseline="0" noProof="0" dirty="0" smtClean="0">
              <a:ln>
                <a:noFill/>
              </a:ln>
              <a:solidFill>
                <a:srgbClr val="8064A2">
                  <a:lumMod val="75000"/>
                </a:srgbClr>
              </a:solidFill>
              <a:effectLst/>
              <a:uLnTx/>
              <a:uFillTx/>
              <a:latin typeface="Open Sans Light" panose="020B0306030504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CL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53B3F"/>
                </a:solidFill>
                <a:effectLst/>
                <a:uLnTx/>
                <a:uFillTx/>
                <a:latin typeface="Open Sans Light" panose="020B0306030504020204" pitchFamily="34" charset="0"/>
              </a:rPr>
              <a:t>   </a:t>
            </a: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srgbClr val="353B3F"/>
              </a:solidFill>
              <a:effectLst/>
              <a:uLnTx/>
              <a:uFillTx/>
              <a:latin typeface="Open Sans Light" panose="020B0306030504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837" y="3356991"/>
            <a:ext cx="5172075" cy="2371725"/>
          </a:xfrm>
          <a:prstGeom prst="rect">
            <a:avLst/>
          </a:prstGeom>
        </p:spPr>
      </p:pic>
      <p:sp>
        <p:nvSpPr>
          <p:cNvPr id="19" name="Text Placeholder 3"/>
          <p:cNvSpPr txBox="1">
            <a:spLocks/>
          </p:cNvSpPr>
          <p:nvPr/>
        </p:nvSpPr>
        <p:spPr>
          <a:xfrm>
            <a:off x="7248128" y="1556791"/>
            <a:ext cx="5262464" cy="40681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50000"/>
              </a:lnSpc>
              <a:spcBef>
                <a:spcPts val="1300"/>
              </a:spcBef>
              <a:buFont typeface="Arial" pitchFamily="34" charset="0"/>
              <a:buChar char=" "/>
              <a:defRPr sz="1800" kern="1200">
                <a:solidFill>
                  <a:srgbClr val="353B3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  <a:defRPr/>
            </a:pPr>
            <a:r>
              <a:rPr lang="en-US" dirty="0" smtClean="0">
                <a:solidFill>
                  <a:schemeClr val="accent2"/>
                </a:solidFill>
              </a:rPr>
              <a:t>Challenges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accent2"/>
                </a:solidFill>
              </a:rPr>
              <a:t>Reliability of supply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accent2"/>
                </a:solidFill>
              </a:rPr>
              <a:t>Variability of supply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accent2"/>
                </a:solidFill>
              </a:rPr>
              <a:t>Generation disconnected from demand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accent2"/>
                </a:solidFill>
              </a:rPr>
              <a:t>Oversized transmission systems 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accent2"/>
                </a:solidFill>
              </a:rPr>
              <a:t>Frequency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accent2"/>
                </a:solidFill>
              </a:rPr>
              <a:t>Voltage</a:t>
            </a:r>
          </a:p>
          <a:p>
            <a:pPr marL="0" indent="0" algn="just">
              <a:buNone/>
              <a:defRPr/>
            </a:pP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srgbClr val="353B3F"/>
              </a:solidFill>
              <a:effectLst/>
              <a:uLnTx/>
              <a:uFillTx/>
              <a:latin typeface="Open Sans Light" panose="020B0306030504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33244" y="6162252"/>
            <a:ext cx="110923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1: Installed capacity of 22,000 MW approximately</a:t>
            </a:r>
            <a:endParaRPr lang="en-US" sz="16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59496" y="5728716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8" name="Rectangle 7"/>
          <p:cNvSpPr/>
          <p:nvPr/>
        </p:nvSpPr>
        <p:spPr>
          <a:xfrm>
            <a:off x="1217837" y="5718368"/>
            <a:ext cx="51720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Source: </a:t>
            </a:r>
            <a:r>
              <a:rPr lang="en-US" sz="1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Generadoras</a:t>
            </a:r>
            <a:r>
              <a:rPr lang="en-US" sz="1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 Chile. 2017</a:t>
            </a:r>
            <a:endParaRPr lang="en-US" sz="12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911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Energy storage systems in Chile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accent2"/>
                </a:solidFill>
              </a:rPr>
              <a:t>First energy storage system installed in 2009 (12 MW-3MWh Li-ion batteries)</a:t>
            </a:r>
          </a:p>
          <a:p>
            <a:r>
              <a:rPr lang="de-DE" dirty="0">
                <a:solidFill>
                  <a:schemeClr val="accent2"/>
                </a:solidFill>
              </a:rPr>
              <a:t>Second energy storage </a:t>
            </a:r>
            <a:r>
              <a:rPr lang="de-DE" dirty="0" smtClean="0">
                <a:solidFill>
                  <a:schemeClr val="accent2"/>
                </a:solidFill>
              </a:rPr>
              <a:t>system </a:t>
            </a:r>
            <a:r>
              <a:rPr lang="de-DE" dirty="0">
                <a:solidFill>
                  <a:schemeClr val="accent2"/>
                </a:solidFill>
              </a:rPr>
              <a:t>installed in 2011 (20 </a:t>
            </a:r>
            <a:r>
              <a:rPr lang="de-DE" dirty="0" smtClean="0">
                <a:solidFill>
                  <a:schemeClr val="accent2"/>
                </a:solidFill>
              </a:rPr>
              <a:t>MW-5MWh </a:t>
            </a:r>
            <a:r>
              <a:rPr lang="de-DE" dirty="0">
                <a:solidFill>
                  <a:schemeClr val="accent2"/>
                </a:solidFill>
              </a:rPr>
              <a:t>Li-ion batteries)</a:t>
            </a:r>
          </a:p>
          <a:p>
            <a:r>
              <a:rPr lang="de-DE" dirty="0" smtClean="0">
                <a:solidFill>
                  <a:schemeClr val="accent2"/>
                </a:solidFill>
              </a:rPr>
              <a:t>Future projects</a:t>
            </a:r>
          </a:p>
          <a:p>
            <a:pPr lvl="1"/>
            <a:r>
              <a:rPr lang="de-DE" dirty="0">
                <a:solidFill>
                  <a:schemeClr val="accent2"/>
                </a:solidFill>
              </a:rPr>
              <a:t>Espejo de </a:t>
            </a:r>
            <a:r>
              <a:rPr lang="de-DE" dirty="0" smtClean="0">
                <a:solidFill>
                  <a:schemeClr val="accent2"/>
                </a:solidFill>
              </a:rPr>
              <a:t>Tarapacá (300 MW hydro pump storage system)</a:t>
            </a:r>
          </a:p>
          <a:p>
            <a:pPr lvl="1"/>
            <a:r>
              <a:rPr lang="de-DE" dirty="0" smtClean="0">
                <a:solidFill>
                  <a:schemeClr val="accent2"/>
                </a:solidFill>
              </a:rPr>
              <a:t>Cerro Dominador (110 MW CSP with 17.5 hours of energy storage)</a:t>
            </a:r>
          </a:p>
          <a:p>
            <a:pPr marL="228600" lvl="1" indent="0">
              <a:buNone/>
            </a:pPr>
            <a:endParaRPr lang="de-DE" dirty="0">
              <a:solidFill>
                <a:schemeClr val="accent2"/>
              </a:solidFill>
            </a:endParaRPr>
          </a:p>
          <a:p>
            <a:pPr marL="228600" lvl="1" indent="0">
              <a:buNone/>
            </a:pPr>
            <a:endParaRPr lang="de-DE" dirty="0" smtClean="0">
              <a:solidFill>
                <a:schemeClr val="accent2"/>
              </a:solidFill>
            </a:endParaRPr>
          </a:p>
          <a:p>
            <a:pPr marL="228600" lvl="1" indent="0">
              <a:buNone/>
            </a:pPr>
            <a:r>
              <a:rPr lang="de-DE" dirty="0" smtClean="0">
                <a:solidFill>
                  <a:schemeClr val="accent2"/>
                </a:solidFill>
              </a:rPr>
              <a:t>Are Energy Storage Systems economically feasible in Chile?</a:t>
            </a:r>
          </a:p>
          <a:p>
            <a:pPr marL="228600" lvl="1" indent="0">
              <a:buNone/>
            </a:pPr>
            <a:endParaRPr lang="de-DE" dirty="0" smtClean="0"/>
          </a:p>
          <a:p>
            <a:pPr marL="228600" lvl="1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7839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Methodology</a:t>
            </a:r>
            <a:endParaRPr lang="de-DE" dirty="0"/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407368" y="1484784"/>
            <a:ext cx="5262464" cy="40681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50000"/>
              </a:lnSpc>
              <a:spcBef>
                <a:spcPts val="1300"/>
              </a:spcBef>
              <a:buFont typeface="Arial" pitchFamily="34" charset="0"/>
              <a:buChar char=" "/>
              <a:defRPr sz="1800" kern="1200">
                <a:solidFill>
                  <a:srgbClr val="353B3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  <a:defRPr/>
            </a:pPr>
            <a:r>
              <a:rPr lang="en-US" dirty="0" smtClean="0">
                <a:solidFill>
                  <a:schemeClr val="accent2"/>
                </a:solidFill>
              </a:rPr>
              <a:t>Annual </a:t>
            </a:r>
            <a:r>
              <a:rPr lang="en-US" dirty="0">
                <a:solidFill>
                  <a:schemeClr val="accent2"/>
                </a:solidFill>
              </a:rPr>
              <a:t>benefits vs. </a:t>
            </a:r>
            <a:r>
              <a:rPr lang="en-US" dirty="0" smtClean="0">
                <a:solidFill>
                  <a:schemeClr val="accent2"/>
                </a:solidFill>
              </a:rPr>
              <a:t>costs</a:t>
            </a:r>
          </a:p>
          <a:p>
            <a:pPr lvl="0" algn="just"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accent2"/>
                </a:solidFill>
              </a:rPr>
              <a:t>Price arbitrage </a:t>
            </a:r>
          </a:p>
          <a:p>
            <a:pPr lvl="0" algn="just">
              <a:buFont typeface="Arial" pitchFamily="34" charset="0"/>
              <a:buChar char="•"/>
              <a:defRPr/>
            </a:pPr>
            <a:r>
              <a:rPr kumimoji="0" lang="en-US" sz="1800" b="0" i="0" u="none" strike="noStrike" kern="1200" cap="none" spc="0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Open Sans Light" panose="020B0306030504020204" pitchFamily="34" charset="0"/>
              </a:rPr>
              <a:t>Diminishment in transmission losses</a:t>
            </a: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>
                <a:solidFill>
                  <a:schemeClr val="accent2"/>
                </a:solidFill>
              </a:rPr>
              <a:t>Defer </a:t>
            </a:r>
            <a:r>
              <a:rPr lang="en-US" dirty="0" smtClean="0">
                <a:solidFill>
                  <a:schemeClr val="accent2"/>
                </a:solidFill>
              </a:rPr>
              <a:t>of transmission investment</a:t>
            </a: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srgbClr val="8064A2">
                  <a:lumMod val="75000"/>
                </a:srgbClr>
              </a:solidFill>
              <a:effectLst/>
              <a:uLnTx/>
              <a:uFillTx/>
              <a:latin typeface="Open Sans Light" panose="020B0306030504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1800" b="0" i="0" u="none" strike="noStrike" kern="1200" cap="none" spc="0" normalizeH="0" dirty="0" smtClean="0">
              <a:ln>
                <a:noFill/>
              </a:ln>
              <a:solidFill>
                <a:srgbClr val="8064A2">
                  <a:lumMod val="75000"/>
                </a:srgbClr>
              </a:solidFill>
              <a:effectLst/>
              <a:uLnTx/>
              <a:uFillTx/>
              <a:latin typeface="Open Sans Light" panose="020B0306030504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srgbClr val="353B3F"/>
              </a:solidFill>
              <a:effectLst/>
              <a:uLnTx/>
              <a:uFillTx/>
              <a:latin typeface="Open Sans Light" panose="020B0306030504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3244" y="6162252"/>
            <a:ext cx="110923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2: To determine annual costs, a WACC of 6,67% was calculated</a:t>
            </a:r>
            <a:endParaRPr lang="en-US" sz="16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4" name="Text Placeholder 3"/>
          <p:cNvSpPr txBox="1">
            <a:spLocks/>
          </p:cNvSpPr>
          <p:nvPr/>
        </p:nvSpPr>
        <p:spPr>
          <a:xfrm>
            <a:off x="5977644" y="1611823"/>
            <a:ext cx="5262464" cy="40681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50000"/>
              </a:lnSpc>
              <a:spcBef>
                <a:spcPts val="1300"/>
              </a:spcBef>
              <a:buFont typeface="Arial" pitchFamily="34" charset="0"/>
              <a:buChar char=" "/>
              <a:defRPr sz="1800" kern="1200">
                <a:solidFill>
                  <a:srgbClr val="353B3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  <a:defRPr/>
            </a:pPr>
            <a:r>
              <a:rPr lang="en-US" dirty="0" smtClean="0">
                <a:solidFill>
                  <a:schemeClr val="accent2"/>
                </a:solidFill>
              </a:rPr>
              <a:t>Annual </a:t>
            </a:r>
            <a:r>
              <a:rPr lang="en-US" dirty="0">
                <a:solidFill>
                  <a:schemeClr val="accent2"/>
                </a:solidFill>
              </a:rPr>
              <a:t>benefits </a:t>
            </a:r>
            <a:endParaRPr lang="en-US" dirty="0" smtClean="0">
              <a:solidFill>
                <a:schemeClr val="accent2"/>
              </a:solidFill>
            </a:endParaRP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>
                <a:solidFill>
                  <a:srgbClr val="8064A2">
                    <a:lumMod val="75000"/>
                  </a:srgbClr>
                </a:solidFill>
              </a:rPr>
              <a:t>Different spot price for each hour</a:t>
            </a: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dirty="0" smtClean="0">
                <a:ln>
                  <a:noFill/>
                </a:ln>
                <a:solidFill>
                  <a:srgbClr val="8064A2">
                    <a:lumMod val="75000"/>
                  </a:srgbClr>
                </a:solidFill>
                <a:effectLst/>
                <a:uLnTx/>
                <a:uFillTx/>
                <a:latin typeface="Open Sans Light" panose="020B0306030504020204" pitchFamily="34" charset="0"/>
              </a:rPr>
              <a:t>Less transmission</a:t>
            </a:r>
            <a:r>
              <a:rPr kumimoji="0" lang="en-US" sz="1800" b="0" i="0" u="none" strike="noStrike" kern="1200" cap="none" spc="0" normalizeH="0" dirty="0" smtClean="0">
                <a:ln>
                  <a:noFill/>
                </a:ln>
                <a:solidFill>
                  <a:srgbClr val="8064A2">
                    <a:lumMod val="75000"/>
                  </a:srgbClr>
                </a:solidFill>
                <a:effectLst/>
                <a:uLnTx/>
                <a:uFillTx/>
                <a:latin typeface="Open Sans Light" panose="020B0306030504020204" pitchFamily="34" charset="0"/>
              </a:rPr>
              <a:t> losses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dirty="0" smtClean="0">
                <a:solidFill>
                  <a:srgbClr val="8064A2">
                    <a:lumMod val="75000"/>
                  </a:srgbClr>
                </a:solidFill>
              </a:rPr>
              <a:t>Annual costs</a:t>
            </a:r>
            <a:endParaRPr kumimoji="0" lang="en-US" sz="1800" b="0" i="0" u="none" strike="noStrike" kern="1200" cap="none" spc="0" normalizeH="0" dirty="0" smtClean="0">
              <a:ln>
                <a:noFill/>
              </a:ln>
              <a:solidFill>
                <a:srgbClr val="8064A2">
                  <a:lumMod val="75000"/>
                </a:srgbClr>
              </a:solidFill>
              <a:effectLst/>
              <a:uLnTx/>
              <a:uFillTx/>
              <a:latin typeface="Open Sans Light" panose="020B0306030504020204" pitchFamily="34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en-US" baseline="0" dirty="0" smtClean="0">
                <a:solidFill>
                  <a:srgbClr val="8064A2">
                    <a:lumMod val="75000"/>
                  </a:srgbClr>
                </a:solidFill>
              </a:rPr>
              <a:t>Annuity of investment</a:t>
            </a:r>
            <a:r>
              <a:rPr lang="en-US" baseline="30000" dirty="0">
                <a:solidFill>
                  <a:schemeClr val="accent2"/>
                </a:solidFill>
              </a:rPr>
              <a:t>2</a:t>
            </a: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>
                <a:solidFill>
                  <a:srgbClr val="8064A2">
                    <a:lumMod val="75000"/>
                  </a:srgbClr>
                </a:solidFill>
              </a:rPr>
              <a:t>O&amp;M costs</a:t>
            </a:r>
            <a:endParaRPr lang="en-US" baseline="0" dirty="0" smtClean="0">
              <a:solidFill>
                <a:srgbClr val="8064A2">
                  <a:lumMod val="75000"/>
                </a:srgbClr>
              </a:solidFill>
            </a:endParaRP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baseline="0" dirty="0">
              <a:solidFill>
                <a:srgbClr val="8064A2">
                  <a:lumMod val="75000"/>
                </a:srgbClr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srgbClr val="8064A2">
                  <a:lumMod val="75000"/>
                </a:srgbClr>
              </a:solidFill>
              <a:effectLst/>
              <a:uLnTx/>
              <a:uFillTx/>
              <a:latin typeface="Open Sans Light" panose="020B0306030504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1800" b="0" i="0" u="none" strike="noStrike" kern="1200" cap="none" spc="0" normalizeH="0" dirty="0" smtClean="0">
              <a:ln>
                <a:noFill/>
              </a:ln>
              <a:solidFill>
                <a:srgbClr val="8064A2">
                  <a:lumMod val="75000"/>
                </a:srgbClr>
              </a:solidFill>
              <a:effectLst/>
              <a:uLnTx/>
              <a:uFillTx/>
              <a:latin typeface="Open Sans Light" panose="020B0306030504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srgbClr val="353B3F"/>
              </a:solidFill>
              <a:effectLst/>
              <a:uLnTx/>
              <a:uFillTx/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430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433244" y="6162252"/>
                <a:ext cx="11092355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>
                  <a:defRPr/>
                </a:pPr>
                <a14:m>
                  <m:oMathPara xmlns:m="http://schemas.openxmlformats.org/officeDocument/2006/math" xmlns="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s-CL" sz="16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6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sz="1600" i="1">
                          <a:solidFill>
                            <a:schemeClr val="accent2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s-CL" sz="16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6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sz="16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𝜎</m:t>
                          </m:r>
                        </m:e>
                      </m:d>
                      <m:r>
                        <a:rPr lang="en-US" sz="1600" i="1">
                          <a:solidFill>
                            <a:schemeClr val="accent2"/>
                          </a:solidFill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s-CL" sz="16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6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𝑡</m:t>
                          </m:r>
                          <m:r>
                            <a:rPr lang="en-US" sz="16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−∆</m:t>
                          </m:r>
                          <m:r>
                            <a:rPr lang="en-US" sz="16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sz="1600" i="1">
                          <a:solidFill>
                            <a:schemeClr val="accent2"/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s-CL" sz="16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6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𝜑</m:t>
                          </m:r>
                          <m:r>
                            <a:rPr lang="en-US" sz="16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 </m:t>
                          </m:r>
                          <m:sSub>
                            <m:sSubPr>
                              <m:ctrlPr>
                                <a:rPr lang="es-CL" sz="1600" i="1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  <m:d>
                            <m:dPr>
                              <m:ctrlPr>
                                <a:rPr lang="es-CL" sz="1600" i="1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16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CL" sz="1600" i="1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600" i="1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𝑑</m:t>
                              </m:r>
                            </m:sub>
                          </m:sSub>
                          <m:r>
                            <a:rPr lang="en-US" sz="16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16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𝑡</m:t>
                          </m:r>
                          <m:r>
                            <a:rPr lang="en-US" sz="16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d>
                      <m:r>
                        <a:rPr lang="en-US" sz="1600" i="1">
                          <a:solidFill>
                            <a:schemeClr val="accent2"/>
                          </a:solidFill>
                          <a:latin typeface="Cambria Math"/>
                        </a:rPr>
                        <m:t>∆</m:t>
                      </m:r>
                      <m:r>
                        <a:rPr lang="en-US" sz="1600" i="1">
                          <a:solidFill>
                            <a:schemeClr val="accent2"/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es-CL" sz="1600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244" y="6162252"/>
                <a:ext cx="11092355" cy="338554"/>
              </a:xfrm>
              <a:prstGeom prst="rect">
                <a:avLst/>
              </a:prstGeom>
              <a:blipFill rotWithShape="1">
                <a:blip r:embed="rId3"/>
                <a:stretch>
                  <a:fillRect b="-1272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n 2" descr="Captura de pantalla 2017-09-06 a las 4.29.0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332656"/>
            <a:ext cx="10116487" cy="616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88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35360" y="1340768"/>
            <a:ext cx="10515600" cy="5112568"/>
          </a:xfrm>
        </p:spPr>
        <p:txBody>
          <a:bodyPr>
            <a:normAutofit/>
          </a:bodyPr>
          <a:lstStyle/>
          <a:p>
            <a:pPr marL="91440" lvl="0" indent="-91440" algn="just">
              <a:lnSpc>
                <a:spcPct val="150000"/>
              </a:lnSpc>
              <a:spcBef>
                <a:spcPts val="1300"/>
              </a:spcBef>
              <a:buClrTx/>
              <a:defRPr/>
            </a:pPr>
            <a:r>
              <a:rPr lang="en-US" dirty="0" smtClean="0">
                <a:solidFill>
                  <a:schemeClr val="accent2"/>
                </a:solidFill>
              </a:rPr>
              <a:t>Defer </a:t>
            </a:r>
            <a:r>
              <a:rPr lang="en-US" dirty="0">
                <a:solidFill>
                  <a:schemeClr val="accent2"/>
                </a:solidFill>
              </a:rPr>
              <a:t>of transmission investment</a:t>
            </a:r>
          </a:p>
          <a:p>
            <a:pPr marL="0" lvl="0" indent="0" algn="just">
              <a:buNone/>
              <a:defRPr/>
            </a:pPr>
            <a:endParaRPr lang="es-CL" b="1" dirty="0" smtClean="0">
              <a:solidFill>
                <a:schemeClr val="accent2"/>
              </a:solidFill>
            </a:endParaRPr>
          </a:p>
          <a:p>
            <a:pPr marL="0" lvl="0" indent="0" algn="just">
              <a:buNone/>
              <a:defRPr/>
            </a:pPr>
            <a:endParaRPr lang="es-CL" b="1" dirty="0">
              <a:solidFill>
                <a:schemeClr val="accent2"/>
              </a:solidFill>
            </a:endParaRPr>
          </a:p>
          <a:p>
            <a:pPr marL="0" lvl="0" indent="0" algn="just">
              <a:buNone/>
              <a:defRPr/>
            </a:pPr>
            <a:endParaRPr lang="es-CL" b="1" dirty="0" smtClean="0">
              <a:solidFill>
                <a:schemeClr val="accent2"/>
              </a:solidFill>
            </a:endParaRPr>
          </a:p>
          <a:p>
            <a:pPr marL="0" lvl="0" indent="0" algn="just">
              <a:buNone/>
              <a:defRPr/>
            </a:pPr>
            <a:endParaRPr lang="es-CL" b="1" dirty="0">
              <a:solidFill>
                <a:schemeClr val="accent2"/>
              </a:solidFill>
            </a:endParaRPr>
          </a:p>
          <a:p>
            <a:pPr marL="0" lvl="0" indent="0" algn="just">
              <a:buNone/>
              <a:defRPr/>
            </a:pPr>
            <a:endParaRPr lang="en-US" sz="3000" i="1" dirty="0" smtClean="0">
              <a:solidFill>
                <a:schemeClr val="accent2"/>
              </a:solidFill>
              <a:latin typeface="Cambria Math"/>
            </a:endParaRPr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764145364"/>
              </p:ext>
            </p:extLst>
          </p:nvPr>
        </p:nvGraphicFramePr>
        <p:xfrm>
          <a:off x="695400" y="2457195"/>
          <a:ext cx="5256584" cy="3103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548415081"/>
              </p:ext>
            </p:extLst>
          </p:nvPr>
        </p:nvGraphicFramePr>
        <p:xfrm>
          <a:off x="6309084" y="2255573"/>
          <a:ext cx="5400600" cy="3319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 Placeholder 3"/>
          <p:cNvSpPr txBox="1">
            <a:spLocks/>
          </p:cNvSpPr>
          <p:nvPr/>
        </p:nvSpPr>
        <p:spPr>
          <a:xfrm>
            <a:off x="365484" y="1881131"/>
            <a:ext cx="5262464" cy="40681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50000"/>
              </a:lnSpc>
              <a:spcBef>
                <a:spcPts val="1300"/>
              </a:spcBef>
              <a:buFont typeface="Arial" pitchFamily="34" charset="0"/>
              <a:buChar char=" "/>
              <a:defRPr sz="1800" kern="1200">
                <a:solidFill>
                  <a:srgbClr val="353B3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dirty="0" smtClean="0">
                <a:solidFill>
                  <a:srgbClr val="8064A2">
                    <a:lumMod val="75000"/>
                  </a:srgbClr>
                </a:solidFill>
              </a:rPr>
              <a:t>Solar </a:t>
            </a:r>
            <a:r>
              <a:rPr lang="en-US" dirty="0" err="1" smtClean="0">
                <a:solidFill>
                  <a:srgbClr val="8064A2">
                    <a:lumMod val="75000"/>
                  </a:srgbClr>
                </a:solidFill>
              </a:rPr>
              <a:t>Jama</a:t>
            </a:r>
            <a:r>
              <a:rPr lang="en-US" dirty="0" smtClean="0">
                <a:solidFill>
                  <a:srgbClr val="8064A2">
                    <a:lumMod val="75000"/>
                  </a:srgbClr>
                </a:solidFill>
              </a:rPr>
              <a:t> 50% capacity increase</a:t>
            </a:r>
            <a:endParaRPr lang="en-US" dirty="0" smtClean="0">
              <a:solidFill>
                <a:schemeClr val="accent2"/>
              </a:solidFill>
            </a:endParaRPr>
          </a:p>
          <a:p>
            <a:pPr marL="0" lvl="0" indent="0" algn="ctr">
              <a:buNone/>
              <a:defRPr/>
            </a:pPr>
            <a:endParaRPr lang="en-US" dirty="0" smtClean="0">
              <a:solidFill>
                <a:srgbClr val="8064A2">
                  <a:lumMod val="75000"/>
                </a:srgbClr>
              </a:solidFill>
            </a:endParaRPr>
          </a:p>
          <a:p>
            <a:pPr lvl="0" algn="just">
              <a:buFont typeface="Arial" pitchFamily="34" charset="0"/>
              <a:buChar char="•"/>
              <a:defRPr/>
            </a:pPr>
            <a:endParaRPr lang="en-US" dirty="0" smtClean="0">
              <a:solidFill>
                <a:srgbClr val="8064A2">
                  <a:lumMod val="75000"/>
                </a:srgbClr>
              </a:solidFill>
            </a:endParaRP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srgbClr val="8064A2">
                  <a:lumMod val="75000"/>
                </a:srgbClr>
              </a:solidFill>
              <a:effectLst/>
              <a:uLnTx/>
              <a:uFillTx/>
              <a:latin typeface="Open Sans Light" panose="020B0306030504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1800" b="0" i="0" u="none" strike="noStrike" kern="1200" cap="none" spc="0" normalizeH="0" dirty="0" smtClean="0">
              <a:ln>
                <a:noFill/>
              </a:ln>
              <a:solidFill>
                <a:srgbClr val="8064A2">
                  <a:lumMod val="75000"/>
                </a:srgbClr>
              </a:solidFill>
              <a:effectLst/>
              <a:uLnTx/>
              <a:uFillTx/>
              <a:latin typeface="Open Sans Light" panose="020B0306030504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srgbClr val="353B3F"/>
              </a:solidFill>
              <a:effectLst/>
              <a:uLnTx/>
              <a:uFillTx/>
              <a:latin typeface="Open Sans Light" panose="020B0306030504020204" pitchFamily="34" charset="0"/>
            </a:endParaRPr>
          </a:p>
        </p:txBody>
      </p:sp>
      <p:sp>
        <p:nvSpPr>
          <p:cNvPr id="12" name="Text Placeholder 3"/>
          <p:cNvSpPr txBox="1">
            <a:spLocks/>
          </p:cNvSpPr>
          <p:nvPr/>
        </p:nvSpPr>
        <p:spPr>
          <a:xfrm>
            <a:off x="6378152" y="1881131"/>
            <a:ext cx="5262464" cy="40681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50000"/>
              </a:lnSpc>
              <a:spcBef>
                <a:spcPts val="1300"/>
              </a:spcBef>
              <a:buFont typeface="Arial" pitchFamily="34" charset="0"/>
              <a:buChar char=" "/>
              <a:defRPr sz="1800" kern="1200">
                <a:solidFill>
                  <a:srgbClr val="353B3F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4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dirty="0" smtClean="0">
                <a:solidFill>
                  <a:srgbClr val="8064A2">
                    <a:lumMod val="75000"/>
                  </a:srgbClr>
                </a:solidFill>
              </a:rPr>
              <a:t>Solar </a:t>
            </a:r>
            <a:r>
              <a:rPr lang="en-US" dirty="0" err="1" smtClean="0">
                <a:solidFill>
                  <a:srgbClr val="8064A2">
                    <a:lumMod val="75000"/>
                  </a:srgbClr>
                </a:solidFill>
              </a:rPr>
              <a:t>Jama</a:t>
            </a:r>
            <a:r>
              <a:rPr lang="en-US" dirty="0" smtClean="0">
                <a:solidFill>
                  <a:srgbClr val="8064A2">
                    <a:lumMod val="75000"/>
                  </a:srgbClr>
                </a:solidFill>
              </a:rPr>
              <a:t> 100% capacity increase</a:t>
            </a:r>
            <a:endParaRPr lang="en-US" dirty="0">
              <a:solidFill>
                <a:schemeClr val="accent2"/>
              </a:solidFill>
            </a:endParaRPr>
          </a:p>
          <a:p>
            <a:pPr marL="0" lvl="0" indent="0" algn="ctr">
              <a:buNone/>
              <a:defRPr/>
            </a:pPr>
            <a:endParaRPr lang="en-US" dirty="0" smtClean="0">
              <a:solidFill>
                <a:srgbClr val="8064A2">
                  <a:lumMod val="75000"/>
                </a:srgbClr>
              </a:solidFill>
            </a:endParaRPr>
          </a:p>
          <a:p>
            <a:pPr lvl="0" algn="just">
              <a:buFont typeface="Arial" pitchFamily="34" charset="0"/>
              <a:buChar char="•"/>
              <a:defRPr/>
            </a:pPr>
            <a:endParaRPr lang="en-US" dirty="0" smtClean="0">
              <a:solidFill>
                <a:srgbClr val="8064A2">
                  <a:lumMod val="75000"/>
                </a:srgbClr>
              </a:solidFill>
            </a:endParaRPr>
          </a:p>
          <a:p>
            <a:pPr marL="91440" marR="0" lvl="0" indent="-9144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srgbClr val="8064A2">
                  <a:lumMod val="75000"/>
                </a:srgbClr>
              </a:solidFill>
              <a:effectLst/>
              <a:uLnTx/>
              <a:uFillTx/>
              <a:latin typeface="Open Sans Light" panose="020B0306030504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1800" b="0" i="0" u="none" strike="noStrike" kern="1200" cap="none" spc="0" normalizeH="0" dirty="0" smtClean="0">
              <a:ln>
                <a:noFill/>
              </a:ln>
              <a:solidFill>
                <a:srgbClr val="8064A2">
                  <a:lumMod val="75000"/>
                </a:srgbClr>
              </a:solidFill>
              <a:effectLst/>
              <a:uLnTx/>
              <a:uFillTx/>
              <a:latin typeface="Open Sans Light" panose="020B0306030504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s-CL" sz="2000" b="1" i="0" u="none" strike="noStrike" kern="1200" cap="none" spc="0" normalizeH="0" baseline="0" noProof="0" dirty="0">
              <a:ln>
                <a:noFill/>
              </a:ln>
              <a:solidFill>
                <a:srgbClr val="353B3F"/>
              </a:solidFill>
              <a:effectLst/>
              <a:uLnTx/>
              <a:uFillTx/>
              <a:latin typeface="Open Sans Light" panose="020B0306030504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1384" y="5374276"/>
            <a:ext cx="51720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Source: Obtained from simulations</a:t>
            </a:r>
            <a:endParaRPr lang="en-US" sz="12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36782" y="5374276"/>
            <a:ext cx="51720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Source: Obtained from simulations</a:t>
            </a:r>
            <a:endParaRPr lang="en-US" sz="12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04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ITY SKETCH 16X9">
  <a:themeElements>
    <a:clrScheme name="Custom 5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A4272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Schoolbook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CitySketch">
      <a:dk1>
        <a:srgbClr val="3D372E"/>
      </a:dk1>
      <a:lt1>
        <a:sysClr val="window" lastClr="FFFFFF"/>
      </a:lt1>
      <a:dk2>
        <a:srgbClr val="000000"/>
      </a:dk2>
      <a:lt2>
        <a:srgbClr val="E0ECE1"/>
      </a:lt2>
      <a:accent1>
        <a:srgbClr val="B2D0B4"/>
      </a:accent1>
      <a:accent2>
        <a:srgbClr val="88A5BA"/>
      </a:accent2>
      <a:accent3>
        <a:srgbClr val="909F5F"/>
      </a:accent3>
      <a:accent4>
        <a:srgbClr val="C9A057"/>
      </a:accent4>
      <a:accent5>
        <a:srgbClr val="DA7D60"/>
      </a:accent5>
      <a:accent6>
        <a:srgbClr val="978975"/>
      </a:accent6>
      <a:hlink>
        <a:srgbClr val="C9A057"/>
      </a:hlink>
      <a:folHlink>
        <a:srgbClr val="978975"/>
      </a:folHlink>
    </a:clrScheme>
    <a:fontScheme name="Century Schoolbook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itySketch">
      <a:dk1>
        <a:srgbClr val="3D372E"/>
      </a:dk1>
      <a:lt1>
        <a:sysClr val="window" lastClr="FFFFFF"/>
      </a:lt1>
      <a:dk2>
        <a:srgbClr val="000000"/>
      </a:dk2>
      <a:lt2>
        <a:srgbClr val="E0ECE1"/>
      </a:lt2>
      <a:accent1>
        <a:srgbClr val="B2D0B4"/>
      </a:accent1>
      <a:accent2>
        <a:srgbClr val="88A5BA"/>
      </a:accent2>
      <a:accent3>
        <a:srgbClr val="909F5F"/>
      </a:accent3>
      <a:accent4>
        <a:srgbClr val="C9A057"/>
      </a:accent4>
      <a:accent5>
        <a:srgbClr val="DA7D60"/>
      </a:accent5>
      <a:accent6>
        <a:srgbClr val="978975"/>
      </a:accent6>
      <a:hlink>
        <a:srgbClr val="C9A057"/>
      </a:hlink>
      <a:folHlink>
        <a:srgbClr val="978975"/>
      </a:folHlink>
    </a:clrScheme>
    <a:fontScheme name="Century Schoolbook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5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A4272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  <a:fontScheme name="Century Schoolbook">
    <a:majorFont>
      <a:latin typeface="Century Schoolbook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entury Schoolbook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Custom 5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A4272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  <a:fontScheme name="Century Schoolbook">
    <a:majorFont>
      <a:latin typeface="Century Schoolbook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entury Schoolbook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Custom 5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A4272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  <a:fontScheme name="Century Schoolbook">
    <a:majorFont>
      <a:latin typeface="Century Schoolbook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entury Schoolbook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39827B5-A90F-45DE-9A48-E01BF3AFCC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office city sketch presentation background (widescreen)</Template>
  <TotalTime>0</TotalTime>
  <Words>513</Words>
  <Application>Microsoft Macintosh PowerPoint</Application>
  <PresentationFormat>Personalizado</PresentationFormat>
  <Paragraphs>136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CITY SKETCH 16X9</vt:lpstr>
      <vt:lpstr>Financial Feasibility of Storage Technologies in Electricity Systems</vt:lpstr>
      <vt:lpstr>Presentation overview</vt:lpstr>
      <vt:lpstr>Chilean electric market</vt:lpstr>
      <vt:lpstr>Evolution of Chilean Energy Matrix</vt:lpstr>
      <vt:lpstr>Renewables and it challenges</vt:lpstr>
      <vt:lpstr>Energy storage systems in Chile</vt:lpstr>
      <vt:lpstr>Methodology</vt:lpstr>
      <vt:lpstr>Methodology</vt:lpstr>
      <vt:lpstr>Methodology</vt:lpstr>
      <vt:lpstr>Results: Price arbitrage</vt:lpstr>
      <vt:lpstr>Results: Diminishment in transmission losses</vt:lpstr>
      <vt:lpstr>Results: Defer of transmission investment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2016-07-17T17:45:14Z</dcterms:created>
  <dcterms:modified xsi:type="dcterms:W3CDTF">2017-09-06T07:32:36Z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TC030310109991</vt:lpwstr>
  </property>
</Properties>
</file>