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74" r:id="rId3"/>
    <p:sldId id="262" r:id="rId4"/>
    <p:sldId id="263" r:id="rId5"/>
    <p:sldId id="264" r:id="rId6"/>
    <p:sldId id="265" r:id="rId7"/>
    <p:sldId id="275" r:id="rId8"/>
    <p:sldId id="266" r:id="rId9"/>
    <p:sldId id="267" r:id="rId10"/>
    <p:sldId id="269" r:id="rId11"/>
    <p:sldId id="270" r:id="rId12"/>
    <p:sldId id="273" r:id="rId13"/>
    <p:sldId id="271" r:id="rId14"/>
    <p:sldId id="272" r:id="rId15"/>
    <p:sldId id="276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839"/>
    <a:srgbClr val="74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0" autoAdjust="0"/>
    <p:restoredTop sz="82678" autoAdjust="0"/>
  </p:normalViewPr>
  <p:slideViewPr>
    <p:cSldViewPr>
      <p:cViewPr>
        <p:scale>
          <a:sx n="75" d="100"/>
          <a:sy n="75" d="100"/>
        </p:scale>
        <p:origin x="87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D4E80-1381-462A-A0F0-11EAB9709D98}" type="datetimeFigureOut">
              <a:rPr lang="nl-BE" smtClean="0"/>
              <a:t>4/09/2017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A85A-510A-4853-A036-A1F4CFB950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39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A85A-510A-4853-A036-A1F4CFB950B0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31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If</a:t>
            </a:r>
            <a:r>
              <a:rPr lang="nl-BE" baseline="0" dirty="0" smtClean="0"/>
              <a:t> ACC = 0,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metrics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equal</a:t>
            </a:r>
            <a:r>
              <a:rPr lang="nl-BE" baseline="0" dirty="0" smtClean="0"/>
              <a:t> !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effectively</a:t>
            </a:r>
            <a:r>
              <a:rPr lang="nl-BE" baseline="0" dirty="0" smtClean="0"/>
              <a:t> means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even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RADP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RAPS, no efficiency is taken </a:t>
            </a:r>
            <a:r>
              <a:rPr lang="nl-BE" baseline="0" dirty="0" err="1" smtClean="0"/>
              <a:t>into</a:t>
            </a:r>
            <a:r>
              <a:rPr lang="nl-BE" baseline="0" dirty="0" smtClean="0"/>
              <a:t> account.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A85A-510A-4853-A036-A1F4CFB950B0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465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A85A-510A-4853-A036-A1F4CFB950B0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515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A85A-510A-4853-A036-A1F4CFB950B0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02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A85A-510A-4853-A036-A1F4CFB950B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057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A85A-510A-4853-A036-A1F4CFB950B0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524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A85A-510A-4853-A036-A1F4CFB950B0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762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uisj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37"/>
            <a:ext cx="7772400" cy="1470025"/>
          </a:xfrm>
        </p:spPr>
        <p:txBody>
          <a:bodyPr/>
          <a:lstStyle>
            <a:lvl1pPr algn="ctr">
              <a:defRPr>
                <a:solidFill>
                  <a:srgbClr val="0468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19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4B6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7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2013" y="6323013"/>
            <a:ext cx="1474787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EF39BF8-9B26-418F-8B9F-FF9CF3DAFDA0}" type="slidenum">
              <a:rPr lang="en-US" altLang="nl-BE" sz="1800" smtClean="0">
                <a:solidFill>
                  <a:srgbClr val="7F7F7F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nl-BE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577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74B6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072"/>
            <a:ext cx="8229600" cy="4847092"/>
          </a:xfrm>
        </p:spPr>
        <p:txBody>
          <a:bodyPr/>
          <a:lstStyle>
            <a:lvl1pPr marL="457200" indent="-457200">
              <a:buSzPct val="100000"/>
              <a:buFontTx/>
              <a:buBlip>
                <a:blip r:embed="rId2"/>
              </a:buBlip>
              <a:defRPr sz="2800">
                <a:solidFill>
                  <a:srgbClr val="74B632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600">
                <a:solidFill>
                  <a:srgbClr val="046839"/>
                </a:solidFill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71700" indent="-342900"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5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2013" y="6323013"/>
            <a:ext cx="1474787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CA9FD12-B60C-4FDC-B100-30A6BB9DAB35}" type="slidenum">
              <a:rPr lang="en-US" altLang="nl-BE" sz="1800">
                <a:solidFill>
                  <a:srgbClr val="7F7F7F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nl-BE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3292"/>
            <a:ext cx="4038600" cy="4842872"/>
          </a:xfrm>
        </p:spPr>
        <p:txBody>
          <a:bodyPr/>
          <a:lstStyle>
            <a:lvl1pPr>
              <a:defRPr sz="2800">
                <a:solidFill>
                  <a:srgbClr val="74B63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3292"/>
            <a:ext cx="4038600" cy="4842871"/>
          </a:xfrm>
        </p:spPr>
        <p:txBody>
          <a:bodyPr/>
          <a:lstStyle>
            <a:lvl1pPr>
              <a:defRPr sz="2800">
                <a:solidFill>
                  <a:srgbClr val="74B63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577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74B6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9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pic>
        <p:nvPicPr>
          <p:cNvPr id="1028" name="Picture 1" descr="gra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6759575"/>
            <a:ext cx="92741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3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4B63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6"/>
        </a:buBlip>
        <a:defRPr sz="3200" kern="1200">
          <a:solidFill>
            <a:srgbClr val="74B632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rgbClr val="046839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8"/>
        </a:buBlip>
        <a:defRPr sz="24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dreas.belderbos@kuleuven.b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en-US" i="1" dirty="0"/>
              <a:t>Impact of storage efficiency and charging costs on storage profitability in the electricity market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000" dirty="0"/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en-US" sz="2400" dirty="0" smtClean="0">
                <a:solidFill>
                  <a:srgbClr val="74B632"/>
                </a:solidFill>
                <a:latin typeface="+mn-lt"/>
              </a:rPr>
              <a:t>15th</a:t>
            </a:r>
            <a:r>
              <a:rPr lang="en-US" sz="2400" dirty="0">
                <a:solidFill>
                  <a:srgbClr val="74B632"/>
                </a:solidFill>
                <a:latin typeface="+mn-lt"/>
              </a:rPr>
              <a:t> </a:t>
            </a:r>
            <a:r>
              <a:rPr lang="en-US" sz="2400" dirty="0" smtClean="0">
                <a:solidFill>
                  <a:srgbClr val="74B632"/>
                </a:solidFill>
                <a:latin typeface="+mn-lt"/>
              </a:rPr>
              <a:t>IAEE</a:t>
            </a:r>
            <a:r>
              <a:rPr lang="en-US" sz="2400" dirty="0">
                <a:solidFill>
                  <a:srgbClr val="74B632"/>
                </a:solidFill>
                <a:latin typeface="+mn-lt"/>
              </a:rPr>
              <a:t> </a:t>
            </a:r>
            <a:r>
              <a:rPr lang="en-US" sz="2400" dirty="0" smtClean="0">
                <a:solidFill>
                  <a:srgbClr val="74B632"/>
                </a:solidFill>
                <a:latin typeface="+mn-lt"/>
              </a:rPr>
              <a:t>European Conference 2017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nl-BE" sz="2400" dirty="0" smtClean="0">
                <a:solidFill>
                  <a:srgbClr val="74B632"/>
                </a:solidFill>
                <a:latin typeface="+mn-lt"/>
              </a:rPr>
              <a:t>Vienna </a:t>
            </a:r>
            <a:r>
              <a:rPr lang="nl-BE" sz="2400" dirty="0" smtClean="0">
                <a:solidFill>
                  <a:srgbClr val="74B632"/>
                </a:solidFill>
              </a:rPr>
              <a:t>–</a:t>
            </a:r>
            <a:r>
              <a:rPr lang="nl-BE" sz="2400" dirty="0" smtClean="0">
                <a:solidFill>
                  <a:srgbClr val="74B632"/>
                </a:solidFill>
                <a:latin typeface="+mn-lt"/>
              </a:rPr>
              <a:t> 6th September 2017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3575170"/>
            <a:ext cx="2480320" cy="1752600"/>
          </a:xfrm>
        </p:spPr>
        <p:txBody>
          <a:bodyPr/>
          <a:lstStyle/>
          <a:p>
            <a:pPr algn="r"/>
            <a:r>
              <a:rPr lang="nl-BE" sz="2000" dirty="0" smtClean="0"/>
              <a:t>Andreas Belderbos</a:t>
            </a:r>
          </a:p>
          <a:p>
            <a:pPr algn="r"/>
            <a:r>
              <a:rPr lang="nl-BE" sz="2000" dirty="0" smtClean="0"/>
              <a:t>Erik </a:t>
            </a:r>
            <a:r>
              <a:rPr lang="nl-BE" sz="2000" dirty="0" err="1" smtClean="0"/>
              <a:t>Delarue</a:t>
            </a:r>
            <a:endParaRPr lang="nl-BE" sz="2000" dirty="0" smtClean="0"/>
          </a:p>
          <a:p>
            <a:pPr algn="r"/>
            <a:r>
              <a:rPr lang="nl-BE" sz="2000" dirty="0" smtClean="0"/>
              <a:t>Kris Kessels</a:t>
            </a:r>
          </a:p>
          <a:p>
            <a:pPr algn="r"/>
            <a:r>
              <a:rPr lang="nl-BE" sz="2000" dirty="0" smtClean="0"/>
              <a:t>William D’haeseleer</a:t>
            </a:r>
          </a:p>
          <a:p>
            <a:pPr algn="r"/>
            <a:endParaRPr lang="nl-BE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532256" y="3575170"/>
            <a:ext cx="1959624" cy="1787119"/>
            <a:chOff x="1187624" y="2976873"/>
            <a:chExt cx="1959624" cy="1787119"/>
          </a:xfrm>
        </p:grpSpPr>
        <p:pic>
          <p:nvPicPr>
            <p:cNvPr id="4" name="Picture 5" descr="horizontaal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30229" r="12338" b="47156"/>
            <a:stretch>
              <a:fillRect/>
            </a:stretch>
          </p:blipFill>
          <p:spPr bwMode="auto">
            <a:xfrm>
              <a:off x="1187624" y="2976873"/>
              <a:ext cx="1959624" cy="398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u0079067\Documents\KUL\Conferences\YEEES2015\Slides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348" y="4221088"/>
              <a:ext cx="1584176" cy="542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0079067\Documents\KUL\Conferences\YEEES2015\Slides\kuleuv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18" y="3575170"/>
              <a:ext cx="1255036" cy="44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97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different cost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46839"/>
                </a:solidFill>
              </a:rPr>
              <a:t>Levelized</a:t>
            </a:r>
            <a:r>
              <a:rPr lang="en-US" sz="2000" dirty="0" smtClean="0">
                <a:solidFill>
                  <a:srgbClr val="046839"/>
                </a:solidFill>
              </a:rPr>
              <a:t> cost metrics work well when unit is fully </a:t>
            </a:r>
            <a:r>
              <a:rPr lang="en-US" sz="2000" dirty="0" err="1" smtClean="0">
                <a:solidFill>
                  <a:srgbClr val="046839"/>
                </a:solidFill>
              </a:rPr>
              <a:t>dispatchable</a:t>
            </a:r>
            <a:r>
              <a:rPr lang="en-US" sz="2000" dirty="0" smtClean="0">
                <a:solidFill>
                  <a:srgbClr val="046839"/>
                </a:solidFill>
              </a:rPr>
              <a:t> </a:t>
            </a:r>
          </a:p>
          <a:p>
            <a:pPr marL="0" indent="0">
              <a:buNone/>
            </a:pPr>
            <a:r>
              <a:rPr lang="nl-BE" sz="2000" dirty="0" smtClean="0">
                <a:solidFill>
                  <a:srgbClr val="046839"/>
                </a:solidFill>
              </a:rPr>
              <a:t>-&gt; storage is </a:t>
            </a:r>
            <a:r>
              <a:rPr lang="nl-BE" sz="2000" dirty="0" err="1" smtClean="0">
                <a:solidFill>
                  <a:srgbClr val="046839"/>
                </a:solidFill>
              </a:rPr>
              <a:t>dispatchable</a:t>
            </a:r>
            <a:r>
              <a:rPr lang="nl-BE" sz="2000" dirty="0" smtClean="0">
                <a:solidFill>
                  <a:srgbClr val="046839"/>
                </a:solidFill>
              </a:rPr>
              <a:t>…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046839"/>
                </a:solidFill>
              </a:rPr>
              <a:t>	</a:t>
            </a:r>
            <a:r>
              <a:rPr lang="nl-BE" sz="2000" dirty="0" smtClean="0">
                <a:solidFill>
                  <a:srgbClr val="046839"/>
                </a:solidFill>
              </a:rPr>
              <a:t>				</a:t>
            </a:r>
            <a:r>
              <a:rPr lang="nl-BE" sz="2000" dirty="0">
                <a:solidFill>
                  <a:srgbClr val="046839"/>
                </a:solidFill>
              </a:rPr>
              <a:t>	</a:t>
            </a:r>
            <a:r>
              <a:rPr lang="nl-BE" sz="2000" dirty="0" smtClean="0">
                <a:solidFill>
                  <a:srgbClr val="046839"/>
                </a:solidFill>
              </a:rPr>
              <a:t>		       … </a:t>
            </a:r>
            <a:r>
              <a:rPr lang="nl-BE" sz="2000" dirty="0" err="1" smtClean="0">
                <a:solidFill>
                  <a:srgbClr val="046839"/>
                </a:solidFill>
              </a:rPr>
              <a:t>unless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err="1" smtClean="0">
                <a:solidFill>
                  <a:srgbClr val="046839"/>
                </a:solidFill>
              </a:rPr>
              <a:t>the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smtClean="0"/>
              <a:t>energy </a:t>
            </a:r>
            <a:r>
              <a:rPr lang="nl-BE" sz="2000" dirty="0" err="1" smtClean="0"/>
              <a:t>capacity</a:t>
            </a:r>
            <a:r>
              <a:rPr lang="nl-BE" sz="2000" dirty="0" smtClean="0"/>
              <a:t> </a:t>
            </a:r>
            <a:r>
              <a:rPr lang="nl-BE" sz="2000" dirty="0" smtClean="0">
                <a:solidFill>
                  <a:srgbClr val="046839"/>
                </a:solidFill>
              </a:rPr>
              <a:t>is </a:t>
            </a:r>
            <a:r>
              <a:rPr lang="nl-BE" sz="2000" dirty="0" err="1" smtClean="0">
                <a:solidFill>
                  <a:srgbClr val="046839"/>
                </a:solidFill>
              </a:rPr>
              <a:t>limited</a:t>
            </a:r>
            <a:endParaRPr lang="en-US" sz="2000" dirty="0" smtClean="0">
              <a:solidFill>
                <a:srgbClr val="046839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rgbClr val="04683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5810131"/>
            <a:ext cx="5184576" cy="465236"/>
          </a:xfrm>
          <a:prstGeom prst="rect">
            <a:avLst/>
          </a:prstGeom>
          <a:noFill/>
          <a:ln>
            <a:solidFill>
              <a:srgbClr val="0468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000">
                <a:solidFill>
                  <a:srgbClr val="74B632"/>
                </a:solidFill>
                <a:ea typeface="ＭＳ Ｐゴシック" charset="0"/>
              </a:rPr>
              <a:t>Occurring</a:t>
            </a:r>
            <a:r>
              <a:rPr lang="en-US" sz="2000">
                <a:solidFill>
                  <a:srgbClr val="046839"/>
                </a:solidFill>
                <a:ea typeface="ＭＳ Ｐゴシック" charset="0"/>
              </a:rPr>
              <a:t> price profile &lt;-&gt; </a:t>
            </a:r>
            <a:r>
              <a:rPr lang="en-US" sz="2000">
                <a:solidFill>
                  <a:srgbClr val="74B632"/>
                </a:solidFill>
                <a:ea typeface="ＭＳ Ｐゴシック" charset="0"/>
              </a:rPr>
              <a:t>available</a:t>
            </a:r>
            <a:r>
              <a:rPr lang="en-US" sz="2000">
                <a:solidFill>
                  <a:srgbClr val="046839"/>
                </a:solidFill>
                <a:ea typeface="ＭＳ Ｐゴシック" charset="0"/>
              </a:rPr>
              <a:t> price profile</a:t>
            </a:r>
            <a:endParaRPr lang="en-US" sz="2000" dirty="0">
              <a:solidFill>
                <a:srgbClr val="046839"/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5224"/>
            <a:ext cx="4101440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86" y="2565224"/>
            <a:ext cx="4006522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835696" y="2132856"/>
            <a:ext cx="5181012" cy="3589200"/>
            <a:chOff x="1691680" y="2204864"/>
            <a:chExt cx="5181012" cy="358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204864"/>
              <a:ext cx="5181012" cy="3589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46975" y="2688682"/>
              <a:ext cx="71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>
                  <a:solidFill>
                    <a:srgbClr val="046839"/>
                  </a:solidFill>
                </a:rPr>
                <a:t>RADP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774159" y="3052108"/>
              <a:ext cx="545633" cy="242736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96475" y="4632898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>
                  <a:solidFill>
                    <a:srgbClr val="046839"/>
                  </a:solidFill>
                </a:rPr>
                <a:t>A</a:t>
              </a:r>
              <a:r>
                <a:rPr lang="nl-BE" dirty="0" smtClean="0">
                  <a:solidFill>
                    <a:srgbClr val="046839"/>
                  </a:solidFill>
                </a:rPr>
                <a:t>ADP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740591" y="4265674"/>
              <a:ext cx="174070" cy="367224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Correctly using the different cost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46839"/>
                </a:solidFill>
              </a:rPr>
              <a:t>Compare the </a:t>
            </a:r>
            <a:r>
              <a:rPr lang="en-US" sz="2000" dirty="0" smtClean="0"/>
              <a:t>required </a:t>
            </a:r>
            <a:r>
              <a:rPr lang="en-US" sz="2000" dirty="0" smtClean="0">
                <a:solidFill>
                  <a:srgbClr val="046839"/>
                </a:solidFill>
              </a:rPr>
              <a:t>cost metrics to the corresponding </a:t>
            </a:r>
            <a:r>
              <a:rPr lang="en-US" sz="2000" dirty="0" smtClean="0"/>
              <a:t>available </a:t>
            </a:r>
            <a:r>
              <a:rPr lang="en-US" sz="2000" dirty="0" smtClean="0">
                <a:solidFill>
                  <a:srgbClr val="046839"/>
                </a:solidFill>
              </a:rPr>
              <a:t>price metric</a:t>
            </a:r>
          </a:p>
          <a:p>
            <a:pPr marL="0" indent="0">
              <a:buNone/>
            </a:pPr>
            <a:endParaRPr lang="en-US" sz="2000" dirty="0">
              <a:solidFill>
                <a:srgbClr val="046839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35696" y="2132856"/>
            <a:ext cx="5178563" cy="3587503"/>
            <a:chOff x="3347864" y="5681078"/>
            <a:chExt cx="5178563" cy="3587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5681078"/>
              <a:ext cx="5178563" cy="358750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644008" y="6308739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>
                  <a:solidFill>
                    <a:srgbClr val="046839"/>
                  </a:solidFill>
                </a:rPr>
                <a:t>RAPS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4371192" y="6672165"/>
              <a:ext cx="545633" cy="242736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32916" y="8181528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>
                  <a:solidFill>
                    <a:srgbClr val="046839"/>
                  </a:solidFill>
                </a:rPr>
                <a:t>AAPS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4196760" y="7851958"/>
              <a:ext cx="174432" cy="286029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35696" y="2132856"/>
            <a:ext cx="5178563" cy="3587503"/>
            <a:chOff x="5198027" y="2051327"/>
            <a:chExt cx="5178563" cy="35875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27" y="2051327"/>
              <a:ext cx="5178563" cy="358750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44208" y="2689111"/>
              <a:ext cx="71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>
                  <a:solidFill>
                    <a:srgbClr val="046839"/>
                  </a:solidFill>
                </a:rPr>
                <a:t>RAOP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6171392" y="3052537"/>
              <a:ext cx="545633" cy="242736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837807" y="4551653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>
                  <a:solidFill>
                    <a:srgbClr val="046839"/>
                  </a:solidFill>
                </a:rPr>
                <a:t>AAOP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084168" y="4221089"/>
              <a:ext cx="87224" cy="374025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27890" y="1838607"/>
            <a:ext cx="5994174" cy="4176000"/>
            <a:chOff x="5039150" y="2945183"/>
            <a:chExt cx="5994174" cy="4176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150" y="2945183"/>
              <a:ext cx="5994174" cy="4176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84005" y="3222836"/>
              <a:ext cx="1642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solidFill>
                    <a:srgbClr val="046839"/>
                  </a:solidFill>
                </a:rPr>
                <a:t>Required</a:t>
              </a:r>
              <a:r>
                <a:rPr lang="nl-BE" dirty="0" smtClean="0">
                  <a:solidFill>
                    <a:srgbClr val="046839"/>
                  </a:solidFill>
                </a:rPr>
                <a:t> </a:t>
              </a:r>
              <a:r>
                <a:rPr lang="nl-BE" dirty="0" err="1" smtClean="0">
                  <a:solidFill>
                    <a:srgbClr val="046839"/>
                  </a:solidFill>
                </a:rPr>
                <a:t>prices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32" name="Straight Connector 31"/>
            <p:cNvCxnSpPr>
              <a:endCxn id="37" idx="6"/>
            </p:cNvCxnSpPr>
            <p:nvPr/>
          </p:nvCxnSpPr>
          <p:spPr>
            <a:xfrm flipH="1">
              <a:off x="6588224" y="3407502"/>
              <a:ext cx="395782" cy="16299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89815" y="5631681"/>
              <a:ext cx="164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solidFill>
                    <a:srgbClr val="046839"/>
                  </a:solidFill>
                </a:rPr>
                <a:t>Available</a:t>
              </a:r>
              <a:r>
                <a:rPr lang="nl-BE" dirty="0" smtClean="0">
                  <a:solidFill>
                    <a:srgbClr val="046839"/>
                  </a:solidFill>
                </a:rPr>
                <a:t> </a:t>
              </a:r>
              <a:r>
                <a:rPr lang="nl-BE" dirty="0" err="1" smtClean="0">
                  <a:solidFill>
                    <a:srgbClr val="046839"/>
                  </a:solidFill>
                </a:rPr>
                <a:t>prices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6165557" y="5104150"/>
              <a:ext cx="206643" cy="523748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268878" y="3255434"/>
              <a:ext cx="319346" cy="336734"/>
            </a:xfrm>
            <a:prstGeom prst="ellipse">
              <a:avLst/>
            </a:prstGeom>
            <a:noFill/>
            <a:ln w="19050">
              <a:solidFill>
                <a:srgbClr val="0468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299387" y="4759834"/>
              <a:ext cx="319346" cy="336734"/>
            </a:xfrm>
            <a:prstGeom prst="ellipse">
              <a:avLst/>
            </a:prstGeom>
            <a:noFill/>
            <a:ln w="19050">
              <a:solidFill>
                <a:srgbClr val="0468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3728288" y="3424098"/>
            <a:ext cx="710984" cy="1506123"/>
          </a:xfrm>
          <a:prstGeom prst="ellipse">
            <a:avLst/>
          </a:prstGeom>
          <a:noFill/>
          <a:ln w="19050">
            <a:solidFill>
              <a:srgbClr val="0468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1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 with the charging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46839"/>
                </a:solidFill>
              </a:rPr>
              <a:t>If assumed charging cost differs from actual available charging cost, intersection is not necessarily the break-even point</a:t>
            </a:r>
          </a:p>
          <a:p>
            <a:pPr marL="0" indent="0">
              <a:buNone/>
            </a:pPr>
            <a:endParaRPr lang="nl-BE" sz="2000" dirty="0" smtClean="0">
              <a:solidFill>
                <a:srgbClr val="04683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43784" y="2132856"/>
            <a:ext cx="5456432" cy="3780000"/>
            <a:chOff x="1843784" y="2132856"/>
            <a:chExt cx="5456432" cy="378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784" y="2132856"/>
              <a:ext cx="5456432" cy="378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63888" y="2276872"/>
              <a:ext cx="1642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solidFill>
                    <a:srgbClr val="046839"/>
                  </a:solidFill>
                </a:rPr>
                <a:t>Required</a:t>
              </a:r>
              <a:r>
                <a:rPr lang="nl-BE" dirty="0" smtClean="0">
                  <a:solidFill>
                    <a:srgbClr val="046839"/>
                  </a:solidFill>
                </a:rPr>
                <a:t> </a:t>
              </a:r>
              <a:r>
                <a:rPr lang="nl-BE" dirty="0" err="1" smtClean="0">
                  <a:solidFill>
                    <a:srgbClr val="046839"/>
                  </a:solidFill>
                </a:rPr>
                <a:t>prices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9" name="Straight Connector 8"/>
            <p:cNvCxnSpPr>
              <a:endCxn id="13" idx="6"/>
            </p:cNvCxnSpPr>
            <p:nvPr/>
          </p:nvCxnSpPr>
          <p:spPr>
            <a:xfrm flipH="1">
              <a:off x="3168107" y="2461538"/>
              <a:ext cx="395782" cy="16299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848761" y="2309470"/>
              <a:ext cx="319346" cy="336734"/>
            </a:xfrm>
            <a:prstGeom prst="ellipse">
              <a:avLst/>
            </a:prstGeom>
            <a:noFill/>
            <a:ln w="19050">
              <a:solidFill>
                <a:srgbClr val="0468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3768" y="4941168"/>
              <a:ext cx="155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solidFill>
                    <a:srgbClr val="046839"/>
                  </a:solidFill>
                </a:rPr>
                <a:t>Available</a:t>
              </a:r>
              <a:r>
                <a:rPr lang="nl-BE" dirty="0" smtClean="0">
                  <a:solidFill>
                    <a:srgbClr val="046839"/>
                  </a:solidFill>
                </a:rPr>
                <a:t> </a:t>
              </a:r>
              <a:r>
                <a:rPr lang="nl-BE" dirty="0" err="1" smtClean="0">
                  <a:solidFill>
                    <a:srgbClr val="046839"/>
                  </a:solidFill>
                </a:rPr>
                <a:t>price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848761" y="3323780"/>
              <a:ext cx="50854" cy="1617388"/>
            </a:xfrm>
            <a:prstGeom prst="line">
              <a:avLst/>
            </a:prstGeom>
            <a:ln w="1905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5944260"/>
            <a:ext cx="6923112" cy="437068"/>
          </a:xfrm>
          <a:prstGeom prst="rect">
            <a:avLst/>
          </a:prstGeom>
          <a:noFill/>
          <a:ln w="9525">
            <a:solidFill>
              <a:srgbClr val="04683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800" kern="1200">
                <a:solidFill>
                  <a:srgbClr val="74B63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600" kern="1200">
                <a:solidFill>
                  <a:srgbClr val="046839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6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1717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46839"/>
                </a:solidFill>
              </a:rPr>
              <a:t>Required Average Operational Profit -&gt; Most </a:t>
            </a:r>
            <a:r>
              <a:rPr lang="en-US" sz="2000" dirty="0" smtClean="0"/>
              <a:t>transparent</a:t>
            </a:r>
            <a:r>
              <a:rPr lang="en-US" sz="2000" dirty="0" smtClean="0">
                <a:solidFill>
                  <a:srgbClr val="046839"/>
                </a:solidFill>
              </a:rPr>
              <a:t> metric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46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the Required Average Operational Profit for different price profiles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88" y="1700808"/>
            <a:ext cx="5658823" cy="3880240"/>
          </a:xfrm>
        </p:spPr>
      </p:pic>
      <p:sp>
        <p:nvSpPr>
          <p:cNvPr id="5" name="TextBox 4"/>
          <p:cNvSpPr txBox="1"/>
          <p:nvPr/>
        </p:nvSpPr>
        <p:spPr>
          <a:xfrm>
            <a:off x="971600" y="5581048"/>
            <a:ext cx="24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46839"/>
                </a:solidFill>
              </a:rPr>
              <a:t>AAOP </a:t>
            </a:r>
            <a:r>
              <a:rPr lang="nl-BE" dirty="0" err="1" smtClean="0">
                <a:solidFill>
                  <a:srgbClr val="046839"/>
                </a:solidFill>
              </a:rPr>
              <a:t>for</a:t>
            </a:r>
            <a:r>
              <a:rPr lang="nl-BE" dirty="0" smtClean="0">
                <a:solidFill>
                  <a:srgbClr val="046839"/>
                </a:solidFill>
              </a:rPr>
              <a:t> multiple </a:t>
            </a:r>
            <a:r>
              <a:rPr lang="nl-BE" dirty="0" err="1" smtClean="0">
                <a:solidFill>
                  <a:srgbClr val="046839"/>
                </a:solidFill>
              </a:rPr>
              <a:t>years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11760" y="4581128"/>
            <a:ext cx="504056" cy="936104"/>
          </a:xfrm>
          <a:prstGeom prst="line">
            <a:avLst/>
          </a:prstGeom>
          <a:ln w="1905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6624" y="2066754"/>
            <a:ext cx="71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46839"/>
                </a:solidFill>
              </a:rPr>
              <a:t>RAOP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43808" y="2430180"/>
            <a:ext cx="545633" cy="242736"/>
          </a:xfrm>
          <a:prstGeom prst="line">
            <a:avLst/>
          </a:prstGeom>
          <a:ln w="1905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46839"/>
                </a:solidFill>
              </a:rPr>
              <a:t>LCOE</a:t>
            </a:r>
          </a:p>
          <a:p>
            <a:pPr>
              <a:buFont typeface="+mj-lt"/>
              <a:buAutoNum type="arabicPeriod"/>
            </a:pP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+mj-lt"/>
              <a:buAutoNum type="arabicPeriod"/>
            </a:pP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+mj-lt"/>
              <a:buAutoNum type="arabicPeriod"/>
            </a:pP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46839"/>
                </a:solidFill>
              </a:rPr>
              <a:t>For </a:t>
            </a:r>
            <a:r>
              <a:rPr lang="en-US" sz="2000" dirty="0">
                <a:solidFill>
                  <a:srgbClr val="046839"/>
                </a:solidFill>
              </a:rPr>
              <a:t>charging cost = 0 €/</a:t>
            </a:r>
            <a:r>
              <a:rPr lang="en-US" sz="2000" dirty="0" smtClean="0">
                <a:solidFill>
                  <a:srgbClr val="046839"/>
                </a:solidFill>
              </a:rPr>
              <a:t>MWh: RADP </a:t>
            </a:r>
            <a:r>
              <a:rPr lang="en-US" sz="2000" dirty="0" smtClean="0">
                <a:solidFill>
                  <a:srgbClr val="046839"/>
                </a:solidFill>
              </a:rPr>
              <a:t>= RAPS = </a:t>
            </a:r>
            <a:r>
              <a:rPr lang="en-US" sz="2000" dirty="0" smtClean="0">
                <a:solidFill>
                  <a:srgbClr val="046839"/>
                </a:solidFill>
              </a:rPr>
              <a:t>RAOP: neglectin</a:t>
            </a:r>
            <a:r>
              <a:rPr lang="en-US" sz="2000" dirty="0" smtClean="0">
                <a:solidFill>
                  <a:srgbClr val="046839"/>
                </a:solidFill>
              </a:rPr>
              <a:t>g efficiency</a:t>
            </a: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+mj-lt"/>
              <a:buAutoNum type="arabicPeriod"/>
            </a:pPr>
            <a:endParaRPr lang="en-US" sz="1600" dirty="0" smtClean="0">
              <a:solidFill>
                <a:srgbClr val="04683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46839"/>
                </a:solidFill>
              </a:rPr>
              <a:t>Caution when using metrics for storage with limited energy capacity</a:t>
            </a:r>
          </a:p>
          <a:p>
            <a:pPr>
              <a:buFont typeface="+mj-lt"/>
              <a:buAutoNum type="arabicPeriod"/>
            </a:pP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46839"/>
                </a:solidFill>
              </a:rPr>
              <a:t>RAOP </a:t>
            </a:r>
            <a:r>
              <a:rPr lang="en-US" sz="2000" dirty="0">
                <a:solidFill>
                  <a:srgbClr val="046839"/>
                </a:solidFill>
              </a:rPr>
              <a:t>i</a:t>
            </a:r>
            <a:r>
              <a:rPr lang="en-US" sz="2000" dirty="0" smtClean="0">
                <a:solidFill>
                  <a:srgbClr val="046839"/>
                </a:solidFill>
              </a:rPr>
              <a:t>s most transparent metric and preferred</a:t>
            </a:r>
            <a:endParaRPr lang="en-US" sz="2000" dirty="0">
              <a:solidFill>
                <a:srgbClr val="04683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83768" y="1196752"/>
            <a:ext cx="547260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800" kern="1200">
                <a:solidFill>
                  <a:srgbClr val="74B63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600" kern="1200">
                <a:solidFill>
                  <a:srgbClr val="046839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1717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46839"/>
                </a:solidFill>
              </a:rPr>
              <a:t>Required Average Discharge Price (RADP)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46839"/>
                </a:solidFill>
              </a:rPr>
              <a:t>Required Average Price Spread (RAPS)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46839"/>
                </a:solidFill>
              </a:rPr>
              <a:t>Required Average Operational Profit (RAOP)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46839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91680" y="1412776"/>
            <a:ext cx="720080" cy="0"/>
          </a:xfrm>
          <a:prstGeom prst="straightConnector1">
            <a:avLst/>
          </a:prstGeom>
          <a:ln w="19050">
            <a:solidFill>
              <a:srgbClr val="04683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Reference &amp; Contact</a:t>
            </a:r>
            <a:endParaRPr lang="nl-BE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491880" y="4437112"/>
            <a:ext cx="4690864" cy="1285832"/>
          </a:xfrm>
          <a:prstGeom prst="rect">
            <a:avLst/>
          </a:prstGeom>
          <a:noFill/>
          <a:ln w="9525">
            <a:solidFill>
              <a:srgbClr val="04683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800" kern="1200">
                <a:solidFill>
                  <a:srgbClr val="74B63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600" kern="1200">
                <a:solidFill>
                  <a:srgbClr val="046839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1717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dirty="0" smtClean="0">
                <a:solidFill>
                  <a:srgbClr val="046839"/>
                </a:solidFill>
              </a:rPr>
              <a:t>Contact: </a:t>
            </a:r>
            <a:r>
              <a:rPr lang="nl-BE" sz="2000" dirty="0" smtClean="0">
                <a:solidFill>
                  <a:srgbClr val="046839"/>
                </a:solidFill>
                <a:hlinkClick r:id="rId5"/>
              </a:rPr>
              <a:t>andreas.belderbos@kuleuven.be</a:t>
            </a:r>
            <a:endParaRPr lang="nl-BE" sz="2000" dirty="0" smtClean="0">
              <a:solidFill>
                <a:srgbClr val="046839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rgbClr val="046839"/>
                </a:solidFill>
              </a:rPr>
              <a:t>KU Leuven – TME</a:t>
            </a:r>
          </a:p>
          <a:p>
            <a:pPr marL="0" indent="0">
              <a:buNone/>
            </a:pPr>
            <a:r>
              <a:rPr lang="nl-BE" sz="2000" dirty="0" smtClean="0">
                <a:solidFill>
                  <a:srgbClr val="046839"/>
                </a:solidFill>
              </a:rPr>
              <a:t>Energy &amp; Environment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4683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72816"/>
            <a:ext cx="7200800" cy="1655838"/>
          </a:xfrm>
          <a:prstGeom prst="rect">
            <a:avLst/>
          </a:prstGeom>
          <a:ln>
            <a:solidFill>
              <a:srgbClr val="046839"/>
            </a:solidFill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Paper </a:t>
            </a:r>
            <a:r>
              <a:rPr lang="nl-BE" sz="2000" dirty="0" err="1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available</a:t>
            </a: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nl-BE" sz="800" dirty="0">
              <a:solidFill>
                <a:srgbClr val="046839"/>
              </a:solidFill>
              <a:ea typeface="ＭＳ Ｐゴシック" charset="0"/>
              <a:cs typeface="ＭＳ Ｐゴシック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A. Belderbos</a:t>
            </a:r>
            <a:r>
              <a:rPr lang="nl-BE" sz="2000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E. </a:t>
            </a:r>
            <a:r>
              <a:rPr lang="nl-BE" sz="2000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Delarue, </a:t>
            </a: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K. </a:t>
            </a:r>
            <a:r>
              <a:rPr lang="nl-BE" sz="2000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Kessels, </a:t>
            </a: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W. D'haeseleer</a:t>
            </a:r>
            <a:r>
              <a:rPr lang="nl-BE" sz="2000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, </a:t>
            </a:r>
            <a:endParaRPr lang="nl-BE" sz="2000" dirty="0" smtClean="0">
              <a:solidFill>
                <a:srgbClr val="046839"/>
              </a:solidFill>
              <a:ea typeface="ＭＳ Ｐゴシック" charset="0"/>
              <a:cs typeface="ＭＳ Ｐゴシック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nl-BE" sz="2000" i="1" dirty="0" err="1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Levelized</a:t>
            </a:r>
            <a:r>
              <a:rPr lang="nl-BE" sz="2000" i="1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BE" sz="2000" i="1" dirty="0" err="1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cost</a:t>
            </a:r>
            <a:r>
              <a:rPr lang="nl-BE" sz="2000" i="1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 of storage — </a:t>
            </a:r>
            <a:r>
              <a:rPr lang="nl-BE" sz="2000" i="1" dirty="0" err="1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Introducing</a:t>
            </a:r>
            <a:r>
              <a:rPr lang="nl-BE" sz="2000" i="1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BE" sz="2000" i="1" dirty="0" err="1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novel</a:t>
            </a:r>
            <a:r>
              <a:rPr lang="nl-BE" sz="2000" i="1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BE" sz="2000" i="1" dirty="0" err="1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metrics</a:t>
            </a:r>
            <a:r>
              <a:rPr lang="nl-BE" sz="2000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, </a:t>
            </a:r>
            <a:endParaRPr lang="nl-BE" sz="2000" dirty="0" smtClean="0">
              <a:solidFill>
                <a:srgbClr val="046839"/>
              </a:solidFill>
              <a:ea typeface="ＭＳ Ｐゴシック" charset="0"/>
              <a:cs typeface="ＭＳ Ｐゴシック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Energy </a:t>
            </a:r>
            <a:r>
              <a:rPr lang="nl-BE" sz="2000" dirty="0" err="1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Economics</a:t>
            </a:r>
            <a:r>
              <a:rPr lang="nl-BE" sz="2000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nl-BE" sz="2000" dirty="0" err="1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Available</a:t>
            </a:r>
            <a:r>
              <a:rPr lang="nl-BE" sz="2000" dirty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 online 1 September </a:t>
            </a:r>
            <a:r>
              <a:rPr lang="nl-BE" sz="2000" dirty="0" smtClean="0">
                <a:solidFill>
                  <a:srgbClr val="046839"/>
                </a:solidFill>
                <a:ea typeface="ＭＳ Ｐゴシック" charset="0"/>
                <a:cs typeface="ＭＳ Ｐゴシック" charset="0"/>
              </a:rPr>
              <a:t>2017</a:t>
            </a:r>
            <a:endParaRPr lang="nl-BE" sz="2000" dirty="0">
              <a:solidFill>
                <a:srgbClr val="046839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2"/>
          </a:xfrm>
        </p:spPr>
        <p:txBody>
          <a:bodyPr/>
          <a:lstStyle/>
          <a:p>
            <a:pPr marL="0" indent="0">
              <a:buNone/>
            </a:pPr>
            <a:endParaRPr lang="nl-B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46839"/>
                </a:solidFill>
              </a:rPr>
              <a:t>The </a:t>
            </a:r>
            <a:r>
              <a:rPr lang="nl-BE" dirty="0" err="1">
                <a:solidFill>
                  <a:srgbClr val="046839"/>
                </a:solidFill>
              </a:rPr>
              <a:t>Levelized</a:t>
            </a:r>
            <a:r>
              <a:rPr lang="nl-BE" dirty="0">
                <a:solidFill>
                  <a:srgbClr val="046839"/>
                </a:solidFill>
              </a:rPr>
              <a:t> </a:t>
            </a:r>
            <a:r>
              <a:rPr lang="nl-BE" dirty="0" err="1">
                <a:solidFill>
                  <a:srgbClr val="046839"/>
                </a:solidFill>
              </a:rPr>
              <a:t>Cost</a:t>
            </a:r>
            <a:r>
              <a:rPr lang="nl-BE" dirty="0">
                <a:solidFill>
                  <a:srgbClr val="046839"/>
                </a:solidFill>
              </a:rPr>
              <a:t> of </a:t>
            </a:r>
            <a:r>
              <a:rPr lang="nl-BE" dirty="0" smtClean="0">
                <a:solidFill>
                  <a:srgbClr val="046839"/>
                </a:solidFill>
              </a:rPr>
              <a:t>Electricity – </a:t>
            </a:r>
            <a:r>
              <a:rPr lang="nl-BE" i="1" dirty="0" smtClean="0">
                <a:solidFill>
                  <a:srgbClr val="046839"/>
                </a:solidFill>
              </a:rPr>
              <a:t>LCOE</a:t>
            </a:r>
            <a:endParaRPr lang="nl-BE" dirty="0">
              <a:solidFill>
                <a:srgbClr val="04683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46839"/>
                </a:solidFill>
              </a:rPr>
              <a:t>The </a:t>
            </a:r>
            <a:r>
              <a:rPr lang="nl-BE" dirty="0" err="1" smtClean="0">
                <a:solidFill>
                  <a:srgbClr val="046839"/>
                </a:solidFill>
              </a:rPr>
              <a:t>Levelized</a:t>
            </a:r>
            <a:r>
              <a:rPr lang="nl-BE" dirty="0" smtClean="0">
                <a:solidFill>
                  <a:srgbClr val="046839"/>
                </a:solidFill>
              </a:rPr>
              <a:t> </a:t>
            </a:r>
            <a:r>
              <a:rPr lang="nl-BE" dirty="0" err="1" smtClean="0">
                <a:solidFill>
                  <a:srgbClr val="046839"/>
                </a:solidFill>
              </a:rPr>
              <a:t>Cost</a:t>
            </a:r>
            <a:r>
              <a:rPr lang="nl-BE" dirty="0" smtClean="0">
                <a:solidFill>
                  <a:srgbClr val="046839"/>
                </a:solidFill>
              </a:rPr>
              <a:t> of Storage</a:t>
            </a:r>
            <a:r>
              <a:rPr lang="en-US" dirty="0">
                <a:solidFill>
                  <a:srgbClr val="046839"/>
                </a:solidFill>
              </a:rPr>
              <a:t> </a:t>
            </a:r>
            <a:r>
              <a:rPr lang="en-US" dirty="0" smtClean="0">
                <a:solidFill>
                  <a:srgbClr val="046839"/>
                </a:solidFill>
              </a:rPr>
              <a:t>– </a:t>
            </a:r>
            <a:r>
              <a:rPr lang="en-US" i="1" dirty="0" smtClean="0">
                <a:solidFill>
                  <a:srgbClr val="046839"/>
                </a:solidFill>
              </a:rPr>
              <a:t>LCOS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46839"/>
                </a:solidFill>
              </a:rPr>
              <a:t>Insights</a:t>
            </a:r>
            <a:r>
              <a:rPr lang="nl-BE" dirty="0" smtClean="0">
                <a:solidFill>
                  <a:srgbClr val="046839"/>
                </a:solidFill>
              </a:rPr>
              <a:t> in storage </a:t>
            </a:r>
            <a:r>
              <a:rPr lang="en-US" dirty="0" smtClean="0">
                <a:solidFill>
                  <a:srgbClr val="046839"/>
                </a:solidFill>
              </a:rPr>
              <a:t>cost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46839"/>
                </a:solidFill>
              </a:rPr>
              <a:t>Shortcomings of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46839"/>
                </a:solidFill>
              </a:rPr>
              <a:t>Using storage cost metrics</a:t>
            </a:r>
          </a:p>
          <a:p>
            <a:pPr marL="0" indent="0">
              <a:buNone/>
            </a:pPr>
            <a:endParaRPr lang="en-US" dirty="0" smtClean="0">
              <a:solidFill>
                <a:srgbClr val="046839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BE" dirty="0" smtClean="0">
              <a:solidFill>
                <a:srgbClr val="046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9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Levelized</a:t>
            </a:r>
            <a:r>
              <a:rPr lang="nl-BE" dirty="0" smtClean="0"/>
              <a:t> </a:t>
            </a:r>
            <a:r>
              <a:rPr lang="nl-BE" dirty="0" err="1" smtClean="0"/>
              <a:t>Cost</a:t>
            </a:r>
            <a:r>
              <a:rPr lang="nl-BE" dirty="0" smtClean="0"/>
              <a:t> of Electricity -</a:t>
            </a:r>
            <a:r>
              <a:rPr lang="nl-BE" i="1" dirty="0" smtClean="0"/>
              <a:t> LCOE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46839"/>
                          </a:solidFill>
                          <a:latin typeface="Cambria Math" panose="02040503050406030204" pitchFamily="18" charset="0"/>
                        </a:rPr>
                        <m:t>LCOE</m:t>
                      </m:r>
                      <m:r>
                        <a:rPr lang="en-US" sz="2000" smtClean="0">
                          <a:solidFill>
                            <a:srgbClr val="04683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4683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𝑂𝐶𝐶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Fuel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l-BE" sz="2000" b="0" i="0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:endParaRPr lang="en-US" sz="1800" i="1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46839"/>
                    </a:solidFill>
                  </a:rPr>
                  <a:t>The </a:t>
                </a:r>
                <a:r>
                  <a:rPr lang="en-US" sz="2000" dirty="0">
                    <a:solidFill>
                      <a:srgbClr val="046839"/>
                    </a:solidFill>
                  </a:rPr>
                  <a:t>LCOE is defined as the </a:t>
                </a:r>
                <a:r>
                  <a:rPr lang="en-US" sz="2000" dirty="0"/>
                  <a:t>fictitious average electricity price</a:t>
                </a:r>
                <a:r>
                  <a:rPr lang="en-US" sz="2000" dirty="0">
                    <a:solidFill>
                      <a:srgbClr val="046839"/>
                    </a:solidFill>
                  </a:rPr>
                  <a:t> during its </a:t>
                </a:r>
                <a:r>
                  <a:rPr lang="en-US" sz="2000" dirty="0"/>
                  <a:t>operation hours </a:t>
                </a:r>
                <a:r>
                  <a:rPr lang="en-US" sz="2000" dirty="0">
                    <a:solidFill>
                      <a:srgbClr val="046839"/>
                    </a:solidFill>
                  </a:rPr>
                  <a:t>and needed over the </a:t>
                </a:r>
                <a:r>
                  <a:rPr lang="en-US" sz="2000" dirty="0"/>
                  <a:t>lifetime</a:t>
                </a:r>
                <a:r>
                  <a:rPr lang="en-US" sz="2000" dirty="0">
                    <a:solidFill>
                      <a:srgbClr val="046839"/>
                    </a:solidFill>
                  </a:rPr>
                  <a:t> of the plant to </a:t>
                </a:r>
                <a:r>
                  <a:rPr lang="en-US" sz="2000" dirty="0"/>
                  <a:t>break even </a:t>
                </a:r>
                <a:r>
                  <a:rPr lang="en-US" sz="2000" dirty="0">
                    <a:solidFill>
                      <a:srgbClr val="046839"/>
                    </a:solidFill>
                  </a:rPr>
                  <a:t>the full costs for the investor (including the desired rate of return which is included in the discount rate r).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4683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83767" y="4581328"/>
            <a:ext cx="1152128" cy="18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Average electricity price during generation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716016" y="6008065"/>
            <a:ext cx="1152128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OCC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716016" y="5648064"/>
            <a:ext cx="1152128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OM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716016" y="5287186"/>
            <a:ext cx="1152128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6016" y="4926308"/>
            <a:ext cx="1152128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6015" y="4564274"/>
            <a:ext cx="1152128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469558" y="4564274"/>
            <a:ext cx="3394022" cy="2641"/>
          </a:xfrm>
          <a:prstGeom prst="line">
            <a:avLst/>
          </a:prstGeom>
          <a:ln>
            <a:prstDash val="lg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131883" y="4404244"/>
            <a:ext cx="4816381" cy="1977084"/>
            <a:chOff x="2131883" y="4404244"/>
            <a:chExt cx="4816381" cy="1977084"/>
          </a:xfrm>
        </p:grpSpPr>
        <p:grpSp>
          <p:nvGrpSpPr>
            <p:cNvPr id="30" name="Group 29"/>
            <p:cNvGrpSpPr/>
            <p:nvPr/>
          </p:nvGrpSpPr>
          <p:grpSpPr>
            <a:xfrm>
              <a:off x="2483766" y="4404244"/>
              <a:ext cx="4464498" cy="1977084"/>
              <a:chOff x="1763686" y="4149080"/>
              <a:chExt cx="4464498" cy="1977084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 flipV="1">
                <a:off x="1763687" y="4149080"/>
                <a:ext cx="1" cy="1977084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763686" y="6112901"/>
                <a:ext cx="4464498" cy="1326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 rot="16200000">
              <a:off x="1858731" y="4922823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€/MWh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3653" y="1020474"/>
            <a:ext cx="227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Overnight</a:t>
            </a:r>
            <a:r>
              <a:rPr lang="nl-BE" dirty="0" smtClean="0"/>
              <a:t> </a:t>
            </a:r>
            <a:r>
              <a:rPr lang="nl-BE" dirty="0" err="1" smtClean="0"/>
              <a:t>Capital</a:t>
            </a:r>
            <a:r>
              <a:rPr lang="nl-BE" dirty="0" smtClean="0"/>
              <a:t> </a:t>
            </a:r>
            <a:r>
              <a:rPr lang="nl-BE" dirty="0" err="1" smtClean="0"/>
              <a:t>Cost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71800" y="1398214"/>
            <a:ext cx="200792" cy="1987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6004" y="1020474"/>
            <a:ext cx="18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Decommissioning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127214" y="1381576"/>
            <a:ext cx="240098" cy="2320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96031" y="1020474"/>
            <a:ext cx="268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Operating &amp; maintenance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851920" y="1384964"/>
            <a:ext cx="161716" cy="2252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Levelized</a:t>
            </a:r>
            <a:r>
              <a:rPr lang="en-US" dirty="0" smtClean="0"/>
              <a:t> Cost of Storage -</a:t>
            </a:r>
            <a:r>
              <a:rPr lang="en-US" i="1" dirty="0" smtClean="0"/>
              <a:t> LCOS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46839"/>
                          </a:solidFill>
                          <a:latin typeface="Cambria Math" panose="02040503050406030204" pitchFamily="18" charset="0"/>
                        </a:rPr>
                        <m:t>LCO</m:t>
                      </m:r>
                      <m:r>
                        <m:rPr>
                          <m:sty m:val="p"/>
                        </m:rPr>
                        <a:rPr lang="nl-BE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smtClean="0">
                          <a:solidFill>
                            <a:srgbClr val="04683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4683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𝑂𝐶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BE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TCC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Carbon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i="1" strike="sngStrike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 strike="sngStrike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strike="sngStrike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en-US" sz="2000" i="1" strike="sngStrike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BE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:endParaRPr lang="en-US" sz="1800" i="1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46839"/>
                    </a:solidFill>
                  </a:rPr>
                  <a:t>The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LCOS </a:t>
                </a:r>
                <a:r>
                  <a:rPr lang="en-US" sz="2000" dirty="0" smtClean="0">
                    <a:solidFill>
                      <a:srgbClr val="046839"/>
                    </a:solidFill>
                  </a:rPr>
                  <a:t>is defined as the </a:t>
                </a:r>
                <a:r>
                  <a:rPr lang="en-US" sz="2000" dirty="0" smtClean="0"/>
                  <a:t>fictitious average electricity price</a:t>
                </a:r>
                <a:r>
                  <a:rPr lang="en-US" sz="2000" dirty="0" smtClean="0">
                    <a:solidFill>
                      <a:srgbClr val="046839"/>
                    </a:solidFill>
                  </a:rPr>
                  <a:t> during its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discharging</a:t>
                </a:r>
                <a:r>
                  <a:rPr lang="en-US" sz="2000" dirty="0" smtClean="0"/>
                  <a:t> hours </a:t>
                </a:r>
                <a:r>
                  <a:rPr lang="en-US" sz="2000" dirty="0" smtClean="0">
                    <a:solidFill>
                      <a:srgbClr val="046839"/>
                    </a:solidFill>
                  </a:rPr>
                  <a:t>and needed over the </a:t>
                </a:r>
                <a:r>
                  <a:rPr lang="en-US" sz="2000" dirty="0" smtClean="0"/>
                  <a:t>lifetime</a:t>
                </a:r>
                <a:r>
                  <a:rPr lang="en-US" sz="2000" dirty="0" smtClean="0">
                    <a:solidFill>
                      <a:srgbClr val="046839"/>
                    </a:solidFill>
                  </a:rPr>
                  <a:t> of the plant to </a:t>
                </a:r>
                <a:r>
                  <a:rPr lang="en-US" sz="2000" dirty="0" smtClean="0"/>
                  <a:t>break even </a:t>
                </a:r>
                <a:r>
                  <a:rPr lang="en-US" sz="2000" dirty="0" smtClean="0">
                    <a:solidFill>
                      <a:srgbClr val="046839"/>
                    </a:solidFill>
                  </a:rPr>
                  <a:t>the full costs for the investor (including the desired rate of return which is included in the discount rate r).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4683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r="-8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44581" y="4581328"/>
            <a:ext cx="1152128" cy="18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Average electricity price during discharging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44580" y="4404244"/>
            <a:ext cx="5607498" cy="1977085"/>
            <a:chOff x="1763686" y="4149080"/>
            <a:chExt cx="5607498" cy="1977085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1763687" y="4149080"/>
              <a:ext cx="1" cy="197708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63686" y="6126164"/>
              <a:ext cx="5607498" cy="1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 rot="16200000">
            <a:off x="419545" y="49228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€/MWh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31248" y="1111026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Total </a:t>
            </a:r>
            <a:r>
              <a:rPr lang="nl-BE" dirty="0" err="1" smtClean="0">
                <a:solidFill>
                  <a:srgbClr val="FF0000"/>
                </a:solidFill>
              </a:rPr>
              <a:t>Charging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Cost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644008" y="1397942"/>
            <a:ext cx="504056" cy="240231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08920" y="5968867"/>
            <a:ext cx="1152128" cy="3931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OCC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708920" y="5617454"/>
            <a:ext cx="1152128" cy="3584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Fixed </a:t>
            </a:r>
            <a:r>
              <a:rPr lang="en-US" sz="1600" dirty="0" smtClean="0"/>
              <a:t>OM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2708920" y="4572529"/>
            <a:ext cx="1152128" cy="1059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Average Charging cost per </a:t>
            </a:r>
            <a:r>
              <a:rPr lang="en-US" sz="1600" dirty="0" err="1" smtClean="0">
                <a:solidFill>
                  <a:schemeClr val="tx1"/>
                </a:solidFill>
              </a:rPr>
              <a:t>MWh</a:t>
            </a:r>
            <a:r>
              <a:rPr lang="en-US" sz="1600" baseline="30000" dirty="0" err="1" smtClean="0">
                <a:solidFill>
                  <a:schemeClr val="tx1"/>
                </a:solidFill>
              </a:rPr>
              <a:t>d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5104" y="5303323"/>
            <a:ext cx="1575048" cy="356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Efficiency losses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65104" y="4588842"/>
            <a:ext cx="1575048" cy="725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Charging cost of useful electricity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61047" y="5645701"/>
            <a:ext cx="652637" cy="0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30372" y="4572529"/>
            <a:ext cx="4990916" cy="8599"/>
          </a:xfrm>
          <a:prstGeom prst="line">
            <a:avLst/>
          </a:prstGeom>
          <a:ln>
            <a:prstDash val="lg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 flipH="1">
            <a:off x="4044942" y="4668593"/>
            <a:ext cx="104138" cy="889643"/>
          </a:xfrm>
          <a:prstGeom prst="rightBrac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56176" y="4628384"/>
            <a:ext cx="2520280" cy="646331"/>
          </a:xfrm>
          <a:prstGeom prst="rect">
            <a:avLst/>
          </a:prstGeom>
          <a:noFill/>
          <a:ln>
            <a:solidFill>
              <a:srgbClr val="046839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46839"/>
                </a:solidFill>
              </a:rPr>
              <a:t>= </a:t>
            </a:r>
            <a:r>
              <a:rPr lang="nl-BE" dirty="0" err="1">
                <a:solidFill>
                  <a:srgbClr val="046839"/>
                </a:solidFill>
              </a:rPr>
              <a:t>Average</a:t>
            </a:r>
            <a:r>
              <a:rPr lang="nl-BE" dirty="0">
                <a:solidFill>
                  <a:srgbClr val="046839"/>
                </a:solidFill>
              </a:rPr>
              <a:t> </a:t>
            </a:r>
            <a:r>
              <a:rPr lang="nl-BE" dirty="0" err="1">
                <a:solidFill>
                  <a:srgbClr val="046839"/>
                </a:solidFill>
              </a:rPr>
              <a:t>Charging</a:t>
            </a:r>
            <a:r>
              <a:rPr lang="nl-BE" dirty="0">
                <a:solidFill>
                  <a:srgbClr val="046839"/>
                </a:solidFill>
              </a:rPr>
              <a:t> </a:t>
            </a:r>
            <a:r>
              <a:rPr lang="nl-BE" dirty="0" err="1" smtClean="0">
                <a:solidFill>
                  <a:srgbClr val="046839"/>
                </a:solidFill>
              </a:rPr>
              <a:t>cost</a:t>
            </a:r>
            <a:r>
              <a:rPr lang="nl-BE" dirty="0" smtClean="0">
                <a:solidFill>
                  <a:srgbClr val="046839"/>
                </a:solidFill>
              </a:rPr>
              <a:t> per </a:t>
            </a:r>
            <a:r>
              <a:rPr lang="nl-BE" dirty="0" err="1" smtClean="0">
                <a:solidFill>
                  <a:srgbClr val="046839"/>
                </a:solidFill>
              </a:rPr>
              <a:t>MWh</a:t>
            </a:r>
            <a:r>
              <a:rPr lang="nl-BE" baseline="30000" dirty="0" err="1" smtClean="0">
                <a:solidFill>
                  <a:srgbClr val="046839"/>
                </a:solidFill>
              </a:rPr>
              <a:t>c</a:t>
            </a:r>
            <a:r>
              <a:rPr lang="nl-BE" dirty="0" smtClean="0">
                <a:solidFill>
                  <a:srgbClr val="046839"/>
                </a:solidFill>
              </a:rPr>
              <a:t> </a:t>
            </a:r>
            <a:r>
              <a:rPr lang="nl-BE" dirty="0" smtClean="0">
                <a:solidFill>
                  <a:srgbClr val="046839"/>
                </a:solidFill>
              </a:rPr>
              <a:t>= </a:t>
            </a:r>
            <a:r>
              <a:rPr lang="nl-BE" dirty="0" smtClean="0">
                <a:solidFill>
                  <a:srgbClr val="046839"/>
                </a:solidFill>
              </a:rPr>
              <a:t>€/</a:t>
            </a:r>
            <a:r>
              <a:rPr lang="nl-BE" dirty="0" err="1" smtClean="0">
                <a:solidFill>
                  <a:srgbClr val="046839"/>
                </a:solidFill>
              </a:rPr>
              <a:t>MWh</a:t>
            </a:r>
            <a:r>
              <a:rPr lang="nl-BE" baseline="30000" dirty="0" err="1" smtClean="0">
                <a:solidFill>
                  <a:srgbClr val="046839"/>
                </a:solidFill>
              </a:rPr>
              <a:t>c</a:t>
            </a:r>
            <a:endParaRPr lang="nl-BE" dirty="0" smtClean="0">
              <a:solidFill>
                <a:srgbClr val="046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/>
      <p:bldP spid="17" grpId="0" animBg="1"/>
      <p:bldP spid="18" grpId="0" animBg="1"/>
      <p:bldP spid="20" grpId="0" animBg="1"/>
      <p:bldP spid="22" grpId="0" animBg="1"/>
      <p:bldP spid="23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46839"/>
                </a:solidFill>
              </a:rPr>
              <a:t>S</a:t>
            </a:r>
            <a:r>
              <a:rPr lang="en-US" sz="2000" dirty="0" smtClean="0">
                <a:solidFill>
                  <a:srgbClr val="046839"/>
                </a:solidFill>
              </a:rPr>
              <a:t>ince ‘primary energy’ is same commodity as ‘secondary energy</a:t>
            </a:r>
            <a:r>
              <a:rPr lang="en-US" sz="2000" dirty="0" smtClean="0">
                <a:solidFill>
                  <a:srgbClr val="046839"/>
                </a:solidFill>
              </a:rPr>
              <a:t>’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rgbClr val="046839"/>
                </a:solidFill>
              </a:rPr>
              <a:t>Required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err="1" smtClean="0">
                <a:solidFill>
                  <a:srgbClr val="046839"/>
                </a:solidFill>
              </a:rPr>
              <a:t>Average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smtClean="0"/>
              <a:t>Discharge Price </a:t>
            </a:r>
            <a:r>
              <a:rPr lang="nl-BE" sz="2000" dirty="0" smtClean="0">
                <a:solidFill>
                  <a:srgbClr val="046839"/>
                </a:solidFill>
              </a:rPr>
              <a:t>– </a:t>
            </a:r>
            <a:r>
              <a:rPr lang="nl-BE" sz="2000" i="1" dirty="0" smtClean="0">
                <a:solidFill>
                  <a:srgbClr val="046839"/>
                </a:solidFill>
              </a:rPr>
              <a:t>RADP</a:t>
            </a:r>
            <a:r>
              <a:rPr lang="nl-BE" sz="2000" dirty="0" smtClean="0">
                <a:solidFill>
                  <a:srgbClr val="046839"/>
                </a:solidFill>
              </a:rPr>
              <a:t>	( = </a:t>
            </a:r>
            <a:r>
              <a:rPr lang="nl-BE" sz="2000" i="1" dirty="0" smtClean="0">
                <a:solidFill>
                  <a:srgbClr val="046839"/>
                </a:solidFill>
              </a:rPr>
              <a:t>LCOS</a:t>
            </a:r>
            <a:r>
              <a:rPr lang="nl-BE" sz="2000" dirty="0" smtClean="0">
                <a:solidFill>
                  <a:srgbClr val="046839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rgbClr val="046839"/>
                </a:solidFill>
              </a:rPr>
              <a:t>Required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err="1" smtClean="0">
                <a:solidFill>
                  <a:srgbClr val="046839"/>
                </a:solidFill>
              </a:rPr>
              <a:t>Average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smtClean="0"/>
              <a:t>Price Spread </a:t>
            </a:r>
            <a:r>
              <a:rPr lang="nl-BE" sz="2000" dirty="0" smtClean="0">
                <a:solidFill>
                  <a:srgbClr val="046839"/>
                </a:solidFill>
              </a:rPr>
              <a:t>– </a:t>
            </a:r>
            <a:r>
              <a:rPr lang="nl-BE" sz="2000" i="1" dirty="0" smtClean="0">
                <a:solidFill>
                  <a:srgbClr val="046839"/>
                </a:solidFill>
              </a:rPr>
              <a:t>RAPS</a:t>
            </a:r>
            <a:endParaRPr lang="nl-BE" i="1" dirty="0" smtClean="0">
              <a:solidFill>
                <a:srgbClr val="04683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rgbClr val="046839"/>
                </a:solidFill>
              </a:rPr>
              <a:t>Required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err="1" smtClean="0">
                <a:solidFill>
                  <a:srgbClr val="046839"/>
                </a:solidFill>
              </a:rPr>
              <a:t>Average</a:t>
            </a:r>
            <a:r>
              <a:rPr lang="nl-BE" sz="2000" dirty="0" smtClean="0">
                <a:solidFill>
                  <a:srgbClr val="046839"/>
                </a:solidFill>
              </a:rPr>
              <a:t> </a:t>
            </a:r>
            <a:r>
              <a:rPr lang="nl-BE" sz="2000" dirty="0" err="1" smtClean="0"/>
              <a:t>Operational</a:t>
            </a:r>
            <a:r>
              <a:rPr lang="nl-BE" sz="2000" dirty="0" smtClean="0"/>
              <a:t> Profit</a:t>
            </a:r>
            <a:r>
              <a:rPr lang="nl-BE" sz="2000" dirty="0" smtClean="0">
                <a:solidFill>
                  <a:srgbClr val="046839"/>
                </a:solidFill>
              </a:rPr>
              <a:t> – </a:t>
            </a:r>
            <a:r>
              <a:rPr lang="nl-BE" sz="2000" i="1" dirty="0" smtClean="0">
                <a:solidFill>
                  <a:srgbClr val="046839"/>
                </a:solidFill>
              </a:rPr>
              <a:t>RAOP</a:t>
            </a:r>
            <a:r>
              <a:rPr lang="nl-BE" sz="2000" dirty="0" smtClean="0">
                <a:solidFill>
                  <a:srgbClr val="046839"/>
                </a:solidFill>
              </a:rPr>
              <a:t>	</a:t>
            </a:r>
            <a:endParaRPr lang="en-US" sz="2000" dirty="0" smtClean="0">
              <a:solidFill>
                <a:srgbClr val="04683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46839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4629" y="4038132"/>
            <a:ext cx="1152128" cy="18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Average electricity price during discharging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834629" y="3861048"/>
            <a:ext cx="1" cy="1977084"/>
          </a:xfrm>
          <a:prstGeom prst="line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34628" y="5818825"/>
            <a:ext cx="7553796" cy="1930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209593" y="437962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€/MWh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14660" y="4034710"/>
            <a:ext cx="1575049" cy="1784115"/>
            <a:chOff x="2440163" y="4034710"/>
            <a:chExt cx="1575049" cy="1784115"/>
          </a:xfrm>
        </p:grpSpPr>
        <p:sp>
          <p:nvSpPr>
            <p:cNvPr id="40" name="Rectangle 39"/>
            <p:cNvSpPr/>
            <p:nvPr/>
          </p:nvSpPr>
          <p:spPr>
            <a:xfrm>
              <a:off x="2440163" y="5425671"/>
              <a:ext cx="1575049" cy="39315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OCC</a:t>
              </a:r>
              <a:endParaRPr lang="en-US" sz="16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40164" y="5074258"/>
              <a:ext cx="1575048" cy="358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Fixed </a:t>
              </a:r>
              <a:r>
                <a:rPr lang="en-US" sz="1600" dirty="0" smtClean="0"/>
                <a:t>OM</a:t>
              </a:r>
              <a:endParaRPr lang="en-US" sz="16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0164" y="4749191"/>
              <a:ext cx="1575048" cy="3560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Efficiency losses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0164" y="4034710"/>
              <a:ext cx="1575048" cy="7254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Average charging cost per </a:t>
              </a:r>
              <a:r>
                <a:rPr lang="en-US" sz="1600" dirty="0" err="1">
                  <a:solidFill>
                    <a:schemeClr val="tx1"/>
                  </a:solidFill>
                </a:rPr>
                <a:t>MWh</a:t>
              </a:r>
              <a:r>
                <a:rPr lang="en-US" sz="1600" baseline="30000" dirty="0" err="1">
                  <a:solidFill>
                    <a:srgbClr val="FF0000"/>
                  </a:solidFill>
                </a:rPr>
                <a:t>c</a:t>
              </a:r>
              <a:endParaRPr lang="en-US" sz="16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17612" y="4760127"/>
            <a:ext cx="1575050" cy="1074170"/>
            <a:chOff x="4468616" y="4760127"/>
            <a:chExt cx="1575050" cy="1074170"/>
          </a:xfrm>
        </p:grpSpPr>
        <p:sp>
          <p:nvSpPr>
            <p:cNvPr id="43" name="Rectangle 42"/>
            <p:cNvSpPr/>
            <p:nvPr/>
          </p:nvSpPr>
          <p:spPr>
            <a:xfrm>
              <a:off x="4468618" y="4760127"/>
              <a:ext cx="1575048" cy="3560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Efficiency losses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68616" y="5441143"/>
              <a:ext cx="1575049" cy="39315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OCC</a:t>
              </a:r>
              <a:endParaRPr lang="en-US" sz="16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468617" y="5089730"/>
              <a:ext cx="1575048" cy="358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Fixed </a:t>
              </a:r>
              <a:r>
                <a:rPr lang="en-US" sz="1600" dirty="0" smtClean="0"/>
                <a:t>OM</a:t>
              </a:r>
              <a:endParaRPr lang="en-US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0565" y="5102505"/>
            <a:ext cx="1575049" cy="744567"/>
            <a:chOff x="6420565" y="5102505"/>
            <a:chExt cx="1575049" cy="744567"/>
          </a:xfrm>
        </p:grpSpPr>
        <p:sp>
          <p:nvSpPr>
            <p:cNvPr id="72" name="Rectangle 71"/>
            <p:cNvSpPr/>
            <p:nvPr/>
          </p:nvSpPr>
          <p:spPr>
            <a:xfrm>
              <a:off x="6420565" y="5453918"/>
              <a:ext cx="1575049" cy="39315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OCC</a:t>
              </a:r>
              <a:endParaRPr lang="en-US" sz="16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20566" y="5102505"/>
              <a:ext cx="1575048" cy="358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Fixed </a:t>
              </a:r>
              <a:r>
                <a:rPr lang="en-US" sz="1600" dirty="0" smtClean="0"/>
                <a:t>OM</a:t>
              </a:r>
              <a:endParaRPr lang="en-US" sz="1600" dirty="0"/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2440162" y="4760127"/>
            <a:ext cx="3552499" cy="0"/>
          </a:xfrm>
          <a:prstGeom prst="line">
            <a:avLst/>
          </a:prstGeom>
          <a:ln>
            <a:prstDash val="lg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806140" y="5868399"/>
            <a:ext cx="7920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046839"/>
                </a:solidFill>
              </a:rPr>
              <a:t>RADP</a:t>
            </a:r>
            <a:endParaRPr lang="en-US" baseline="30000" dirty="0">
              <a:solidFill>
                <a:srgbClr val="04683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21844" y="5868399"/>
            <a:ext cx="7920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046839"/>
                </a:solidFill>
              </a:rPr>
              <a:t>RAPS</a:t>
            </a:r>
            <a:endParaRPr lang="en-US" baseline="30000" dirty="0">
              <a:solidFill>
                <a:srgbClr val="046839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12045" y="5868399"/>
            <a:ext cx="7920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046839"/>
                </a:solidFill>
              </a:rPr>
              <a:t>RAOP</a:t>
            </a:r>
            <a:endParaRPr lang="en-US" baseline="30000" dirty="0">
              <a:solidFill>
                <a:srgbClr val="046839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417611" y="4038132"/>
            <a:ext cx="1575050" cy="723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Average </a:t>
            </a:r>
            <a:r>
              <a:rPr lang="en-US" sz="1600" dirty="0">
                <a:solidFill>
                  <a:schemeClr val="tx1"/>
                </a:solidFill>
              </a:rPr>
              <a:t>charging cost per </a:t>
            </a:r>
            <a:r>
              <a:rPr lang="en-US" sz="1600" dirty="0" err="1" smtClean="0">
                <a:solidFill>
                  <a:schemeClr val="tx1"/>
                </a:solidFill>
              </a:rPr>
              <a:t>MWh</a:t>
            </a:r>
            <a:r>
              <a:rPr lang="en-US" sz="1600" baseline="30000" dirty="0" err="1">
                <a:solidFill>
                  <a:srgbClr val="FF0000"/>
                </a:solidFill>
              </a:rPr>
              <a:t>c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20563" y="4034710"/>
            <a:ext cx="1575050" cy="1077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Average</a:t>
            </a:r>
            <a:r>
              <a:rPr lang="en-US" sz="1600" dirty="0" smtClean="0">
                <a:solidFill>
                  <a:schemeClr val="tx1"/>
                </a:solidFill>
              </a:rPr>
              <a:t> charging cost per </a:t>
            </a:r>
            <a:r>
              <a:rPr lang="en-US" sz="1600" dirty="0" err="1" smtClean="0">
                <a:solidFill>
                  <a:schemeClr val="tx1"/>
                </a:solidFill>
              </a:rPr>
              <a:t>MWh</a:t>
            </a:r>
            <a:r>
              <a:rPr lang="en-US" sz="1600" baseline="30000" dirty="0" err="1" smtClean="0">
                <a:solidFill>
                  <a:srgbClr val="FF0000"/>
                </a:solidFill>
              </a:rPr>
              <a:t>d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2440162" y="5100304"/>
            <a:ext cx="5555452" cy="2201"/>
          </a:xfrm>
          <a:prstGeom prst="line">
            <a:avLst/>
          </a:prstGeom>
          <a:ln>
            <a:prstDash val="lg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20420" y="4005064"/>
            <a:ext cx="7175194" cy="32869"/>
          </a:xfrm>
          <a:prstGeom prst="line">
            <a:avLst/>
          </a:prstGeom>
          <a:ln>
            <a:prstDash val="lg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4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000" i="0" smtClean="0">
                          <a:solidFill>
                            <a:srgbClr val="046839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nl-BE" sz="2000" b="0" i="0" smtClean="0">
                          <a:solidFill>
                            <a:srgbClr val="046839"/>
                          </a:solidFill>
                          <a:latin typeface="Cambria Math" panose="02040503050406030204" pitchFamily="18" charset="0"/>
                        </a:rPr>
                        <m:t>ADP</m:t>
                      </m:r>
                      <m:r>
                        <a:rPr lang="en-US" sz="2000" smtClean="0">
                          <a:solidFill>
                            <a:srgbClr val="04683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4683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𝑂𝐶𝐶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BE" sz="2000" b="0" i="0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TCC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468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BE" sz="2000" b="0" i="1" smtClean="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468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468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:endParaRPr lang="en-US" sz="1800" i="1" dirty="0" smtClean="0">
                  <a:solidFill>
                    <a:srgbClr val="046839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46839"/>
                    </a:solidFill>
                  </a:rPr>
                  <a:t>Capital cost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rgbClr val="046839"/>
                    </a:solidFill>
                  </a:rPr>
                  <a:t>O&amp;M</a:t>
                </a:r>
                <a:endParaRPr lang="en-US" sz="2000" dirty="0" smtClean="0">
                  <a:solidFill>
                    <a:srgbClr val="046839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46839"/>
                    </a:solidFill>
                  </a:rPr>
                  <a:t>Charging cost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BE" sz="2000" dirty="0">
                  <a:solidFill>
                    <a:srgbClr val="046839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rgbClr val="046839"/>
                    </a:solidFill>
                  </a:rPr>
                  <a:t>MWh </a:t>
                </a:r>
                <a:r>
                  <a:rPr lang="en-US" sz="2000" dirty="0" smtClean="0">
                    <a:solidFill>
                      <a:srgbClr val="046839"/>
                    </a:solidFill>
                  </a:rPr>
                  <a:t>discharged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rgbClr val="046839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4683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99165" y="1072204"/>
            <a:ext cx="19766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6839"/>
                </a:solidFill>
              </a:rPr>
              <a:t>Total Charging Cost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611552" y="1382774"/>
            <a:ext cx="504056" cy="240231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131840" y="3429000"/>
            <a:ext cx="424847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800" kern="1200">
                <a:solidFill>
                  <a:srgbClr val="74B63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600" kern="1200">
                <a:solidFill>
                  <a:srgbClr val="046839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1717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46839"/>
                </a:solidFill>
              </a:rPr>
              <a:t>Average charging </a:t>
            </a:r>
            <a:r>
              <a:rPr lang="en-US" sz="2000" dirty="0" smtClean="0">
                <a:solidFill>
                  <a:srgbClr val="046839"/>
                </a:solidFill>
              </a:rPr>
              <a:t>price per </a:t>
            </a:r>
            <a:r>
              <a:rPr lang="en-US" sz="2000" dirty="0" err="1" smtClean="0">
                <a:solidFill>
                  <a:srgbClr val="046839"/>
                </a:solidFill>
              </a:rPr>
              <a:t>MWh</a:t>
            </a:r>
            <a:r>
              <a:rPr lang="en-US" sz="2000" baseline="30000" dirty="0" err="1" smtClean="0">
                <a:solidFill>
                  <a:srgbClr val="046839"/>
                </a:solidFill>
              </a:rPr>
              <a:t>c</a:t>
            </a:r>
            <a:endParaRPr lang="en-US" sz="2000" baseline="30000" dirty="0" smtClean="0">
              <a:solidFill>
                <a:srgbClr val="04683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046839"/>
                </a:solidFill>
              </a:rPr>
              <a:t>Efficiency</a:t>
            </a:r>
            <a:endParaRPr lang="en-US" sz="2000" dirty="0" smtClean="0">
              <a:solidFill>
                <a:srgbClr val="04683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46839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555776" y="3645024"/>
            <a:ext cx="576064" cy="0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555776" y="3645024"/>
            <a:ext cx="576064" cy="288032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0903" y="1043215"/>
            <a:ext cx="28345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6839"/>
                </a:solidFill>
              </a:rPr>
              <a:t>Overnight Construction Cost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1879" y="1391436"/>
            <a:ext cx="159485" cy="206868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0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parameters used </a:t>
            </a:r>
            <a:r>
              <a:rPr lang="en-US" dirty="0" smtClean="0"/>
              <a:t>for illustration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654723"/>
              </p:ext>
            </p:extLst>
          </p:nvPr>
        </p:nvGraphicFramePr>
        <p:xfrm>
          <a:off x="611560" y="1480023"/>
          <a:ext cx="6696744" cy="2232249"/>
        </p:xfrm>
        <a:graphic>
          <a:graphicData uri="http://schemas.openxmlformats.org/drawingml/2006/table">
            <a:tbl>
              <a:tblPr firstRow="1" firstCol="1" bandRow="1"/>
              <a:tblGrid>
                <a:gridCol w="4917370">
                  <a:extLst>
                    <a:ext uri="{9D8B030D-6E8A-4147-A177-3AD203B41FA5}">
                      <a16:colId xmlns:a16="http://schemas.microsoft.com/office/drawing/2014/main" val="3565856487"/>
                    </a:ext>
                  </a:extLst>
                </a:gridCol>
                <a:gridCol w="1779374">
                  <a:extLst>
                    <a:ext uri="{9D8B030D-6E8A-4147-A177-3AD203B41FA5}">
                      <a16:colId xmlns:a16="http://schemas.microsoft.com/office/drawing/2014/main" val="2026453454"/>
                    </a:ext>
                  </a:extLst>
                </a:gridCol>
              </a:tblGrid>
              <a:tr h="404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Installed power capacity (P)</a:t>
                      </a:r>
                      <a:endParaRPr lang="nl-BE" sz="2000" dirty="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MW</a:t>
                      </a:r>
                      <a:endParaRPr lang="nl-BE" sz="200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249045"/>
                  </a:ext>
                </a:extLst>
              </a:tr>
              <a:tr h="404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Equivalent Annual Fixed cost (OCC + FOM)</a:t>
                      </a:r>
                      <a:endParaRPr lang="nl-BE" sz="2000" dirty="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30,000 €</a:t>
                      </a:r>
                      <a:endParaRPr lang="nl-BE" sz="200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65817"/>
                  </a:ext>
                </a:extLst>
              </a:tr>
              <a:tr h="404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Round-trip efficiency (</a:t>
                      </a:r>
                      <a:r>
                        <a:rPr lang="en-US" sz="2000" dirty="0" err="1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n-US" sz="2000" baseline="-25000" dirty="0" err="1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lang="en-US" sz="2000" dirty="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BE" sz="2000" dirty="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80 %</a:t>
                      </a:r>
                      <a:endParaRPr lang="nl-BE" sz="200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719304"/>
                  </a:ext>
                </a:extLst>
              </a:tr>
              <a:tr h="404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discharging hours (NDH)</a:t>
                      </a:r>
                      <a:endParaRPr lang="nl-BE" sz="2000" dirty="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 h</a:t>
                      </a:r>
                      <a:endParaRPr lang="nl-BE" sz="200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74612"/>
                  </a:ext>
                </a:extLst>
              </a:tr>
              <a:tr h="61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Averaged charging cost (ACC)</a:t>
                      </a:r>
                      <a:endParaRPr lang="nl-BE" sz="2000" dirty="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20 €/</a:t>
                      </a:r>
                      <a:r>
                        <a:rPr lang="en-US" sz="2000" dirty="0" err="1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MWh</a:t>
                      </a:r>
                      <a:r>
                        <a:rPr lang="en-US" sz="2000" baseline="30000" dirty="0" err="1">
                          <a:solidFill>
                            <a:srgbClr val="0468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nl-BE" sz="2000" dirty="0">
                        <a:solidFill>
                          <a:srgbClr val="04683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4747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52800" y="2209800"/>
          <a:ext cx="1590040" cy="365760"/>
        </p:xfrm>
        <a:graphic>
          <a:graphicData uri="http://schemas.openxmlformats.org/drawingml/2006/table">
            <a:tbl>
              <a:tblPr/>
              <a:tblGrid>
                <a:gridCol w="1590040">
                  <a:extLst>
                    <a:ext uri="{9D8B030D-6E8A-4147-A177-3AD203B41FA5}">
                      <a16:colId xmlns:a16="http://schemas.microsoft.com/office/drawing/2014/main" val="1181052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49974"/>
                  </a:ext>
                </a:extLst>
              </a:tr>
            </a:tbl>
          </a:graphicData>
        </a:graphic>
      </p:graphicFrame>
      <p:pic>
        <p:nvPicPr>
          <p:cNvPr id="1026" name="Picture 2" descr="Afbeeldingsresultaat voor battery draw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/>
          <a:stretch/>
        </p:blipFill>
        <p:spPr bwMode="auto">
          <a:xfrm>
            <a:off x="4942840" y="4149080"/>
            <a:ext cx="2845415" cy="20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the average charging price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5608573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5608573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5608573" cy="3600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444208" y="2068459"/>
            <a:ext cx="1352111" cy="369332"/>
            <a:chOff x="6444208" y="2068459"/>
            <a:chExt cx="1352111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7092280" y="2068459"/>
              <a:ext cx="7040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46839"/>
                  </a:solidFill>
                </a:rPr>
                <a:t>RADP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8" name="Straight Connector 7"/>
            <p:cNvCxnSpPr>
              <a:stCxn id="7" idx="1"/>
            </p:cNvCxnSpPr>
            <p:nvPr/>
          </p:nvCxnSpPr>
          <p:spPr>
            <a:xfrm flipH="1">
              <a:off x="6444208" y="2253125"/>
              <a:ext cx="648072" cy="0"/>
            </a:xfrm>
            <a:prstGeom prst="line">
              <a:avLst/>
            </a:prstGeom>
            <a:ln w="1270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164288" y="3861048"/>
            <a:ext cx="6671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6839"/>
                </a:solidFill>
              </a:rPr>
              <a:t>RAPS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>
            <a:off x="6516216" y="4045714"/>
            <a:ext cx="648072" cy="0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80329" y="4293096"/>
            <a:ext cx="7110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6839"/>
                </a:solidFill>
              </a:rPr>
              <a:t>RAOP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14" name="Straight Connector 13"/>
          <p:cNvCxnSpPr>
            <a:stCxn id="13" idx="1"/>
          </p:cNvCxnSpPr>
          <p:nvPr/>
        </p:nvCxnSpPr>
        <p:spPr>
          <a:xfrm flipH="1">
            <a:off x="6532257" y="4477762"/>
            <a:ext cx="648072" cy="0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the round-trip efficiency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9" y="1556792"/>
            <a:ext cx="6730281" cy="4319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27784" y="1988840"/>
            <a:ext cx="1352111" cy="369332"/>
            <a:chOff x="6444208" y="2068459"/>
            <a:chExt cx="1352111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7092280" y="2068459"/>
              <a:ext cx="7040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46839"/>
                  </a:solidFill>
                </a:rPr>
                <a:t>RADP</a:t>
              </a:r>
              <a:endParaRPr lang="en-US" dirty="0">
                <a:solidFill>
                  <a:srgbClr val="046839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1"/>
            </p:cNvCxnSpPr>
            <p:nvPr/>
          </p:nvCxnSpPr>
          <p:spPr>
            <a:xfrm flipH="1">
              <a:off x="6444208" y="2253125"/>
              <a:ext cx="648072" cy="0"/>
            </a:xfrm>
            <a:prstGeom prst="line">
              <a:avLst/>
            </a:prstGeom>
            <a:ln w="12700">
              <a:solidFill>
                <a:srgbClr val="0468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051720" y="3471151"/>
            <a:ext cx="6671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6839"/>
                </a:solidFill>
              </a:rPr>
              <a:t>RAPS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03748" y="3050163"/>
            <a:ext cx="415142" cy="419205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3344" y="4169394"/>
            <a:ext cx="7110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6839"/>
                </a:solidFill>
              </a:rPr>
              <a:t>RAOP</a:t>
            </a:r>
            <a:endParaRPr lang="en-US" dirty="0">
              <a:solidFill>
                <a:srgbClr val="04683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627784" y="4537096"/>
            <a:ext cx="216024" cy="332064"/>
          </a:xfrm>
          <a:prstGeom prst="line">
            <a:avLst/>
          </a:prstGeom>
          <a:ln w="12700">
            <a:solidFill>
              <a:srgbClr val="0468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Vil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8398</TotalTime>
  <Words>510</Words>
  <Application>Microsoft Office PowerPoint</Application>
  <PresentationFormat>On-screen Show (4:3)</PresentationFormat>
  <Paragraphs>148</Paragraphs>
  <Slides>15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Cambria Math</vt:lpstr>
      <vt:lpstr>Courier New</vt:lpstr>
      <vt:lpstr>Times New Roman</vt:lpstr>
      <vt:lpstr>Wingdings</vt:lpstr>
      <vt:lpstr>EnergyVille</vt:lpstr>
      <vt:lpstr>Impact of storage efficiency and charging costs on storage profitability in the electricity market   15th IAEE European Conference 2017 Vienna – 6th September 2017 </vt:lpstr>
      <vt:lpstr>Overview</vt:lpstr>
      <vt:lpstr>Levelized Cost of Electricity - LCOE</vt:lpstr>
      <vt:lpstr>Levelized Cost of Storage - LCOS</vt:lpstr>
      <vt:lpstr>Additional metrics</vt:lpstr>
      <vt:lpstr>Key parameters</vt:lpstr>
      <vt:lpstr>Storage parameters used for illustration</vt:lpstr>
      <vt:lpstr>Varying the average charging price</vt:lpstr>
      <vt:lpstr>Varying the round-trip efficiency</vt:lpstr>
      <vt:lpstr>Using the different cost metrics</vt:lpstr>
      <vt:lpstr>Correctly using the different cost metrics</vt:lpstr>
      <vt:lpstr>Caution with the charging cost</vt:lpstr>
      <vt:lpstr>Analyzing the Required Average Operational Profit for different price profiles</vt:lpstr>
      <vt:lpstr>Wrap-up</vt:lpstr>
      <vt:lpstr>Reference &amp; Contact</vt:lpstr>
    </vt:vector>
  </TitlesOfParts>
  <Company>K.U.Leuven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Belderbos</dc:creator>
  <cp:lastModifiedBy>Andreas Belderbos</cp:lastModifiedBy>
  <cp:revision>147</cp:revision>
  <dcterms:created xsi:type="dcterms:W3CDTF">2015-10-27T16:03:34Z</dcterms:created>
  <dcterms:modified xsi:type="dcterms:W3CDTF">2017-09-06T08:03:41Z</dcterms:modified>
</cp:coreProperties>
</file>