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7" r:id="rId2"/>
    <p:sldId id="278" r:id="rId3"/>
    <p:sldId id="279" r:id="rId4"/>
    <p:sldId id="275" r:id="rId5"/>
    <p:sldId id="272" r:id="rId6"/>
    <p:sldId id="273" r:id="rId7"/>
    <p:sldId id="257" r:id="rId8"/>
    <p:sldId id="280" r:id="rId9"/>
    <p:sldId id="259" r:id="rId10"/>
    <p:sldId id="274" r:id="rId11"/>
    <p:sldId id="276" r:id="rId12"/>
    <p:sldId id="260" r:id="rId13"/>
    <p:sldId id="261" r:id="rId14"/>
    <p:sldId id="262" r:id="rId15"/>
    <p:sldId id="263" r:id="rId16"/>
    <p:sldId id="264" r:id="rId17"/>
    <p:sldId id="267" r:id="rId18"/>
    <p:sldId id="270" r:id="rId19"/>
    <p:sldId id="271" r:id="rId20"/>
    <p:sldId id="283" r:id="rId21"/>
    <p:sldId id="282" r:id="rId22"/>
    <p:sldId id="281" r:id="rId23"/>
    <p:sldId id="258" r:id="rId24"/>
    <p:sldId id="265" r:id="rId25"/>
    <p:sldId id="269" r:id="rId26"/>
    <p:sldId id="266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6" autoAdjust="0"/>
    <p:restoredTop sz="86035"/>
  </p:normalViewPr>
  <p:slideViewPr>
    <p:cSldViewPr snapToGrid="0" snapToObjects="1">
      <p:cViewPr>
        <p:scale>
          <a:sx n="75" d="100"/>
          <a:sy n="75" d="100"/>
        </p:scale>
        <p:origin x="1312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705B3-8BFF-4472-BC2E-D1ED8873A75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558C36-6711-4E6C-96EC-BCDF0329867B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2400" b="1" dirty="0" err="1" smtClean="0"/>
            <a:t>Benefits</a:t>
          </a:r>
          <a:endParaRPr lang="fr-FR" sz="2800" b="1" dirty="0"/>
        </a:p>
      </dgm:t>
    </dgm:pt>
    <dgm:pt modelId="{3284E154-7B64-4FE2-B46E-170EF1D1E360}" type="parTrans" cxnId="{EE2C9F8B-0CB7-49AE-95F2-4AC442DC2581}">
      <dgm:prSet/>
      <dgm:spPr/>
      <dgm:t>
        <a:bodyPr/>
        <a:lstStyle/>
        <a:p>
          <a:endParaRPr lang="fr-FR" sz="2400" b="1"/>
        </a:p>
      </dgm:t>
    </dgm:pt>
    <dgm:pt modelId="{8E05043D-B647-4780-A14D-8450B270F1D3}" type="sibTrans" cxnId="{EE2C9F8B-0CB7-49AE-95F2-4AC442DC2581}">
      <dgm:prSet/>
      <dgm:spPr/>
      <dgm:t>
        <a:bodyPr/>
        <a:lstStyle/>
        <a:p>
          <a:endParaRPr lang="fr-FR" sz="2400" b="1"/>
        </a:p>
      </dgm:t>
    </dgm:pt>
    <dgm:pt modelId="{A2B5AB4D-D61C-416A-8151-3291B45D0940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000" b="1" dirty="0" smtClean="0"/>
            <a:t>Value</a:t>
          </a:r>
          <a:endParaRPr lang="fr-FR" sz="1050" b="1" dirty="0" smtClean="0"/>
        </a:p>
        <a:p>
          <a:r>
            <a:rPr lang="fr-FR" sz="1400" b="1" dirty="0" smtClean="0"/>
            <a:t>Monetizable </a:t>
          </a:r>
          <a:r>
            <a:rPr lang="fr-FR" sz="1400" b="1" dirty="0" err="1" smtClean="0"/>
            <a:t>benefits</a:t>
          </a:r>
          <a:endParaRPr lang="fr-FR" sz="1400" b="1" dirty="0" smtClean="0"/>
        </a:p>
      </dgm:t>
    </dgm:pt>
    <dgm:pt modelId="{C65FDD60-0A7B-42E2-A06C-323AC9259060}" type="parTrans" cxnId="{9AAD06C3-96C2-4FD2-B406-BEC3A34C01C6}">
      <dgm:prSet/>
      <dgm:spPr/>
      <dgm:t>
        <a:bodyPr/>
        <a:lstStyle/>
        <a:p>
          <a:endParaRPr lang="fr-FR" sz="2400" b="1"/>
        </a:p>
      </dgm:t>
    </dgm:pt>
    <dgm:pt modelId="{2C2CDF3A-6DE1-43E2-8637-0758678C7F40}" type="sibTrans" cxnId="{9AAD06C3-96C2-4FD2-B406-BEC3A34C01C6}">
      <dgm:prSet/>
      <dgm:spPr/>
      <dgm:t>
        <a:bodyPr/>
        <a:lstStyle/>
        <a:p>
          <a:endParaRPr lang="fr-FR" sz="2400" b="1"/>
        </a:p>
      </dgm:t>
    </dgm:pt>
    <dgm:pt modelId="{D1483F68-BAFC-44AF-9B79-4CA9214E65FF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err="1" smtClean="0"/>
            <a:t>Markets</a:t>
          </a:r>
          <a:endParaRPr lang="fr-FR" sz="1600" b="1" dirty="0" smtClean="0"/>
        </a:p>
        <a:p>
          <a:r>
            <a:rPr lang="fr-FR" sz="1400" b="0" dirty="0" smtClean="0"/>
            <a:t>EOM, FRR, CRM</a:t>
          </a:r>
          <a:endParaRPr lang="fr-FR" sz="1400" b="0" dirty="0"/>
        </a:p>
      </dgm:t>
    </dgm:pt>
    <dgm:pt modelId="{C6374AC8-0AA2-4B56-9E49-D3B0164F6FBD}" type="parTrans" cxnId="{EB065F2B-DA5A-4C48-9E36-768317A3F2C6}">
      <dgm:prSet/>
      <dgm:spPr/>
      <dgm:t>
        <a:bodyPr/>
        <a:lstStyle/>
        <a:p>
          <a:endParaRPr lang="fr-FR" sz="2400" b="1"/>
        </a:p>
      </dgm:t>
    </dgm:pt>
    <dgm:pt modelId="{20AC671D-6313-43F9-A865-4FF9F09FE188}" type="sibTrans" cxnId="{EB065F2B-DA5A-4C48-9E36-768317A3F2C6}">
      <dgm:prSet/>
      <dgm:spPr/>
      <dgm:t>
        <a:bodyPr/>
        <a:lstStyle/>
        <a:p>
          <a:endParaRPr lang="fr-FR" sz="2400" b="1"/>
        </a:p>
      </dgm:t>
    </dgm:pt>
    <dgm:pt modelId="{A7537864-70E4-4E0B-AACB-E5136D8344AE}" type="pres">
      <dgm:prSet presAssocID="{218705B3-8BFF-4472-BC2E-D1ED8873A75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8A2B44-12E0-462D-B1E3-1943686F5358}" type="pres">
      <dgm:prSet presAssocID="{218705B3-8BFF-4472-BC2E-D1ED8873A75D}" presName="comp1" presStyleCnt="0"/>
      <dgm:spPr/>
    </dgm:pt>
    <dgm:pt modelId="{71562D71-A8F6-43C6-93E1-EF162047FAAF}" type="pres">
      <dgm:prSet presAssocID="{218705B3-8BFF-4472-BC2E-D1ED8873A75D}" presName="circle1" presStyleLbl="node1" presStyleIdx="0" presStyleCnt="3"/>
      <dgm:spPr/>
      <dgm:t>
        <a:bodyPr/>
        <a:lstStyle/>
        <a:p>
          <a:endParaRPr lang="fr-FR"/>
        </a:p>
      </dgm:t>
    </dgm:pt>
    <dgm:pt modelId="{CDAA894D-E78A-4B73-B94D-90E7056F1345}" type="pres">
      <dgm:prSet presAssocID="{218705B3-8BFF-4472-BC2E-D1ED8873A75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D7E5CE-AF43-4E61-9C61-ABFA204F83E0}" type="pres">
      <dgm:prSet presAssocID="{218705B3-8BFF-4472-BC2E-D1ED8873A75D}" presName="comp2" presStyleCnt="0"/>
      <dgm:spPr/>
    </dgm:pt>
    <dgm:pt modelId="{1224140B-F0DB-4275-AF1E-C51E21C042BE}" type="pres">
      <dgm:prSet presAssocID="{218705B3-8BFF-4472-BC2E-D1ED8873A75D}" presName="circle2" presStyleLbl="node1" presStyleIdx="1" presStyleCnt="3"/>
      <dgm:spPr/>
      <dgm:t>
        <a:bodyPr/>
        <a:lstStyle/>
        <a:p>
          <a:endParaRPr lang="fr-FR"/>
        </a:p>
      </dgm:t>
    </dgm:pt>
    <dgm:pt modelId="{415C22BC-75F2-4F59-B308-383404327826}" type="pres">
      <dgm:prSet presAssocID="{218705B3-8BFF-4472-BC2E-D1ED8873A75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F6961D-388D-4707-BF2E-1E2CA22545D8}" type="pres">
      <dgm:prSet presAssocID="{218705B3-8BFF-4472-BC2E-D1ED8873A75D}" presName="comp3" presStyleCnt="0"/>
      <dgm:spPr/>
    </dgm:pt>
    <dgm:pt modelId="{29A785BE-2A48-4B03-8A4A-71449188BA2F}" type="pres">
      <dgm:prSet presAssocID="{218705B3-8BFF-4472-BC2E-D1ED8873A75D}" presName="circle3" presStyleLbl="node1" presStyleIdx="2" presStyleCnt="3"/>
      <dgm:spPr/>
      <dgm:t>
        <a:bodyPr/>
        <a:lstStyle/>
        <a:p>
          <a:endParaRPr lang="fr-FR"/>
        </a:p>
      </dgm:t>
    </dgm:pt>
    <dgm:pt modelId="{F0423B5D-780C-48B2-B5C1-40465C1C7400}" type="pres">
      <dgm:prSet presAssocID="{218705B3-8BFF-4472-BC2E-D1ED8873A75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AD06C3-96C2-4FD2-B406-BEC3A34C01C6}" srcId="{218705B3-8BFF-4472-BC2E-D1ED8873A75D}" destId="{A2B5AB4D-D61C-416A-8151-3291B45D0940}" srcOrd="1" destOrd="0" parTransId="{C65FDD60-0A7B-42E2-A06C-323AC9259060}" sibTransId="{2C2CDF3A-6DE1-43E2-8637-0758678C7F40}"/>
    <dgm:cxn modelId="{60256C6B-A6A0-C34A-B884-2818531FB0A6}" type="presOf" srcId="{A2B5AB4D-D61C-416A-8151-3291B45D0940}" destId="{1224140B-F0DB-4275-AF1E-C51E21C042BE}" srcOrd="0" destOrd="0" presId="urn:microsoft.com/office/officeart/2005/8/layout/venn2"/>
    <dgm:cxn modelId="{A73DC151-3E85-5F46-8A83-631E26DE0ABD}" type="presOf" srcId="{D1483F68-BAFC-44AF-9B79-4CA9214E65FF}" destId="{F0423B5D-780C-48B2-B5C1-40465C1C7400}" srcOrd="1" destOrd="0" presId="urn:microsoft.com/office/officeart/2005/8/layout/venn2"/>
    <dgm:cxn modelId="{A4BBBCD8-02F6-2B4B-91FC-F99A5D6A6753}" type="presOf" srcId="{A2B5AB4D-D61C-416A-8151-3291B45D0940}" destId="{415C22BC-75F2-4F59-B308-383404327826}" srcOrd="1" destOrd="0" presId="urn:microsoft.com/office/officeart/2005/8/layout/venn2"/>
    <dgm:cxn modelId="{EB065F2B-DA5A-4C48-9E36-768317A3F2C6}" srcId="{218705B3-8BFF-4472-BC2E-D1ED8873A75D}" destId="{D1483F68-BAFC-44AF-9B79-4CA9214E65FF}" srcOrd="2" destOrd="0" parTransId="{C6374AC8-0AA2-4B56-9E49-D3B0164F6FBD}" sibTransId="{20AC671D-6313-43F9-A865-4FF9F09FE188}"/>
    <dgm:cxn modelId="{EE2C9F8B-0CB7-49AE-95F2-4AC442DC2581}" srcId="{218705B3-8BFF-4472-BC2E-D1ED8873A75D}" destId="{F3558C36-6711-4E6C-96EC-BCDF0329867B}" srcOrd="0" destOrd="0" parTransId="{3284E154-7B64-4FE2-B46E-170EF1D1E360}" sibTransId="{8E05043D-B647-4780-A14D-8450B270F1D3}"/>
    <dgm:cxn modelId="{10FD4030-E3B0-4143-B307-13D2C4591EF9}" type="presOf" srcId="{F3558C36-6711-4E6C-96EC-BCDF0329867B}" destId="{71562D71-A8F6-43C6-93E1-EF162047FAAF}" srcOrd="0" destOrd="0" presId="urn:microsoft.com/office/officeart/2005/8/layout/venn2"/>
    <dgm:cxn modelId="{67D5F6A1-BE66-5446-BD69-2EF0B9FEA0A3}" type="presOf" srcId="{D1483F68-BAFC-44AF-9B79-4CA9214E65FF}" destId="{29A785BE-2A48-4B03-8A4A-71449188BA2F}" srcOrd="0" destOrd="0" presId="urn:microsoft.com/office/officeart/2005/8/layout/venn2"/>
    <dgm:cxn modelId="{EFEACAB1-9B4D-B84D-B51F-D58B5A21052A}" type="presOf" srcId="{F3558C36-6711-4E6C-96EC-BCDF0329867B}" destId="{CDAA894D-E78A-4B73-B94D-90E7056F1345}" srcOrd="1" destOrd="0" presId="urn:microsoft.com/office/officeart/2005/8/layout/venn2"/>
    <dgm:cxn modelId="{7CABC4A9-51AE-CA4C-B87C-CE1A7D642E83}" type="presOf" srcId="{218705B3-8BFF-4472-BC2E-D1ED8873A75D}" destId="{A7537864-70E4-4E0B-AACB-E5136D8344AE}" srcOrd="0" destOrd="0" presId="urn:microsoft.com/office/officeart/2005/8/layout/venn2"/>
    <dgm:cxn modelId="{4A1406B5-6FDE-A24C-B48C-06E3BD7F9BBC}" type="presParOf" srcId="{A7537864-70E4-4E0B-AACB-E5136D8344AE}" destId="{158A2B44-12E0-462D-B1E3-1943686F5358}" srcOrd="0" destOrd="0" presId="urn:microsoft.com/office/officeart/2005/8/layout/venn2"/>
    <dgm:cxn modelId="{08A0808B-C6B4-3745-8340-06D273294B51}" type="presParOf" srcId="{158A2B44-12E0-462D-B1E3-1943686F5358}" destId="{71562D71-A8F6-43C6-93E1-EF162047FAAF}" srcOrd="0" destOrd="0" presId="urn:microsoft.com/office/officeart/2005/8/layout/venn2"/>
    <dgm:cxn modelId="{85E72A1C-B8CD-3341-BF95-E78D18A14DE3}" type="presParOf" srcId="{158A2B44-12E0-462D-B1E3-1943686F5358}" destId="{CDAA894D-E78A-4B73-B94D-90E7056F1345}" srcOrd="1" destOrd="0" presId="urn:microsoft.com/office/officeart/2005/8/layout/venn2"/>
    <dgm:cxn modelId="{425F49DF-96EF-EC4A-A22A-B39066BA5E2B}" type="presParOf" srcId="{A7537864-70E4-4E0B-AACB-E5136D8344AE}" destId="{C1D7E5CE-AF43-4E61-9C61-ABFA204F83E0}" srcOrd="1" destOrd="0" presId="urn:microsoft.com/office/officeart/2005/8/layout/venn2"/>
    <dgm:cxn modelId="{16F4C7CE-2778-C242-AA90-0B048AB6F34B}" type="presParOf" srcId="{C1D7E5CE-AF43-4E61-9C61-ABFA204F83E0}" destId="{1224140B-F0DB-4275-AF1E-C51E21C042BE}" srcOrd="0" destOrd="0" presId="urn:microsoft.com/office/officeart/2005/8/layout/venn2"/>
    <dgm:cxn modelId="{CA36067D-BB38-F141-BFCB-C4069C65DE24}" type="presParOf" srcId="{C1D7E5CE-AF43-4E61-9C61-ABFA204F83E0}" destId="{415C22BC-75F2-4F59-B308-383404327826}" srcOrd="1" destOrd="0" presId="urn:microsoft.com/office/officeart/2005/8/layout/venn2"/>
    <dgm:cxn modelId="{46BA6B9F-C930-8743-A848-4ADA9A998A78}" type="presParOf" srcId="{A7537864-70E4-4E0B-AACB-E5136D8344AE}" destId="{0FF6961D-388D-4707-BF2E-1E2CA22545D8}" srcOrd="2" destOrd="0" presId="urn:microsoft.com/office/officeart/2005/8/layout/venn2"/>
    <dgm:cxn modelId="{B94BD87D-96FD-2A4B-A3AE-6E67F2456737}" type="presParOf" srcId="{0FF6961D-388D-4707-BF2E-1E2CA22545D8}" destId="{29A785BE-2A48-4B03-8A4A-71449188BA2F}" srcOrd="0" destOrd="0" presId="urn:microsoft.com/office/officeart/2005/8/layout/venn2"/>
    <dgm:cxn modelId="{25770E09-313B-0F4D-B796-FB9A5FCC5725}" type="presParOf" srcId="{0FF6961D-388D-4707-BF2E-1E2CA22545D8}" destId="{F0423B5D-780C-48B2-B5C1-40465C1C740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62D71-A8F6-43C6-93E1-EF162047FAAF}">
      <dsp:nvSpPr>
        <dsp:cNvPr id="0" name=""/>
        <dsp:cNvSpPr/>
      </dsp:nvSpPr>
      <dsp:spPr>
        <a:xfrm>
          <a:off x="1078872" y="0"/>
          <a:ext cx="4099711" cy="4099711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err="1" smtClean="0"/>
            <a:t>Benefits</a:t>
          </a:r>
          <a:endParaRPr lang="fr-FR" sz="2800" b="1" kern="1200" dirty="0"/>
        </a:p>
      </dsp:txBody>
      <dsp:txXfrm>
        <a:off x="2412303" y="204985"/>
        <a:ext cx="1432848" cy="614956"/>
      </dsp:txXfrm>
    </dsp:sp>
    <dsp:sp modelId="{1224140B-F0DB-4275-AF1E-C51E21C042BE}">
      <dsp:nvSpPr>
        <dsp:cNvPr id="0" name=""/>
        <dsp:cNvSpPr/>
      </dsp:nvSpPr>
      <dsp:spPr>
        <a:xfrm>
          <a:off x="1591335" y="1024927"/>
          <a:ext cx="3074783" cy="3074783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Value</a:t>
          </a:r>
          <a:endParaRPr lang="fr-FR" sz="105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Monetizable </a:t>
          </a:r>
          <a:r>
            <a:rPr lang="fr-FR" sz="1400" b="1" kern="1200" dirty="0" err="1" smtClean="0"/>
            <a:t>benefits</a:t>
          </a:r>
          <a:endParaRPr lang="fr-FR" sz="1400" b="1" kern="1200" dirty="0" smtClean="0"/>
        </a:p>
      </dsp:txBody>
      <dsp:txXfrm>
        <a:off x="2412303" y="1217101"/>
        <a:ext cx="1432848" cy="576521"/>
      </dsp:txXfrm>
    </dsp:sp>
    <dsp:sp modelId="{29A785BE-2A48-4B03-8A4A-71449188BA2F}">
      <dsp:nvSpPr>
        <dsp:cNvPr id="0" name=""/>
        <dsp:cNvSpPr/>
      </dsp:nvSpPr>
      <dsp:spPr>
        <a:xfrm>
          <a:off x="2103799" y="2049855"/>
          <a:ext cx="2049855" cy="204985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/>
            <a:t>Markets</a:t>
          </a:r>
          <a:endParaRPr lang="fr-FR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/>
            <a:t>EOM, FRR, CRM</a:t>
          </a:r>
          <a:endParaRPr lang="fr-FR" sz="1400" b="0" kern="1200" dirty="0"/>
        </a:p>
      </dsp:txBody>
      <dsp:txXfrm>
        <a:off x="2403994" y="2562319"/>
        <a:ext cx="1449466" cy="1024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6F191-6640-C146-ABA8-AAE32EB21DE5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AFB12-E468-794C-9514-73376803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mixes… =&gt;   Changes in the </a:t>
            </a:r>
            <a:r>
              <a:rPr lang="fr-FR" dirty="0" err="1" smtClean="0"/>
              <a:t>supply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curve</a:t>
            </a:r>
            <a:r>
              <a:rPr lang="fr-FR" baseline="0" dirty="0" smtClean="0"/>
              <a:t> and in the optimal </a:t>
            </a:r>
            <a:r>
              <a:rPr lang="fr-FR" baseline="0" dirty="0" err="1" smtClean="0"/>
              <a:t>dispatch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The s</a:t>
            </a:r>
            <a:r>
              <a:rPr lang="en-US" sz="1200" dirty="0" err="1" smtClean="0"/>
              <a:t>urplus</a:t>
            </a:r>
            <a:r>
              <a:rPr lang="en-US" sz="1200" dirty="0" smtClean="0"/>
              <a:t> variation of consumers, VRE and ACAES is positive, while producers are worst-off.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FB12-E468-794C-9514-733768039B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Total </a:t>
            </a:r>
            <a:r>
              <a:rPr lang="fr-FR" dirty="0" err="1" smtClean="0"/>
              <a:t>costs</a:t>
            </a:r>
            <a:r>
              <a:rPr lang="fr-FR" dirty="0" smtClean="0"/>
              <a:t> </a:t>
            </a:r>
            <a:r>
              <a:rPr lang="fr-FR" dirty="0" err="1" smtClean="0"/>
              <a:t>presented</a:t>
            </a:r>
            <a:r>
              <a:rPr lang="fr-FR" dirty="0" smtClean="0"/>
              <a:t> by </a:t>
            </a:r>
            <a:r>
              <a:rPr lang="fr-FR" dirty="0" err="1" smtClean="0"/>
              <a:t>technology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Revenues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assuming</a:t>
            </a:r>
            <a:r>
              <a:rPr lang="fr-FR" baseline="0" dirty="0" smtClean="0"/>
              <a:t> marginal </a:t>
            </a:r>
            <a:r>
              <a:rPr lang="fr-FR" baseline="0" dirty="0" err="1" smtClean="0"/>
              <a:t>pricing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markets</a:t>
            </a:r>
            <a:r>
              <a:rPr lang="fr-FR" baseline="0" dirty="0" smtClean="0"/>
              <a:t>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</a:t>
            </a:r>
            <a:r>
              <a:rPr lang="en-US" baseline="0" dirty="0" smtClean="0"/>
              <a:t> nuclear dominated system with some hydro a OCGT =&gt; moderate flexibility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FB12-E468-794C-9514-733768039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 load stays high</a:t>
            </a:r>
            <a:r>
              <a:rPr lang="en-US" baseline="0" dirty="0" smtClean="0"/>
              <a:t> and variability highly increases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FB12-E468-794C-9514-733768039B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As physical constraints limit arbitrage =&gt; the marginal value of electricity varies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8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At a given point in this three-dimensional space, electricity is a perfectly</a:t>
            </a:r>
            <a:r>
              <a:rPr lang="fr-FR" sz="1400" baseline="0" dirty="0" smtClean="0"/>
              <a:t> </a:t>
            </a:r>
            <a:r>
              <a:rPr lang="en-US" sz="1400" baseline="0" dirty="0" smtClean="0"/>
              <a:t>homogenous good. </a:t>
            </a:r>
          </a:p>
          <a:p>
            <a:r>
              <a:rPr lang="en-US" sz="1400" baseline="0" dirty="0" smtClean="0"/>
              <a:t>Electricity is heterogeneous because not all elements of v are the same.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As physical constraints limit arbitrage, the marginal value varies along all three axes. This is, according to our definition, heterogeneity.</a:t>
            </a:r>
            <a:endParaRPr lang="en-US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Remark1:</a:t>
            </a:r>
            <a:r>
              <a:rPr lang="en-US" i="1" baseline="0" dirty="0" smtClean="0"/>
              <a:t> </a:t>
            </a:r>
            <a:r>
              <a:rPr lang="en-US" i="1" dirty="0" smtClean="0"/>
              <a:t>which don’t necessarily correspond to private/project profitability due absence of markets and/or regulatory veils.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FB12-E468-794C-9514-733768039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err="1" smtClean="0"/>
              <a:t>Intercorrelated</a:t>
            </a:r>
            <a:r>
              <a:rPr lang="en-US" sz="1400" b="0" dirty="0" smtClean="0"/>
              <a:t> effects, need for an holistic</a:t>
            </a:r>
            <a:r>
              <a:rPr lang="en-US" sz="1400" b="0" baseline="0" dirty="0" smtClean="0"/>
              <a:t> approach =&gt; System study</a:t>
            </a:r>
            <a:endParaRPr lang="en-US" sz="14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  <a:p>
            <a:endParaRPr lang="fr-FR" dirty="0" smtClean="0"/>
          </a:p>
          <a:p>
            <a:pPr marL="0" indent="0" algn="ctr">
              <a:buFont typeface="Arial"/>
              <a:buNone/>
            </a:pPr>
            <a:r>
              <a:rPr lang="en-US" sz="1400" b="1" i="1" u="sng" dirty="0" smtClean="0"/>
              <a:t>DIFLEXO:</a:t>
            </a:r>
            <a:r>
              <a:rPr lang="en-US" sz="1400" i="1" dirty="0" smtClean="0"/>
              <a:t> Dispatch, investments and flexibility optimization model</a:t>
            </a:r>
          </a:p>
          <a:p>
            <a:pPr marL="0" indent="0" algn="ctr">
              <a:buFont typeface="Arial"/>
              <a:buNone/>
            </a:pPr>
            <a:r>
              <a:rPr lang="en-US" sz="1200" i="1" dirty="0" smtClean="0"/>
              <a:t>A self-developed tool for market design benchmarking and technology valuation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09C5-06FC-D147-807F-B9C8F00EA8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ical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 userDrawn="1"/>
        </p:nvGrpSpPr>
        <p:grpSpPr>
          <a:xfrm>
            <a:off x="623392" y="352884"/>
            <a:ext cx="10945216" cy="411820"/>
            <a:chOff x="467544" y="352884"/>
            <a:chExt cx="8208912" cy="411820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467544" y="764704"/>
              <a:ext cx="8208912" cy="0"/>
            </a:xfrm>
            <a:prstGeom prst="line">
              <a:avLst/>
            </a:prstGeom>
            <a:ln w="25400">
              <a:solidFill>
                <a:srgbClr val="16B6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4" descr="http://www.ceem-dauphine.org/assets/img/logo-cee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345" y="352884"/>
              <a:ext cx="1667111" cy="305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1"/>
            <a:ext cx="10945216" cy="764704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add title</a:t>
            </a:r>
            <a:endParaRPr lang="en-US" noProof="0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074394" y="6356351"/>
            <a:ext cx="77893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EAD5FE3-0FCD-47A9-A9CD-0D456E857A2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69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ical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623392" y="352884"/>
            <a:ext cx="10945216" cy="411820"/>
            <a:chOff x="467544" y="352884"/>
            <a:chExt cx="8208912" cy="411820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467544" y="764704"/>
              <a:ext cx="8208912" cy="0"/>
            </a:xfrm>
            <a:prstGeom prst="line">
              <a:avLst/>
            </a:prstGeom>
            <a:ln w="25400">
              <a:solidFill>
                <a:srgbClr val="16B6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4" descr="http://www.ceem-dauphine.org/assets/img/logo-cee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345" y="352884"/>
              <a:ext cx="1667111" cy="305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1"/>
            <a:ext cx="10945216" cy="764704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add title</a:t>
            </a:r>
            <a:endParaRPr lang="en-US" noProof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327378" y="1244600"/>
            <a:ext cx="5477615" cy="504613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 baseline="0"/>
            </a:lvl1pPr>
          </a:lstStyle>
          <a:p>
            <a:pPr lvl="0"/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2" hasCustomPrompt="1"/>
          </p:nvPr>
        </p:nvSpPr>
        <p:spPr>
          <a:xfrm>
            <a:off x="6299200" y="1244601"/>
            <a:ext cx="5530851" cy="504000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fr-FR" dirty="0" smtClean="0"/>
              <a:t>Click </a:t>
            </a:r>
            <a:r>
              <a:rPr lang="fr-FR" dirty="0" err="1" smtClean="0"/>
              <a:t>below</a:t>
            </a:r>
            <a:r>
              <a:rPr lang="fr-FR" dirty="0" smtClean="0"/>
              <a:t> to </a:t>
            </a:r>
            <a:r>
              <a:rPr lang="fr-FR" dirty="0" err="1" smtClean="0"/>
              <a:t>add</a:t>
            </a:r>
            <a:r>
              <a:rPr lang="fr-FR" dirty="0" smtClean="0"/>
              <a:t> an image!</a:t>
            </a:r>
            <a:endParaRPr lang="fr-FR" dirty="0"/>
          </a:p>
        </p:txBody>
      </p:sp>
      <p:sp>
        <p:nvSpPr>
          <p:cNvPr id="22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074394" y="6356351"/>
            <a:ext cx="77893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EAD5FE3-0FCD-47A9-A9CD-0D456E857A2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76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3"/>
            <a:ext cx="4224469" cy="477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gmcfrance.fr/wp-content/uploads/2013/11/Logo-Paris-Dauphi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306387"/>
            <a:ext cx="1344149" cy="5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eem-dauphine.org/assets/img/logo-ceem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32" y="6369202"/>
            <a:ext cx="2602889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143341" y="4886832"/>
            <a:ext cx="2112233" cy="1360881"/>
          </a:xfrm>
          <a:prstGeom prst="rect">
            <a:avLst/>
          </a:prstGeom>
          <a:solidFill>
            <a:srgbClr val="255D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Rectangle 18"/>
          <p:cNvSpPr/>
          <p:nvPr userDrawn="1"/>
        </p:nvSpPr>
        <p:spPr>
          <a:xfrm>
            <a:off x="2253301" y="128508"/>
            <a:ext cx="9793087" cy="6119205"/>
          </a:xfrm>
          <a:prstGeom prst="rect">
            <a:avLst/>
          </a:prstGeom>
          <a:solidFill>
            <a:srgbClr val="14A8A4">
              <a:alpha val="6392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67808" y="1478561"/>
            <a:ext cx="7680853" cy="1164504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2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Tittle</a:t>
            </a:r>
            <a:r>
              <a:rPr lang="en-US" noProof="0" dirty="0" smtClean="0"/>
              <a:t> of the presentation</a:t>
            </a:r>
            <a:endParaRPr lang="en-US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67810" y="2672471"/>
            <a:ext cx="7680853" cy="5695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400" b="1" baseline="0"/>
            </a:lvl1pPr>
          </a:lstStyle>
          <a:p>
            <a:pPr lvl="0"/>
            <a:r>
              <a:rPr lang="en-US" noProof="0" dirty="0" smtClean="0"/>
              <a:t>Author position, author name</a:t>
            </a:r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255573" y="567938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500" b="0" noProof="0" dirty="0" err="1" smtClean="0"/>
              <a:t>Chaire</a:t>
            </a:r>
            <a:r>
              <a:rPr lang="en-US" sz="1500" b="0" noProof="0" dirty="0" smtClean="0"/>
              <a:t> European Electricity Markets (CEEM)</a:t>
            </a:r>
          </a:p>
          <a:p>
            <a:pPr marL="0" indent="0">
              <a:buNone/>
            </a:pPr>
            <a:r>
              <a:rPr lang="en-US" sz="1500" b="0" noProof="0" dirty="0" err="1" smtClean="0"/>
              <a:t>Université</a:t>
            </a:r>
            <a:r>
              <a:rPr lang="en-US" sz="1500" b="0" noProof="0" dirty="0" smtClean="0"/>
              <a:t> Paris-Dauphine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3341" y="5676405"/>
            <a:ext cx="2125793" cy="5586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483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 userDrawn="1"/>
        </p:nvGrpSpPr>
        <p:grpSpPr>
          <a:xfrm>
            <a:off x="623392" y="352884"/>
            <a:ext cx="10945216" cy="411820"/>
            <a:chOff x="467544" y="352884"/>
            <a:chExt cx="8208912" cy="411820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467544" y="764704"/>
              <a:ext cx="8208912" cy="0"/>
            </a:xfrm>
            <a:prstGeom prst="line">
              <a:avLst/>
            </a:prstGeom>
            <a:ln w="25400">
              <a:solidFill>
                <a:srgbClr val="16B6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4" descr="http://www.ceem-dauphine.org/assets/img/logo-cee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345" y="352884"/>
              <a:ext cx="1667111" cy="305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1"/>
            <a:ext cx="10945216" cy="764704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854" y="1187192"/>
            <a:ext cx="9532587" cy="546492"/>
          </a:xfrm>
          <a:prstGeom prst="rect">
            <a:avLst/>
          </a:prstGeom>
          <a:solidFill>
            <a:schemeClr val="accent5">
              <a:alpha val="37000"/>
            </a:schemeClr>
          </a:solidFill>
        </p:spPr>
        <p:txBody>
          <a:bodyPr anchor="ctr"/>
          <a:lstStyle>
            <a:lvl1pPr>
              <a:buNone/>
              <a:defRPr sz="2000" baseline="0"/>
            </a:lvl1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of Section 1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2155" y="1187192"/>
            <a:ext cx="840043" cy="546492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671847" y="1966150"/>
            <a:ext cx="9532587" cy="546492"/>
          </a:xfrm>
          <a:prstGeom prst="rect">
            <a:avLst/>
          </a:prstGeom>
          <a:solidFill>
            <a:schemeClr val="accent5">
              <a:alpha val="37000"/>
            </a:schemeClr>
          </a:solidFill>
        </p:spPr>
        <p:txBody>
          <a:bodyPr anchor="ctr"/>
          <a:lstStyle>
            <a:lvl1pPr>
              <a:buNone/>
              <a:defRPr sz="2000" baseline="0"/>
            </a:lvl1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of Section 2</a:t>
            </a:r>
            <a:endParaRPr lang="fr-FR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682147" y="1966150"/>
            <a:ext cx="840043" cy="546492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1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1847" y="2745108"/>
            <a:ext cx="9532587" cy="546492"/>
          </a:xfrm>
          <a:prstGeom prst="rect">
            <a:avLst/>
          </a:prstGeom>
          <a:solidFill>
            <a:schemeClr val="accent5">
              <a:alpha val="37000"/>
            </a:schemeClr>
          </a:solidFill>
        </p:spPr>
        <p:txBody>
          <a:bodyPr anchor="ctr"/>
          <a:lstStyle>
            <a:lvl1pPr>
              <a:buNone/>
              <a:defRPr sz="2000" baseline="0"/>
            </a:lvl1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of Section 3</a:t>
            </a:r>
            <a:endParaRPr lang="fr-FR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682147" y="2745108"/>
            <a:ext cx="840043" cy="546492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2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1671847" y="3524066"/>
            <a:ext cx="9532587" cy="546492"/>
          </a:xfrm>
          <a:prstGeom prst="rect">
            <a:avLst/>
          </a:prstGeom>
          <a:solidFill>
            <a:schemeClr val="accent5">
              <a:alpha val="37000"/>
            </a:schemeClr>
          </a:solidFill>
        </p:spPr>
        <p:txBody>
          <a:bodyPr anchor="ctr"/>
          <a:lstStyle>
            <a:lvl1pPr>
              <a:buNone/>
              <a:defRPr sz="2000" baseline="0"/>
            </a:lvl1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of Section 4</a:t>
            </a:r>
            <a:endParaRPr lang="fr-FR" dirty="0"/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18" hasCustomPrompt="1"/>
          </p:nvPr>
        </p:nvSpPr>
        <p:spPr>
          <a:xfrm>
            <a:off x="682147" y="3524066"/>
            <a:ext cx="840043" cy="546492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1671854" y="4303024"/>
            <a:ext cx="9532587" cy="546492"/>
          </a:xfrm>
          <a:prstGeom prst="rect">
            <a:avLst/>
          </a:prstGeom>
          <a:solidFill>
            <a:schemeClr val="accent5">
              <a:alpha val="37000"/>
            </a:schemeClr>
          </a:solidFill>
        </p:spPr>
        <p:txBody>
          <a:bodyPr anchor="ctr"/>
          <a:lstStyle>
            <a:lvl1pPr>
              <a:buNone/>
              <a:defRPr sz="2000" baseline="0"/>
            </a:lvl1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of Section 5</a:t>
            </a:r>
            <a:endParaRPr lang="fr-FR" dirty="0"/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20" hasCustomPrompt="1"/>
          </p:nvPr>
        </p:nvSpPr>
        <p:spPr>
          <a:xfrm>
            <a:off x="682155" y="4303024"/>
            <a:ext cx="840043" cy="546492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05</a:t>
            </a:r>
            <a:endParaRPr lang="fr-FR" dirty="0"/>
          </a:p>
        </p:txBody>
      </p:sp>
      <p:sp>
        <p:nvSpPr>
          <p:cNvPr id="24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1671854" y="5081982"/>
            <a:ext cx="9532587" cy="546492"/>
          </a:xfrm>
          <a:prstGeom prst="rect">
            <a:avLst/>
          </a:prstGeom>
          <a:solidFill>
            <a:schemeClr val="accent5">
              <a:alpha val="37000"/>
            </a:schemeClr>
          </a:solidFill>
        </p:spPr>
        <p:txBody>
          <a:bodyPr anchor="ctr"/>
          <a:lstStyle>
            <a:lvl1pPr>
              <a:buNone/>
              <a:defRPr sz="2000" baseline="0"/>
            </a:lvl1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of Section 6</a:t>
            </a:r>
            <a:endParaRPr lang="fr-FR" dirty="0"/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2155" y="5081982"/>
            <a:ext cx="840043" cy="546492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06</a:t>
            </a:r>
            <a:endParaRPr lang="fr-FR" dirty="0"/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1671847" y="5860940"/>
            <a:ext cx="9532587" cy="546492"/>
          </a:xfrm>
          <a:prstGeom prst="rect">
            <a:avLst/>
          </a:prstGeom>
          <a:solidFill>
            <a:schemeClr val="accent5">
              <a:alpha val="37000"/>
            </a:schemeClr>
          </a:solidFill>
        </p:spPr>
        <p:txBody>
          <a:bodyPr anchor="ctr"/>
          <a:lstStyle>
            <a:lvl1pPr>
              <a:buNone/>
              <a:defRPr sz="2000" baseline="0"/>
            </a:lvl1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of Section 7</a:t>
            </a:r>
            <a:endParaRPr lang="fr-FR" dirty="0"/>
          </a:p>
        </p:txBody>
      </p:sp>
      <p:sp>
        <p:nvSpPr>
          <p:cNvPr id="28" name="Espace réservé du texte 13"/>
          <p:cNvSpPr>
            <a:spLocks noGrp="1"/>
          </p:cNvSpPr>
          <p:nvPr>
            <p:ph type="body" sz="quarter" idx="24" hasCustomPrompt="1"/>
          </p:nvPr>
        </p:nvSpPr>
        <p:spPr>
          <a:xfrm>
            <a:off x="682147" y="5860940"/>
            <a:ext cx="840043" cy="546492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77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" y="116633"/>
            <a:ext cx="4224468" cy="477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gmcfrance.fr/wp-content/uploads/2013/11/Logo-Paris-Dauphi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306387"/>
            <a:ext cx="1344149" cy="5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eem-dauphine.org/assets/img/logo-ceem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32" y="6369202"/>
            <a:ext cx="2602889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143341" y="4886832"/>
            <a:ext cx="2112233" cy="1360881"/>
          </a:xfrm>
          <a:prstGeom prst="rect">
            <a:avLst/>
          </a:prstGeom>
          <a:solidFill>
            <a:srgbClr val="255D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Rectangle 18"/>
          <p:cNvSpPr/>
          <p:nvPr userDrawn="1"/>
        </p:nvSpPr>
        <p:spPr>
          <a:xfrm>
            <a:off x="2253301" y="2501734"/>
            <a:ext cx="9793087" cy="2385098"/>
          </a:xfrm>
          <a:prstGeom prst="rect">
            <a:avLst/>
          </a:prstGeom>
          <a:solidFill>
            <a:srgbClr val="14A8A4">
              <a:alpha val="6392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255574" y="3446790"/>
            <a:ext cx="979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/>
                </a:solidFill>
              </a:rPr>
              <a:t>APPENDIX</a:t>
            </a:r>
            <a:endParaRPr lang="fr-F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3"/>
            <a:ext cx="4224469" cy="477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gmcfrance.fr/wp-content/uploads/2013/11/Logo-Paris-Dauphi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306387"/>
            <a:ext cx="1344149" cy="5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eem-dauphine.org/assets/img/logo-ceem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32" y="6369202"/>
            <a:ext cx="2602889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143341" y="4886832"/>
            <a:ext cx="2112233" cy="1360881"/>
          </a:xfrm>
          <a:prstGeom prst="rect">
            <a:avLst/>
          </a:prstGeom>
          <a:solidFill>
            <a:srgbClr val="255D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Rectangle 18"/>
          <p:cNvSpPr/>
          <p:nvPr userDrawn="1"/>
        </p:nvSpPr>
        <p:spPr>
          <a:xfrm>
            <a:off x="2253301" y="120041"/>
            <a:ext cx="9793087" cy="6119205"/>
          </a:xfrm>
          <a:prstGeom prst="rect">
            <a:avLst/>
          </a:prstGeom>
          <a:solidFill>
            <a:srgbClr val="14A8A4">
              <a:alpha val="6392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180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5079999" y="4298135"/>
            <a:ext cx="6968663" cy="569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1400" b="1" i="1" baseline="0"/>
            </a:lvl1pPr>
          </a:lstStyle>
          <a:p>
            <a:pPr lvl="0"/>
            <a:r>
              <a:rPr lang="en-US" noProof="0" dirty="0" smtClean="0"/>
              <a:t>Email or contact information</a:t>
            </a:r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255573" y="567938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500" noProof="0" dirty="0" err="1" smtClean="0"/>
              <a:t>Chaire</a:t>
            </a:r>
            <a:r>
              <a:rPr lang="en-US" sz="1500" noProof="0" dirty="0" smtClean="0"/>
              <a:t> European Electricity Markets (CEEM)</a:t>
            </a:r>
          </a:p>
          <a:p>
            <a:pPr marL="0" indent="0">
              <a:buNone/>
            </a:pPr>
            <a:r>
              <a:rPr lang="en-US" sz="1500" noProof="0" dirty="0" err="1" smtClean="0"/>
              <a:t>Université</a:t>
            </a:r>
            <a:r>
              <a:rPr lang="en-US" sz="1500" noProof="0" dirty="0" smtClean="0"/>
              <a:t> Paris-Dauphine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367808" y="1591703"/>
            <a:ext cx="7692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err="1" smtClean="0">
                <a:solidFill>
                  <a:schemeClr val="bg1"/>
                </a:solidFill>
              </a:rPr>
              <a:t>Thank</a:t>
            </a:r>
            <a:r>
              <a:rPr lang="fr-FR" sz="2800" b="1" i="1" dirty="0" smtClean="0">
                <a:solidFill>
                  <a:schemeClr val="bg1"/>
                </a:solidFill>
              </a:rPr>
              <a:t> </a:t>
            </a:r>
            <a:r>
              <a:rPr lang="fr-FR" sz="2800" b="1" i="1" dirty="0" err="1" smtClean="0">
                <a:solidFill>
                  <a:schemeClr val="bg1"/>
                </a:solidFill>
              </a:rPr>
              <a:t>you</a:t>
            </a:r>
            <a:r>
              <a:rPr lang="fr-FR" sz="2800" b="1" i="1" baseline="0" dirty="0" smtClean="0">
                <a:solidFill>
                  <a:schemeClr val="bg1"/>
                </a:solidFill>
              </a:rPr>
              <a:t> for </a:t>
            </a:r>
            <a:r>
              <a:rPr lang="fr-FR" sz="2800" b="1" i="1" baseline="0" dirty="0" err="1" smtClean="0">
                <a:solidFill>
                  <a:schemeClr val="bg1"/>
                </a:solidFill>
              </a:rPr>
              <a:t>your</a:t>
            </a:r>
            <a:r>
              <a:rPr lang="fr-FR" sz="2800" b="1" i="1" baseline="0" dirty="0" smtClean="0">
                <a:solidFill>
                  <a:schemeClr val="bg1"/>
                </a:solidFill>
              </a:rPr>
              <a:t> attention.</a:t>
            </a:r>
          </a:p>
          <a:p>
            <a:pPr algn="ctr"/>
            <a:endParaRPr lang="fr-FR" sz="2800" b="1" i="1" baseline="0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i="1" baseline="0" dirty="0" err="1" smtClean="0">
                <a:solidFill>
                  <a:schemeClr val="bg1"/>
                </a:solidFill>
              </a:rPr>
              <a:t>Any</a:t>
            </a:r>
            <a:r>
              <a:rPr lang="fr-FR" sz="2800" b="1" i="1" baseline="0" dirty="0" smtClean="0">
                <a:solidFill>
                  <a:schemeClr val="bg1"/>
                </a:solidFill>
              </a:rPr>
              <a:t> questions?</a:t>
            </a:r>
            <a:endParaRPr lang="fr-FR" sz="2800" b="1" i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 rot="21005501">
            <a:off x="4515690" y="4518124"/>
            <a:ext cx="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dirty="0" smtClean="0">
                <a:solidFill>
                  <a:schemeClr val="tx1"/>
                </a:solidFill>
                <a:sym typeface="Wingdings"/>
              </a:rPr>
              <a:t></a:t>
            </a:r>
            <a:endParaRPr lang="fr-FR" sz="1800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4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9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34FDC-7801-8E4F-841D-CF2F1EF13AC4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A2A9-55AF-0A43-85D6-A50EF118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0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hyperlink" Target="http://localhost:11282/session/viewhtml2f506fa311ba/index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ceem-dauphine.org/working/en/THE-VALUE-OF-ELECTRIC-ENERGY-STORAGE-IN-ELECTRICITY-SYSTEMS-WITH-HIGH-SHARES-OF-WIND-AND-SOLAR-P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4426226" y="1782309"/>
            <a:ext cx="7513983" cy="1790517"/>
          </a:xfrm>
        </p:spPr>
        <p:txBody>
          <a:bodyPr>
            <a:normAutofit/>
          </a:bodyPr>
          <a:lstStyle/>
          <a:p>
            <a:r>
              <a:rPr lang="en-US" sz="1800" b="0" i="0" dirty="0" smtClean="0"/>
              <a:t>15</a:t>
            </a:r>
            <a:r>
              <a:rPr lang="en-US" sz="1800" b="0" i="0" baseline="30000" dirty="0" smtClean="0"/>
              <a:t>th</a:t>
            </a:r>
            <a:r>
              <a:rPr lang="en-US" sz="1800" b="0" i="0" dirty="0" smtClean="0"/>
              <a:t> I</a:t>
            </a:r>
            <a:r>
              <a:rPr lang="en-US" sz="1800" b="0" i="0" dirty="0" smtClean="0"/>
              <a:t>AEE European Conference</a:t>
            </a:r>
            <a:endParaRPr lang="en-US" sz="1800" b="0" i="0" dirty="0" smtClean="0"/>
          </a:p>
          <a:p>
            <a:endParaRPr lang="en-US" sz="1800" b="0" i="0" dirty="0" smtClean="0"/>
          </a:p>
          <a:p>
            <a:r>
              <a:rPr lang="en-US" sz="2400" b="0" i="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400" b="0" i="0" dirty="0">
                <a:latin typeface="Apple Braille" charset="0"/>
                <a:ea typeface="Apple Braille" charset="0"/>
                <a:cs typeface="Apple Braille" charset="0"/>
              </a:rPr>
              <a:t>system approach for evaluating clean energy </a:t>
            </a:r>
            <a:r>
              <a:rPr lang="en-US" sz="2400" b="0" i="0" dirty="0" smtClean="0">
                <a:latin typeface="Apple Braille" charset="0"/>
                <a:ea typeface="Apple Braille" charset="0"/>
                <a:cs typeface="Apple Braille" charset="0"/>
              </a:rPr>
              <a:t>goals and </a:t>
            </a:r>
            <a:r>
              <a:rPr lang="en-US" sz="2400" b="0" i="0" dirty="0">
                <a:latin typeface="Apple Braille" charset="0"/>
                <a:ea typeface="Apple Braille" charset="0"/>
                <a:cs typeface="Apple Braille" charset="0"/>
              </a:rPr>
              <a:t>the role of flexibility technologies: the case of France</a:t>
            </a:r>
            <a:endParaRPr lang="en-US" sz="1400" b="0" i="0" dirty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1400" b="0" i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5302897" y="3591340"/>
            <a:ext cx="5760640" cy="1094960"/>
          </a:xfrm>
        </p:spPr>
        <p:txBody>
          <a:bodyPr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 Manuel </a:t>
            </a:r>
            <a:r>
              <a:rPr lang="en-US" sz="1100" dirty="0" smtClean="0">
                <a:solidFill>
                  <a:schemeClr val="bg1"/>
                </a:solidFill>
              </a:rPr>
              <a:t>Villavicencio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b="0" dirty="0" smtClean="0">
                <a:solidFill>
                  <a:schemeClr val="bg1"/>
                </a:solidFill>
              </a:rPr>
              <a:t>Ph.D. candidate</a:t>
            </a:r>
          </a:p>
          <a:p>
            <a:r>
              <a:rPr lang="fr-FR" sz="1100" dirty="0" smtClean="0">
                <a:solidFill>
                  <a:schemeClr val="bg1"/>
                </a:solidFill>
              </a:rPr>
              <a:t>Université </a:t>
            </a:r>
            <a:r>
              <a:rPr lang="fr-FR" sz="1100" dirty="0">
                <a:solidFill>
                  <a:schemeClr val="bg1"/>
                </a:solidFill>
              </a:rPr>
              <a:t>Paris-Dauphine, PSL </a:t>
            </a:r>
            <a:r>
              <a:rPr lang="fr-FR" sz="1100" dirty="0" err="1">
                <a:solidFill>
                  <a:schemeClr val="bg1"/>
                </a:solidFill>
              </a:rPr>
              <a:t>Research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University</a:t>
            </a:r>
            <a:endParaRPr lang="fr-FR" sz="1100" dirty="0">
              <a:solidFill>
                <a:schemeClr val="bg1"/>
              </a:solidFill>
            </a:endParaRPr>
          </a:p>
          <a:p>
            <a:r>
              <a:rPr lang="en-US" sz="1100" b="0" dirty="0" err="1">
                <a:solidFill>
                  <a:schemeClr val="bg1"/>
                </a:solidFill>
              </a:rPr>
              <a:t>LEDa</a:t>
            </a:r>
            <a:r>
              <a:rPr lang="en-US" sz="1100" b="0" dirty="0">
                <a:solidFill>
                  <a:schemeClr val="bg1"/>
                </a:solidFill>
              </a:rPr>
              <a:t> – CGEMP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sz="1400" b="0" dirty="0" smtClean="0"/>
              <a:t>Vienna 06/09/2017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0890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"/>
    </mc:Choice>
    <mc:Fallback xmlns="">
      <p:transition spd="slow" advTm="15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991544" y="879231"/>
            <a:ext cx="8352928" cy="53633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Interrelated and system dependent issues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673683" y="1608018"/>
            <a:ext cx="8304003" cy="4748332"/>
            <a:chOff x="149682" y="1608018"/>
            <a:chExt cx="8304003" cy="4748332"/>
          </a:xfrm>
        </p:grpSpPr>
        <p:sp>
          <p:nvSpPr>
            <p:cNvPr id="12" name="Secteurs 11"/>
            <p:cNvSpPr/>
            <p:nvPr/>
          </p:nvSpPr>
          <p:spPr>
            <a:xfrm>
              <a:off x="149682" y="1608018"/>
              <a:ext cx="4748332" cy="474833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e libre 12"/>
            <p:cNvSpPr/>
            <p:nvPr/>
          </p:nvSpPr>
          <p:spPr>
            <a:xfrm>
              <a:off x="2523847" y="1645443"/>
              <a:ext cx="5876524" cy="4686036"/>
            </a:xfrm>
            <a:custGeom>
              <a:avLst/>
              <a:gdLst>
                <a:gd name="connsiteX0" fmla="*/ 0 w 5876524"/>
                <a:gd name="connsiteY0" fmla="*/ 0 h 4748332"/>
                <a:gd name="connsiteX1" fmla="*/ 5876524 w 5876524"/>
                <a:gd name="connsiteY1" fmla="*/ 0 h 4748332"/>
                <a:gd name="connsiteX2" fmla="*/ 5876524 w 5876524"/>
                <a:gd name="connsiteY2" fmla="*/ 4748332 h 4748332"/>
                <a:gd name="connsiteX3" fmla="*/ 0 w 5876524"/>
                <a:gd name="connsiteY3" fmla="*/ 4748332 h 4748332"/>
                <a:gd name="connsiteX4" fmla="*/ 0 w 5876524"/>
                <a:gd name="connsiteY4" fmla="*/ 0 h 474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6524" h="4748332">
                  <a:moveTo>
                    <a:pt x="0" y="0"/>
                  </a:moveTo>
                  <a:lnTo>
                    <a:pt x="5876524" y="0"/>
                  </a:lnTo>
                  <a:lnTo>
                    <a:pt x="5876524" y="4748332"/>
                  </a:lnTo>
                  <a:lnTo>
                    <a:pt x="0" y="474833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C000">
                  <a:alpha val="63000"/>
                </a:srgbClr>
              </a:solidFill>
              <a:prstDash val="dash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3006842" bIns="339241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/>
                <a:t>Long-</a:t>
              </a:r>
              <a:r>
                <a:rPr lang="fr-FR" dirty="0" err="1"/>
                <a:t>term</a:t>
              </a:r>
              <a:endParaRPr lang="fr-FR" dirty="0"/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    (</a:t>
              </a:r>
              <a:r>
                <a:rPr lang="fr-FR" sz="1600" dirty="0" err="1"/>
                <a:t>years</a:t>
              </a:r>
              <a:r>
                <a:rPr lang="fr-FR" sz="1600" dirty="0"/>
                <a:t>)</a:t>
              </a: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3556925" y="1608018"/>
              <a:ext cx="4896760" cy="1424502"/>
            </a:xfrm>
            <a:custGeom>
              <a:avLst/>
              <a:gdLst>
                <a:gd name="connsiteX0" fmla="*/ 0 w 4896760"/>
                <a:gd name="connsiteY0" fmla="*/ 0 h 1424502"/>
                <a:gd name="connsiteX1" fmla="*/ 4896760 w 4896760"/>
                <a:gd name="connsiteY1" fmla="*/ 0 h 1424502"/>
                <a:gd name="connsiteX2" fmla="*/ 4896760 w 4896760"/>
                <a:gd name="connsiteY2" fmla="*/ 1424502 h 1424502"/>
                <a:gd name="connsiteX3" fmla="*/ 0 w 4896760"/>
                <a:gd name="connsiteY3" fmla="*/ 1424502 h 1424502"/>
                <a:gd name="connsiteX4" fmla="*/ 0 w 4896760"/>
                <a:gd name="connsiteY4" fmla="*/ 0 h 14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6760" h="1424502">
                  <a:moveTo>
                    <a:pt x="0" y="0"/>
                  </a:moveTo>
                  <a:lnTo>
                    <a:pt x="4896760" y="0"/>
                  </a:lnTo>
                  <a:lnTo>
                    <a:pt x="4896760" y="1424502"/>
                  </a:lnTo>
                  <a:lnTo>
                    <a:pt x="0" y="142450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14300" lvl="1" indent="-114300" defTabSz="57785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/>
                <a:t>Capacity adequacy problems</a:t>
              </a:r>
              <a:endParaRPr lang="fr-FR" sz="1300" dirty="0"/>
            </a:p>
            <a:p>
              <a:pPr marL="114300" lvl="1" indent="-114300" defTabSz="57785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/>
                <a:t>Energy security issues</a:t>
              </a:r>
            </a:p>
            <a:p>
              <a:pPr marL="114300" lvl="1" indent="-114300" defTabSz="57785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/>
                <a:t>Scissor effect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504641" y="3032520"/>
            <a:ext cx="7419730" cy="3086412"/>
            <a:chOff x="980641" y="3032520"/>
            <a:chExt cx="7419730" cy="3086412"/>
          </a:xfrm>
        </p:grpSpPr>
        <p:sp>
          <p:nvSpPr>
            <p:cNvPr id="14" name="Secteurs 13"/>
            <p:cNvSpPr/>
            <p:nvPr/>
          </p:nvSpPr>
          <p:spPr>
            <a:xfrm>
              <a:off x="980641" y="3032520"/>
              <a:ext cx="3086412" cy="308641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2523847" y="3032520"/>
              <a:ext cx="5876524" cy="3086412"/>
            </a:xfrm>
            <a:custGeom>
              <a:avLst/>
              <a:gdLst>
                <a:gd name="connsiteX0" fmla="*/ 0 w 5876524"/>
                <a:gd name="connsiteY0" fmla="*/ 0 h 3086412"/>
                <a:gd name="connsiteX1" fmla="*/ 5876524 w 5876524"/>
                <a:gd name="connsiteY1" fmla="*/ 0 h 3086412"/>
                <a:gd name="connsiteX2" fmla="*/ 5876524 w 5876524"/>
                <a:gd name="connsiteY2" fmla="*/ 3086412 h 3086412"/>
                <a:gd name="connsiteX3" fmla="*/ 0 w 5876524"/>
                <a:gd name="connsiteY3" fmla="*/ 3086412 h 3086412"/>
                <a:gd name="connsiteX4" fmla="*/ 0 w 5876524"/>
                <a:gd name="connsiteY4" fmla="*/ 0 h 308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6524" h="3086412">
                  <a:moveTo>
                    <a:pt x="0" y="0"/>
                  </a:moveTo>
                  <a:lnTo>
                    <a:pt x="5876524" y="0"/>
                  </a:lnTo>
                  <a:lnTo>
                    <a:pt x="5876524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3006842" bIns="1730495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/>
                <a:t>Short-</a:t>
              </a:r>
              <a:r>
                <a:rPr lang="fr-FR" dirty="0" err="1"/>
                <a:t>term</a:t>
              </a:r>
              <a:endParaRPr lang="fr-FR" dirty="0"/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/>
                <a:t>      </a:t>
              </a:r>
              <a:r>
                <a:rPr lang="fr-FR" sz="1600" dirty="0"/>
                <a:t>(h)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3553179" y="3063346"/>
              <a:ext cx="4823568" cy="1424497"/>
            </a:xfrm>
            <a:custGeom>
              <a:avLst/>
              <a:gdLst>
                <a:gd name="connsiteX0" fmla="*/ 0 w 4823568"/>
                <a:gd name="connsiteY0" fmla="*/ 0 h 1424497"/>
                <a:gd name="connsiteX1" fmla="*/ 4823568 w 4823568"/>
                <a:gd name="connsiteY1" fmla="*/ 0 h 1424497"/>
                <a:gd name="connsiteX2" fmla="*/ 4823568 w 4823568"/>
                <a:gd name="connsiteY2" fmla="*/ 1424497 h 1424497"/>
                <a:gd name="connsiteX3" fmla="*/ 0 w 4823568"/>
                <a:gd name="connsiteY3" fmla="*/ 1424497 h 1424497"/>
                <a:gd name="connsiteX4" fmla="*/ 0 w 4823568"/>
                <a:gd name="connsiteY4" fmla="*/ 0 h 14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568" h="1424497">
                  <a:moveTo>
                    <a:pt x="0" y="0"/>
                  </a:moveTo>
                  <a:lnTo>
                    <a:pt x="4823568" y="0"/>
                  </a:lnTo>
                  <a:lnTo>
                    <a:pt x="4823568" y="1424497"/>
                  </a:lnTo>
                  <a:lnTo>
                    <a:pt x="0" y="14244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14300" lvl="1" indent="-114300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300" dirty="0"/>
                <a:t>Missing money problem</a:t>
              </a:r>
            </a:p>
            <a:p>
              <a:pPr marL="114300" lvl="1" indent="-114300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300" dirty="0"/>
                <a:t>Merit Order Effect</a:t>
              </a:r>
            </a:p>
            <a:p>
              <a:pPr marL="114300" lvl="1" indent="-114300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300" dirty="0"/>
                <a:t>Higher operational cost for committed units</a:t>
              </a:r>
            </a:p>
            <a:p>
              <a:pPr marL="114300" lvl="1" indent="-114300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300" dirty="0">
                  <a:solidFill>
                    <a:schemeClr val="tx1"/>
                  </a:solidFill>
                </a:rPr>
                <a:t>Less flexible dispatch but higher flexibility is needed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335599" y="4457019"/>
            <a:ext cx="6639325" cy="1465595"/>
            <a:chOff x="1811598" y="4457018"/>
            <a:chExt cx="6639325" cy="1465595"/>
          </a:xfrm>
        </p:grpSpPr>
        <p:sp>
          <p:nvSpPr>
            <p:cNvPr id="16" name="Secteurs 15"/>
            <p:cNvSpPr/>
            <p:nvPr/>
          </p:nvSpPr>
          <p:spPr>
            <a:xfrm>
              <a:off x="1811598" y="4457018"/>
              <a:ext cx="1424498" cy="142449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14A8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" name="Groupe 20"/>
            <p:cNvGrpSpPr/>
            <p:nvPr/>
          </p:nvGrpSpPr>
          <p:grpSpPr>
            <a:xfrm>
              <a:off x="2523847" y="4457018"/>
              <a:ext cx="5927076" cy="1465595"/>
              <a:chOff x="2523847" y="4457018"/>
              <a:chExt cx="5927076" cy="1465595"/>
            </a:xfrm>
          </p:grpSpPr>
          <p:sp>
            <p:nvSpPr>
              <p:cNvPr id="17" name="Forme libre 16"/>
              <p:cNvSpPr/>
              <p:nvPr/>
            </p:nvSpPr>
            <p:spPr>
              <a:xfrm>
                <a:off x="2523847" y="4457018"/>
                <a:ext cx="5876524" cy="1424498"/>
              </a:xfrm>
              <a:custGeom>
                <a:avLst/>
                <a:gdLst>
                  <a:gd name="connsiteX0" fmla="*/ 0 w 5876524"/>
                  <a:gd name="connsiteY0" fmla="*/ 0 h 1424498"/>
                  <a:gd name="connsiteX1" fmla="*/ 5876524 w 5876524"/>
                  <a:gd name="connsiteY1" fmla="*/ 0 h 1424498"/>
                  <a:gd name="connsiteX2" fmla="*/ 5876524 w 5876524"/>
                  <a:gd name="connsiteY2" fmla="*/ 1424498 h 1424498"/>
                  <a:gd name="connsiteX3" fmla="*/ 0 w 5876524"/>
                  <a:gd name="connsiteY3" fmla="*/ 1424498 h 1424498"/>
                  <a:gd name="connsiteX4" fmla="*/ 0 w 5876524"/>
                  <a:gd name="connsiteY4" fmla="*/ 0 h 1424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6524" h="1424498">
                    <a:moveTo>
                      <a:pt x="0" y="0"/>
                    </a:moveTo>
                    <a:lnTo>
                      <a:pt x="5876524" y="0"/>
                    </a:lnTo>
                    <a:lnTo>
                      <a:pt x="5876524" y="1424498"/>
                    </a:lnTo>
                    <a:lnTo>
                      <a:pt x="0" y="142449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14A8A4"/>
                </a:solidFill>
                <a:prstDash val="lgDash"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3006842" bIns="68580" numCol="1" spcCol="1270" anchor="ctr" anchorCtr="0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dirty="0"/>
                  <a:t>Real time</a:t>
                </a:r>
              </a:p>
              <a:p>
                <a:pPr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/>
                  <a:t> (sec-min)</a:t>
                </a:r>
              </a:p>
            </p:txBody>
          </p:sp>
          <p:sp>
            <p:nvSpPr>
              <p:cNvPr id="20" name="Forme libre 19"/>
              <p:cNvSpPr/>
              <p:nvPr/>
            </p:nvSpPr>
            <p:spPr>
              <a:xfrm>
                <a:off x="3557101" y="4498115"/>
                <a:ext cx="4893822" cy="1424498"/>
              </a:xfrm>
              <a:custGeom>
                <a:avLst/>
                <a:gdLst>
                  <a:gd name="connsiteX0" fmla="*/ 0 w 4893822"/>
                  <a:gd name="connsiteY0" fmla="*/ 0 h 1424498"/>
                  <a:gd name="connsiteX1" fmla="*/ 4893822 w 4893822"/>
                  <a:gd name="connsiteY1" fmla="*/ 0 h 1424498"/>
                  <a:gd name="connsiteX2" fmla="*/ 4893822 w 4893822"/>
                  <a:gd name="connsiteY2" fmla="*/ 1424498 h 1424498"/>
                  <a:gd name="connsiteX3" fmla="*/ 0 w 4893822"/>
                  <a:gd name="connsiteY3" fmla="*/ 1424498 h 1424498"/>
                  <a:gd name="connsiteX4" fmla="*/ 0 w 4893822"/>
                  <a:gd name="connsiteY4" fmla="*/ 0 h 1424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93822" h="1424498">
                    <a:moveTo>
                      <a:pt x="0" y="0"/>
                    </a:moveTo>
                    <a:lnTo>
                      <a:pt x="4893822" y="0"/>
                    </a:lnTo>
                    <a:lnTo>
                      <a:pt x="4893822" y="1424498"/>
                    </a:lnTo>
                    <a:lnTo>
                      <a:pt x="0" y="14244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t" anchorCtr="0">
                <a:noAutofit/>
              </a:bodyPr>
              <a:lstStyle/>
              <a:p>
                <a:pPr marL="114300" lvl="1" indent="-114300" defTabSz="57785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dirty="0"/>
                  <a:t>Balancing issues</a:t>
                </a:r>
              </a:p>
              <a:p>
                <a:pPr marL="114300" lvl="1" indent="-114300" defTabSz="57785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dirty="0"/>
                  <a:t>Congestion management difficulties</a:t>
                </a:r>
              </a:p>
              <a:p>
                <a:pPr marL="114300" lvl="1" indent="-114300" defTabSz="57785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dirty="0"/>
                  <a:t>Increased need for ancillary services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565650" y="2150992"/>
            <a:ext cx="5418243" cy="2949606"/>
            <a:chOff x="4565650" y="2150992"/>
            <a:chExt cx="5418243" cy="2949606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9090025" y="2837258"/>
              <a:ext cx="0" cy="39052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9102725" y="4269694"/>
              <a:ext cx="0" cy="39052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4565650" y="2817813"/>
              <a:ext cx="0" cy="39052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4565650" y="4253641"/>
              <a:ext cx="0" cy="39052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ZoneTexte 1"/>
            <p:cNvSpPr txBox="1"/>
            <p:nvPr/>
          </p:nvSpPr>
          <p:spPr>
            <a:xfrm>
              <a:off x="7740936" y="2150992"/>
              <a:ext cx="22259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i="1" dirty="0">
                  <a:solidFill>
                    <a:srgbClr val="FFC000"/>
                  </a:solidFill>
                </a:rPr>
                <a:t>Capital </a:t>
              </a:r>
              <a:r>
                <a:rPr lang="fr-FR" sz="1600" b="1" i="1" dirty="0" smtClean="0">
                  <a:solidFill>
                    <a:srgbClr val="FFC000"/>
                  </a:solidFill>
                </a:rPr>
                <a:t>allocation</a:t>
              </a:r>
              <a:endParaRPr lang="fr-FR" sz="1600" b="1" i="1" dirty="0">
                <a:solidFill>
                  <a:srgbClr val="FFC000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7691907" y="3437040"/>
              <a:ext cx="22314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i="1" dirty="0" err="1">
                  <a:solidFill>
                    <a:srgbClr val="255D9B"/>
                  </a:solidFill>
                </a:rPr>
                <a:t>Economic-dispatch</a:t>
              </a:r>
              <a:endParaRPr lang="fr-FR" sz="1600" b="1" i="1" dirty="0">
                <a:solidFill>
                  <a:srgbClr val="255D9B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768158" y="4762044"/>
              <a:ext cx="22157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err="1">
                  <a:solidFill>
                    <a:srgbClr val="14A8A4"/>
                  </a:solidFill>
                </a:rPr>
                <a:t>Reliability</a:t>
              </a:r>
              <a:r>
                <a:rPr lang="fr-FR" sz="1600" b="1" i="1" dirty="0">
                  <a:solidFill>
                    <a:srgbClr val="14A8A4"/>
                  </a:solidFill>
                </a:rPr>
                <a:t> </a:t>
              </a:r>
              <a:r>
                <a:rPr lang="fr-FR" sz="1600" b="1" i="1" dirty="0" err="1" smtClean="0">
                  <a:solidFill>
                    <a:srgbClr val="14A8A4"/>
                  </a:solidFill>
                </a:rPr>
                <a:t>requirements</a:t>
              </a:r>
              <a:endParaRPr lang="fr-FR" sz="1600" b="1" i="1" dirty="0">
                <a:solidFill>
                  <a:srgbClr val="14A8A4"/>
                </a:solidFill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0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23392" y="1"/>
            <a:ext cx="10945216" cy="764704"/>
          </a:xfrm>
        </p:spPr>
        <p:txBody>
          <a:bodyPr/>
          <a:lstStyle/>
          <a:p>
            <a:r>
              <a:rPr lang="fr-FR" sz="1800" dirty="0"/>
              <a:t>2</a:t>
            </a:r>
            <a:r>
              <a:rPr lang="fr-FR" sz="1800" dirty="0" smtClean="0"/>
              <a:t>. </a:t>
            </a:r>
            <a:r>
              <a:rPr lang="en-US" sz="1800" dirty="0"/>
              <a:t>Definitions and methodology for valuating flexibility </a:t>
            </a:r>
            <a:r>
              <a:rPr lang="en-US" sz="1800" dirty="0" smtClean="0"/>
              <a:t>technologies</a:t>
            </a: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507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1660538" y="1234454"/>
            <a:ext cx="7189937" cy="2793424"/>
            <a:chOff x="612209" y="970281"/>
            <a:chExt cx="8627005" cy="3351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12209" y="970281"/>
                  <a:ext cx="8627005" cy="8277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>
                            <a:latin typeface="Cambria Math"/>
                          </a:rPr>
                          <m:t>𝒀</m:t>
                        </m:r>
                        <m:r>
                          <a:rPr lang="en-US" sz="1600" i="1">
                            <a:latin typeface="Cambria Math"/>
                          </a:rPr>
                          <m:t>= 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𝑐𝑜𝑛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𝑐𝑜𝑛</m:t>
                                    </m:r>
                                  </m:sub>
                                </m:sSub>
                                <m:r>
                                  <a:rPr lang="fr-FR" sz="16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latin typeface="Cambria Math"/>
                                      </a:rPr>
                                      <m:t>𝑀𝐵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/>
                                      </a:rPr>
                                      <m:t>𝑐𝑜𝑛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𝑐𝑜𝑛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&amp;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𝑐𝑜𝑛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fr-FR" sz="16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𝑐𝑜𝑛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</a:rPr>
                                          <m:t>+ 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𝐶𝑂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𝑐𝑜𝑛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𝑐𝑜𝑛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09" y="970281"/>
                  <a:ext cx="8627005" cy="8277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30949" y="1802180"/>
                  <a:ext cx="6177264" cy="827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𝑉𝑅𝐸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/>
                                      </a:rPr>
                                      <m:t>𝑉𝑅𝐸</m:t>
                                    </m:r>
                                  </m:sub>
                                </m:sSub>
                                <m:r>
                                  <a:rPr lang="fr-FR" sz="16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latin typeface="Cambria Math"/>
                                      </a:rPr>
                                      <m:t>𝑀𝐵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/>
                                      </a:rPr>
                                      <m:t>𝑉𝑅𝐸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𝑉𝑅𝐸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&amp;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/>
                                          </a:rPr>
                                          <m:t>𝑉𝑅𝐸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𝑅𝐸𝐶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/>
                                          </a:rPr>
                                          <m:t>𝑉𝑅𝐸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0949" y="1802180"/>
                  <a:ext cx="6177264" cy="8278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260970" y="2650640"/>
                  <a:ext cx="4441820" cy="8277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𝑒𝑒𝑠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𝑒𝑒𝑠</m:t>
                                    </m:r>
                                  </m:sub>
                                </m:sSub>
                                <m:r>
                                  <a:rPr lang="fr-FR" sz="16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latin typeface="Cambria Math"/>
                                      </a:rPr>
                                      <m:t>𝑀𝐵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/>
                                      </a:rPr>
                                      <m:t>𝑒𝑒𝑠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fr-FR" sz="1600" i="1">
                            <a:latin typeface="Cambria Math"/>
                          </a:rPr>
                          <m:t>  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𝑒𝑒𝑠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&amp;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𝑒𝑒𝑠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970" y="2650640"/>
                  <a:ext cx="4441820" cy="8277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315732" y="3494278"/>
                  <a:ext cx="5005144" cy="8277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𝑑𝑠𝑚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/>
                                  </a:rPr>
                                  <m:t>𝑑𝑠𝑚</m:t>
                                </m:r>
                              </m:sub>
                            </m:sSub>
                          </m:e>
                        </m:nary>
                        <m:r>
                          <a:rPr lang="fr-FR" sz="1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𝑙𝑐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𝐷𝑆𝑀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𝑙𝑐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𝑙𝑠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𝐷𝑆𝑀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𝑙𝑠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732" y="3494278"/>
                  <a:ext cx="5005144" cy="8277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e 38"/>
          <p:cNvGrpSpPr/>
          <p:nvPr/>
        </p:nvGrpSpPr>
        <p:grpSpPr>
          <a:xfrm>
            <a:off x="1637380" y="1227175"/>
            <a:ext cx="9583394" cy="2308324"/>
            <a:chOff x="649261" y="1358872"/>
            <a:chExt cx="9123017" cy="2627447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630092" y="1358872"/>
              <a:ext cx="2142186" cy="262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S.T. operational constraints</a:t>
              </a:r>
              <a:r>
                <a:rPr lang="en-US" sz="1200" i="1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§"/>
              </a:pPr>
              <a:r>
                <a:rPr lang="en-US" sz="1100" i="1" dirty="0">
                  <a:latin typeface="Arial" pitchFamily="34" charset="0"/>
                  <a:cs typeface="Arial" pitchFamily="34" charset="0"/>
                </a:rPr>
                <a:t>Ramping constraints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§"/>
              </a:pPr>
              <a:r>
                <a:rPr lang="en-US" sz="1100" i="1" dirty="0">
                  <a:latin typeface="Arial" pitchFamily="34" charset="0"/>
                  <a:cs typeface="Arial" pitchFamily="34" charset="0"/>
                </a:rPr>
                <a:t>Min/max generation level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§"/>
              </a:pPr>
              <a:r>
                <a:rPr lang="en-US" sz="1100" i="1" dirty="0">
                  <a:latin typeface="Arial" pitchFamily="34" charset="0"/>
                  <a:cs typeface="Arial" pitchFamily="34" charset="0"/>
                </a:rPr>
                <a:t>Part load efficiencies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§"/>
              </a:pPr>
              <a:r>
                <a:rPr lang="en-US" sz="1100" i="1" dirty="0">
                  <a:latin typeface="Arial" pitchFamily="34" charset="0"/>
                  <a:cs typeface="Arial" pitchFamily="34" charset="0"/>
                </a:rPr>
                <a:t>FRR requirements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§"/>
              </a:pPr>
              <a:r>
                <a:rPr lang="en-US" sz="1100" i="1" dirty="0">
                  <a:latin typeface="Arial" pitchFamily="34" charset="0"/>
                  <a:cs typeface="Arial" pitchFamily="34" charset="0"/>
                </a:rPr>
                <a:t>DSM and EES operating </a:t>
              </a:r>
              <a:r>
                <a:rPr lang="en-US" sz="1100" i="1" dirty="0" smtClean="0">
                  <a:latin typeface="Arial" pitchFamily="34" charset="0"/>
                  <a:cs typeface="Arial" pitchFamily="34" charset="0"/>
                </a:rPr>
                <a:t>constraints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§"/>
              </a:pPr>
              <a:r>
                <a:rPr lang="en-US" sz="1100" i="1" dirty="0" smtClean="0">
                  <a:latin typeface="Arial" pitchFamily="34" charset="0"/>
                  <a:cs typeface="Arial" pitchFamily="34" charset="0"/>
                </a:rPr>
                <a:t>Capacity obligation (CRM)</a:t>
              </a:r>
              <a:endParaRPr lang="en-US" sz="1100" i="1" dirty="0">
                <a:latin typeface="Arial" pitchFamily="34" charset="0"/>
                <a:cs typeface="Arial" pitchFamily="34" charset="0"/>
              </a:endParaRP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§"/>
              </a:pPr>
              <a:r>
                <a:rPr lang="en-US" sz="1100" i="1" dirty="0">
                  <a:latin typeface="Arial" pitchFamily="34" charset="0"/>
                  <a:cs typeface="Arial" pitchFamily="34" charset="0"/>
                </a:rPr>
                <a:t>Clean energy policies…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49261" y="1550711"/>
              <a:ext cx="517756" cy="35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latin typeface="Arial" pitchFamily="34" charset="0"/>
                  <a:cs typeface="Arial" pitchFamily="34" charset="0"/>
                </a:rPr>
                <a:t>min</a:t>
              </a:r>
              <a:endParaRPr lang="en-US" sz="1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998428" y="842925"/>
            <a:ext cx="266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System cost represented as: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2417138" y="1289722"/>
            <a:ext cx="1710902" cy="3432733"/>
            <a:chOff x="1847850" y="1862882"/>
            <a:chExt cx="984879" cy="3280612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1847850" y="1862882"/>
              <a:ext cx="984879" cy="3280612"/>
            </a:xfrm>
            <a:prstGeom prst="roundRect">
              <a:avLst>
                <a:gd name="adj" fmla="val 5612"/>
              </a:avLst>
            </a:prstGeom>
            <a:noFill/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847850" y="4827148"/>
              <a:ext cx="218622" cy="29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LT</a:t>
              </a:r>
              <a:endParaRPr lang="en-US" sz="16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4128040" y="1703484"/>
            <a:ext cx="4394168" cy="3018971"/>
            <a:chOff x="3368436" y="2455202"/>
            <a:chExt cx="4884562" cy="3369436"/>
          </a:xfrm>
        </p:grpSpPr>
        <p:grpSp>
          <p:nvGrpSpPr>
            <p:cNvPr id="38" name="Groupe 37"/>
            <p:cNvGrpSpPr/>
            <p:nvPr/>
          </p:nvGrpSpPr>
          <p:grpSpPr>
            <a:xfrm>
              <a:off x="3368436" y="2455202"/>
              <a:ext cx="4884562" cy="3369436"/>
              <a:chOff x="3377967" y="1567428"/>
              <a:chExt cx="4884562" cy="3369436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3377967" y="2676799"/>
                <a:ext cx="4884562" cy="2260065"/>
              </a:xfrm>
              <a:prstGeom prst="roundRect">
                <a:avLst>
                  <a:gd name="adj" fmla="val 2739"/>
                </a:avLst>
              </a:prstGeom>
              <a:noFill/>
              <a:ln w="25400">
                <a:solidFill>
                  <a:srgbClr val="14A8A4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>
                <a:off x="4445406" y="1567428"/>
                <a:ext cx="3761179" cy="0"/>
              </a:xfrm>
              <a:prstGeom prst="line">
                <a:avLst/>
              </a:prstGeom>
              <a:ln>
                <a:solidFill>
                  <a:srgbClr val="14A8A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4445406" y="2309698"/>
                <a:ext cx="792883" cy="0"/>
              </a:xfrm>
              <a:prstGeom prst="line">
                <a:avLst/>
              </a:prstGeom>
              <a:ln>
                <a:solidFill>
                  <a:srgbClr val="14A8A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692816" y="5455196"/>
              <a:ext cx="479022" cy="343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4A8A4"/>
                  </a:solidFill>
                  <a:latin typeface="Arial" pitchFamily="34" charset="0"/>
                  <a:cs typeface="Arial" pitchFamily="34" charset="0"/>
                </a:rPr>
                <a:t>RT</a:t>
              </a:r>
              <a:endParaRPr lang="en-US" sz="1600" i="1" dirty="0">
                <a:solidFill>
                  <a:srgbClr val="14A8A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au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0630437"/>
                  </p:ext>
                </p:extLst>
              </p:nvPr>
            </p:nvGraphicFramePr>
            <p:xfrm>
              <a:off x="3241645" y="4731585"/>
              <a:ext cx="5778530" cy="17399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96145"/>
                    <a:gridCol w="1098165"/>
                    <a:gridCol w="3484220"/>
                  </a:tblGrid>
                  <a:tr h="3833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/>
                          </a:r>
                          <a:b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</a:br>
                          <a:r>
                            <a:rPr lang="en-US" sz="11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Set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Element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Description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17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100" i="1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,</a:t>
                          </a:r>
                          <a:r>
                            <a:rPr lang="en-US" sz="1100" i="1" dirty="0" err="1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tt</a:t>
                          </a:r>
                          <a:r>
                            <a:rPr lang="en-US" sz="1100" i="1" baseline="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  <m:r>
                                <a:rPr lang="es-ES" sz="1100" b="0" i="1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Time slice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7668"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</a:t>
                          </a:r>
                          <a:endParaRPr lang="fr-FR" sz="1100" kern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dirty="0" smtClean="0">
                              <a:effectLst/>
                              <a:latin typeface="+mn-lt"/>
                              <a:ea typeface="MS Mincho"/>
                              <a:cs typeface="Times New Roman"/>
                            </a:rPr>
                            <a:t>I 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+mn-lt"/>
                              <a:ea typeface="MS Mincho"/>
                              <a:cs typeface="Times New Roman"/>
                            </a:rPr>
                            <a:t>  </a:t>
                          </a: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 </a:t>
                          </a:r>
                          <a:endParaRPr lang="fr-FR" sz="1100" dirty="0">
                            <a:effectLst/>
                            <a:latin typeface="+mn-lt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MS Mincho"/>
                              <a:cs typeface="Times New Roman"/>
                            </a:rPr>
                            <a:t>Generation technologies</a:t>
                          </a:r>
                          <a:endParaRPr lang="fr-FR" sz="1100" kern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717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⊇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Con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𝑐𝑜𝑛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 </a:t>
                          </a: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Conventional </a:t>
                          </a:r>
                          <a:r>
                            <a:rPr lang="en-US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technologies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717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⊇ </m:t>
                              </m:r>
                            </m:oMath>
                          </a14:m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VRE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11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𝑣𝑟𝑒</m:t>
                              </m:r>
                              <m:r>
                                <a:rPr lang="en-US" sz="1100" i="1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 </a:t>
                          </a: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Renewable energy </a:t>
                          </a:r>
                          <a:r>
                            <a:rPr lang="en-US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sources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717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⊇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EES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𝑒𝑒𝑠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100" b="0" i="0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1100" i="1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 </a:t>
                          </a: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Electric energy storage technologies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717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DSM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⊇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LC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𝑙𝑐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100" b="0" i="0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1100" i="1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 </a:t>
                          </a: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DSM 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Demand side management </a:t>
                          </a:r>
                          <a:r>
                            <a:rPr lang="en-US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for load </a:t>
                          </a: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curtailment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717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DSM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⊇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LS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𝑙𝑠</m:t>
                              </m:r>
                              <m:r>
                                <a:rPr lang="es-ES" sz="1100" b="0" i="1" smtClean="0">
                                  <a:effectLst/>
                                  <a:latin typeface="Cambria Math" charset="0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1100" i="1" smtClean="0">
                                  <a:effectLst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fr-FR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  </a:t>
                          </a: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DSM 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Demand side management </a:t>
                          </a:r>
                          <a:r>
                            <a:rPr lang="en-US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for load </a:t>
                          </a: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shifting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au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0630437"/>
                  </p:ext>
                </p:extLst>
              </p:nvPr>
            </p:nvGraphicFramePr>
            <p:xfrm>
              <a:off x="3241645" y="4731585"/>
              <a:ext cx="5778530" cy="17399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96145"/>
                    <a:gridCol w="1098165"/>
                    <a:gridCol w="3484220"/>
                  </a:tblGrid>
                  <a:tr h="3855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/>
                          </a:r>
                          <a:b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</a:br>
                          <a:r>
                            <a:rPr lang="en-US" sz="11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Set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Element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Description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l="-108287" t="-196875" r="-317127" b="-7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Time slice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7668"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Castellar"/>
                              <a:ea typeface="MS Mincho"/>
                              <a:cs typeface="Times New Roman"/>
                            </a:rPr>
                            <a:t>I</a:t>
                          </a:r>
                          <a:endParaRPr lang="fr-FR" sz="1100" kern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l="-108287" t="-287879" r="-317127" b="-6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MS Mincho"/>
                              <a:cs typeface="Times New Roman"/>
                            </a:rPr>
                            <a:t>Generation technologies</a:t>
                          </a:r>
                          <a:endParaRPr lang="fr-FR" sz="1100" kern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t="-412903" r="-385204" b="-5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l="-108287" t="-412903" r="-317127" b="-5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Conventional </a:t>
                          </a:r>
                          <a:r>
                            <a:rPr lang="en-US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technologies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t="-496875" r="-385204" b="-4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l="-108287" t="-496875" r="-317127" b="-4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Renewable energy </a:t>
                          </a:r>
                          <a:r>
                            <a:rPr lang="en-US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sources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t="-596875" r="-385204" b="-3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l="-108287" t="-596875" r="-317127" b="-3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Electric energy storage technologies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t="-719355" r="-385204" b="-2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l="-108287" t="-719355" r="-317127" b="-2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Demand side management </a:t>
                          </a:r>
                          <a:r>
                            <a:rPr lang="en-US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for load </a:t>
                          </a: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curtailment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t="-793750" r="-385204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8287" t="-793750" r="-317127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Demand side management </a:t>
                          </a:r>
                          <a:r>
                            <a:rPr lang="en-US" sz="1100" dirty="0" smtClean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for load </a:t>
                          </a:r>
                          <a:r>
                            <a:rPr lang="en-US" sz="1100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shifting</a:t>
                          </a:r>
                          <a:endParaRPr lang="fr-FR" sz="11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2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/>
              <a:t>2. </a:t>
            </a:r>
            <a:r>
              <a:rPr lang="en-US" sz="1800" dirty="0"/>
              <a:t>Definitions and methodology for valuating flexibility </a:t>
            </a:r>
            <a:r>
              <a:rPr lang="en-US" sz="1800" dirty="0" smtClean="0"/>
              <a:t>technologies</a:t>
            </a:r>
            <a:r>
              <a:rPr lang="en-US" sz="1800" dirty="0"/>
              <a:t>	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128040" y="1286344"/>
            <a:ext cx="4394168" cy="2499569"/>
            <a:chOff x="2604040" y="1286343"/>
            <a:chExt cx="4285858" cy="2499569"/>
          </a:xfrm>
        </p:grpSpPr>
        <p:grpSp>
          <p:nvGrpSpPr>
            <p:cNvPr id="12" name="Groupe 11"/>
            <p:cNvGrpSpPr/>
            <p:nvPr/>
          </p:nvGrpSpPr>
          <p:grpSpPr>
            <a:xfrm>
              <a:off x="2604040" y="1286343"/>
              <a:ext cx="4285858" cy="2499569"/>
              <a:chOff x="2604040" y="1286343"/>
              <a:chExt cx="4285858" cy="2499569"/>
            </a:xfrm>
          </p:grpSpPr>
          <p:grpSp>
            <p:nvGrpSpPr>
              <p:cNvPr id="42" name="Groupe 41"/>
              <p:cNvGrpSpPr/>
              <p:nvPr/>
            </p:nvGrpSpPr>
            <p:grpSpPr>
              <a:xfrm>
                <a:off x="2604040" y="1286343"/>
                <a:ext cx="4285858" cy="1348559"/>
                <a:chOff x="3029132" y="1858053"/>
                <a:chExt cx="4600387" cy="1596341"/>
              </a:xfrm>
            </p:grpSpPr>
            <p:sp>
              <p:nvSpPr>
                <p:cNvPr id="27" name="Rectangle à coins arrondis 26"/>
                <p:cNvSpPr/>
                <p:nvPr/>
              </p:nvSpPr>
              <p:spPr>
                <a:xfrm>
                  <a:off x="3029132" y="1858053"/>
                  <a:ext cx="4600387" cy="1596341"/>
                </a:xfrm>
                <a:prstGeom prst="roundRect">
                  <a:avLst>
                    <a:gd name="adj" fmla="val 2739"/>
                  </a:avLst>
                </a:prstGeom>
                <a:noFill/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/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7129242" y="3059286"/>
                  <a:ext cx="444271" cy="364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i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ST</a:t>
                  </a:r>
                  <a:endParaRPr lang="en-US" sz="16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9" name="Connecteur droit 28"/>
              <p:cNvCxnSpPr/>
              <p:nvPr/>
            </p:nvCxnSpPr>
            <p:spPr>
              <a:xfrm>
                <a:off x="3427943" y="3785912"/>
                <a:ext cx="2164783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Connecteur droit 33"/>
            <p:cNvCxnSpPr/>
            <p:nvPr/>
          </p:nvCxnSpPr>
          <p:spPr>
            <a:xfrm>
              <a:off x="3489128" y="3096340"/>
              <a:ext cx="747213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046242" y="4032587"/>
            <a:ext cx="2996296" cy="689869"/>
            <a:chOff x="2522242" y="4032586"/>
            <a:chExt cx="2996296" cy="689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522242" y="4032586"/>
                  <a:ext cx="1570943" cy="689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6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𝐿𝐿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fr-FR" sz="16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𝑉𝑜𝐿𝐿</m:t>
                            </m:r>
                          </m:e>
                        </m:nary>
                      </m:oMath>
                    </m:oMathPara>
                  </a14:m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242" y="4032586"/>
                  <a:ext cx="1570943" cy="68986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ZoneTexte 4"/>
            <p:cNvSpPr txBox="1"/>
            <p:nvPr/>
          </p:nvSpPr>
          <p:spPr>
            <a:xfrm>
              <a:off x="3954401" y="4221480"/>
              <a:ext cx="1564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fr-FR" sz="1200" i="1" dirty="0" err="1">
                  <a:solidFill>
                    <a:schemeClr val="bg1">
                      <a:lumMod val="65000"/>
                    </a:schemeClr>
                  </a:solidFill>
                </a:rPr>
                <a:t>optional</a:t>
              </a:r>
              <a:r>
                <a:rPr lang="fr-FR" sz="1200" i="1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60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072097" y="906780"/>
            <a:ext cx="8047807" cy="5132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+mj-lt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09600" y="1"/>
            <a:ext cx="8017444" cy="764704"/>
          </a:xfrm>
        </p:spPr>
        <p:txBody>
          <a:bodyPr/>
          <a:lstStyle/>
          <a:p>
            <a:r>
              <a:rPr lang="en-US" sz="1800" dirty="0"/>
              <a:t>2. Definitions and methodology for valuating flexibility </a:t>
            </a:r>
            <a:r>
              <a:rPr lang="en-US" sz="1800" dirty="0" smtClean="0"/>
              <a:t>technologies</a:t>
            </a:r>
            <a:endParaRPr lang="en-US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1484555" y="693729"/>
            <a:ext cx="86353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i="1" dirty="0"/>
              <a:t>Experimental setup:</a:t>
            </a:r>
          </a:p>
          <a:p>
            <a:pPr algn="just">
              <a:lnSpc>
                <a:spcPct val="150000"/>
              </a:lnSpc>
            </a:pPr>
            <a:r>
              <a:rPr lang="fr-FR" sz="1400" i="1" dirty="0" err="1"/>
              <a:t>Brownfield</a:t>
            </a:r>
            <a:r>
              <a:rPr lang="fr-FR" sz="1400" i="1" dirty="0"/>
              <a:t> </a:t>
            </a:r>
            <a:r>
              <a:rPr lang="fr-FR" sz="1400" i="1" dirty="0" err="1"/>
              <a:t>optimization</a:t>
            </a:r>
            <a:r>
              <a:rPr lang="fr-FR" sz="1400" i="1" dirty="0"/>
              <a:t> </a:t>
            </a:r>
            <a:r>
              <a:rPr lang="fr-FR" sz="1400" i="1" dirty="0" err="1"/>
              <a:t>considering</a:t>
            </a:r>
            <a:r>
              <a:rPr lang="fr-FR" sz="1400" i="1" dirty="0"/>
              <a:t> </a:t>
            </a:r>
            <a:r>
              <a:rPr lang="fr-FR" sz="1400" i="1" dirty="0" err="1"/>
              <a:t>existing</a:t>
            </a:r>
            <a:r>
              <a:rPr lang="fr-FR" sz="1400" i="1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1400" i="1" dirty="0" err="1"/>
              <a:t>capacities</a:t>
            </a:r>
            <a:r>
              <a:rPr lang="fr-FR" sz="1400" i="1" dirty="0"/>
              <a:t> on 2015.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i="1" dirty="0"/>
              <a:t>DIFLEXO formulation: </a:t>
            </a:r>
            <a:r>
              <a:rPr lang="fr-FR" sz="1400" i="1" dirty="0" smtClean="0"/>
              <a:t>EOM</a:t>
            </a:r>
            <a:r>
              <a:rPr lang="fr-FR" sz="1400" i="1" dirty="0"/>
              <a:t>, FRR and </a:t>
            </a:r>
            <a:r>
              <a:rPr lang="fr-FR" sz="1400" i="1" dirty="0" smtClean="0"/>
              <a:t>CRM and </a:t>
            </a:r>
            <a:r>
              <a:rPr lang="fr-FR" sz="1400" i="1" dirty="0" err="1" smtClean="0"/>
              <a:t>VoLL</a:t>
            </a:r>
            <a:r>
              <a:rPr lang="fr-FR" sz="1400" i="1" dirty="0" smtClean="0"/>
              <a:t> (</a:t>
            </a:r>
            <a:r>
              <a:rPr lang="fr-FR" sz="1400" i="1" dirty="0" err="1" smtClean="0"/>
              <a:t>perfect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foresight</a:t>
            </a:r>
            <a:r>
              <a:rPr lang="fr-FR" sz="1400" i="1" dirty="0" smtClean="0"/>
              <a:t>)</a:t>
            </a:r>
            <a:endParaRPr lang="fr-FR" sz="1400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i="1" dirty="0"/>
              <a:t>Peak </a:t>
            </a:r>
            <a:r>
              <a:rPr lang="fr-FR" sz="1400" i="1" dirty="0" err="1"/>
              <a:t>load</a:t>
            </a:r>
            <a:r>
              <a:rPr lang="fr-FR" sz="1400" i="1" dirty="0"/>
              <a:t> = 93.63 GW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i="1" dirty="0"/>
              <a:t>Total </a:t>
            </a:r>
            <a:r>
              <a:rPr lang="fr-FR" sz="1400" i="1" dirty="0" err="1"/>
              <a:t>energy</a:t>
            </a:r>
            <a:r>
              <a:rPr lang="fr-FR" sz="1400" i="1" dirty="0"/>
              <a:t> =541.4 TWh/</a:t>
            </a:r>
            <a:r>
              <a:rPr lang="fr-FR" sz="1400" i="1" dirty="0" err="1"/>
              <a:t>year</a:t>
            </a:r>
            <a:endParaRPr lang="fr-FR" sz="1400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i="1" dirty="0" err="1"/>
              <a:t>VoLL</a:t>
            </a:r>
            <a:r>
              <a:rPr lang="fr-FR" sz="1400" i="1" dirty="0"/>
              <a:t> = 10 000 </a:t>
            </a:r>
            <a:r>
              <a:rPr lang="fr-FR" sz="1400" dirty="0"/>
              <a:t>€/</a:t>
            </a:r>
            <a:r>
              <a:rPr lang="fr-FR" sz="1400" dirty="0" err="1"/>
              <a:t>MWh</a:t>
            </a:r>
            <a:endParaRPr lang="fr-FR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i="1" dirty="0" err="1"/>
              <a:t>Annual</a:t>
            </a:r>
            <a:r>
              <a:rPr lang="fr-FR" sz="1400" i="1" dirty="0"/>
              <a:t> </a:t>
            </a:r>
            <a:r>
              <a:rPr lang="fr-FR" sz="1400" i="1" dirty="0" err="1"/>
              <a:t>Lost</a:t>
            </a:r>
            <a:r>
              <a:rPr lang="fr-FR" sz="1400" i="1" dirty="0"/>
              <a:t> </a:t>
            </a:r>
            <a:r>
              <a:rPr lang="fr-FR" sz="1400" i="1" dirty="0" err="1"/>
              <a:t>load</a:t>
            </a:r>
            <a:r>
              <a:rPr lang="fr-FR" sz="1400" i="1" dirty="0"/>
              <a:t> &lt; 3 </a:t>
            </a:r>
            <a:r>
              <a:rPr lang="fr-FR" sz="1400" i="1" dirty="0" smtClean="0"/>
              <a:t>h/</a:t>
            </a:r>
            <a:r>
              <a:rPr lang="fr-FR" sz="1400" i="1" dirty="0" err="1" smtClean="0"/>
              <a:t>year</a:t>
            </a:r>
            <a:endParaRPr lang="fr-FR" sz="1400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Bulk </a:t>
            </a:r>
            <a:r>
              <a:rPr lang="en-US" sz="1600" b="1" dirty="0"/>
              <a:t>storage technologies (</a:t>
            </a:r>
            <a:r>
              <a:rPr lang="en-US" sz="1600" b="1" i="1" dirty="0"/>
              <a:t>EES</a:t>
            </a:r>
            <a:r>
              <a:rPr lang="en-US" sz="1600" b="1" dirty="0"/>
              <a:t>) </a:t>
            </a:r>
            <a:r>
              <a:rPr lang="en-US" sz="1600" dirty="0"/>
              <a:t>: </a:t>
            </a:r>
            <a:r>
              <a:rPr lang="en-US" sz="1600" dirty="0" smtClean="0"/>
              <a:t>PHS, DCAES, </a:t>
            </a:r>
            <a:r>
              <a:rPr lang="en-US" sz="1600" dirty="0"/>
              <a:t>A</a:t>
            </a:r>
            <a:r>
              <a:rPr lang="en-US" sz="1600" dirty="0" smtClean="0"/>
              <a:t>CAES</a:t>
            </a:r>
            <a:r>
              <a:rPr lang="en-US" sz="1600" dirty="0"/>
              <a:t>, VRFB, </a:t>
            </a:r>
            <a:r>
              <a:rPr lang="en-US" sz="1600" dirty="0" err="1"/>
              <a:t>NaS</a:t>
            </a:r>
            <a:r>
              <a:rPr lang="en-US" sz="1600" dirty="0"/>
              <a:t>, </a:t>
            </a:r>
            <a:r>
              <a:rPr lang="en-US" sz="1600" dirty="0" smtClean="0"/>
              <a:t>Li-ion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DSM</a:t>
            </a:r>
            <a:r>
              <a:rPr lang="en-US" sz="1600" dirty="0" smtClean="0"/>
              <a:t>: Load curtailment and load shifting less than 1% and 2% of </a:t>
            </a:r>
            <a:r>
              <a:rPr lang="en-US" sz="1600" i="1" dirty="0" smtClean="0"/>
              <a:t>load </a:t>
            </a:r>
            <a:r>
              <a:rPr lang="en-US" sz="1600" dirty="0" smtClean="0"/>
              <a:t>respectively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00" i="1" dirty="0"/>
          </a:p>
          <a:p>
            <a:pPr algn="just">
              <a:lnSpc>
                <a:spcPct val="150000"/>
              </a:lnSpc>
            </a:pPr>
            <a:endParaRPr lang="fr-FR" i="1" dirty="0"/>
          </a:p>
          <a:p>
            <a:pPr algn="just">
              <a:lnSpc>
                <a:spcPct val="150000"/>
              </a:lnSpc>
            </a:pPr>
            <a:endParaRPr lang="fr-FR" i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52494"/>
              </p:ext>
            </p:extLst>
          </p:nvPr>
        </p:nvGraphicFramePr>
        <p:xfrm>
          <a:off x="1581373" y="4591102"/>
          <a:ext cx="9413485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4069"/>
                <a:gridCol w="1032672"/>
                <a:gridCol w="2353372"/>
                <a:gridCol w="2353372"/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Horizon 2020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Horizon 2030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VRE </a:t>
                      </a:r>
                      <a:r>
                        <a:rPr lang="fr-FR" sz="1400" b="1" i="1" dirty="0" err="1" smtClean="0"/>
                        <a:t>shares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&gt;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27%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40%</a:t>
                      </a:r>
                      <a:endParaRPr lang="fr-F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err="1" smtClean="0"/>
                        <a:t>Nuclear</a:t>
                      </a:r>
                      <a:r>
                        <a:rPr lang="fr-FR" sz="1400" b="1" i="1" baseline="0" dirty="0" smtClean="0"/>
                        <a:t> </a:t>
                      </a:r>
                      <a:r>
                        <a:rPr lang="fr-FR" sz="1400" b="1" i="1" baseline="0" dirty="0" err="1" smtClean="0"/>
                        <a:t>shares</a:t>
                      </a:r>
                      <a:r>
                        <a:rPr lang="fr-FR" sz="1400" b="1" i="1" baseline="0" dirty="0" smtClean="0"/>
                        <a:t> 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&lt;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noProof="0" dirty="0" smtClean="0"/>
                        <a:t>Current levels</a:t>
                      </a:r>
                      <a:r>
                        <a:rPr lang="en-US" sz="1100" i="1" baseline="0" noProof="0" dirty="0" smtClean="0"/>
                        <a:t> of 2015</a:t>
                      </a:r>
                      <a:endParaRPr lang="en-US" sz="1400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50%</a:t>
                      </a:r>
                      <a:endParaRPr lang="fr-F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CO</a:t>
                      </a:r>
                      <a:r>
                        <a:rPr lang="fr-FR" sz="1400" b="1" i="1" baseline="-25000" dirty="0" smtClean="0"/>
                        <a:t>2</a:t>
                      </a:r>
                      <a:r>
                        <a:rPr lang="fr-FR" sz="1400" b="1" i="1" dirty="0" smtClean="0"/>
                        <a:t> </a:t>
                      </a:r>
                      <a:r>
                        <a:rPr lang="fr-FR" sz="1400" b="1" i="1" dirty="0" err="1" smtClean="0"/>
                        <a:t>cost</a:t>
                      </a:r>
                      <a:r>
                        <a:rPr lang="fr-FR" sz="1400" b="1" i="1" dirty="0" smtClean="0"/>
                        <a:t> [€/ton]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=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20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20</a:t>
                      </a:r>
                      <a:endParaRPr lang="fr-F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err="1" smtClean="0"/>
                        <a:t>Cost</a:t>
                      </a:r>
                      <a:r>
                        <a:rPr lang="fr-FR" sz="1400" b="1" i="1" dirty="0" smtClean="0"/>
                        <a:t> </a:t>
                      </a:r>
                      <a:r>
                        <a:rPr lang="fr-FR" sz="1400" b="1" i="1" dirty="0" err="1" smtClean="0"/>
                        <a:t>assumptions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appendix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JRC-ETRI projections for </a:t>
                      </a:r>
                      <a:r>
                        <a:rPr lang="fr-FR" sz="1400" i="1" dirty="0" smtClean="0"/>
                        <a:t>2020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JRC-ETRI projections for 2030</a:t>
                      </a:r>
                      <a:endParaRPr lang="fr-FR" sz="14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Imag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/>
          <a:stretch/>
        </p:blipFill>
        <p:spPr bwMode="auto">
          <a:xfrm>
            <a:off x="7617544" y="1117095"/>
            <a:ext cx="3089902" cy="23626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759873" y="4185278"/>
            <a:ext cx="608471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Solved </a:t>
            </a:r>
            <a:r>
              <a:rPr lang="en-US" sz="1600" i="1" dirty="0"/>
              <a:t>i</a:t>
            </a:r>
            <a:r>
              <a:rPr lang="en-US" sz="1600" i="1" dirty="0" smtClean="0"/>
              <a:t>n </a:t>
            </a:r>
            <a:r>
              <a:rPr lang="en-US" sz="1600" i="1" dirty="0"/>
              <a:t>GAMS </a:t>
            </a:r>
            <a:r>
              <a:rPr lang="en-US" sz="1600" i="1" dirty="0" smtClean="0"/>
              <a:t>under CPLEX 12.5 using the barrier algorithm</a:t>
            </a:r>
            <a:endParaRPr lang="en-US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8212712" y="853025"/>
            <a:ext cx="1263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err="1" smtClean="0"/>
              <a:t>Installed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capacity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33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</a:t>
            </a:r>
            <a:r>
              <a:rPr lang="en-US" sz="1800" dirty="0"/>
              <a:t>Findings for the case of </a:t>
            </a:r>
            <a:r>
              <a:rPr lang="en-US" sz="1800" dirty="0" smtClean="0"/>
              <a:t>France</a:t>
            </a:r>
            <a:endParaRPr lang="en-US" sz="1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4540"/>
              </p:ext>
            </p:extLst>
          </p:nvPr>
        </p:nvGraphicFramePr>
        <p:xfrm>
          <a:off x="1437640" y="2219444"/>
          <a:ext cx="4333573" cy="34081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33170"/>
                <a:gridCol w="1052440"/>
                <a:gridCol w="1123981"/>
                <a:gridCol w="1123982"/>
              </a:tblGrid>
              <a:tr h="6744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Technology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Investments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Retirements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Total capacity</a:t>
                      </a:r>
                      <a:endParaRPr lang="fr-FR" sz="2000" b="1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H2020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</a:rPr>
                        <a:t>[GW]</a:t>
                      </a:r>
                      <a:endParaRPr lang="fr-FR" sz="2400" b="1" i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</a:rPr>
                        <a:t>[GW</a:t>
                      </a:r>
                      <a:r>
                        <a:rPr lang="fr-FR" sz="1100" b="1" i="1">
                          <a:effectLst/>
                        </a:rPr>
                        <a:t>]</a:t>
                      </a:r>
                      <a:endParaRPr lang="fr-FR" sz="2400" b="1" i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effectLst/>
                        </a:rPr>
                        <a:t>[GW]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Nuclear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63,13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Hard </a:t>
                      </a:r>
                      <a:r>
                        <a:rPr lang="fr-FR" sz="1200" dirty="0" err="1">
                          <a:effectLst/>
                        </a:rPr>
                        <a:t>coal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-6,34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CCGT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-10,46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OCOT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15,87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15,87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OCGT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8,78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Reservoir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8,21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Wind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44,38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51,36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PV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3,43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PHS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4,30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DSM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4,68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4,68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23392" y="844049"/>
            <a:ext cx="4841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By 2020: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2561230" y="1241945"/>
            <a:ext cx="681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No EES </a:t>
            </a:r>
            <a:r>
              <a:rPr lang="fr-FR" sz="1600" b="1" i="1" dirty="0" err="1"/>
              <a:t>capacity</a:t>
            </a:r>
            <a:r>
              <a:rPr lang="fr-FR" sz="1600" b="1" i="1" dirty="0"/>
              <a:t> </a:t>
            </a:r>
            <a:r>
              <a:rPr lang="fr-FR" sz="1600" b="1" i="1" dirty="0" err="1"/>
              <a:t>is</a:t>
            </a:r>
            <a:r>
              <a:rPr lang="fr-FR" sz="1600" b="1" i="1" dirty="0"/>
              <a:t> </a:t>
            </a:r>
            <a:r>
              <a:rPr lang="fr-FR" sz="1600" b="1" i="1" dirty="0" err="1"/>
              <a:t>cost</a:t>
            </a:r>
            <a:r>
              <a:rPr lang="fr-FR" sz="1600" b="1" i="1" dirty="0"/>
              <a:t>-optimal       =&gt;      </a:t>
            </a:r>
            <a:r>
              <a:rPr lang="fr-FR" sz="1600" b="1" i="1" dirty="0" err="1"/>
              <a:t>storage</a:t>
            </a:r>
            <a:r>
              <a:rPr lang="fr-FR" sz="1600" b="1" i="1" dirty="0"/>
              <a:t> </a:t>
            </a:r>
            <a:r>
              <a:rPr lang="fr-FR" sz="1600" b="1" i="1" dirty="0" err="1" smtClean="0"/>
              <a:t>adds</a:t>
            </a:r>
            <a:r>
              <a:rPr lang="fr-FR" sz="1600" b="1" i="1" dirty="0" smtClean="0"/>
              <a:t> no </a:t>
            </a:r>
            <a:r>
              <a:rPr lang="fr-FR" sz="1600" b="1" i="1" dirty="0"/>
              <a:t>value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19336"/>
              </p:ext>
            </p:extLst>
          </p:nvPr>
        </p:nvGraphicFramePr>
        <p:xfrm>
          <a:off x="7138106" y="5141530"/>
          <a:ext cx="3870336" cy="7346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5056"/>
                <a:gridCol w="645056"/>
                <a:gridCol w="645056"/>
                <a:gridCol w="645056"/>
                <a:gridCol w="645056"/>
                <a:gridCol w="645056"/>
              </a:tblGrid>
              <a:tr h="248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effectLst/>
                        </a:rPr>
                        <a:t>Min.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effectLst/>
                        </a:rPr>
                        <a:t>1st </a:t>
                      </a:r>
                      <a:r>
                        <a:rPr lang="fr-FR" sz="1200" b="1" i="1" dirty="0" err="1">
                          <a:effectLst/>
                        </a:rPr>
                        <a:t>Qu</a:t>
                      </a:r>
                      <a:r>
                        <a:rPr lang="fr-FR" sz="1200" b="1" i="1" dirty="0">
                          <a:effectLst/>
                        </a:rPr>
                        <a:t>.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 err="1">
                          <a:effectLst/>
                        </a:rPr>
                        <a:t>Median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>
                          <a:effectLst/>
                        </a:rPr>
                        <a:t>Mean</a:t>
                      </a:r>
                      <a:endParaRPr lang="fr-FR" sz="2000" b="1" i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effectLst/>
                        </a:rPr>
                        <a:t>3rd </a:t>
                      </a:r>
                      <a:r>
                        <a:rPr lang="fr-FR" sz="1200" b="1" i="1" dirty="0" err="1">
                          <a:effectLst/>
                        </a:rPr>
                        <a:t>Qu</a:t>
                      </a:r>
                      <a:r>
                        <a:rPr lang="fr-FR" sz="1200" b="1" i="1" dirty="0">
                          <a:effectLst/>
                        </a:rPr>
                        <a:t>.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effectLst/>
                        </a:rPr>
                        <a:t>Max.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effectLst/>
                        </a:rPr>
                        <a:t>[€/</a:t>
                      </a:r>
                      <a:r>
                        <a:rPr lang="fr-FR" sz="1000" b="1" i="1" dirty="0" err="1">
                          <a:effectLst/>
                        </a:rPr>
                        <a:t>MWh</a:t>
                      </a:r>
                      <a:r>
                        <a:rPr lang="fr-FR" sz="1000" b="1" i="1" dirty="0">
                          <a:effectLst/>
                        </a:rPr>
                        <a:t>]</a:t>
                      </a:r>
                      <a:endParaRPr lang="fr-FR" sz="18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i="1">
                          <a:effectLst/>
                        </a:rPr>
                        <a:t>[€/MWh]</a:t>
                      </a:r>
                      <a:endParaRPr lang="fr-FR" sz="1800" b="1" i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effectLst/>
                        </a:rPr>
                        <a:t>[€/</a:t>
                      </a:r>
                      <a:r>
                        <a:rPr lang="fr-FR" sz="1000" b="1" i="1" dirty="0" err="1">
                          <a:effectLst/>
                        </a:rPr>
                        <a:t>MWh</a:t>
                      </a:r>
                      <a:r>
                        <a:rPr lang="fr-FR" sz="1000" b="1" i="1" dirty="0">
                          <a:effectLst/>
                        </a:rPr>
                        <a:t>]</a:t>
                      </a:r>
                      <a:endParaRPr lang="fr-FR" sz="18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effectLst/>
                        </a:rPr>
                        <a:t>[€/</a:t>
                      </a:r>
                      <a:r>
                        <a:rPr lang="fr-FR" sz="1000" b="1" i="1" dirty="0" err="1">
                          <a:effectLst/>
                        </a:rPr>
                        <a:t>MWh</a:t>
                      </a:r>
                      <a:r>
                        <a:rPr lang="fr-FR" sz="1000" b="1" i="1" dirty="0">
                          <a:effectLst/>
                        </a:rPr>
                        <a:t>]</a:t>
                      </a:r>
                      <a:endParaRPr lang="fr-FR" sz="18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effectLst/>
                        </a:rPr>
                        <a:t>[€/</a:t>
                      </a:r>
                      <a:r>
                        <a:rPr lang="fr-FR" sz="1000" b="1" i="1" dirty="0" err="1">
                          <a:effectLst/>
                        </a:rPr>
                        <a:t>MWh</a:t>
                      </a:r>
                      <a:r>
                        <a:rPr lang="fr-FR" sz="1000" b="1" i="1" dirty="0">
                          <a:effectLst/>
                        </a:rPr>
                        <a:t>]</a:t>
                      </a:r>
                      <a:endParaRPr lang="fr-FR" sz="18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effectLst/>
                        </a:rPr>
                        <a:t>[€/</a:t>
                      </a:r>
                      <a:r>
                        <a:rPr lang="fr-FR" sz="1000" b="1" i="1" dirty="0" err="1">
                          <a:effectLst/>
                        </a:rPr>
                        <a:t>MWh</a:t>
                      </a:r>
                      <a:r>
                        <a:rPr lang="fr-FR" sz="1000" b="1" i="1" dirty="0">
                          <a:effectLst/>
                        </a:rPr>
                        <a:t>]</a:t>
                      </a:r>
                      <a:endParaRPr lang="fr-FR" sz="18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-27,0</a:t>
                      </a:r>
                      <a:endParaRPr lang="fr-FR" sz="20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31,7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37,4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32,5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42,2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92,3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68" y="1687673"/>
            <a:ext cx="2510012" cy="33466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84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</a:t>
            </a:r>
            <a:r>
              <a:rPr lang="en-US" sz="1800" dirty="0"/>
              <a:t>Findings for the case of France</a:t>
            </a:r>
            <a:endParaRPr lang="en-US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623392" y="852050"/>
            <a:ext cx="608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However</a:t>
            </a:r>
            <a:r>
              <a:rPr lang="fr-FR" sz="1600" dirty="0" smtClean="0"/>
              <a:t>, by 2030 </a:t>
            </a:r>
            <a:r>
              <a:rPr lang="fr-FR" sz="1600" dirty="0" err="1" smtClean="0"/>
              <a:t>some</a:t>
            </a:r>
            <a:r>
              <a:rPr lang="fr-FR" sz="1600" dirty="0" smtClean="0"/>
              <a:t> EES </a:t>
            </a:r>
            <a:r>
              <a:rPr lang="fr-FR" sz="1600" dirty="0" err="1"/>
              <a:t>i</a:t>
            </a:r>
            <a:r>
              <a:rPr lang="fr-FR" sz="1600" dirty="0" err="1" smtClean="0"/>
              <a:t>nvestments</a:t>
            </a:r>
            <a:r>
              <a:rPr lang="fr-FR" sz="1600" dirty="0" smtClean="0"/>
              <a:t> are </a:t>
            </a:r>
            <a:r>
              <a:rPr lang="fr-FR" sz="1600" dirty="0" err="1" smtClean="0"/>
              <a:t>cost</a:t>
            </a:r>
            <a:r>
              <a:rPr lang="fr-FR" sz="1600" dirty="0" smtClean="0"/>
              <a:t>-optimal:</a:t>
            </a:r>
            <a:endParaRPr lang="fr-FR" sz="16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7973"/>
              </p:ext>
            </p:extLst>
          </p:nvPr>
        </p:nvGraphicFramePr>
        <p:xfrm>
          <a:off x="1499014" y="1514905"/>
          <a:ext cx="9114021" cy="42094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02003"/>
                <a:gridCol w="1302003"/>
                <a:gridCol w="1302003"/>
                <a:gridCol w="1302003"/>
                <a:gridCol w="1302003"/>
                <a:gridCol w="1302003"/>
                <a:gridCol w="1302003"/>
              </a:tblGrid>
              <a:tr h="2866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 err="1">
                          <a:effectLst/>
                        </a:rPr>
                        <a:t>Technology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 err="1">
                          <a:effectLst/>
                        </a:rPr>
                        <a:t>Investments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effectLst/>
                        </a:rPr>
                        <a:t>Retirements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effectLst/>
                        </a:rPr>
                        <a:t>Total </a:t>
                      </a:r>
                      <a:r>
                        <a:rPr lang="fr-FR" sz="1600" b="1" i="1" dirty="0" err="1">
                          <a:effectLst/>
                        </a:rPr>
                        <a:t>capacity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71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effectLst/>
                        </a:rPr>
                        <a:t>[GW]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effectLst/>
                        </a:rPr>
                        <a:t>[GW]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effectLst/>
                        </a:rPr>
                        <a:t>[GW]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noEES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noEES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noEES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Nuclear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-14,04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-15,11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49,09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48,02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Hard </a:t>
                      </a:r>
                      <a:r>
                        <a:rPr lang="fr-FR" sz="1400" dirty="0" err="1">
                          <a:effectLst/>
                        </a:rPr>
                        <a:t>coal</a:t>
                      </a:r>
                      <a:endParaRPr lang="fr-F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-4,06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-4,63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2,28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1,71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CCGT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10,46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10,46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OCOT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8,61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11,72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8,61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11,72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9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OCGT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8,78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8,78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9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Reservoir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8,21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8,21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Wind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72,73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73,28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79,71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80,26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PV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16,62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19,90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20,05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23,33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PHS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4,30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4,30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DSM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4,68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4,68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4,68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4,68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DCAES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2,00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2,00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/>
                </a:tc>
              </a:tr>
              <a:tr h="286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ACAES2</a:t>
                      </a:r>
                      <a:endParaRPr lang="fr-F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1,23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1,23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2308" marR="723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014129" y="4014623"/>
            <a:ext cx="2217438" cy="568739"/>
          </a:xfrm>
          <a:prstGeom prst="roundRect">
            <a:avLst>
              <a:gd name="adj" fmla="val 7832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  <p:sp>
        <p:nvSpPr>
          <p:cNvPr id="11" name="Rectangle à coins arrondis 5"/>
          <p:cNvSpPr/>
          <p:nvPr/>
        </p:nvSpPr>
        <p:spPr>
          <a:xfrm>
            <a:off x="3014129" y="5181600"/>
            <a:ext cx="862927" cy="506181"/>
          </a:xfrm>
          <a:prstGeom prst="roundRect">
            <a:avLst>
              <a:gd name="adj" fmla="val 7832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5"/>
          <p:cNvSpPr/>
          <p:nvPr/>
        </p:nvSpPr>
        <p:spPr>
          <a:xfrm>
            <a:off x="3014129" y="3102647"/>
            <a:ext cx="2217438" cy="400976"/>
          </a:xfrm>
          <a:prstGeom prst="roundRect">
            <a:avLst>
              <a:gd name="adj" fmla="val 7832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</a:t>
            </a:r>
            <a:endParaRPr lang="fr-FR"/>
          </a:p>
        </p:txBody>
      </p:sp>
      <p:sp>
        <p:nvSpPr>
          <p:cNvPr id="13" name="Rectangle à coins arrondis 5"/>
          <p:cNvSpPr/>
          <p:nvPr/>
        </p:nvSpPr>
        <p:spPr>
          <a:xfrm>
            <a:off x="5596881" y="2301647"/>
            <a:ext cx="2217438" cy="568739"/>
          </a:xfrm>
          <a:prstGeom prst="roundRect">
            <a:avLst>
              <a:gd name="adj" fmla="val 7832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</a:t>
            </a:r>
            <a:r>
              <a:rPr lang="en-US" sz="1800" dirty="0"/>
              <a:t>Findings for the case of France</a:t>
            </a:r>
            <a:endParaRPr lang="en-US" sz="1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67" y="1430270"/>
            <a:ext cx="6884988" cy="47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>
            <a:hlinkClick r:id="rId4"/>
          </p:cNvPr>
          <p:cNvSpPr txBox="1"/>
          <p:nvPr/>
        </p:nvSpPr>
        <p:spPr>
          <a:xfrm>
            <a:off x="4210119" y="6209814"/>
            <a:ext cx="3429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0E14FA"/>
                </a:solidFill>
              </a:rPr>
              <a:t>Click to </a:t>
            </a:r>
            <a:r>
              <a:rPr lang="fr-FR" sz="1400" i="1" dirty="0" err="1">
                <a:solidFill>
                  <a:srgbClr val="0E14FA"/>
                </a:solidFill>
              </a:rPr>
              <a:t>see</a:t>
            </a:r>
            <a:r>
              <a:rPr lang="fr-FR" sz="1400" i="1" dirty="0">
                <a:solidFill>
                  <a:srgbClr val="0E14FA"/>
                </a:solidFill>
              </a:rPr>
              <a:t> the </a:t>
            </a:r>
            <a:r>
              <a:rPr lang="fr-FR" sz="1400" i="1" dirty="0" err="1">
                <a:solidFill>
                  <a:srgbClr val="0E14FA"/>
                </a:solidFill>
              </a:rPr>
              <a:t>hourly</a:t>
            </a:r>
            <a:r>
              <a:rPr lang="fr-FR" sz="1400" i="1" dirty="0">
                <a:solidFill>
                  <a:srgbClr val="0E14FA"/>
                </a:solidFill>
              </a:rPr>
              <a:t> </a:t>
            </a:r>
            <a:r>
              <a:rPr lang="fr-FR" sz="1400" i="1" dirty="0" err="1">
                <a:solidFill>
                  <a:srgbClr val="0E14FA"/>
                </a:solidFill>
              </a:rPr>
              <a:t>dispatch</a:t>
            </a:r>
            <a:endParaRPr lang="fr-FR" sz="1400" i="1" dirty="0">
              <a:solidFill>
                <a:srgbClr val="0E14F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3392" y="928210"/>
            <a:ext cx="695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Results</a:t>
            </a:r>
            <a:r>
              <a:rPr lang="fr-FR" sz="1600" b="1" dirty="0"/>
              <a:t>: </a:t>
            </a:r>
            <a:r>
              <a:rPr lang="fr-FR" sz="1600" dirty="0" smtClean="0"/>
              <a:t>The s</a:t>
            </a:r>
            <a:r>
              <a:rPr lang="en-US" sz="1600" dirty="0" err="1" smtClean="0"/>
              <a:t>upply</a:t>
            </a:r>
            <a:r>
              <a:rPr lang="en-US" sz="1600" dirty="0" smtClean="0"/>
              <a:t> </a:t>
            </a:r>
            <a:r>
              <a:rPr lang="en-US" sz="1600" dirty="0"/>
              <a:t>curve changes as well as the </a:t>
            </a:r>
            <a:r>
              <a:rPr lang="en-US" sz="1600" dirty="0" smtClean="0"/>
              <a:t>dispatch schedules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309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The public value of electricity storage and its welfare effects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3392" y="900694"/>
            <a:ext cx="695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surplus </a:t>
            </a:r>
            <a:r>
              <a:rPr lang="en-US" sz="1600" dirty="0"/>
              <a:t>variations of consumers </a:t>
            </a:r>
            <a:r>
              <a:rPr lang="en-US" sz="1600" dirty="0" smtClean="0"/>
              <a:t>are due </a:t>
            </a:r>
            <a:r>
              <a:rPr lang="en-US" sz="1600" dirty="0"/>
              <a:t>to </a:t>
            </a:r>
            <a:r>
              <a:rPr lang="en-US" sz="1600" dirty="0" smtClean="0"/>
              <a:t>electricity price </a:t>
            </a:r>
            <a:r>
              <a:rPr lang="en-US" sz="1600" dirty="0" smtClean="0"/>
              <a:t>variations:</a:t>
            </a:r>
            <a:endParaRPr lang="fr-FR" sz="16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31009"/>
              </p:ext>
            </p:extLst>
          </p:nvPr>
        </p:nvGraphicFramePr>
        <p:xfrm>
          <a:off x="1002084" y="2190108"/>
          <a:ext cx="4697259" cy="14020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0192"/>
                <a:gridCol w="643518"/>
                <a:gridCol w="671630"/>
                <a:gridCol w="737029"/>
                <a:gridCol w="671630"/>
                <a:gridCol w="671630"/>
                <a:gridCol w="671630"/>
              </a:tblGrid>
              <a:tr h="380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fr-FR" sz="3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effectLst/>
                        </a:rPr>
                        <a:t>Min.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effectLst/>
                        </a:rPr>
                        <a:t>1st </a:t>
                      </a:r>
                      <a:r>
                        <a:rPr lang="fr-FR" sz="1400" b="1" i="1" dirty="0" err="1">
                          <a:effectLst/>
                        </a:rPr>
                        <a:t>Qu</a:t>
                      </a:r>
                      <a:r>
                        <a:rPr lang="fr-FR" sz="1400" b="1" i="1" dirty="0">
                          <a:effectLst/>
                        </a:rPr>
                        <a:t>.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 err="1">
                          <a:effectLst/>
                        </a:rPr>
                        <a:t>Median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 err="1">
                          <a:effectLst/>
                        </a:rPr>
                        <a:t>Mean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effectLst/>
                        </a:rPr>
                        <a:t>3rd </a:t>
                      </a:r>
                      <a:r>
                        <a:rPr lang="fr-FR" sz="1400" b="1" i="1" dirty="0" err="1">
                          <a:effectLst/>
                        </a:rPr>
                        <a:t>Qu</a:t>
                      </a:r>
                      <a:r>
                        <a:rPr lang="fr-FR" sz="1400" b="1" i="1" dirty="0">
                          <a:effectLst/>
                        </a:rPr>
                        <a:t>.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effectLst/>
                        </a:rPr>
                        <a:t>Max.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5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 </a:t>
                      </a:r>
                      <a:endParaRPr lang="fr-FR" sz="3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i="1" dirty="0">
                          <a:effectLst/>
                        </a:rPr>
                        <a:t>[€/</a:t>
                      </a:r>
                      <a:r>
                        <a:rPr lang="fr-FR" sz="1050" b="1" i="1" dirty="0" err="1">
                          <a:effectLst/>
                        </a:rPr>
                        <a:t>MWh</a:t>
                      </a:r>
                      <a:r>
                        <a:rPr lang="fr-FR" sz="1050" b="1" i="1" dirty="0">
                          <a:effectLst/>
                        </a:rPr>
                        <a:t>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i="1" dirty="0">
                          <a:effectLst/>
                        </a:rPr>
                        <a:t>[€/</a:t>
                      </a:r>
                      <a:r>
                        <a:rPr lang="fr-FR" sz="1050" b="1" i="1" dirty="0" err="1">
                          <a:effectLst/>
                        </a:rPr>
                        <a:t>MWh</a:t>
                      </a:r>
                      <a:r>
                        <a:rPr lang="fr-FR" sz="1050" b="1" i="1" dirty="0">
                          <a:effectLst/>
                        </a:rPr>
                        <a:t>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i="1" dirty="0">
                          <a:effectLst/>
                        </a:rPr>
                        <a:t>[€/</a:t>
                      </a:r>
                      <a:r>
                        <a:rPr lang="fr-FR" sz="1050" b="1" i="1" dirty="0" err="1">
                          <a:effectLst/>
                        </a:rPr>
                        <a:t>MWh</a:t>
                      </a:r>
                      <a:r>
                        <a:rPr lang="fr-FR" sz="1050" b="1" i="1" dirty="0">
                          <a:effectLst/>
                        </a:rPr>
                        <a:t>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i="1" dirty="0">
                          <a:effectLst/>
                        </a:rPr>
                        <a:t>[€/</a:t>
                      </a:r>
                      <a:r>
                        <a:rPr lang="fr-FR" sz="1050" b="1" i="1" dirty="0" err="1">
                          <a:effectLst/>
                        </a:rPr>
                        <a:t>MWh</a:t>
                      </a:r>
                      <a:r>
                        <a:rPr lang="fr-FR" sz="1050" b="1" i="1" dirty="0">
                          <a:effectLst/>
                        </a:rPr>
                        <a:t>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i="1" dirty="0">
                          <a:effectLst/>
                        </a:rPr>
                        <a:t>[€/</a:t>
                      </a:r>
                      <a:r>
                        <a:rPr lang="fr-FR" sz="1050" b="1" i="1" dirty="0" err="1">
                          <a:effectLst/>
                        </a:rPr>
                        <a:t>MWh</a:t>
                      </a:r>
                      <a:r>
                        <a:rPr lang="fr-FR" sz="1050" b="1" i="1" dirty="0">
                          <a:effectLst/>
                        </a:rPr>
                        <a:t>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i="1" dirty="0">
                          <a:effectLst/>
                        </a:rPr>
                        <a:t>[€/</a:t>
                      </a:r>
                      <a:r>
                        <a:rPr lang="fr-FR" sz="1050" b="1" i="1" dirty="0" err="1">
                          <a:effectLst/>
                        </a:rPr>
                        <a:t>MWh</a:t>
                      </a:r>
                      <a:r>
                        <a:rPr lang="fr-FR" sz="1050" b="1" i="1" dirty="0">
                          <a:effectLst/>
                        </a:rPr>
                        <a:t>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-17,3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-8,5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98,1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68,1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106,1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158,7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1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noEES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-19,4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-19,4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100,1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65,5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108,7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172,4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7249"/>
              </p:ext>
            </p:extLst>
          </p:nvPr>
        </p:nvGraphicFramePr>
        <p:xfrm>
          <a:off x="926927" y="4345393"/>
          <a:ext cx="4784942" cy="1371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20425"/>
                <a:gridCol w="1072596"/>
                <a:gridCol w="1574347"/>
                <a:gridCol w="1217574"/>
              </a:tblGrid>
              <a:tr h="27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 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effectLst/>
                        </a:rPr>
                        <a:t>Price of </a:t>
                      </a:r>
                      <a:r>
                        <a:rPr lang="fr-FR" sz="1400" b="1" i="1" dirty="0" err="1">
                          <a:effectLst/>
                        </a:rPr>
                        <a:t>Capacity</a:t>
                      </a:r>
                      <a:r>
                        <a:rPr lang="fr-FR" sz="1400" b="1" i="1" dirty="0">
                          <a:effectLst/>
                        </a:rPr>
                        <a:t> obligations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effectLst/>
                        </a:rPr>
                        <a:t>RPS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 err="1">
                          <a:effectLst/>
                        </a:rPr>
                        <a:t>Nuclear</a:t>
                      </a:r>
                      <a:r>
                        <a:rPr lang="fr-FR" sz="1400" b="1" i="1" dirty="0">
                          <a:effectLst/>
                        </a:rPr>
                        <a:t> cap</a:t>
                      </a:r>
                      <a:endParaRPr lang="fr-FR" sz="24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i="1">
                          <a:effectLst/>
                        </a:rPr>
                        <a:t> </a:t>
                      </a:r>
                      <a:endParaRPr lang="fr-FR" sz="2000" b="1" i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i="1" dirty="0">
                          <a:effectLst/>
                        </a:rPr>
                        <a:t>[</a:t>
                      </a:r>
                      <a:r>
                        <a:rPr lang="fr-FR" sz="1050" b="1" i="1" dirty="0" smtClean="0">
                          <a:effectLst/>
                        </a:rPr>
                        <a:t>€/</a:t>
                      </a:r>
                      <a:r>
                        <a:rPr lang="fr-FR" sz="1050" b="1" i="1" dirty="0" err="1" smtClean="0">
                          <a:effectLst/>
                        </a:rPr>
                        <a:t>MW.year</a:t>
                      </a:r>
                      <a:r>
                        <a:rPr lang="fr-FR" sz="1050" b="1" i="1" dirty="0">
                          <a:effectLst/>
                        </a:rPr>
                        <a:t>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i="1" dirty="0">
                          <a:effectLst/>
                        </a:rPr>
                        <a:t>[€/</a:t>
                      </a:r>
                      <a:r>
                        <a:rPr lang="en-US" sz="1050" b="1" i="1" dirty="0" err="1">
                          <a:effectLst/>
                        </a:rPr>
                        <a:t>MWh</a:t>
                      </a:r>
                      <a:r>
                        <a:rPr lang="en-US" sz="1050" b="1" i="1" dirty="0">
                          <a:effectLst/>
                        </a:rPr>
                        <a:t>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i="1" dirty="0">
                          <a:effectLst/>
                        </a:rPr>
                        <a:t>[€/MWh]</a:t>
                      </a:r>
                      <a:endParaRPr lang="fr-FR" sz="2000" b="1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29 649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7,46</a:t>
                      </a:r>
                      <a:endParaRPr lang="fr-F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68,76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noEES</a:t>
                      </a:r>
                      <a:endParaRPr lang="fr-F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44 962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12,92</a:t>
                      </a:r>
                      <a:endParaRPr lang="fr-F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65,76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823460" y="1475229"/>
            <a:ext cx="254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/>
              <a:t>Electricity</a:t>
            </a:r>
            <a:r>
              <a:rPr lang="fr-FR" sz="1400" b="1" i="1" dirty="0"/>
              <a:t> </a:t>
            </a:r>
            <a:r>
              <a:rPr lang="fr-FR" sz="1400" b="1" i="1" dirty="0" err="1"/>
              <a:t>price</a:t>
            </a:r>
            <a:r>
              <a:rPr lang="fr-FR" sz="1400" b="1" i="1" dirty="0"/>
              <a:t> </a:t>
            </a:r>
            <a:r>
              <a:rPr lang="fr-FR" sz="1400" b="1" i="1" dirty="0" err="1"/>
              <a:t>statistics</a:t>
            </a:r>
            <a:endParaRPr lang="fr-FR" sz="14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77442" y="3935880"/>
            <a:ext cx="254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Other</a:t>
            </a:r>
            <a:r>
              <a:rPr lang="fr-FR" sz="1400" b="1" i="1" dirty="0"/>
              <a:t> </a:t>
            </a:r>
            <a:r>
              <a:rPr lang="fr-FR" sz="1400" b="1" i="1" dirty="0" err="1" smtClean="0"/>
              <a:t>markets</a:t>
            </a:r>
            <a:r>
              <a:rPr lang="fr-FR" sz="1400" b="1" i="1" dirty="0" smtClean="0"/>
              <a:t> (</a:t>
            </a:r>
            <a:r>
              <a:rPr lang="fr-FR" sz="1400" b="1" i="1" dirty="0" err="1" smtClean="0"/>
              <a:t>Marginals</a:t>
            </a:r>
            <a:r>
              <a:rPr lang="fr-FR" sz="1400" b="1" i="1" dirty="0" smtClean="0"/>
              <a:t>)</a:t>
            </a:r>
            <a:endParaRPr lang="fr-FR" sz="14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94" y="2344663"/>
            <a:ext cx="4276725" cy="3333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398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</a:t>
            </a:r>
            <a:r>
              <a:rPr lang="en-US" sz="1800" dirty="0"/>
              <a:t>Findings for the case of France</a:t>
            </a:r>
            <a:endParaRPr lang="en-US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3616223" y="963855"/>
            <a:ext cx="4101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The value of </a:t>
            </a:r>
            <a:r>
              <a:rPr lang="fr-FR" sz="1600" b="1" i="1" dirty="0" err="1"/>
              <a:t>storage</a:t>
            </a:r>
            <a:r>
              <a:rPr lang="fr-FR" sz="1600" b="1" i="1" dirty="0"/>
              <a:t> by </a:t>
            </a:r>
            <a:r>
              <a:rPr lang="fr-FR" sz="1600" b="1" i="1" dirty="0" smtClean="0"/>
              <a:t>H2030</a:t>
            </a:r>
            <a:endParaRPr lang="fr-FR" sz="1600" b="1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06" y="1264492"/>
            <a:ext cx="7869587" cy="4636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279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</a:t>
            </a:r>
            <a:r>
              <a:rPr lang="en-US" sz="1800" dirty="0"/>
              <a:t>Findings for the case of </a:t>
            </a:r>
            <a:r>
              <a:rPr lang="en-US" sz="1800" dirty="0" smtClean="0"/>
              <a:t>France</a:t>
            </a:r>
            <a:endParaRPr lang="en-US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3609655" y="1932821"/>
            <a:ext cx="4535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/>
              <a:t>Welfare</a:t>
            </a:r>
            <a:r>
              <a:rPr lang="fr-FR" sz="1400" b="1" i="1" dirty="0"/>
              <a:t> </a:t>
            </a:r>
            <a:r>
              <a:rPr lang="fr-FR" sz="1400" b="1" i="1" dirty="0" err="1"/>
              <a:t>effects</a:t>
            </a:r>
            <a:r>
              <a:rPr lang="fr-FR" sz="1400" b="1" i="1" dirty="0"/>
              <a:t> of </a:t>
            </a:r>
            <a:r>
              <a:rPr lang="fr-FR" sz="1400" b="1" i="1" dirty="0" err="1"/>
              <a:t>storage</a:t>
            </a:r>
            <a:r>
              <a:rPr lang="fr-FR" sz="1400" b="1" i="1" dirty="0"/>
              <a:t> by H2030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3392" y="859804"/>
            <a:ext cx="1094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net surplus variation is 670 </a:t>
            </a:r>
            <a:r>
              <a:rPr lang="en-US" sz="1600" dirty="0"/>
              <a:t>M</a:t>
            </a:r>
            <a:r>
              <a:rPr lang="en-US" sz="1600" dirty="0" smtClean="0"/>
              <a:t>€</a:t>
            </a:r>
            <a:r>
              <a:rPr lang="en-US" sz="1600" dirty="0"/>
              <a:t>/</a:t>
            </a:r>
            <a:r>
              <a:rPr lang="en-US" sz="1600" dirty="0" smtClean="0"/>
              <a:t>year, which is around 2.7% of total system cost</a:t>
            </a:r>
            <a:endParaRPr lang="fr-FR" sz="1600" b="1" dirty="0"/>
          </a:p>
        </p:txBody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06" y="2126466"/>
            <a:ext cx="6984816" cy="43585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050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 smtClean="0"/>
              <a:t>4. C</a:t>
            </a:r>
            <a:r>
              <a:rPr lang="fr-FR" sz="1800" dirty="0" smtClean="0"/>
              <a:t>onclusions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623392" y="797412"/>
            <a:ext cx="109452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500" dirty="0" smtClean="0"/>
              <a:t>A </a:t>
            </a:r>
            <a:r>
              <a:rPr lang="en-US" sz="1500" dirty="0"/>
              <a:t>clear definition and a convenient methodology </a:t>
            </a:r>
            <a:r>
              <a:rPr lang="en-US" sz="1500" dirty="0" smtClean="0"/>
              <a:t>has been </a:t>
            </a:r>
            <a:r>
              <a:rPr lang="en-US" sz="1500" dirty="0"/>
              <a:t>applied for assessing the value of new flexibility </a:t>
            </a:r>
            <a:r>
              <a:rPr lang="en-US" sz="1500" dirty="0" smtClean="0"/>
              <a:t>technologies.</a:t>
            </a:r>
            <a:endParaRPr lang="en-US" sz="1500" dirty="0"/>
          </a:p>
          <a:p>
            <a:pPr marL="342900" indent="-342900" algn="just">
              <a:lnSpc>
                <a:spcPct val="200000"/>
              </a:lnSpc>
              <a:buFont typeface="+mj-lt"/>
              <a:buAutoNum type="arabicPeriod" startAt="2"/>
            </a:pPr>
            <a:r>
              <a:rPr lang="en-US" sz="1500" dirty="0"/>
              <a:t>An integrated valuation approach based on the DIFLEXO model has been implemented to study the </a:t>
            </a:r>
            <a:r>
              <a:rPr lang="en-US" sz="1500" dirty="0" smtClean="0"/>
              <a:t>case of France:</a:t>
            </a:r>
            <a:endParaRPr lang="en-US" sz="1500" dirty="0"/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H2020</a:t>
            </a:r>
            <a:r>
              <a:rPr lang="en-US" sz="1500" dirty="0"/>
              <a:t>: </a:t>
            </a:r>
            <a:r>
              <a:rPr lang="en-US" sz="1500" i="1" dirty="0"/>
              <a:t>even if there is a higher need for flexibility</a:t>
            </a:r>
            <a:r>
              <a:rPr lang="en-US" sz="1500" i="1" dirty="0" smtClean="0"/>
              <a:t>, </a:t>
            </a:r>
            <a:r>
              <a:rPr lang="en-US" sz="1500" i="1" dirty="0"/>
              <a:t>storage </a:t>
            </a:r>
            <a:r>
              <a:rPr lang="en-US" sz="1500" i="1" dirty="0" smtClean="0"/>
              <a:t>investments are not cost optimal.</a:t>
            </a:r>
            <a:endParaRPr lang="en-US" sz="1500" i="1" dirty="0"/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H2030</a:t>
            </a:r>
            <a:r>
              <a:rPr lang="en-US" sz="1500" dirty="0"/>
              <a:t>: </a:t>
            </a:r>
            <a:r>
              <a:rPr lang="en-US" sz="1500" i="1" dirty="0" smtClean="0"/>
              <a:t>CAES technologies </a:t>
            </a:r>
            <a:r>
              <a:rPr lang="en-US" sz="1500" i="1" dirty="0"/>
              <a:t>are </a:t>
            </a:r>
            <a:r>
              <a:rPr lang="en-US" sz="1500" i="1" dirty="0" smtClean="0"/>
              <a:t>cost-optimal provided that</a:t>
            </a:r>
            <a:r>
              <a:rPr lang="en-US" sz="1500" dirty="0" smtClean="0"/>
              <a:t>: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They </a:t>
            </a:r>
            <a:r>
              <a:rPr lang="en-US" sz="1500" dirty="0"/>
              <a:t>participate on </a:t>
            </a:r>
            <a:r>
              <a:rPr lang="en-US" sz="1500" dirty="0" smtClean="0"/>
              <a:t>VRE integration, supply </a:t>
            </a:r>
            <a:r>
              <a:rPr lang="en-US" sz="1500" dirty="0"/>
              <a:t>FRR services and participating on capacity </a:t>
            </a:r>
            <a:r>
              <a:rPr lang="en-US" sz="1500" dirty="0" smtClean="0"/>
              <a:t>adequacy with no regulatory veils.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system value of cost-optimal storage is around 350 m €/</a:t>
            </a:r>
            <a:r>
              <a:rPr lang="en-US" sz="1500" dirty="0" smtClean="0"/>
              <a:t>year which is 1.3% of total system cost.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Important distributional effects appear</a:t>
            </a:r>
            <a:r>
              <a:rPr lang="en-US" sz="1500" dirty="0" smtClean="0"/>
              <a:t>. </a:t>
            </a:r>
            <a:r>
              <a:rPr lang="en-US" sz="1500" dirty="0"/>
              <a:t>This is due to the reduction of revenues coming from the CRM and FRR markets. Nevertheless, VRE producers and consumers are better-off.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 startAt="3"/>
            </a:pPr>
            <a:r>
              <a:rPr lang="en-US" sz="1500" dirty="0"/>
              <a:t>Effective CO</a:t>
            </a:r>
            <a:r>
              <a:rPr lang="en-US" sz="1500" baseline="-25000" dirty="0"/>
              <a:t>2</a:t>
            </a:r>
            <a:r>
              <a:rPr lang="en-US" sz="1500" dirty="0"/>
              <a:t> price signals </a:t>
            </a:r>
            <a:r>
              <a:rPr lang="en-US" sz="1500" dirty="0" smtClean="0"/>
              <a:t>is </a:t>
            </a:r>
            <a:r>
              <a:rPr lang="en-US" sz="1500" dirty="0"/>
              <a:t>required for storage to contribute to emission reduction targets: </a:t>
            </a:r>
            <a:r>
              <a:rPr lang="en-US" sz="1500" dirty="0" smtClean="0"/>
              <a:t>EES </a:t>
            </a:r>
            <a:r>
              <a:rPr lang="en-US" sz="1500" dirty="0"/>
              <a:t>shows </a:t>
            </a:r>
            <a:r>
              <a:rPr lang="en-US" sz="1500" dirty="0" smtClean="0"/>
              <a:t>complementarities </a:t>
            </a:r>
            <a:r>
              <a:rPr lang="en-US" sz="1500" dirty="0"/>
              <a:t>with low run marginal cost technologies, enhancing its market shares. In the absence of effectively </a:t>
            </a:r>
            <a:r>
              <a:rPr lang="en-US" sz="1500" dirty="0" smtClean="0"/>
              <a:t>pricing </a:t>
            </a:r>
            <a:r>
              <a:rPr lang="en-US" sz="1500" dirty="0"/>
              <a:t>environmental </a:t>
            </a:r>
            <a:r>
              <a:rPr lang="en-US" sz="1500" dirty="0" smtClean="0"/>
              <a:t>externalities, </a:t>
            </a:r>
            <a:r>
              <a:rPr lang="en-US" sz="1500" dirty="0"/>
              <a:t>EES can </a:t>
            </a:r>
            <a:r>
              <a:rPr lang="en-US" sz="1500" dirty="0" smtClean="0"/>
              <a:t>increase CO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 </a:t>
            </a:r>
            <a:r>
              <a:rPr lang="en-US" sz="1500" dirty="0"/>
              <a:t>emissions. </a:t>
            </a: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348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Context and research questions</a:t>
            </a:r>
            <a:endParaRPr lang="en-US" sz="1800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ln>
            <a:solidFill>
              <a:srgbClr val="14A8A4"/>
            </a:solidFill>
          </a:ln>
        </p:spPr>
        <p:txBody>
          <a:bodyPr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Definitions and methodology for valuating flexibility technologies</a:t>
            </a:r>
            <a:endParaRPr lang="en-US" sz="1800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4"/>
          </p:nvPr>
        </p:nvSpPr>
        <p:spPr>
          <a:ln>
            <a:solidFill>
              <a:srgbClr val="14A8A4"/>
            </a:solidFill>
          </a:ln>
        </p:spPr>
        <p:txBody>
          <a:bodyPr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6"/>
          </p:nvPr>
        </p:nvSpPr>
        <p:spPr>
          <a:ln>
            <a:solidFill>
              <a:srgbClr val="14A8A4"/>
            </a:solidFill>
          </a:ln>
        </p:spPr>
        <p:txBody>
          <a:bodyPr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Findings for the case of France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  <p:sp>
        <p:nvSpPr>
          <p:cNvPr id="10" name="Espace réservé du texte 23"/>
          <p:cNvSpPr>
            <a:spLocks noGrp="1"/>
          </p:cNvSpPr>
          <p:nvPr>
            <p:ph type="body" sz="quarter" idx="16"/>
          </p:nvPr>
        </p:nvSpPr>
        <p:spPr>
          <a:xfrm>
            <a:off x="682147" y="3524066"/>
            <a:ext cx="840043" cy="546492"/>
          </a:xfrm>
          <a:ln>
            <a:solidFill>
              <a:srgbClr val="14A8A4"/>
            </a:solidFill>
          </a:ln>
        </p:spPr>
        <p:txBody>
          <a:bodyPr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  <p:sp>
        <p:nvSpPr>
          <p:cNvPr id="11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71847" y="3524066"/>
            <a:ext cx="9532587" cy="54649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Conclusions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61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 smtClean="0"/>
              <a:t>REFERENCES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623392" y="797412"/>
            <a:ext cx="109452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Carlsson</a:t>
            </a:r>
            <a:r>
              <a:rPr lang="en-GB" sz="1600" dirty="0"/>
              <a:t>, Johan </a:t>
            </a:r>
            <a:r>
              <a:rPr lang="en-GB" sz="1600" dirty="0"/>
              <a:t>e</a:t>
            </a:r>
            <a:r>
              <a:rPr lang="en-GB" sz="1600" dirty="0" smtClean="0"/>
              <a:t>t al</a:t>
            </a:r>
            <a:r>
              <a:rPr lang="en-GB" sz="1600" dirty="0"/>
              <a:t>. “Energy Technology Reference Indicator Projections for 2010-2050.” Luxembourg, 2014. doi:10.2790/057687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/>
              <a:t>Fitzgerald, Garrett, James Mandel, Jesse Morris, and </a:t>
            </a:r>
            <a:r>
              <a:rPr lang="en-GB" sz="1600" dirty="0" err="1"/>
              <a:t>Touati</a:t>
            </a:r>
            <a:r>
              <a:rPr lang="en-GB" sz="1600" dirty="0"/>
              <a:t> </a:t>
            </a:r>
            <a:r>
              <a:rPr lang="en-GB" sz="1600" dirty="0" err="1"/>
              <a:t>Hervé</a:t>
            </a:r>
            <a:r>
              <a:rPr lang="en-GB" sz="1600" dirty="0"/>
              <a:t>. “The Economics of Battery Energy Storage: How Multi-Use, Customer-Sited Batteries Deliver the Most Services and Value to Customers and the Grid,” 2015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 err="1"/>
              <a:t>Grünewald</a:t>
            </a:r>
            <a:r>
              <a:rPr lang="en-GB" sz="1600" dirty="0"/>
              <a:t>, Philipp. “The Welfare Impact of Demand Elasticity and Storage,” no. September (2011): 1–5.</a:t>
            </a:r>
          </a:p>
          <a:p>
            <a:r>
              <a:rPr lang="en-GB" sz="1600" dirty="0" err="1"/>
              <a:t>Hentschel</a:t>
            </a:r>
            <a:r>
              <a:rPr lang="en-GB" sz="1600" dirty="0"/>
              <a:t>, Julia, </a:t>
            </a:r>
            <a:r>
              <a:rPr lang="en-GB" sz="1600" dirty="0" err="1"/>
              <a:t>Ugljesa</a:t>
            </a:r>
            <a:r>
              <a:rPr lang="en-GB" sz="1600" dirty="0"/>
              <a:t> </a:t>
            </a:r>
            <a:r>
              <a:rPr lang="en-GB" sz="1600" dirty="0" err="1"/>
              <a:t>Babic</a:t>
            </a:r>
            <a:r>
              <a:rPr lang="en-GB" sz="1600" dirty="0"/>
              <a:t>, and </a:t>
            </a:r>
            <a:r>
              <a:rPr lang="en-GB" sz="1600" dirty="0" err="1"/>
              <a:t>Hartmut</a:t>
            </a:r>
            <a:r>
              <a:rPr lang="en-GB" sz="1600" dirty="0"/>
              <a:t> </a:t>
            </a:r>
            <a:r>
              <a:rPr lang="en-GB" sz="1600" dirty="0" err="1"/>
              <a:t>Spliethoff</a:t>
            </a:r>
            <a:r>
              <a:rPr lang="en-GB" sz="1600" dirty="0"/>
              <a:t>. “A Parametric Approach for the Valuation of Power Plant Flexibility Options.” </a:t>
            </a:r>
            <a:r>
              <a:rPr lang="en-GB" sz="1600" i="1" dirty="0"/>
              <a:t>Energy Reports</a:t>
            </a:r>
            <a:r>
              <a:rPr lang="en-GB" sz="1600" dirty="0"/>
              <a:t> 2 (2016): 40–47. doi:10.1016/j.egyr.2016.03.002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 err="1"/>
              <a:t>Hirth</a:t>
            </a:r>
            <a:r>
              <a:rPr lang="en-GB" sz="1600" dirty="0"/>
              <a:t>, Lion, </a:t>
            </a:r>
            <a:r>
              <a:rPr lang="en-GB" sz="1600" dirty="0" err="1"/>
              <a:t>Falko</a:t>
            </a:r>
            <a:r>
              <a:rPr lang="en-GB" sz="1600" dirty="0"/>
              <a:t> </a:t>
            </a:r>
            <a:r>
              <a:rPr lang="en-GB" sz="1600" dirty="0" err="1"/>
              <a:t>Ueckerdt</a:t>
            </a:r>
            <a:r>
              <a:rPr lang="en-GB" sz="1600" dirty="0"/>
              <a:t>, and </a:t>
            </a:r>
            <a:r>
              <a:rPr lang="en-GB" sz="1600" dirty="0" err="1"/>
              <a:t>Ottmar</a:t>
            </a:r>
            <a:r>
              <a:rPr lang="en-GB" sz="1600" dirty="0"/>
              <a:t> </a:t>
            </a:r>
            <a:r>
              <a:rPr lang="en-GB" sz="1600" dirty="0" err="1"/>
              <a:t>Edenhofer</a:t>
            </a:r>
            <a:r>
              <a:rPr lang="en-GB" sz="1600" dirty="0"/>
              <a:t>. “Integration Costs Revisited - An Economic Framework for Wind and Solar Variability.” </a:t>
            </a:r>
            <a:r>
              <a:rPr lang="en-GB" sz="1600" i="1" dirty="0"/>
              <a:t>Renewable Energy</a:t>
            </a:r>
            <a:r>
              <a:rPr lang="en-GB" sz="1600" dirty="0"/>
              <a:t> 74 (2015): 925–39. doi:10.1016/j.renene.2014.08.065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/>
              <a:t>Kumar, N, P </a:t>
            </a:r>
            <a:r>
              <a:rPr lang="en-GB" sz="1600" dirty="0" err="1"/>
              <a:t>Besuner</a:t>
            </a:r>
            <a:r>
              <a:rPr lang="en-GB" sz="1600" dirty="0"/>
              <a:t>, S </a:t>
            </a:r>
            <a:r>
              <a:rPr lang="en-GB" sz="1600" dirty="0" err="1"/>
              <a:t>Lefton</a:t>
            </a:r>
            <a:r>
              <a:rPr lang="en-GB" sz="1600" dirty="0"/>
              <a:t>, D </a:t>
            </a:r>
            <a:r>
              <a:rPr lang="en-GB" sz="1600" dirty="0" err="1"/>
              <a:t>Agan</a:t>
            </a:r>
            <a:r>
              <a:rPr lang="en-GB" sz="1600" dirty="0"/>
              <a:t>, and D </a:t>
            </a:r>
            <a:r>
              <a:rPr lang="en-GB" sz="1600" dirty="0" err="1"/>
              <a:t>Hilleman</a:t>
            </a:r>
            <a:r>
              <a:rPr lang="en-GB" sz="1600" dirty="0"/>
              <a:t>. “Power Plant Cycling Costs Power Plant Cycling Costs.” 15013 Denver West Parkway Golden, Colorado 80401 303-275-3000, 2012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 err="1"/>
              <a:t>Scitovsky</a:t>
            </a:r>
            <a:r>
              <a:rPr lang="en-GB" sz="1600" dirty="0"/>
              <a:t>, Tibor. “Two Concepts of External Economies.” </a:t>
            </a:r>
            <a:r>
              <a:rPr lang="en-GB" sz="1600" i="1" dirty="0"/>
              <a:t>The Journal of Political Economy</a:t>
            </a:r>
            <a:r>
              <a:rPr lang="en-GB" sz="1600" dirty="0"/>
              <a:t> 62, no. 2 (1954): 143–51. doi:10.1086/257498.</a:t>
            </a:r>
          </a:p>
          <a:p>
            <a:pPr marL="342900" marR="0" lvl="0" indent="-34290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r-FR" sz="1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77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anuel.villavicenio@dauphine.com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4587240" y="5157196"/>
            <a:ext cx="722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www.ceem-dauphine.org/working/en/THE-VALUE-OF-ELECTRIC-ENERGY-STORAGE-IN-ELECTRICITY-SYSTEMS-WITH-HIGH-SHARES-OF-WIND-AND-SOLAR-PV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87240" y="492681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paper available at: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4640" y="3556162"/>
            <a:ext cx="524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“What is a cynic? A man who knows the price of everything and the value of nothing” </a:t>
            </a:r>
          </a:p>
          <a:p>
            <a:pPr algn="r"/>
            <a:r>
              <a:rPr lang="en-US" b="1" i="1" dirty="0" smtClean="0"/>
              <a:t>Oscar Wilde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003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072097" y="906780"/>
            <a:ext cx="8047807" cy="5132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+mj-lt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36104" y="1"/>
            <a:ext cx="7875436" cy="764704"/>
          </a:xfrm>
        </p:spPr>
        <p:txBody>
          <a:bodyPr/>
          <a:lstStyle/>
          <a:p>
            <a:r>
              <a:rPr lang="en-US" sz="1800" dirty="0"/>
              <a:t>3. The public value of electricity storage and its welfare effects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085616993"/>
              </p:ext>
            </p:extLst>
          </p:nvPr>
        </p:nvGraphicFramePr>
        <p:xfrm>
          <a:off x="5926993" y="2224587"/>
          <a:ext cx="6257455" cy="409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022889" y="2376739"/>
            <a:ext cx="5021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i="1" dirty="0"/>
              <a:t>Defining the meaning of “value”:</a:t>
            </a:r>
          </a:p>
          <a:p>
            <a:pPr algn="just">
              <a:lnSpc>
                <a:spcPct val="150000"/>
              </a:lnSpc>
            </a:pPr>
            <a:r>
              <a:rPr lang="en-US" sz="1400" i="1" dirty="0"/>
              <a:t>“The value of storage is defined as the monetizable system benefits generated directly or indirectly by storage, provided a cost-optimized system including capacity allocations, as well as dispatch and inventory decisions</a:t>
            </a:r>
            <a:r>
              <a:rPr lang="en-US" sz="1400" i="1" dirty="0" smtClean="0"/>
              <a:t>.”</a:t>
            </a:r>
          </a:p>
          <a:p>
            <a:pPr algn="just">
              <a:lnSpc>
                <a:spcPct val="150000"/>
              </a:lnSpc>
            </a:pPr>
            <a:endParaRPr lang="en-US" sz="1400" i="1" dirty="0"/>
          </a:p>
          <a:p>
            <a:pPr algn="just">
              <a:lnSpc>
                <a:spcPct val="150000"/>
              </a:lnSpc>
            </a:pPr>
            <a:endParaRPr lang="fr-FR" sz="1400" i="1" dirty="0" smtClean="0"/>
          </a:p>
          <a:p>
            <a:endParaRPr lang="fr-FR" i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2072097" y="1037666"/>
            <a:ext cx="8305263" cy="836747"/>
            <a:chOff x="368031" y="933642"/>
            <a:chExt cx="8305263" cy="836747"/>
          </a:xfrm>
        </p:grpSpPr>
        <p:sp>
          <p:nvSpPr>
            <p:cNvPr id="8" name="ZoneTexte 7"/>
            <p:cNvSpPr txBox="1"/>
            <p:nvPr/>
          </p:nvSpPr>
          <p:spPr>
            <a:xfrm>
              <a:off x="368031" y="1087531"/>
              <a:ext cx="8305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Vs.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61220" y="939392"/>
              <a:ext cx="323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“Cost based analyses</a:t>
              </a:r>
              <a:r>
                <a:rPr lang="en-US" sz="1600" i="1" dirty="0"/>
                <a:t>” consider technologies in isolation</a:t>
              </a:r>
            </a:p>
            <a:p>
              <a:pPr algn="ctr"/>
              <a:r>
                <a:rPr lang="en-US" sz="1600" i="1" dirty="0"/>
                <a:t> (</a:t>
              </a:r>
              <a:r>
                <a:rPr lang="en-US" sz="1600" i="1" dirty="0" smtClean="0"/>
                <a:t>e.g., </a:t>
              </a:r>
              <a:r>
                <a:rPr lang="en-US" sz="1600" i="1" dirty="0"/>
                <a:t>LCOE, LCOS)</a:t>
              </a:r>
              <a:endParaRPr lang="fr-FR" sz="16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103802" y="933642"/>
              <a:ext cx="35558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“Value based analyses” </a:t>
              </a:r>
              <a:r>
                <a:rPr lang="en-US" sz="1600" i="1" dirty="0"/>
                <a:t>consider interactions between technologies</a:t>
              </a:r>
            </a:p>
            <a:p>
              <a:pPr algn="ctr"/>
              <a:r>
                <a:rPr lang="en-US" sz="1600" i="1" dirty="0"/>
                <a:t>(</a:t>
              </a:r>
              <a:r>
                <a:rPr lang="en-US" sz="1600" i="1" dirty="0" smtClean="0"/>
                <a:t>e.g., </a:t>
              </a:r>
              <a:r>
                <a:rPr lang="en-US" sz="1600" i="1" dirty="0"/>
                <a:t>partial </a:t>
              </a:r>
              <a:r>
                <a:rPr lang="en-US" sz="1600" i="1" dirty="0" smtClean="0"/>
                <a:t>equilibrium setting)</a:t>
              </a:r>
              <a:endParaRPr lang="fr-FR" sz="1600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022889" y="4503972"/>
            <a:ext cx="4476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b="1" dirty="0" err="1" smtClean="0"/>
              <a:t>Experimental</a:t>
            </a:r>
            <a:r>
              <a:rPr lang="fr-FR" sz="1400" b="1" dirty="0" smtClean="0"/>
              <a:t> Setup </a:t>
            </a:r>
            <a:r>
              <a:rPr lang="fr-FR" sz="1400" b="1" dirty="0" err="1" smtClean="0"/>
              <a:t>using</a:t>
            </a:r>
            <a:r>
              <a:rPr lang="fr-FR" sz="1400" b="1" dirty="0" smtClean="0"/>
              <a:t> DIFLEXO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err="1" smtClean="0"/>
              <a:t>Optimizing</a:t>
            </a:r>
            <a:r>
              <a:rPr lang="fr-FR" sz="1400" dirty="0" smtClean="0"/>
              <a:t> </a:t>
            </a:r>
            <a:r>
              <a:rPr lang="fr-FR" sz="1400" dirty="0"/>
              <a:t>the system </a:t>
            </a:r>
            <a:r>
              <a:rPr lang="fr-FR" sz="1400" dirty="0" err="1"/>
              <a:t>with</a:t>
            </a:r>
            <a:r>
              <a:rPr lang="fr-FR" sz="1400" dirty="0"/>
              <a:t> and w/o </a:t>
            </a:r>
            <a:r>
              <a:rPr lang="fr-FR" sz="1400" dirty="0" smtClean="0"/>
              <a:t>EES technologies</a:t>
            </a:r>
            <a:endParaRPr lang="fr-FR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The value sources correspond to </a:t>
            </a:r>
            <a:r>
              <a:rPr lang="fr-FR" sz="1400" dirty="0" smtClean="0"/>
              <a:t>the </a:t>
            </a:r>
            <a:r>
              <a:rPr lang="fr-FR" sz="1400" dirty="0" err="1" smtClean="0"/>
              <a:t>costs</a:t>
            </a:r>
            <a:r>
              <a:rPr lang="fr-FR" sz="1400" dirty="0" smtClean="0"/>
              <a:t> </a:t>
            </a:r>
            <a:r>
              <a:rPr lang="fr-FR" sz="1400" dirty="0" err="1" smtClean="0"/>
              <a:t>categories</a:t>
            </a:r>
            <a:r>
              <a:rPr lang="fr-FR" sz="1400" dirty="0" smtClean="0"/>
              <a:t> </a:t>
            </a:r>
            <a:r>
              <a:rPr lang="fr-FR" sz="1400" dirty="0" err="1" smtClean="0"/>
              <a:t>considered</a:t>
            </a:r>
            <a:r>
              <a:rPr lang="fr-FR" sz="1400" dirty="0" smtClean="0"/>
              <a:t> </a:t>
            </a:r>
            <a:r>
              <a:rPr lang="fr-FR" sz="1400" dirty="0"/>
              <a:t>i</a:t>
            </a:r>
            <a:r>
              <a:rPr lang="fr-FR" sz="1400" dirty="0" smtClean="0"/>
              <a:t>n </a:t>
            </a:r>
            <a:r>
              <a:rPr lang="fr-FR" sz="1400" dirty="0"/>
              <a:t>the objective </a:t>
            </a:r>
            <a:r>
              <a:rPr lang="fr-FR" sz="1400" dirty="0" err="1"/>
              <a:t>function</a:t>
            </a:r>
            <a:r>
              <a:rPr lang="fr-FR" sz="1400" dirty="0"/>
              <a:t>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892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The public value of electricity storage and its welfare effects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14468" y="85489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Costs </a:t>
            </a:r>
            <a:r>
              <a:rPr lang="en-US" sz="1600" b="1" i="1" dirty="0"/>
              <a:t>and revenues for producers</a:t>
            </a:r>
            <a:endParaRPr lang="fr-FR" sz="1600" b="1" i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2738012" y="1132569"/>
            <a:ext cx="6738995" cy="5559472"/>
            <a:chOff x="1546492" y="1211013"/>
            <a:chExt cx="6467475" cy="5335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492" y="1364889"/>
              <a:ext cx="6467475" cy="518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à coins arrondis 5"/>
            <p:cNvSpPr/>
            <p:nvPr/>
          </p:nvSpPr>
          <p:spPr>
            <a:xfrm>
              <a:off x="2062164" y="2806570"/>
              <a:ext cx="2324100" cy="226337"/>
            </a:xfrm>
            <a:prstGeom prst="roundRect">
              <a:avLst>
                <a:gd name="adj" fmla="val 7832"/>
              </a:avLst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4538664" y="1488310"/>
              <a:ext cx="2324100" cy="378590"/>
            </a:xfrm>
            <a:prstGeom prst="roundRect">
              <a:avLst>
                <a:gd name="adj" fmla="val 7832"/>
              </a:avLst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651760" y="2522220"/>
              <a:ext cx="1539240" cy="29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smtClean="0"/>
                <a:t>S</a:t>
              </a:r>
              <a:r>
                <a:rPr lang="fr-FR" sz="1400" i="1" dirty="0" smtClean="0"/>
                <a:t>ystem </a:t>
              </a:r>
              <a:r>
                <a:rPr lang="fr-FR" sz="1400" i="1" dirty="0" err="1" smtClean="0"/>
                <a:t>operations</a:t>
              </a:r>
              <a:endParaRPr lang="fr-FR" sz="1400" i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931094" y="1211013"/>
              <a:ext cx="1642059" cy="29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 err="1" smtClean="0"/>
                <a:t>Market</a:t>
              </a:r>
              <a:r>
                <a:rPr lang="fr-FR" sz="1400" i="1" dirty="0" smtClean="0"/>
                <a:t> revenues</a:t>
              </a:r>
              <a:endParaRPr lang="fr-FR" sz="1400" i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381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The public value of electricity storage and its welfare effects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25</a:t>
            </a:fld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3060382" y="1674500"/>
            <a:ext cx="6467475" cy="5181600"/>
            <a:chOff x="1536381" y="1356360"/>
            <a:chExt cx="6467475" cy="5181600"/>
          </a:xfrm>
        </p:grpSpPr>
        <p:grpSp>
          <p:nvGrpSpPr>
            <p:cNvPr id="22" name="Groupe 21"/>
            <p:cNvGrpSpPr/>
            <p:nvPr/>
          </p:nvGrpSpPr>
          <p:grpSpPr>
            <a:xfrm>
              <a:off x="1536381" y="1356360"/>
              <a:ext cx="6467475" cy="5181600"/>
              <a:chOff x="1536381" y="1356360"/>
              <a:chExt cx="6467475" cy="51816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381" y="1356360"/>
                <a:ext cx="6467475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" name="Connecteur droit 7"/>
              <p:cNvCxnSpPr/>
              <p:nvPr/>
            </p:nvCxnSpPr>
            <p:spPr>
              <a:xfrm flipH="1">
                <a:off x="2602706" y="1752600"/>
                <a:ext cx="67072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 flipH="1">
                <a:off x="5022056" y="1619250"/>
                <a:ext cx="72787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>
                <a:off x="2670175" y="1752600"/>
                <a:ext cx="0" cy="115570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triangle" w="sm" len="sm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>
                <a:off x="5156994" y="1616869"/>
                <a:ext cx="0" cy="12668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triangle" w="sm" len="sm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ZoneTexte 22"/>
            <p:cNvSpPr txBox="1"/>
            <p:nvPr/>
          </p:nvSpPr>
          <p:spPr>
            <a:xfrm>
              <a:off x="2278177" y="2119310"/>
              <a:ext cx="752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/>
                <a:t>12.33 </a:t>
              </a:r>
              <a:r>
                <a:rPr lang="fr-FR" sz="1000" i="1" dirty="0" err="1"/>
                <a:t>bn</a:t>
              </a:r>
              <a:r>
                <a:rPr lang="fr-FR" sz="1000" i="1" dirty="0"/>
                <a:t>€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740204" y="2111781"/>
              <a:ext cx="752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/>
                <a:t>13.38  </a:t>
              </a:r>
              <a:r>
                <a:rPr lang="fr-FR" sz="1000" i="1" dirty="0" err="1"/>
                <a:t>bn</a:t>
              </a:r>
              <a:r>
                <a:rPr lang="fr-FR" sz="1000" i="1" dirty="0"/>
                <a:t>€</a:t>
              </a: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623392" y="896765"/>
            <a:ext cx="1094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Surplus </a:t>
            </a:r>
            <a:r>
              <a:rPr lang="en-US" sz="1600" dirty="0"/>
              <a:t>variations of producers due to market share and price variations. Producers profits are positives in both cases but are higher in the reference case without storage. </a:t>
            </a:r>
            <a:endParaRPr lang="fr-FR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9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3. The public value of electricity storage and its welfare effects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2"/>
          <a:stretch/>
        </p:blipFill>
        <p:spPr bwMode="auto">
          <a:xfrm>
            <a:off x="1945005" y="1290484"/>
            <a:ext cx="6141720" cy="489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/>
          <a:stretch/>
        </p:blipFill>
        <p:spPr bwMode="auto">
          <a:xfrm>
            <a:off x="8242296" y="1539049"/>
            <a:ext cx="1905000" cy="497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42296" y="1231272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Accumulated cost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3392" y="843448"/>
            <a:ext cx="695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Results</a:t>
            </a:r>
            <a:r>
              <a:rPr lang="fr-FR" sz="1600" b="1" dirty="0"/>
              <a:t>: </a:t>
            </a:r>
            <a:r>
              <a:rPr lang="fr-FR" sz="1600" dirty="0"/>
              <a:t>C</a:t>
            </a:r>
            <a:r>
              <a:rPr lang="en-US" sz="1600" dirty="0" err="1"/>
              <a:t>osts</a:t>
            </a:r>
            <a:r>
              <a:rPr lang="en-US" sz="1600" dirty="0"/>
              <a:t> variations</a:t>
            </a:r>
            <a:endParaRPr lang="fr-FR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81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4"/>
          <a:stretch/>
        </p:blipFill>
        <p:spPr bwMode="auto">
          <a:xfrm>
            <a:off x="2050812" y="1205444"/>
            <a:ext cx="57991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/>
        </p:blipFill>
        <p:spPr bwMode="auto">
          <a:xfrm>
            <a:off x="8153404" y="1464733"/>
            <a:ext cx="1905000" cy="49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958663" y="1225983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Accumulated revenue</a:t>
            </a:r>
          </a:p>
        </p:txBody>
      </p:sp>
      <p:sp>
        <p:nvSpPr>
          <p:cNvPr id="7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23392" y="1"/>
            <a:ext cx="10945216" cy="764704"/>
          </a:xfrm>
        </p:spPr>
        <p:txBody>
          <a:bodyPr/>
          <a:lstStyle/>
          <a:p>
            <a:r>
              <a:rPr lang="en-US" sz="1800" dirty="0"/>
              <a:t>3. The public value of electricity storage and its welfare effects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872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072097" y="906780"/>
            <a:ext cx="8047807" cy="5132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+mj-lt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09600" y="1"/>
            <a:ext cx="8017444" cy="764704"/>
          </a:xfrm>
        </p:spPr>
        <p:txBody>
          <a:bodyPr/>
          <a:lstStyle/>
          <a:p>
            <a:r>
              <a:rPr lang="en-US" sz="1800" dirty="0"/>
              <a:t>1</a:t>
            </a:r>
            <a:r>
              <a:rPr lang="en-US" sz="1800" dirty="0"/>
              <a:t>. Context and research </a:t>
            </a:r>
            <a:r>
              <a:rPr lang="en-US" sz="1800" dirty="0" smtClean="0"/>
              <a:t>questions</a:t>
            </a:r>
            <a:endParaRPr lang="en-US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1672047" y="3765784"/>
            <a:ext cx="785539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/>
              <a:t>The French Power system by 2015: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i="1" dirty="0" smtClean="0"/>
              <a:t>EOM, Reserve </a:t>
            </a:r>
            <a:r>
              <a:rPr lang="fr-FR" sz="1600" i="1" dirty="0" err="1" smtClean="0"/>
              <a:t>markets</a:t>
            </a:r>
            <a:r>
              <a:rPr lang="fr-FR" sz="1600" i="1" dirty="0" smtClean="0"/>
              <a:t> and CRM</a:t>
            </a:r>
            <a:endParaRPr lang="fr-FR" sz="1600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i="1" dirty="0"/>
              <a:t>Peak </a:t>
            </a:r>
            <a:r>
              <a:rPr lang="fr-FR" sz="1600" i="1" dirty="0" err="1"/>
              <a:t>load</a:t>
            </a:r>
            <a:r>
              <a:rPr lang="fr-FR" sz="1600" i="1" dirty="0"/>
              <a:t> = 93.63 GW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i="1" dirty="0"/>
              <a:t>Total </a:t>
            </a:r>
            <a:r>
              <a:rPr lang="fr-FR" sz="1600" i="1" dirty="0" err="1"/>
              <a:t>energy</a:t>
            </a:r>
            <a:r>
              <a:rPr lang="fr-FR" sz="1600" i="1" dirty="0"/>
              <a:t> =541.4 TWh/</a:t>
            </a:r>
            <a:r>
              <a:rPr lang="fr-FR" sz="1600" i="1" dirty="0" err="1"/>
              <a:t>year</a:t>
            </a:r>
            <a:endParaRPr lang="fr-FR" sz="1600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i="1" dirty="0" err="1"/>
              <a:t>VoLL</a:t>
            </a:r>
            <a:r>
              <a:rPr lang="fr-FR" sz="1600" i="1" dirty="0"/>
              <a:t> = 10 000 </a:t>
            </a:r>
            <a:r>
              <a:rPr lang="fr-FR" sz="1600" dirty="0"/>
              <a:t>€/</a:t>
            </a:r>
            <a:r>
              <a:rPr lang="fr-FR" sz="1600" dirty="0" err="1"/>
              <a:t>MWh</a:t>
            </a:r>
            <a:endParaRPr lang="fr-FR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i="1" dirty="0" err="1"/>
              <a:t>Annual</a:t>
            </a:r>
            <a:r>
              <a:rPr lang="fr-FR" sz="1600" i="1" dirty="0"/>
              <a:t> </a:t>
            </a:r>
            <a:r>
              <a:rPr lang="fr-FR" sz="1600" i="1" dirty="0" err="1"/>
              <a:t>Lost</a:t>
            </a:r>
            <a:r>
              <a:rPr lang="fr-FR" sz="1600" i="1" dirty="0"/>
              <a:t> </a:t>
            </a:r>
            <a:r>
              <a:rPr lang="fr-FR" sz="1600" i="1" dirty="0" err="1"/>
              <a:t>load</a:t>
            </a:r>
            <a:r>
              <a:rPr lang="fr-FR" sz="1600" i="1" dirty="0"/>
              <a:t> &lt; 3 </a:t>
            </a:r>
            <a:r>
              <a:rPr lang="fr-FR" sz="1600" i="1" dirty="0" smtClean="0"/>
              <a:t>h/</a:t>
            </a:r>
            <a:r>
              <a:rPr lang="fr-FR" sz="1600" i="1" dirty="0" err="1" smtClean="0"/>
              <a:t>year</a:t>
            </a:r>
            <a:endParaRPr lang="fr-FR" sz="1600" i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i="1" dirty="0" smtClean="0"/>
              <a:t>CO</a:t>
            </a:r>
            <a:r>
              <a:rPr lang="fr-FR" sz="1600" i="1" baseline="-25000" dirty="0" smtClean="0"/>
              <a:t>2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cost</a:t>
            </a:r>
            <a:r>
              <a:rPr lang="fr-FR" sz="1600" i="1" dirty="0" smtClean="0"/>
              <a:t>: 6-8 </a:t>
            </a:r>
            <a:r>
              <a:rPr lang="fr-FR" sz="1600" dirty="0"/>
              <a:t>€</a:t>
            </a:r>
            <a:r>
              <a:rPr lang="fr-FR" sz="1600" dirty="0" smtClean="0"/>
              <a:t>/ton</a:t>
            </a:r>
            <a:endParaRPr lang="fr-FR" sz="1600" i="1" dirty="0"/>
          </a:p>
          <a:p>
            <a:pPr algn="just">
              <a:lnSpc>
                <a:spcPct val="150000"/>
              </a:lnSpc>
            </a:pPr>
            <a:endParaRPr lang="fr-FR" i="1" dirty="0"/>
          </a:p>
          <a:p>
            <a:pPr algn="just">
              <a:lnSpc>
                <a:spcPct val="150000"/>
              </a:lnSpc>
            </a:pPr>
            <a:endParaRPr lang="fr-FR" i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47670"/>
              </p:ext>
            </p:extLst>
          </p:nvPr>
        </p:nvGraphicFramePr>
        <p:xfrm>
          <a:off x="1801826" y="1870318"/>
          <a:ext cx="7953119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3273"/>
                <a:gridCol w="697974"/>
                <a:gridCol w="1590624"/>
                <a:gridCol w="1590624"/>
                <a:gridCol w="1590624"/>
              </a:tblGrid>
              <a:tr h="314299">
                <a:tc>
                  <a:txBody>
                    <a:bodyPr/>
                    <a:lstStyle/>
                    <a:p>
                      <a:r>
                        <a:rPr lang="fr-FR" sz="1600" b="1" i="1" dirty="0" smtClean="0"/>
                        <a:t>Standards</a:t>
                      </a:r>
                      <a:endParaRPr lang="fr-FR" sz="16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6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1" dirty="0" smtClean="0"/>
                        <a:t>H2020</a:t>
                      </a:r>
                      <a:endParaRPr lang="fr-FR" sz="16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1" dirty="0" smtClean="0"/>
                        <a:t>H2025</a:t>
                      </a:r>
                      <a:endParaRPr lang="fr-FR" sz="16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1" dirty="0" smtClean="0"/>
                        <a:t>H2030</a:t>
                      </a:r>
                      <a:endParaRPr lang="fr-FR" sz="16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2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VRE </a:t>
                      </a:r>
                      <a:r>
                        <a:rPr lang="fr-FR" sz="1600" dirty="0" err="1" smtClean="0"/>
                        <a:t>shares</a:t>
                      </a:r>
                      <a:endParaRPr lang="fr-FR" sz="16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&gt;</a:t>
                      </a:r>
                      <a:endParaRPr lang="fr-FR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27%</a:t>
                      </a:r>
                      <a:endParaRPr lang="fr-FR" sz="160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40%</a:t>
                      </a:r>
                      <a:endParaRPr lang="fr-FR" sz="160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299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Nuclear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shares</a:t>
                      </a:r>
                      <a:r>
                        <a:rPr lang="fr-FR" sz="1600" baseline="0" dirty="0" smtClean="0"/>
                        <a:t> </a:t>
                      </a:r>
                      <a:endParaRPr lang="fr-FR" sz="16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</a:t>
                      </a:r>
                      <a:endParaRPr lang="fr-FR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-</a:t>
                      </a:r>
                      <a:endParaRPr lang="en-US" sz="1600" i="1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50%</a:t>
                      </a:r>
                      <a:endParaRPr lang="en-US" sz="1600" i="1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50%</a:t>
                      </a:r>
                      <a:endParaRPr lang="fr-FR" sz="160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29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cost</a:t>
                      </a:r>
                      <a:r>
                        <a:rPr lang="fr-FR" sz="1600" dirty="0" smtClean="0"/>
                        <a:t> [€/ton]</a:t>
                      </a:r>
                      <a:endParaRPr lang="fr-FR" sz="16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=</a:t>
                      </a:r>
                      <a:endParaRPr lang="fr-FR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</a:t>
                      </a:r>
                      <a:endParaRPr lang="fr-FR" sz="160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</a:t>
                      </a:r>
                      <a:endParaRPr lang="fr-FR" sz="160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</a:t>
                      </a:r>
                      <a:endParaRPr lang="fr-FR" sz="160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15840" y="745823"/>
            <a:ext cx="10264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/>
              <a:t>The 2015’s </a:t>
            </a:r>
            <a:r>
              <a:rPr lang="en-US" b="1" i="1" dirty="0" smtClean="0"/>
              <a:t>French Energy </a:t>
            </a:r>
            <a:r>
              <a:rPr lang="en-US" b="1" i="1" dirty="0"/>
              <a:t>transition Act</a:t>
            </a:r>
            <a:r>
              <a:rPr lang="en-US" b="1" i="1" dirty="0" smtClean="0"/>
              <a:t>:</a:t>
            </a:r>
            <a:r>
              <a:rPr lang="en-US" dirty="0"/>
              <a:t> </a:t>
            </a:r>
            <a:r>
              <a:rPr lang="en-US" dirty="0" smtClean="0"/>
              <a:t>How important is the energy policy shock ?</a:t>
            </a:r>
          </a:p>
          <a:p>
            <a:pPr algn="just">
              <a:lnSpc>
                <a:spcPct val="150000"/>
              </a:lnSpc>
            </a:pPr>
            <a:r>
              <a:rPr lang="en-US" i="1" dirty="0" smtClean="0"/>
              <a:t>	</a:t>
            </a:r>
            <a:r>
              <a:rPr lang="en-US" i="1" dirty="0" err="1" smtClean="0"/>
              <a:t>Loi</a:t>
            </a:r>
            <a:r>
              <a:rPr lang="en-US" i="1" dirty="0"/>
              <a:t> n</a:t>
            </a:r>
            <a:r>
              <a:rPr lang="en-US" i="1" baseline="30000" dirty="0"/>
              <a:t>o</a:t>
            </a:r>
            <a:r>
              <a:rPr lang="en-US" i="1" dirty="0"/>
              <a:t> 2015-992 </a:t>
            </a:r>
            <a:r>
              <a:rPr lang="en-US" i="1" dirty="0" smtClean="0"/>
              <a:t>of 17 August 2015: “Transition </a:t>
            </a:r>
            <a:r>
              <a:rPr lang="en-US" i="1" dirty="0" err="1"/>
              <a:t>énergétique</a:t>
            </a:r>
            <a:r>
              <a:rPr lang="en-US" i="1" dirty="0"/>
              <a:t> pour la </a:t>
            </a:r>
            <a:r>
              <a:rPr lang="en-US" i="1" dirty="0" err="1"/>
              <a:t>croissance</a:t>
            </a:r>
            <a:r>
              <a:rPr lang="en-US" i="1" dirty="0"/>
              <a:t> </a:t>
            </a:r>
            <a:r>
              <a:rPr lang="en-US" i="1" dirty="0" err="1" smtClean="0"/>
              <a:t>verte</a:t>
            </a:r>
            <a:r>
              <a:rPr lang="en-US" i="1" dirty="0" smtClean="0"/>
              <a:t>”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7150111" y="3779901"/>
            <a:ext cx="1627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 smtClean="0"/>
              <a:t>Installed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capacity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  <p:pic>
        <p:nvPicPr>
          <p:cNvPr id="16" name="Imag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/>
          <a:stretch/>
        </p:blipFill>
        <p:spPr bwMode="auto">
          <a:xfrm>
            <a:off x="6665043" y="4176242"/>
            <a:ext cx="3089902" cy="2362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2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0212" y="76470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Net </a:t>
            </a:r>
            <a:r>
              <a:rPr lang="fr-FR" sz="1600" dirty="0" err="1" smtClean="0"/>
              <a:t>demand</a:t>
            </a:r>
            <a:r>
              <a:rPr lang="fr-FR" sz="1600" dirty="0" smtClean="0"/>
              <a:t> </a:t>
            </a:r>
            <a:r>
              <a:rPr lang="fr-FR" sz="1600" dirty="0" err="1" smtClean="0"/>
              <a:t>variability</a:t>
            </a:r>
            <a:r>
              <a:rPr lang="fr-FR" sz="1600" dirty="0" smtClean="0"/>
              <a:t> patterns, an </a:t>
            </a:r>
            <a:r>
              <a:rPr lang="en-US" sz="1600" dirty="0" smtClean="0"/>
              <a:t>interpretation </a:t>
            </a:r>
            <a:r>
              <a:rPr lang="en-US" sz="1600" dirty="0" smtClean="0"/>
              <a:t>through </a:t>
            </a:r>
            <a:r>
              <a:rPr lang="en-US" sz="1600" dirty="0" err="1" smtClean="0"/>
              <a:t>Scitovsky’s</a:t>
            </a:r>
            <a:r>
              <a:rPr lang="en-US" sz="1600" dirty="0" smtClean="0"/>
              <a:t> externalities (1954):</a:t>
            </a:r>
            <a:endParaRPr lang="en-US" sz="1600" dirty="0"/>
          </a:p>
          <a:p>
            <a:endParaRPr lang="fr-FR" sz="1600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2137448" y="1093189"/>
            <a:ext cx="7696429" cy="5481112"/>
            <a:chOff x="886009" y="1540470"/>
            <a:chExt cx="7191397" cy="512144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589" y="1843834"/>
              <a:ext cx="3374360" cy="2204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002" y="1811797"/>
              <a:ext cx="3423404" cy="2236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09" y="4360583"/>
              <a:ext cx="3521940" cy="2300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404373"/>
              <a:ext cx="3455993" cy="2257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992898" y="1572736"/>
              <a:ext cx="12666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i="1" dirty="0" err="1"/>
                <a:t>RE_share</a:t>
              </a:r>
              <a:r>
                <a:rPr lang="fr-FR" sz="1400" b="1" i="1" dirty="0"/>
                <a:t> = 0%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6243" y="1540470"/>
              <a:ext cx="13580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i="1" dirty="0" err="1"/>
                <a:t>RE_share</a:t>
              </a:r>
              <a:r>
                <a:rPr lang="fr-FR" sz="1400" b="1" i="1" dirty="0"/>
                <a:t> = 20%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7212" y="4147741"/>
              <a:ext cx="13580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i="1" dirty="0" err="1"/>
                <a:t>RE_share</a:t>
              </a:r>
              <a:r>
                <a:rPr lang="fr-FR" sz="1400" b="1" i="1" dirty="0"/>
                <a:t> = 40%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46243" y="4183366"/>
              <a:ext cx="13580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i="1" dirty="0" err="1"/>
                <a:t>RE_share</a:t>
              </a:r>
              <a:r>
                <a:rPr lang="fr-FR" sz="1400" b="1" i="1" dirty="0"/>
                <a:t> = 60%</a:t>
              </a:r>
            </a:p>
          </p:txBody>
        </p:sp>
      </p:grp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/>
              <a:t>1. </a:t>
            </a:r>
            <a:r>
              <a:rPr lang="en-US" sz="1800" dirty="0"/>
              <a:t>Context and research </a:t>
            </a:r>
            <a:r>
              <a:rPr lang="en-US" sz="1800" dirty="0" smtClean="0"/>
              <a:t>questions</a:t>
            </a:r>
            <a:endParaRPr lang="en-US" sz="18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2590800" y="3948010"/>
            <a:ext cx="7739752" cy="2234859"/>
            <a:chOff x="1066800" y="4082121"/>
            <a:chExt cx="7739752" cy="2234859"/>
          </a:xfrm>
        </p:grpSpPr>
        <p:grpSp>
          <p:nvGrpSpPr>
            <p:cNvPr id="18" name="Groupe 17"/>
            <p:cNvGrpSpPr/>
            <p:nvPr/>
          </p:nvGrpSpPr>
          <p:grpSpPr>
            <a:xfrm>
              <a:off x="4037422" y="4082121"/>
              <a:ext cx="4769130" cy="2173899"/>
              <a:chOff x="3871289" y="3389270"/>
              <a:chExt cx="4769130" cy="2775416"/>
            </a:xfrm>
          </p:grpSpPr>
          <p:cxnSp>
            <p:nvCxnSpPr>
              <p:cNvPr id="19" name="Connecteur droit avec flèche 18"/>
              <p:cNvCxnSpPr/>
              <p:nvPr/>
            </p:nvCxnSpPr>
            <p:spPr>
              <a:xfrm flipH="1">
                <a:off x="7497134" y="3882349"/>
                <a:ext cx="1013189" cy="2282337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arrow"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/>
              <p:cNvSpPr txBox="1"/>
              <p:nvPr/>
            </p:nvSpPr>
            <p:spPr>
              <a:xfrm>
                <a:off x="7440376" y="3389270"/>
                <a:ext cx="1200043" cy="5304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Effect of VRE curtailment</a:t>
                </a:r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 flipH="1">
                <a:off x="3871289" y="3430258"/>
                <a:ext cx="3610606" cy="2559316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arrow"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Connecteur droit 2"/>
            <p:cNvCxnSpPr/>
            <p:nvPr/>
          </p:nvCxnSpPr>
          <p:spPr>
            <a:xfrm>
              <a:off x="1066800" y="6118860"/>
              <a:ext cx="2940142" cy="76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723125" y="6309360"/>
              <a:ext cx="2940142" cy="76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554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/>
              <a:t>1. </a:t>
            </a:r>
            <a:r>
              <a:rPr lang="en-US" sz="1800" dirty="0"/>
              <a:t>Context and research </a:t>
            </a:r>
            <a:r>
              <a:rPr lang="en-US" sz="1800" dirty="0" smtClean="0"/>
              <a:t>questions</a:t>
            </a:r>
            <a:endParaRPr lang="en-US" sz="1800" dirty="0"/>
          </a:p>
        </p:txBody>
      </p:sp>
      <p:grpSp>
        <p:nvGrpSpPr>
          <p:cNvPr id="7" name="Groupe 6"/>
          <p:cNvGrpSpPr/>
          <p:nvPr/>
        </p:nvGrpSpPr>
        <p:grpSpPr>
          <a:xfrm>
            <a:off x="659666" y="1913158"/>
            <a:ext cx="8207045" cy="4749770"/>
            <a:chOff x="587949" y="1407556"/>
            <a:chExt cx="8207045" cy="4749770"/>
          </a:xfrm>
        </p:grpSpPr>
        <p:pic>
          <p:nvPicPr>
            <p:cNvPr id="4" name="Image 3"/>
            <p:cNvPicPr/>
            <p:nvPr/>
          </p:nvPicPr>
          <p:blipFill rotWithShape="1">
            <a:blip r:embed="rId3"/>
            <a:srcRect l="9353" r="6797" b="13948"/>
            <a:stretch/>
          </p:blipFill>
          <p:spPr>
            <a:xfrm>
              <a:off x="811361" y="1407556"/>
              <a:ext cx="7273636" cy="3663208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587949" y="5080108"/>
              <a:ext cx="82070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Power Ramp-rate </a:t>
              </a:r>
              <a:r>
                <a:rPr lang="en-US" sz="1600" i="1" dirty="0">
                  <a:latin typeface="Symbol" panose="05050102010706020507" pitchFamily="18" charset="2"/>
                </a:rPr>
                <a:t>r</a:t>
              </a:r>
              <a:r>
                <a:rPr lang="en-US" sz="1600" i="1" dirty="0"/>
                <a:t>, Power </a:t>
              </a:r>
              <a:r>
                <a:rPr lang="en-US" sz="1600" i="1" dirty="0">
                  <a:latin typeface="Symbol" panose="05050102010706020507" pitchFamily="18" charset="2"/>
                </a:rPr>
                <a:t>p</a:t>
              </a:r>
              <a:r>
                <a:rPr lang="en-US" sz="1600" i="1" dirty="0"/>
                <a:t> and Energy </a:t>
              </a:r>
              <a:r>
                <a:rPr lang="en-US" sz="1600" i="1" dirty="0">
                  <a:latin typeface="Symbol" panose="05050102010706020507" pitchFamily="18" charset="2"/>
                </a:rPr>
                <a:t>e</a:t>
              </a:r>
            </a:p>
            <a:p>
              <a:pPr algn="ctr"/>
              <a:endParaRPr lang="en-US" i="1" dirty="0">
                <a:latin typeface="Symbol" panose="05050102010706020507" pitchFamily="18" charset="2"/>
              </a:endParaRPr>
            </a:p>
            <a:p>
              <a:pPr algn="ctr"/>
              <a:r>
                <a:rPr lang="en-US" sz="1200" i="1" dirty="0"/>
                <a:t>Flexibility metrics in power system operations. Source: </a:t>
              </a:r>
              <a:r>
                <a:rPr lang="en-US" sz="1200" i="1" dirty="0" err="1"/>
                <a:t>Ulbig</a:t>
              </a:r>
              <a:r>
                <a:rPr lang="en-US" sz="1200" i="1" dirty="0"/>
                <a:t> and </a:t>
              </a:r>
              <a:r>
                <a:rPr lang="en-US" sz="1200" i="1" dirty="0" err="1"/>
                <a:t>Andersson</a:t>
              </a:r>
              <a:r>
                <a:rPr lang="en-US" sz="1200" i="1" dirty="0"/>
                <a:t> 2013</a:t>
              </a:r>
              <a:endParaRPr lang="fr-FR" sz="1200" i="1" dirty="0"/>
            </a:p>
            <a:p>
              <a:endParaRPr lang="fr-FR" i="1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524000" y="963431"/>
            <a:ext cx="932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Operational constraints limiting arbitrage produce differences on the marginal value of electricity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295810" y="1500550"/>
            <a:ext cx="2800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Example: </a:t>
            </a:r>
            <a:r>
              <a:rPr lang="en-US" sz="1600" smtClean="0"/>
              <a:t>Ramping capabilities</a:t>
            </a:r>
            <a:endParaRPr lang="en-US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ZoneTexte 7"/>
          <p:cNvSpPr txBox="1"/>
          <p:nvPr/>
        </p:nvSpPr>
        <p:spPr>
          <a:xfrm>
            <a:off x="8156714" y="1595740"/>
            <a:ext cx="291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Power plant cycling restrictions: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Ramping constraints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Start-up and shut down technical restrictions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inimum load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 load range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eserve capabilities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DSM usage restrictions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Among others</a:t>
            </a:r>
          </a:p>
          <a:p>
            <a:pPr marL="285750" indent="-285750" algn="just">
              <a:buFont typeface="Arial" charset="0"/>
              <a:buChar char="•"/>
            </a:pPr>
            <a:endParaRPr 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156714" y="4524771"/>
            <a:ext cx="2917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But also, cycling is costly..</a:t>
            </a:r>
          </a:p>
          <a:p>
            <a:pPr algn="just"/>
            <a:r>
              <a:rPr lang="en-US" sz="1600" dirty="0" smtClean="0"/>
              <a:t>(Kumar et al. 2012), (</a:t>
            </a:r>
            <a:r>
              <a:rPr lang="en-US" sz="1600" dirty="0" err="1" smtClean="0"/>
              <a:t>Hentschel</a:t>
            </a:r>
            <a:r>
              <a:rPr lang="en-US" sz="1600" dirty="0" smtClean="0"/>
              <a:t> et al. 2016)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1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47866" y="847059"/>
            <a:ext cx="7499594" cy="1108490"/>
          </a:xfrm>
          <a:prstGeom prst="rect">
            <a:avLst/>
          </a:prstGeom>
          <a:solidFill>
            <a:srgbClr val="14A8A4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878384" y="879088"/>
            <a:ext cx="8305263" cy="1160511"/>
            <a:chOff x="354383" y="847059"/>
            <a:chExt cx="8305263" cy="1160511"/>
          </a:xfrm>
        </p:grpSpPr>
        <p:sp>
          <p:nvSpPr>
            <p:cNvPr id="6" name="ZoneTexte 5"/>
            <p:cNvSpPr txBox="1"/>
            <p:nvPr/>
          </p:nvSpPr>
          <p:spPr>
            <a:xfrm>
              <a:off x="354383" y="847059"/>
              <a:ext cx="830526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Electricity is:</a:t>
              </a:r>
            </a:p>
            <a:p>
              <a:pPr algn="ctr"/>
              <a:r>
                <a:rPr lang="en-US" sz="2800" i="1" dirty="0">
                  <a:solidFill>
                    <a:schemeClr val="bg1"/>
                  </a:solidFill>
                </a:rPr>
                <a:t>≠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23866" y="1188330"/>
              <a:ext cx="3459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A homogeneous energy vector</a:t>
              </a: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 (physics) 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068336" y="1176573"/>
              <a:ext cx="29453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A heterogeneous financial good </a:t>
              </a: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(economics)</a:t>
              </a:r>
            </a:p>
            <a:p>
              <a:pPr algn="ctr"/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958049" y="2407634"/>
            <a:ext cx="8207045" cy="4295674"/>
            <a:chOff x="587949" y="1891613"/>
            <a:chExt cx="8207045" cy="4295674"/>
          </a:xfrm>
        </p:grpSpPr>
        <p:sp>
          <p:nvSpPr>
            <p:cNvPr id="5" name="ZoneTexte 4"/>
            <p:cNvSpPr txBox="1"/>
            <p:nvPr/>
          </p:nvSpPr>
          <p:spPr>
            <a:xfrm>
              <a:off x="587949" y="5633289"/>
              <a:ext cx="82070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Marginal value space of electricity (heterogeneity). Source: </a:t>
              </a:r>
              <a:r>
                <a:rPr lang="fr-FR" sz="1200" i="1" dirty="0"/>
                <a:t>Hirth </a:t>
              </a:r>
              <a:r>
                <a:rPr lang="en-US" sz="1200" i="1" dirty="0"/>
                <a:t>2015</a:t>
              </a:r>
              <a:endParaRPr lang="fr-FR" sz="1200" i="1" dirty="0"/>
            </a:p>
            <a:p>
              <a:endParaRPr lang="fr-FR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368" y="1891613"/>
              <a:ext cx="6388208" cy="37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3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23392" y="1"/>
            <a:ext cx="10945216" cy="764704"/>
          </a:xfrm>
        </p:spPr>
        <p:txBody>
          <a:bodyPr/>
          <a:lstStyle/>
          <a:p>
            <a:r>
              <a:rPr lang="fr-FR" sz="1800" dirty="0"/>
              <a:t>1. </a:t>
            </a:r>
            <a:r>
              <a:rPr lang="en-US" sz="1800" dirty="0"/>
              <a:t>Context and research </a:t>
            </a:r>
            <a:r>
              <a:rPr lang="en-US" sz="1800" dirty="0" smtClean="0"/>
              <a:t>questions</a:t>
            </a:r>
            <a:endParaRPr lang="en-US" sz="1800" dirty="0"/>
          </a:p>
        </p:txBody>
      </p:sp>
      <p:grpSp>
        <p:nvGrpSpPr>
          <p:cNvPr id="21" name="Groupe 24"/>
          <p:cNvGrpSpPr/>
          <p:nvPr/>
        </p:nvGrpSpPr>
        <p:grpSpPr>
          <a:xfrm>
            <a:off x="8071406" y="4046861"/>
            <a:ext cx="616750" cy="528452"/>
            <a:chOff x="6890860" y="3580410"/>
            <a:chExt cx="616750" cy="528452"/>
          </a:xfrm>
        </p:grpSpPr>
        <p:cxnSp>
          <p:nvCxnSpPr>
            <p:cNvPr id="22" name="Connecteur droit 18"/>
            <p:cNvCxnSpPr/>
            <p:nvPr/>
          </p:nvCxnSpPr>
          <p:spPr>
            <a:xfrm>
              <a:off x="6890860" y="3580410"/>
              <a:ext cx="594911" cy="29094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6890860" y="3871356"/>
              <a:ext cx="594911" cy="23750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3771964">
              <a:off x="7009943" y="3607129"/>
              <a:ext cx="466881" cy="528452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479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072097" y="906780"/>
            <a:ext cx="8047807" cy="5132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50000"/>
              </a:lnSpc>
              <a:buNone/>
            </a:pPr>
            <a:r>
              <a:rPr lang="en-US" sz="1600" b="1" dirty="0"/>
              <a:t>The system benefits of storage capabilities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+mj-lt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09600" y="1"/>
            <a:ext cx="7940040" cy="764704"/>
          </a:xfrm>
        </p:spPr>
        <p:txBody>
          <a:bodyPr/>
          <a:lstStyle/>
          <a:p>
            <a:r>
              <a:rPr lang="en-US" sz="1800" dirty="0"/>
              <a:t>3. </a:t>
            </a:r>
            <a:r>
              <a:rPr lang="en-US" sz="1800" dirty="0"/>
              <a:t>Context and research </a:t>
            </a:r>
            <a:r>
              <a:rPr lang="en-US" sz="1800" dirty="0" smtClean="0"/>
              <a:t>questions</a:t>
            </a:r>
            <a:endParaRPr lang="en-US" sz="1800" dirty="0"/>
          </a:p>
        </p:txBody>
      </p:sp>
      <p:pic>
        <p:nvPicPr>
          <p:cNvPr id="2049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216" r="4968" b="18449"/>
          <a:stretch>
            <a:fillRect/>
          </a:stretch>
        </p:blipFill>
        <p:spPr bwMode="auto">
          <a:xfrm>
            <a:off x="3933825" y="1416049"/>
            <a:ext cx="4824408" cy="48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5769"/>
          <a:stretch>
            <a:fillRect/>
          </a:stretch>
        </p:blipFill>
        <p:spPr bwMode="auto">
          <a:xfrm>
            <a:off x="2559626" y="2981556"/>
            <a:ext cx="971258" cy="17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348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1" y="408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30885" y="6252796"/>
            <a:ext cx="552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Services that can be provided by EES technologies. Source: (Fitzgerald et al., 2015)</a:t>
            </a:r>
            <a:endParaRPr lang="fr-FR" sz="1200" dirty="0"/>
          </a:p>
          <a:p>
            <a:pPr algn="ctr"/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41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072097" y="906780"/>
            <a:ext cx="8047807" cy="5132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+mj-lt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09600" y="1"/>
            <a:ext cx="8017444" cy="764704"/>
          </a:xfrm>
        </p:spPr>
        <p:txBody>
          <a:bodyPr/>
          <a:lstStyle/>
          <a:p>
            <a:r>
              <a:rPr lang="en-US" sz="1800" dirty="0"/>
              <a:t>1</a:t>
            </a:r>
            <a:r>
              <a:rPr lang="en-US" sz="1800" dirty="0"/>
              <a:t>. Context and research </a:t>
            </a:r>
            <a:r>
              <a:rPr lang="en-US" sz="1800" dirty="0" smtClean="0"/>
              <a:t>questions</a:t>
            </a:r>
            <a:endParaRPr lang="en-US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1486067" y="983962"/>
            <a:ext cx="914535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smtClean="0"/>
              <a:t>Would investments in storage capacity be cost-optimal on these settings?</a:t>
            </a:r>
          </a:p>
          <a:p>
            <a:pPr algn="just">
              <a:lnSpc>
                <a:spcPct val="150000"/>
              </a:lnSpc>
            </a:pPr>
            <a:r>
              <a:rPr lang="en-US" b="1" i="1" dirty="0" smtClean="0"/>
              <a:t>Remark 1: </a:t>
            </a:r>
            <a:r>
              <a:rPr lang="en-US" i="1" dirty="0" smtClean="0"/>
              <a:t>Cost-optimality assumes a system perspective assessment with an unique solution. </a:t>
            </a:r>
          </a:p>
          <a:p>
            <a:pPr algn="just">
              <a:lnSpc>
                <a:spcPct val="150000"/>
              </a:lnSpc>
            </a:pPr>
            <a:endParaRPr lang="en-US" i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b="1" i="1" dirty="0" smtClean="0"/>
              <a:t>What is the system value added by storage?</a:t>
            </a:r>
          </a:p>
          <a:p>
            <a:pPr algn="just">
              <a:lnSpc>
                <a:spcPct val="150000"/>
              </a:lnSpc>
            </a:pPr>
            <a:r>
              <a:rPr lang="en-US" b="1" i="1" dirty="0" smtClean="0"/>
              <a:t>Remark 2: </a:t>
            </a:r>
            <a:r>
              <a:rPr lang="en-US" i="1" dirty="0" smtClean="0"/>
              <a:t>In such framework the value corresponds to the net social value.</a:t>
            </a:r>
            <a:endParaRPr lang="en-US" b="1" i="1" dirty="0" smtClean="0"/>
          </a:p>
          <a:p>
            <a:pPr algn="just">
              <a:lnSpc>
                <a:spcPct val="150000"/>
              </a:lnSpc>
            </a:pPr>
            <a:endParaRPr lang="en-US" b="1" i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3"/>
            </a:pPr>
            <a:r>
              <a:rPr lang="en-US" b="1" i="1" dirty="0" smtClean="0"/>
              <a:t>What are the distributional effects of such investments?</a:t>
            </a:r>
            <a:endParaRPr lang="fr-FR" i="1" dirty="0"/>
          </a:p>
          <a:p>
            <a:pPr algn="just">
              <a:lnSpc>
                <a:spcPct val="150000"/>
              </a:lnSpc>
            </a:pPr>
            <a:r>
              <a:rPr lang="fr-FR" b="1" i="1" dirty="0" err="1" smtClean="0"/>
              <a:t>Remark</a:t>
            </a:r>
            <a:r>
              <a:rPr lang="fr-FR" b="1" i="1" dirty="0" smtClean="0"/>
              <a:t> 3: </a:t>
            </a:r>
            <a:r>
              <a:rPr lang="fr-FR" i="1" dirty="0" err="1" smtClean="0"/>
              <a:t>What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in </a:t>
            </a:r>
            <a:r>
              <a:rPr lang="fr-FR" i="1" dirty="0" err="1" smtClean="0"/>
              <a:t>stake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the surplus variations </a:t>
            </a:r>
            <a:r>
              <a:rPr lang="fr-FR" i="1" dirty="0" err="1" smtClean="0"/>
              <a:t>across</a:t>
            </a:r>
            <a:r>
              <a:rPr lang="fr-FR" i="1" dirty="0" smtClean="0"/>
              <a:t> </a:t>
            </a:r>
            <a:r>
              <a:rPr lang="fr-FR" i="1" dirty="0" err="1" smtClean="0"/>
              <a:t>market</a:t>
            </a:r>
            <a:r>
              <a:rPr lang="fr-FR" i="1" dirty="0" smtClean="0"/>
              <a:t> </a:t>
            </a:r>
            <a:r>
              <a:rPr lang="fr-FR" i="1" dirty="0" err="1" smtClean="0"/>
              <a:t>players</a:t>
            </a:r>
            <a:r>
              <a:rPr lang="fr-FR" i="1" dirty="0" smtClean="0"/>
              <a:t> </a:t>
            </a:r>
            <a:r>
              <a:rPr lang="fr-FR" i="1" dirty="0" err="1" smtClean="0"/>
              <a:t>triggered</a:t>
            </a:r>
            <a:r>
              <a:rPr lang="fr-FR" i="1" dirty="0" smtClean="0"/>
              <a:t> by optimal </a:t>
            </a:r>
            <a:r>
              <a:rPr lang="fr-FR" i="1" dirty="0" err="1" smtClean="0"/>
              <a:t>storage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91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" b="98272" l="0" r="97701">
                        <a14:foregroundMark x1="21839" y1="10583" x2="21839" y2="10583"/>
                        <a14:foregroundMark x1="87028" y1="40821" x2="87028" y2="40821"/>
                        <a14:foregroundMark x1="59442" y1="5616" x2="93760" y2="19222"/>
                        <a14:foregroundMark x1="6404" y1="8639" x2="3612" y2="73866"/>
                        <a14:foregroundMark x1="36946" y1="22030" x2="36946" y2="22030"/>
                        <a14:foregroundMark x1="41708" y1="22030" x2="53859" y2="22678"/>
                        <a14:foregroundMark x1="13793" y1="23326" x2="24138" y2="19006"/>
                        <a14:foregroundMark x1="86207" y1="94168" x2="87685" y2="94168"/>
                        <a14:foregroundMark x1="18719" y1="90929" x2="18719" y2="90929"/>
                        <a14:foregroundMark x1="41708" y1="91361" x2="41708" y2="91361"/>
                        <a14:foregroundMark x1="31199" y1="90713" x2="31199" y2="90713"/>
                        <a14:foregroundMark x1="25452" y1="90929" x2="25452" y2="90929"/>
                        <a14:foregroundMark x1="27586" y1="91145" x2="94417" y2="90929"/>
                        <a14:foregroundMark x1="19298" y1="42494" x2="48070" y2="42494"/>
                        <a14:foregroundMark x1="55263" y1="68822" x2="89649" y2="45958"/>
                        <a14:foregroundMark x1="74386" y1="95150" x2="90000" y2="94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9" y="1421811"/>
            <a:ext cx="3705203" cy="281516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45773" y="762178"/>
            <a:ext cx="9415164" cy="3388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Welfare effects of </a:t>
            </a:r>
            <a:r>
              <a:rPr lang="en-US" sz="1600" dirty="0" smtClean="0"/>
              <a:t>storage:</a:t>
            </a: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+mj-lt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22852" y="1"/>
            <a:ext cx="7896308" cy="764704"/>
          </a:xfrm>
        </p:spPr>
        <p:txBody>
          <a:bodyPr/>
          <a:lstStyle/>
          <a:p>
            <a:r>
              <a:rPr lang="en-US" sz="1800" dirty="0"/>
              <a:t>2</a:t>
            </a:r>
            <a:r>
              <a:rPr lang="en-US" sz="1800" dirty="0"/>
              <a:t>. Definitions and methodology for valuating flexibility </a:t>
            </a:r>
            <a:r>
              <a:rPr lang="en-US" sz="1800" dirty="0" smtClean="0"/>
              <a:t>technologies</a:t>
            </a:r>
            <a:endParaRPr lang="en-US" sz="1800" dirty="0"/>
          </a:p>
        </p:txBody>
      </p:sp>
      <p:sp>
        <p:nvSpPr>
          <p:cNvPr id="2" name="ZoneTexte 1"/>
          <p:cNvSpPr txBox="1"/>
          <p:nvPr/>
        </p:nvSpPr>
        <p:spPr>
          <a:xfrm>
            <a:off x="7698089" y="3227180"/>
            <a:ext cx="260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MPC: marginal production </a:t>
            </a:r>
            <a:r>
              <a:rPr lang="fr-FR" sz="1200" i="1" dirty="0" err="1"/>
              <a:t>cost</a:t>
            </a:r>
            <a:endParaRPr lang="fr-FR" sz="1200" i="1" dirty="0"/>
          </a:p>
          <a:p>
            <a:r>
              <a:rPr lang="fr-FR" sz="1200" i="1" dirty="0"/>
              <a:t>MCB: marginal consumer </a:t>
            </a:r>
            <a:r>
              <a:rPr lang="fr-FR" sz="1200" i="1" dirty="0" err="1"/>
              <a:t>benefit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48118" y="5030047"/>
            <a:ext cx="100050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dirty="0"/>
              <a:t>Mid and long-term (capital stock re-allocations):</a:t>
            </a:r>
          </a:p>
          <a:p>
            <a:pPr algn="just">
              <a:lnSpc>
                <a:spcPct val="150000"/>
              </a:lnSpc>
            </a:pPr>
            <a:r>
              <a:rPr lang="en-US" sz="1400" i="1" dirty="0"/>
              <a:t>Generation and flexibility investments are co-optimized, meaning that the slope and the rotation </a:t>
            </a:r>
            <a:r>
              <a:rPr lang="en-US" sz="1400" i="1" dirty="0" smtClean="0"/>
              <a:t>extent of </a:t>
            </a:r>
            <a:r>
              <a:rPr lang="en-US" sz="1400" i="1" dirty="0"/>
              <a:t>the MPC curve </a:t>
            </a:r>
            <a:r>
              <a:rPr lang="en-US" sz="1400" i="1" dirty="0" smtClean="0"/>
              <a:t>is adjusted </a:t>
            </a:r>
            <a:r>
              <a:rPr lang="en-US" sz="1400" i="1" dirty="0"/>
              <a:t>to enhance technologic complementarities, which makes the social welfare gains to be maximized.</a:t>
            </a:r>
            <a:endParaRPr lang="fr-FR" sz="1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69383" y="1305419"/>
            <a:ext cx="162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Short-</a:t>
            </a:r>
            <a:r>
              <a:rPr lang="fr-FR" sz="1400" b="1" i="1" dirty="0" err="1"/>
              <a:t>term</a:t>
            </a:r>
            <a:r>
              <a:rPr lang="fr-FR" sz="1400" b="1" dirty="0"/>
              <a:t>: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AD5FE3-0FCD-47A9-A9CD-0D456E857A2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2208362" y="4232085"/>
            <a:ext cx="694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Welfare effect </a:t>
            </a:r>
            <a:r>
              <a:rPr lang="en-US" sz="1200" dirty="0"/>
              <a:t>of storage during peak and off-peak periods. Source: (</a:t>
            </a:r>
            <a:r>
              <a:rPr lang="en-US" sz="1200" dirty="0" err="1"/>
              <a:t>Grünewald</a:t>
            </a:r>
            <a:r>
              <a:rPr lang="en-US" sz="1200" dirty="0"/>
              <a:t>, 2011)</a:t>
            </a:r>
            <a:endParaRPr lang="en-GB" sz="1200" dirty="0"/>
          </a:p>
          <a:p>
            <a:pPr algn="ctr"/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6598396"/>
            <a:ext cx="7372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Manuel </a:t>
            </a:r>
            <a:r>
              <a:rPr lang="en-US" sz="1050" dirty="0" smtClean="0"/>
              <a:t>Villavicencio. </a:t>
            </a:r>
            <a:r>
              <a:rPr lang="fr-FR" sz="1050" dirty="0" smtClean="0"/>
              <a:t>Université </a:t>
            </a:r>
            <a:r>
              <a:rPr lang="fr-FR" sz="1050" dirty="0"/>
              <a:t>Paris-Dauphine, PSL </a:t>
            </a:r>
            <a:r>
              <a:rPr lang="fr-FR" sz="1050" dirty="0" err="1"/>
              <a:t>Research</a:t>
            </a:r>
            <a:r>
              <a:rPr lang="fr-FR" sz="1050" dirty="0"/>
              <a:t> </a:t>
            </a:r>
            <a:r>
              <a:rPr lang="fr-FR" sz="1050" dirty="0" err="1"/>
              <a:t>University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659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2449</Words>
  <Application>Microsoft Macintosh PowerPoint</Application>
  <PresentationFormat>Widescreen</PresentationFormat>
  <Paragraphs>561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Apple Braille</vt:lpstr>
      <vt:lpstr>Arial Unicode MS</vt:lpstr>
      <vt:lpstr>Calibri</vt:lpstr>
      <vt:lpstr>Calibri Light</vt:lpstr>
      <vt:lpstr>Cambria Math</vt:lpstr>
      <vt:lpstr>Castellar</vt:lpstr>
      <vt:lpstr>MS Mincho</vt:lpstr>
      <vt:lpstr>Symbol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81</cp:revision>
  <dcterms:created xsi:type="dcterms:W3CDTF">2017-06-08T07:22:10Z</dcterms:created>
  <dcterms:modified xsi:type="dcterms:W3CDTF">2017-09-06T07:14:13Z</dcterms:modified>
</cp:coreProperties>
</file>