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 id="2147483668" r:id="rId4"/>
    <p:sldMasterId id="2147483671" r:id="rId5"/>
  </p:sldMasterIdLst>
  <p:notesMasterIdLst>
    <p:notesMasterId r:id="rId28"/>
  </p:notesMasterIdLst>
  <p:handoutMasterIdLst>
    <p:handoutMasterId r:id="rId29"/>
  </p:handoutMasterIdLst>
  <p:sldIdLst>
    <p:sldId id="356" r:id="rId6"/>
    <p:sldId id="357" r:id="rId7"/>
    <p:sldId id="358" r:id="rId8"/>
    <p:sldId id="359" r:id="rId9"/>
    <p:sldId id="351" r:id="rId10"/>
    <p:sldId id="339" r:id="rId11"/>
    <p:sldId id="340" r:id="rId12"/>
    <p:sldId id="363" r:id="rId13"/>
    <p:sldId id="361" r:id="rId14"/>
    <p:sldId id="362" r:id="rId15"/>
    <p:sldId id="360" r:id="rId16"/>
    <p:sldId id="342" r:id="rId17"/>
    <p:sldId id="352" r:id="rId18"/>
    <p:sldId id="353" r:id="rId19"/>
    <p:sldId id="346" r:id="rId20"/>
    <p:sldId id="347" r:id="rId21"/>
    <p:sldId id="344" r:id="rId22"/>
    <p:sldId id="354" r:id="rId23"/>
    <p:sldId id="355" r:id="rId24"/>
    <p:sldId id="349" r:id="rId25"/>
    <p:sldId id="338" r:id="rId26"/>
    <p:sldId id="35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7471" autoAdjust="0"/>
  </p:normalViewPr>
  <p:slideViewPr>
    <p:cSldViewPr>
      <p:cViewPr varScale="1">
        <p:scale>
          <a:sx n="85" d="100"/>
          <a:sy n="85" d="100"/>
        </p:scale>
        <p:origin x="-228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204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A0576-6F1C-4237-8F8D-FB8C39DDB8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8A20097B-4C58-44FE-9B34-83A94C7FC4B7}">
      <dgm:prSet phldrT="[Text]"/>
      <dgm:spPr/>
      <dgm:t>
        <a:bodyPr/>
        <a:lstStyle/>
        <a:p>
          <a:r>
            <a:rPr lang="de-DE" dirty="0" smtClean="0"/>
            <a:t>AT</a:t>
          </a:r>
        </a:p>
        <a:p>
          <a:r>
            <a:rPr lang="de-DE" dirty="0" err="1" smtClean="0"/>
            <a:t>Ansfelden</a:t>
          </a:r>
          <a:endParaRPr lang="de-DE" dirty="0"/>
        </a:p>
      </dgm:t>
    </dgm:pt>
    <dgm:pt modelId="{855BFA57-0CA3-476F-A9F4-6248BDB23AFF}" type="parTrans" cxnId="{A4944C1E-1B69-482E-A478-DE77ABAD3441}">
      <dgm:prSet/>
      <dgm:spPr/>
      <dgm:t>
        <a:bodyPr/>
        <a:lstStyle/>
        <a:p>
          <a:endParaRPr lang="de-DE"/>
        </a:p>
      </dgm:t>
    </dgm:pt>
    <dgm:pt modelId="{CBC5EB3D-115E-40D7-BFF3-E153200BF469}" type="sibTrans" cxnId="{A4944C1E-1B69-482E-A478-DE77ABAD3441}">
      <dgm:prSet/>
      <dgm:spPr/>
      <dgm:t>
        <a:bodyPr/>
        <a:lstStyle/>
        <a:p>
          <a:endParaRPr lang="de-DE"/>
        </a:p>
      </dgm:t>
    </dgm:pt>
    <dgm:pt modelId="{6408D876-29C8-47A3-A890-85CA5C9821AF}">
      <dgm:prSet phldrT="[Text]"/>
      <dgm:spPr>
        <a:solidFill>
          <a:srgbClr val="00B0F0"/>
        </a:solidFill>
      </dgm:spPr>
      <dgm:t>
        <a:bodyPr/>
        <a:lstStyle/>
        <a:p>
          <a:r>
            <a:rPr lang="de-DE" dirty="0" smtClean="0"/>
            <a:t>CZ</a:t>
          </a:r>
        </a:p>
        <a:p>
          <a:r>
            <a:rPr lang="de-DE" dirty="0" err="1" smtClean="0"/>
            <a:t>Litomerice</a:t>
          </a:r>
          <a:endParaRPr lang="de-DE" dirty="0"/>
        </a:p>
      </dgm:t>
    </dgm:pt>
    <dgm:pt modelId="{AD3F1C10-033C-43FE-AD9C-68CF2EA06915}" type="parTrans" cxnId="{77219C54-14BB-4878-A8FD-F1E0F46323AB}">
      <dgm:prSet/>
      <dgm:spPr/>
      <dgm:t>
        <a:bodyPr/>
        <a:lstStyle/>
        <a:p>
          <a:endParaRPr lang="de-DE"/>
        </a:p>
      </dgm:t>
    </dgm:pt>
    <dgm:pt modelId="{1A768078-4E20-4333-95BE-F512464A41E9}" type="sibTrans" cxnId="{77219C54-14BB-4878-A8FD-F1E0F46323AB}">
      <dgm:prSet/>
      <dgm:spPr/>
      <dgm:t>
        <a:bodyPr/>
        <a:lstStyle/>
        <a:p>
          <a:endParaRPr lang="de-DE"/>
        </a:p>
      </dgm:t>
    </dgm:pt>
    <dgm:pt modelId="{6241F705-4950-43C7-8380-4C24B03960B3}">
      <dgm:prSet phldrT="[Text]"/>
      <dgm:spPr/>
      <dgm:t>
        <a:bodyPr/>
        <a:lstStyle/>
        <a:p>
          <a:r>
            <a:rPr lang="de-DE" dirty="0" smtClean="0"/>
            <a:t>DK</a:t>
          </a:r>
        </a:p>
        <a:p>
          <a:r>
            <a:rPr lang="de-DE" dirty="0" err="1" smtClean="0"/>
            <a:t>Helsingor</a:t>
          </a:r>
          <a:endParaRPr lang="de-DE" dirty="0"/>
        </a:p>
      </dgm:t>
    </dgm:pt>
    <dgm:pt modelId="{9D99F1E5-D5FE-4689-9CE7-09FFE5E230E3}" type="parTrans" cxnId="{156DED17-991C-40DC-88BC-528DB477EFAD}">
      <dgm:prSet/>
      <dgm:spPr/>
      <dgm:t>
        <a:bodyPr/>
        <a:lstStyle/>
        <a:p>
          <a:endParaRPr lang="de-DE"/>
        </a:p>
      </dgm:t>
    </dgm:pt>
    <dgm:pt modelId="{D9D3733C-3C48-464B-BD3B-544B6628224E}" type="sibTrans" cxnId="{156DED17-991C-40DC-88BC-528DB477EFAD}">
      <dgm:prSet/>
      <dgm:spPr/>
      <dgm:t>
        <a:bodyPr/>
        <a:lstStyle/>
        <a:p>
          <a:endParaRPr lang="de-DE"/>
        </a:p>
      </dgm:t>
    </dgm:pt>
    <dgm:pt modelId="{67F1BD1B-76C0-436A-9B4D-7015016F1BEE}">
      <dgm:prSet/>
      <dgm:spPr>
        <a:solidFill>
          <a:srgbClr val="00B0F0"/>
        </a:solidFill>
      </dgm:spPr>
      <dgm:t>
        <a:bodyPr/>
        <a:lstStyle/>
        <a:p>
          <a:r>
            <a:rPr lang="de-DE" dirty="0" smtClean="0"/>
            <a:t>DE</a:t>
          </a:r>
        </a:p>
        <a:p>
          <a:r>
            <a:rPr lang="de-DE" dirty="0" smtClean="0"/>
            <a:t>Herten</a:t>
          </a:r>
          <a:endParaRPr lang="de-DE" dirty="0"/>
        </a:p>
      </dgm:t>
    </dgm:pt>
    <dgm:pt modelId="{7ABD9BD8-A177-4D39-9C65-457D218261D9}" type="parTrans" cxnId="{66A2D7C4-5675-41B0-9C80-57F358090C76}">
      <dgm:prSet/>
      <dgm:spPr/>
      <dgm:t>
        <a:bodyPr/>
        <a:lstStyle/>
        <a:p>
          <a:endParaRPr lang="de-DE"/>
        </a:p>
      </dgm:t>
    </dgm:pt>
    <dgm:pt modelId="{2851F269-5C1F-44AD-BE32-3A9AA0EEA260}" type="sibTrans" cxnId="{66A2D7C4-5675-41B0-9C80-57F358090C76}">
      <dgm:prSet/>
      <dgm:spPr/>
      <dgm:t>
        <a:bodyPr/>
        <a:lstStyle/>
        <a:p>
          <a:endParaRPr lang="de-DE"/>
        </a:p>
      </dgm:t>
    </dgm:pt>
    <dgm:pt modelId="{F0D22E52-8538-4F85-BE0C-CFF81ED778EF}">
      <dgm:prSet/>
      <dgm:spPr/>
      <dgm:t>
        <a:bodyPr/>
        <a:lstStyle/>
        <a:p>
          <a:r>
            <a:rPr lang="de-DE" dirty="0" smtClean="0"/>
            <a:t>PT</a:t>
          </a:r>
        </a:p>
        <a:p>
          <a:r>
            <a:rPr lang="de-DE" dirty="0" err="1" smtClean="0"/>
            <a:t>Matosinhos</a:t>
          </a:r>
          <a:endParaRPr lang="de-DE" dirty="0"/>
        </a:p>
      </dgm:t>
    </dgm:pt>
    <dgm:pt modelId="{52A31BA5-3158-4685-9110-F69FD3AEAF34}" type="parTrans" cxnId="{A81A20CD-C638-42FC-8873-AC75D086A219}">
      <dgm:prSet/>
      <dgm:spPr/>
      <dgm:t>
        <a:bodyPr/>
        <a:lstStyle/>
        <a:p>
          <a:endParaRPr lang="de-DE"/>
        </a:p>
      </dgm:t>
    </dgm:pt>
    <dgm:pt modelId="{91763C5E-EF84-48EB-A745-D87EE07079E7}" type="sibTrans" cxnId="{A81A20CD-C638-42FC-8873-AC75D086A219}">
      <dgm:prSet/>
      <dgm:spPr/>
      <dgm:t>
        <a:bodyPr/>
        <a:lstStyle/>
        <a:p>
          <a:endParaRPr lang="de-DE"/>
        </a:p>
      </dgm:t>
    </dgm:pt>
    <dgm:pt modelId="{E815E131-289B-4390-AD1A-667E8D66B05B}">
      <dgm:prSet/>
      <dgm:spPr>
        <a:solidFill>
          <a:srgbClr val="00B0F0"/>
        </a:solidFill>
      </dgm:spPr>
      <dgm:t>
        <a:bodyPr/>
        <a:lstStyle/>
        <a:p>
          <a:r>
            <a:rPr lang="de-DE" dirty="0" smtClean="0"/>
            <a:t>RO</a:t>
          </a:r>
        </a:p>
        <a:p>
          <a:r>
            <a:rPr lang="de-DE" dirty="0" err="1" smtClean="0"/>
            <a:t>Brasov</a:t>
          </a:r>
          <a:endParaRPr lang="de-DE" dirty="0"/>
        </a:p>
      </dgm:t>
    </dgm:pt>
    <dgm:pt modelId="{6B7EC291-23C8-46A5-90FE-D3C562ACD46A}" type="parTrans" cxnId="{A2E2CD50-EFBF-49A8-B61C-169C9D57873A}">
      <dgm:prSet/>
      <dgm:spPr/>
      <dgm:t>
        <a:bodyPr/>
        <a:lstStyle/>
        <a:p>
          <a:endParaRPr lang="de-DE"/>
        </a:p>
      </dgm:t>
    </dgm:pt>
    <dgm:pt modelId="{5F54E94B-12E8-4A0A-888A-298AFA676E35}" type="sibTrans" cxnId="{A2E2CD50-EFBF-49A8-B61C-169C9D57873A}">
      <dgm:prSet/>
      <dgm:spPr/>
      <dgm:t>
        <a:bodyPr/>
        <a:lstStyle/>
        <a:p>
          <a:endParaRPr lang="de-DE"/>
        </a:p>
      </dgm:t>
    </dgm:pt>
    <dgm:pt modelId="{F397865E-EA17-4BDB-83A7-4F31732EE7C9}" type="pres">
      <dgm:prSet presAssocID="{4C8A0576-6F1C-4237-8F8D-FB8C39DDB8E3}" presName="theList" presStyleCnt="0">
        <dgm:presLayoutVars>
          <dgm:dir/>
          <dgm:animLvl val="lvl"/>
          <dgm:resizeHandles val="exact"/>
        </dgm:presLayoutVars>
      </dgm:prSet>
      <dgm:spPr/>
      <dgm:t>
        <a:bodyPr/>
        <a:lstStyle/>
        <a:p>
          <a:endParaRPr lang="de-DE"/>
        </a:p>
      </dgm:t>
    </dgm:pt>
    <dgm:pt modelId="{9B9C2202-0F38-4DA7-9611-C2B1F7BBA171}" type="pres">
      <dgm:prSet presAssocID="{8A20097B-4C58-44FE-9B34-83A94C7FC4B7}" presName="compNode" presStyleCnt="0"/>
      <dgm:spPr/>
    </dgm:pt>
    <dgm:pt modelId="{19D8609B-7C43-4E7B-B241-1387C9BD6B97}" type="pres">
      <dgm:prSet presAssocID="{8A20097B-4C58-44FE-9B34-83A94C7FC4B7}" presName="aNode" presStyleLbl="bgShp" presStyleIdx="0" presStyleCnt="6"/>
      <dgm:spPr/>
      <dgm:t>
        <a:bodyPr/>
        <a:lstStyle/>
        <a:p>
          <a:endParaRPr lang="de-DE"/>
        </a:p>
      </dgm:t>
    </dgm:pt>
    <dgm:pt modelId="{C3F41C0F-E846-45A8-A44B-27B5C5E1F057}" type="pres">
      <dgm:prSet presAssocID="{8A20097B-4C58-44FE-9B34-83A94C7FC4B7}" presName="textNode" presStyleLbl="bgShp" presStyleIdx="0" presStyleCnt="6"/>
      <dgm:spPr/>
      <dgm:t>
        <a:bodyPr/>
        <a:lstStyle/>
        <a:p>
          <a:endParaRPr lang="de-DE"/>
        </a:p>
      </dgm:t>
    </dgm:pt>
    <dgm:pt modelId="{00DC1FF1-BE3E-4433-A7E1-B183B166C716}" type="pres">
      <dgm:prSet presAssocID="{8A20097B-4C58-44FE-9B34-83A94C7FC4B7}" presName="compChildNode" presStyleCnt="0"/>
      <dgm:spPr/>
    </dgm:pt>
    <dgm:pt modelId="{FC6E7EE3-8BFD-4B7E-AA12-2B92A23326B9}" type="pres">
      <dgm:prSet presAssocID="{8A20097B-4C58-44FE-9B34-83A94C7FC4B7}" presName="theInnerList" presStyleCnt="0"/>
      <dgm:spPr/>
    </dgm:pt>
    <dgm:pt modelId="{1C0889F6-739B-4263-9C7E-571A4A8E83E6}" type="pres">
      <dgm:prSet presAssocID="{8A20097B-4C58-44FE-9B34-83A94C7FC4B7}" presName="aSpace" presStyleCnt="0"/>
      <dgm:spPr/>
    </dgm:pt>
    <dgm:pt modelId="{23A75704-CC46-492E-A5D7-595F27A775D0}" type="pres">
      <dgm:prSet presAssocID="{6408D876-29C8-47A3-A890-85CA5C9821AF}" presName="compNode" presStyleCnt="0"/>
      <dgm:spPr/>
    </dgm:pt>
    <dgm:pt modelId="{C62D57AD-C416-490B-A4C7-AEFFBFD87FC4}" type="pres">
      <dgm:prSet presAssocID="{6408D876-29C8-47A3-A890-85CA5C9821AF}" presName="aNode" presStyleLbl="bgShp" presStyleIdx="1" presStyleCnt="6"/>
      <dgm:spPr/>
      <dgm:t>
        <a:bodyPr/>
        <a:lstStyle/>
        <a:p>
          <a:endParaRPr lang="de-DE"/>
        </a:p>
      </dgm:t>
    </dgm:pt>
    <dgm:pt modelId="{4D488680-16A0-42BB-8471-8F604742145F}" type="pres">
      <dgm:prSet presAssocID="{6408D876-29C8-47A3-A890-85CA5C9821AF}" presName="textNode" presStyleLbl="bgShp" presStyleIdx="1" presStyleCnt="6"/>
      <dgm:spPr/>
      <dgm:t>
        <a:bodyPr/>
        <a:lstStyle/>
        <a:p>
          <a:endParaRPr lang="de-DE"/>
        </a:p>
      </dgm:t>
    </dgm:pt>
    <dgm:pt modelId="{6068D7D6-377A-4179-A7D5-D4AB69225BE2}" type="pres">
      <dgm:prSet presAssocID="{6408D876-29C8-47A3-A890-85CA5C9821AF}" presName="compChildNode" presStyleCnt="0"/>
      <dgm:spPr/>
    </dgm:pt>
    <dgm:pt modelId="{86FF2C48-6696-4FF6-B1A2-39752FEE713D}" type="pres">
      <dgm:prSet presAssocID="{6408D876-29C8-47A3-A890-85CA5C9821AF}" presName="theInnerList" presStyleCnt="0"/>
      <dgm:spPr/>
    </dgm:pt>
    <dgm:pt modelId="{4ACCB6ED-5BCF-4EE8-8C3F-0E02233BE703}" type="pres">
      <dgm:prSet presAssocID="{6408D876-29C8-47A3-A890-85CA5C9821AF}" presName="aSpace" presStyleCnt="0"/>
      <dgm:spPr/>
    </dgm:pt>
    <dgm:pt modelId="{54F40248-5848-4488-85E1-0649B209A4D4}" type="pres">
      <dgm:prSet presAssocID="{6241F705-4950-43C7-8380-4C24B03960B3}" presName="compNode" presStyleCnt="0"/>
      <dgm:spPr/>
    </dgm:pt>
    <dgm:pt modelId="{E83871BB-055C-4EF0-8DBD-483DC0B200EA}" type="pres">
      <dgm:prSet presAssocID="{6241F705-4950-43C7-8380-4C24B03960B3}" presName="aNode" presStyleLbl="bgShp" presStyleIdx="2" presStyleCnt="6" custLinFactNeighborX="1114"/>
      <dgm:spPr/>
      <dgm:t>
        <a:bodyPr/>
        <a:lstStyle/>
        <a:p>
          <a:endParaRPr lang="de-DE"/>
        </a:p>
      </dgm:t>
    </dgm:pt>
    <dgm:pt modelId="{931BDE38-89F6-40A3-9122-C1EF6C34EFCD}" type="pres">
      <dgm:prSet presAssocID="{6241F705-4950-43C7-8380-4C24B03960B3}" presName="textNode" presStyleLbl="bgShp" presStyleIdx="2" presStyleCnt="6"/>
      <dgm:spPr/>
      <dgm:t>
        <a:bodyPr/>
        <a:lstStyle/>
        <a:p>
          <a:endParaRPr lang="de-DE"/>
        </a:p>
      </dgm:t>
    </dgm:pt>
    <dgm:pt modelId="{DC0652F2-1EBB-456B-AE4A-25156D4FCA66}" type="pres">
      <dgm:prSet presAssocID="{6241F705-4950-43C7-8380-4C24B03960B3}" presName="compChildNode" presStyleCnt="0"/>
      <dgm:spPr/>
    </dgm:pt>
    <dgm:pt modelId="{94B3BFB5-812E-41E1-B6C6-A614D67DA8EE}" type="pres">
      <dgm:prSet presAssocID="{6241F705-4950-43C7-8380-4C24B03960B3}" presName="theInnerList" presStyleCnt="0"/>
      <dgm:spPr/>
    </dgm:pt>
    <dgm:pt modelId="{CC0D9C8E-5831-4246-A1D3-4748793D34B9}" type="pres">
      <dgm:prSet presAssocID="{6241F705-4950-43C7-8380-4C24B03960B3}" presName="aSpace" presStyleCnt="0"/>
      <dgm:spPr/>
    </dgm:pt>
    <dgm:pt modelId="{6BF407A6-5D58-419F-ABAD-4229D0971D05}" type="pres">
      <dgm:prSet presAssocID="{67F1BD1B-76C0-436A-9B4D-7015016F1BEE}" presName="compNode" presStyleCnt="0"/>
      <dgm:spPr/>
    </dgm:pt>
    <dgm:pt modelId="{302FE06F-C5E8-43B3-BEEC-24A733A193D8}" type="pres">
      <dgm:prSet presAssocID="{67F1BD1B-76C0-436A-9B4D-7015016F1BEE}" presName="aNode" presStyleLbl="bgShp" presStyleIdx="3" presStyleCnt="6"/>
      <dgm:spPr/>
      <dgm:t>
        <a:bodyPr/>
        <a:lstStyle/>
        <a:p>
          <a:endParaRPr lang="de-DE"/>
        </a:p>
      </dgm:t>
    </dgm:pt>
    <dgm:pt modelId="{30C34D26-EC45-4A0B-A05A-40883A662159}" type="pres">
      <dgm:prSet presAssocID="{67F1BD1B-76C0-436A-9B4D-7015016F1BEE}" presName="textNode" presStyleLbl="bgShp" presStyleIdx="3" presStyleCnt="6"/>
      <dgm:spPr/>
      <dgm:t>
        <a:bodyPr/>
        <a:lstStyle/>
        <a:p>
          <a:endParaRPr lang="de-DE"/>
        </a:p>
      </dgm:t>
    </dgm:pt>
    <dgm:pt modelId="{D61BB49C-4362-49D1-89F4-3162E7F89985}" type="pres">
      <dgm:prSet presAssocID="{67F1BD1B-76C0-436A-9B4D-7015016F1BEE}" presName="compChildNode" presStyleCnt="0"/>
      <dgm:spPr/>
    </dgm:pt>
    <dgm:pt modelId="{A2D1501F-B2D2-4FC9-9879-B59F4084C444}" type="pres">
      <dgm:prSet presAssocID="{67F1BD1B-76C0-436A-9B4D-7015016F1BEE}" presName="theInnerList" presStyleCnt="0"/>
      <dgm:spPr/>
    </dgm:pt>
    <dgm:pt modelId="{03011190-CE40-4E84-83B4-DD555605DD07}" type="pres">
      <dgm:prSet presAssocID="{67F1BD1B-76C0-436A-9B4D-7015016F1BEE}" presName="aSpace" presStyleCnt="0"/>
      <dgm:spPr/>
    </dgm:pt>
    <dgm:pt modelId="{8F6201A7-6275-4EF7-A2E4-2C916F734B60}" type="pres">
      <dgm:prSet presAssocID="{F0D22E52-8538-4F85-BE0C-CFF81ED778EF}" presName="compNode" presStyleCnt="0"/>
      <dgm:spPr/>
    </dgm:pt>
    <dgm:pt modelId="{E326CAE8-18CD-49FB-9436-65F7910EA6A6}" type="pres">
      <dgm:prSet presAssocID="{F0D22E52-8538-4F85-BE0C-CFF81ED778EF}" presName="aNode" presStyleLbl="bgShp" presStyleIdx="4" presStyleCnt="6"/>
      <dgm:spPr/>
      <dgm:t>
        <a:bodyPr/>
        <a:lstStyle/>
        <a:p>
          <a:endParaRPr lang="de-DE"/>
        </a:p>
      </dgm:t>
    </dgm:pt>
    <dgm:pt modelId="{027DA1C0-F410-4EF6-B2FC-D047D7F2C23B}" type="pres">
      <dgm:prSet presAssocID="{F0D22E52-8538-4F85-BE0C-CFF81ED778EF}" presName="textNode" presStyleLbl="bgShp" presStyleIdx="4" presStyleCnt="6"/>
      <dgm:spPr/>
      <dgm:t>
        <a:bodyPr/>
        <a:lstStyle/>
        <a:p>
          <a:endParaRPr lang="de-DE"/>
        </a:p>
      </dgm:t>
    </dgm:pt>
    <dgm:pt modelId="{D5BC8208-5166-430A-B0A8-2E678FFFB7B6}" type="pres">
      <dgm:prSet presAssocID="{F0D22E52-8538-4F85-BE0C-CFF81ED778EF}" presName="compChildNode" presStyleCnt="0"/>
      <dgm:spPr/>
    </dgm:pt>
    <dgm:pt modelId="{C3CCF9F6-3B5C-4E4C-88D9-74B4E77E4BE4}" type="pres">
      <dgm:prSet presAssocID="{F0D22E52-8538-4F85-BE0C-CFF81ED778EF}" presName="theInnerList" presStyleCnt="0"/>
      <dgm:spPr/>
    </dgm:pt>
    <dgm:pt modelId="{6561BCC2-3F9F-45BE-97C2-DAF7BD1E3BAE}" type="pres">
      <dgm:prSet presAssocID="{F0D22E52-8538-4F85-BE0C-CFF81ED778EF}" presName="aSpace" presStyleCnt="0"/>
      <dgm:spPr/>
    </dgm:pt>
    <dgm:pt modelId="{8FA7FCB7-A104-4382-899F-31141381866A}" type="pres">
      <dgm:prSet presAssocID="{E815E131-289B-4390-AD1A-667E8D66B05B}" presName="compNode" presStyleCnt="0"/>
      <dgm:spPr/>
    </dgm:pt>
    <dgm:pt modelId="{9F3F2E1B-BEE8-4759-9498-0A2F76D83D40}" type="pres">
      <dgm:prSet presAssocID="{E815E131-289B-4390-AD1A-667E8D66B05B}" presName="aNode" presStyleLbl="bgShp" presStyleIdx="5" presStyleCnt="6" custLinFactNeighborX="8536"/>
      <dgm:spPr/>
      <dgm:t>
        <a:bodyPr/>
        <a:lstStyle/>
        <a:p>
          <a:endParaRPr lang="de-DE"/>
        </a:p>
      </dgm:t>
    </dgm:pt>
    <dgm:pt modelId="{C1C92041-F9F6-43E9-AB2D-FA632FBDBD13}" type="pres">
      <dgm:prSet presAssocID="{E815E131-289B-4390-AD1A-667E8D66B05B}" presName="textNode" presStyleLbl="bgShp" presStyleIdx="5" presStyleCnt="6"/>
      <dgm:spPr/>
      <dgm:t>
        <a:bodyPr/>
        <a:lstStyle/>
        <a:p>
          <a:endParaRPr lang="de-DE"/>
        </a:p>
      </dgm:t>
    </dgm:pt>
    <dgm:pt modelId="{43949F8D-4966-433B-B2B4-EA24ECBA709A}" type="pres">
      <dgm:prSet presAssocID="{E815E131-289B-4390-AD1A-667E8D66B05B}" presName="compChildNode" presStyleCnt="0"/>
      <dgm:spPr/>
    </dgm:pt>
    <dgm:pt modelId="{E1214E16-9A10-4105-B436-FF3F5BEBFF23}" type="pres">
      <dgm:prSet presAssocID="{E815E131-289B-4390-AD1A-667E8D66B05B}" presName="theInnerList" presStyleCnt="0"/>
      <dgm:spPr/>
    </dgm:pt>
  </dgm:ptLst>
  <dgm:cxnLst>
    <dgm:cxn modelId="{66A2D7C4-5675-41B0-9C80-57F358090C76}" srcId="{4C8A0576-6F1C-4237-8F8D-FB8C39DDB8E3}" destId="{67F1BD1B-76C0-436A-9B4D-7015016F1BEE}" srcOrd="3" destOrd="0" parTransId="{7ABD9BD8-A177-4D39-9C65-457D218261D9}" sibTransId="{2851F269-5C1F-44AD-BE32-3A9AA0EEA260}"/>
    <dgm:cxn modelId="{E52AF169-245F-4839-AF64-D7A74526105D}" type="presOf" srcId="{8A20097B-4C58-44FE-9B34-83A94C7FC4B7}" destId="{C3F41C0F-E846-45A8-A44B-27B5C5E1F057}" srcOrd="1" destOrd="0" presId="urn:microsoft.com/office/officeart/2005/8/layout/lProcess2"/>
    <dgm:cxn modelId="{A2E2CD50-EFBF-49A8-B61C-169C9D57873A}" srcId="{4C8A0576-6F1C-4237-8F8D-FB8C39DDB8E3}" destId="{E815E131-289B-4390-AD1A-667E8D66B05B}" srcOrd="5" destOrd="0" parTransId="{6B7EC291-23C8-46A5-90FE-D3C562ACD46A}" sibTransId="{5F54E94B-12E8-4A0A-888A-298AFA676E35}"/>
    <dgm:cxn modelId="{156DED17-991C-40DC-88BC-528DB477EFAD}" srcId="{4C8A0576-6F1C-4237-8F8D-FB8C39DDB8E3}" destId="{6241F705-4950-43C7-8380-4C24B03960B3}" srcOrd="2" destOrd="0" parTransId="{9D99F1E5-D5FE-4689-9CE7-09FFE5E230E3}" sibTransId="{D9D3733C-3C48-464B-BD3B-544B6628224E}"/>
    <dgm:cxn modelId="{74C4F046-DE72-4431-A751-EDF78930ED2A}" type="presOf" srcId="{67F1BD1B-76C0-436A-9B4D-7015016F1BEE}" destId="{30C34D26-EC45-4A0B-A05A-40883A662159}" srcOrd="1" destOrd="0" presId="urn:microsoft.com/office/officeart/2005/8/layout/lProcess2"/>
    <dgm:cxn modelId="{FC6B3BC1-7698-4808-8AD7-65CA63F4FB46}" type="presOf" srcId="{67F1BD1B-76C0-436A-9B4D-7015016F1BEE}" destId="{302FE06F-C5E8-43B3-BEEC-24A733A193D8}" srcOrd="0" destOrd="0" presId="urn:microsoft.com/office/officeart/2005/8/layout/lProcess2"/>
    <dgm:cxn modelId="{315C3042-338C-4177-A58E-37C8A1995743}" type="presOf" srcId="{E815E131-289B-4390-AD1A-667E8D66B05B}" destId="{9F3F2E1B-BEE8-4759-9498-0A2F76D83D40}" srcOrd="0" destOrd="0" presId="urn:microsoft.com/office/officeart/2005/8/layout/lProcess2"/>
    <dgm:cxn modelId="{2DFD0170-BBE6-43B1-B7E3-43F1BD284F00}" type="presOf" srcId="{8A20097B-4C58-44FE-9B34-83A94C7FC4B7}" destId="{19D8609B-7C43-4E7B-B241-1387C9BD6B97}" srcOrd="0" destOrd="0" presId="urn:microsoft.com/office/officeart/2005/8/layout/lProcess2"/>
    <dgm:cxn modelId="{A81A20CD-C638-42FC-8873-AC75D086A219}" srcId="{4C8A0576-6F1C-4237-8F8D-FB8C39DDB8E3}" destId="{F0D22E52-8538-4F85-BE0C-CFF81ED778EF}" srcOrd="4" destOrd="0" parTransId="{52A31BA5-3158-4685-9110-F69FD3AEAF34}" sibTransId="{91763C5E-EF84-48EB-A745-D87EE07079E7}"/>
    <dgm:cxn modelId="{3F3CF206-9936-4B37-89DF-609732F1F7B6}" type="presOf" srcId="{F0D22E52-8538-4F85-BE0C-CFF81ED778EF}" destId="{E326CAE8-18CD-49FB-9436-65F7910EA6A6}" srcOrd="0" destOrd="0" presId="urn:microsoft.com/office/officeart/2005/8/layout/lProcess2"/>
    <dgm:cxn modelId="{E9DAFB3F-6603-47DD-A9B2-5BA05053B56A}" type="presOf" srcId="{6408D876-29C8-47A3-A890-85CA5C9821AF}" destId="{C62D57AD-C416-490B-A4C7-AEFFBFD87FC4}" srcOrd="0" destOrd="0" presId="urn:microsoft.com/office/officeart/2005/8/layout/lProcess2"/>
    <dgm:cxn modelId="{722174D8-0850-4C48-9AF3-0191DD6291E0}" type="presOf" srcId="{4C8A0576-6F1C-4237-8F8D-FB8C39DDB8E3}" destId="{F397865E-EA17-4BDB-83A7-4F31732EE7C9}" srcOrd="0" destOrd="0" presId="urn:microsoft.com/office/officeart/2005/8/layout/lProcess2"/>
    <dgm:cxn modelId="{7FAA270F-F5C2-4412-A8D3-4E95358740BB}" type="presOf" srcId="{6408D876-29C8-47A3-A890-85CA5C9821AF}" destId="{4D488680-16A0-42BB-8471-8F604742145F}" srcOrd="1" destOrd="0" presId="urn:microsoft.com/office/officeart/2005/8/layout/lProcess2"/>
    <dgm:cxn modelId="{FE764D6A-6446-47A8-BC83-BD04EC5D0BC1}" type="presOf" srcId="{E815E131-289B-4390-AD1A-667E8D66B05B}" destId="{C1C92041-F9F6-43E9-AB2D-FA632FBDBD13}" srcOrd="1" destOrd="0" presId="urn:microsoft.com/office/officeart/2005/8/layout/lProcess2"/>
    <dgm:cxn modelId="{77219C54-14BB-4878-A8FD-F1E0F46323AB}" srcId="{4C8A0576-6F1C-4237-8F8D-FB8C39DDB8E3}" destId="{6408D876-29C8-47A3-A890-85CA5C9821AF}" srcOrd="1" destOrd="0" parTransId="{AD3F1C10-033C-43FE-AD9C-68CF2EA06915}" sibTransId="{1A768078-4E20-4333-95BE-F512464A41E9}"/>
    <dgm:cxn modelId="{B4FBD625-AD0F-44A2-81A8-93C284B117E1}" type="presOf" srcId="{6241F705-4950-43C7-8380-4C24B03960B3}" destId="{931BDE38-89F6-40A3-9122-C1EF6C34EFCD}" srcOrd="1" destOrd="0" presId="urn:microsoft.com/office/officeart/2005/8/layout/lProcess2"/>
    <dgm:cxn modelId="{B2A048ED-3A4B-41A7-B985-E13478D09A83}" type="presOf" srcId="{6241F705-4950-43C7-8380-4C24B03960B3}" destId="{E83871BB-055C-4EF0-8DBD-483DC0B200EA}" srcOrd="0" destOrd="0" presId="urn:microsoft.com/office/officeart/2005/8/layout/lProcess2"/>
    <dgm:cxn modelId="{C70F7046-58B9-4EE6-9A8E-C4C419034103}" type="presOf" srcId="{F0D22E52-8538-4F85-BE0C-CFF81ED778EF}" destId="{027DA1C0-F410-4EF6-B2FC-D047D7F2C23B}" srcOrd="1" destOrd="0" presId="urn:microsoft.com/office/officeart/2005/8/layout/lProcess2"/>
    <dgm:cxn modelId="{A4944C1E-1B69-482E-A478-DE77ABAD3441}" srcId="{4C8A0576-6F1C-4237-8F8D-FB8C39DDB8E3}" destId="{8A20097B-4C58-44FE-9B34-83A94C7FC4B7}" srcOrd="0" destOrd="0" parTransId="{855BFA57-0CA3-476F-A9F4-6248BDB23AFF}" sibTransId="{CBC5EB3D-115E-40D7-BFF3-E153200BF469}"/>
    <dgm:cxn modelId="{F0A2EA2F-D230-4019-8069-C85966E5C3E2}" type="presParOf" srcId="{F397865E-EA17-4BDB-83A7-4F31732EE7C9}" destId="{9B9C2202-0F38-4DA7-9611-C2B1F7BBA171}" srcOrd="0" destOrd="0" presId="urn:microsoft.com/office/officeart/2005/8/layout/lProcess2"/>
    <dgm:cxn modelId="{EF1924A1-0BC7-4645-888C-0D0D030E998F}" type="presParOf" srcId="{9B9C2202-0F38-4DA7-9611-C2B1F7BBA171}" destId="{19D8609B-7C43-4E7B-B241-1387C9BD6B97}" srcOrd="0" destOrd="0" presId="urn:microsoft.com/office/officeart/2005/8/layout/lProcess2"/>
    <dgm:cxn modelId="{39530926-63C0-4A33-B8FE-D2BEA3183D9F}" type="presParOf" srcId="{9B9C2202-0F38-4DA7-9611-C2B1F7BBA171}" destId="{C3F41C0F-E846-45A8-A44B-27B5C5E1F057}" srcOrd="1" destOrd="0" presId="urn:microsoft.com/office/officeart/2005/8/layout/lProcess2"/>
    <dgm:cxn modelId="{55A36BF6-2825-4F11-B41D-BCD4533DC265}" type="presParOf" srcId="{9B9C2202-0F38-4DA7-9611-C2B1F7BBA171}" destId="{00DC1FF1-BE3E-4433-A7E1-B183B166C716}" srcOrd="2" destOrd="0" presId="urn:microsoft.com/office/officeart/2005/8/layout/lProcess2"/>
    <dgm:cxn modelId="{31BC8FB7-9AD9-4347-A8A6-76F8AF20542E}" type="presParOf" srcId="{00DC1FF1-BE3E-4433-A7E1-B183B166C716}" destId="{FC6E7EE3-8BFD-4B7E-AA12-2B92A23326B9}" srcOrd="0" destOrd="0" presId="urn:microsoft.com/office/officeart/2005/8/layout/lProcess2"/>
    <dgm:cxn modelId="{DBFAFDEE-0C40-4D8A-AAAD-C16E45006DBB}" type="presParOf" srcId="{F397865E-EA17-4BDB-83A7-4F31732EE7C9}" destId="{1C0889F6-739B-4263-9C7E-571A4A8E83E6}" srcOrd="1" destOrd="0" presId="urn:microsoft.com/office/officeart/2005/8/layout/lProcess2"/>
    <dgm:cxn modelId="{A56A244F-28B5-4002-BC07-3C966F3846CA}" type="presParOf" srcId="{F397865E-EA17-4BDB-83A7-4F31732EE7C9}" destId="{23A75704-CC46-492E-A5D7-595F27A775D0}" srcOrd="2" destOrd="0" presId="urn:microsoft.com/office/officeart/2005/8/layout/lProcess2"/>
    <dgm:cxn modelId="{EC7EE2D3-1209-4DD9-B4E2-48C181AC2101}" type="presParOf" srcId="{23A75704-CC46-492E-A5D7-595F27A775D0}" destId="{C62D57AD-C416-490B-A4C7-AEFFBFD87FC4}" srcOrd="0" destOrd="0" presId="urn:microsoft.com/office/officeart/2005/8/layout/lProcess2"/>
    <dgm:cxn modelId="{DE24E63C-6E55-4581-B7A7-E00AC5D7922A}" type="presParOf" srcId="{23A75704-CC46-492E-A5D7-595F27A775D0}" destId="{4D488680-16A0-42BB-8471-8F604742145F}" srcOrd="1" destOrd="0" presId="urn:microsoft.com/office/officeart/2005/8/layout/lProcess2"/>
    <dgm:cxn modelId="{D2C24A5B-83E0-4763-8B55-834B4DE1D07D}" type="presParOf" srcId="{23A75704-CC46-492E-A5D7-595F27A775D0}" destId="{6068D7D6-377A-4179-A7D5-D4AB69225BE2}" srcOrd="2" destOrd="0" presId="urn:microsoft.com/office/officeart/2005/8/layout/lProcess2"/>
    <dgm:cxn modelId="{BE459C2D-0AEE-4357-B2F5-A9E513653DEA}" type="presParOf" srcId="{6068D7D6-377A-4179-A7D5-D4AB69225BE2}" destId="{86FF2C48-6696-4FF6-B1A2-39752FEE713D}" srcOrd="0" destOrd="0" presId="urn:microsoft.com/office/officeart/2005/8/layout/lProcess2"/>
    <dgm:cxn modelId="{FB47BFF3-EE8C-411C-A81D-74C31E37DB8E}" type="presParOf" srcId="{F397865E-EA17-4BDB-83A7-4F31732EE7C9}" destId="{4ACCB6ED-5BCF-4EE8-8C3F-0E02233BE703}" srcOrd="3" destOrd="0" presId="urn:microsoft.com/office/officeart/2005/8/layout/lProcess2"/>
    <dgm:cxn modelId="{1562815F-18C0-4947-B42B-4A7FF89E3846}" type="presParOf" srcId="{F397865E-EA17-4BDB-83A7-4F31732EE7C9}" destId="{54F40248-5848-4488-85E1-0649B209A4D4}" srcOrd="4" destOrd="0" presId="urn:microsoft.com/office/officeart/2005/8/layout/lProcess2"/>
    <dgm:cxn modelId="{58B789D8-91C7-4B5A-B679-C295943919F1}" type="presParOf" srcId="{54F40248-5848-4488-85E1-0649B209A4D4}" destId="{E83871BB-055C-4EF0-8DBD-483DC0B200EA}" srcOrd="0" destOrd="0" presId="urn:microsoft.com/office/officeart/2005/8/layout/lProcess2"/>
    <dgm:cxn modelId="{5A189CFD-7B49-4192-ADD5-B7CB9B98226A}" type="presParOf" srcId="{54F40248-5848-4488-85E1-0649B209A4D4}" destId="{931BDE38-89F6-40A3-9122-C1EF6C34EFCD}" srcOrd="1" destOrd="0" presId="urn:microsoft.com/office/officeart/2005/8/layout/lProcess2"/>
    <dgm:cxn modelId="{6756AB71-B21B-4002-9AF0-639268F4C2EE}" type="presParOf" srcId="{54F40248-5848-4488-85E1-0649B209A4D4}" destId="{DC0652F2-1EBB-456B-AE4A-25156D4FCA66}" srcOrd="2" destOrd="0" presId="urn:microsoft.com/office/officeart/2005/8/layout/lProcess2"/>
    <dgm:cxn modelId="{51B4BC86-9971-417C-A187-3440C6BCCAA4}" type="presParOf" srcId="{DC0652F2-1EBB-456B-AE4A-25156D4FCA66}" destId="{94B3BFB5-812E-41E1-B6C6-A614D67DA8EE}" srcOrd="0" destOrd="0" presId="urn:microsoft.com/office/officeart/2005/8/layout/lProcess2"/>
    <dgm:cxn modelId="{56B29DBF-906B-4F3B-A41C-1BDD3C656AFE}" type="presParOf" srcId="{F397865E-EA17-4BDB-83A7-4F31732EE7C9}" destId="{CC0D9C8E-5831-4246-A1D3-4748793D34B9}" srcOrd="5" destOrd="0" presId="urn:microsoft.com/office/officeart/2005/8/layout/lProcess2"/>
    <dgm:cxn modelId="{AC524F9C-70B3-44EF-A2F6-20EE2859CD6F}" type="presParOf" srcId="{F397865E-EA17-4BDB-83A7-4F31732EE7C9}" destId="{6BF407A6-5D58-419F-ABAD-4229D0971D05}" srcOrd="6" destOrd="0" presId="urn:microsoft.com/office/officeart/2005/8/layout/lProcess2"/>
    <dgm:cxn modelId="{DCB18406-CB7C-4070-BB71-A74CA5E3EA80}" type="presParOf" srcId="{6BF407A6-5D58-419F-ABAD-4229D0971D05}" destId="{302FE06F-C5E8-43B3-BEEC-24A733A193D8}" srcOrd="0" destOrd="0" presId="urn:microsoft.com/office/officeart/2005/8/layout/lProcess2"/>
    <dgm:cxn modelId="{234A64D0-737F-4805-BC5D-213596DBD493}" type="presParOf" srcId="{6BF407A6-5D58-419F-ABAD-4229D0971D05}" destId="{30C34D26-EC45-4A0B-A05A-40883A662159}" srcOrd="1" destOrd="0" presId="urn:microsoft.com/office/officeart/2005/8/layout/lProcess2"/>
    <dgm:cxn modelId="{3C32914B-7B80-44AF-856F-7041EF7CEC8A}" type="presParOf" srcId="{6BF407A6-5D58-419F-ABAD-4229D0971D05}" destId="{D61BB49C-4362-49D1-89F4-3162E7F89985}" srcOrd="2" destOrd="0" presId="urn:microsoft.com/office/officeart/2005/8/layout/lProcess2"/>
    <dgm:cxn modelId="{C3B19691-54D1-406E-A7FB-6C6ADB6A37CA}" type="presParOf" srcId="{D61BB49C-4362-49D1-89F4-3162E7F89985}" destId="{A2D1501F-B2D2-4FC9-9879-B59F4084C444}" srcOrd="0" destOrd="0" presId="urn:microsoft.com/office/officeart/2005/8/layout/lProcess2"/>
    <dgm:cxn modelId="{03E73063-7C45-4881-8868-1BB34AF4541E}" type="presParOf" srcId="{F397865E-EA17-4BDB-83A7-4F31732EE7C9}" destId="{03011190-CE40-4E84-83B4-DD555605DD07}" srcOrd="7" destOrd="0" presId="urn:microsoft.com/office/officeart/2005/8/layout/lProcess2"/>
    <dgm:cxn modelId="{8137F949-9667-4681-97BC-C9257C009195}" type="presParOf" srcId="{F397865E-EA17-4BDB-83A7-4F31732EE7C9}" destId="{8F6201A7-6275-4EF7-A2E4-2C916F734B60}" srcOrd="8" destOrd="0" presId="urn:microsoft.com/office/officeart/2005/8/layout/lProcess2"/>
    <dgm:cxn modelId="{CEA93F00-65AB-49B2-AC15-2354167E669E}" type="presParOf" srcId="{8F6201A7-6275-4EF7-A2E4-2C916F734B60}" destId="{E326CAE8-18CD-49FB-9436-65F7910EA6A6}" srcOrd="0" destOrd="0" presId="urn:microsoft.com/office/officeart/2005/8/layout/lProcess2"/>
    <dgm:cxn modelId="{D5B2ECBD-16AA-4E01-BE73-61BEE2C97CE4}" type="presParOf" srcId="{8F6201A7-6275-4EF7-A2E4-2C916F734B60}" destId="{027DA1C0-F410-4EF6-B2FC-D047D7F2C23B}" srcOrd="1" destOrd="0" presId="urn:microsoft.com/office/officeart/2005/8/layout/lProcess2"/>
    <dgm:cxn modelId="{AF25105F-D496-433A-B8E9-7E28AF594233}" type="presParOf" srcId="{8F6201A7-6275-4EF7-A2E4-2C916F734B60}" destId="{D5BC8208-5166-430A-B0A8-2E678FFFB7B6}" srcOrd="2" destOrd="0" presId="urn:microsoft.com/office/officeart/2005/8/layout/lProcess2"/>
    <dgm:cxn modelId="{363A3A66-3A39-4CEF-A98F-ADE2F89077C1}" type="presParOf" srcId="{D5BC8208-5166-430A-B0A8-2E678FFFB7B6}" destId="{C3CCF9F6-3B5C-4E4C-88D9-74B4E77E4BE4}" srcOrd="0" destOrd="0" presId="urn:microsoft.com/office/officeart/2005/8/layout/lProcess2"/>
    <dgm:cxn modelId="{0491156C-F4D0-41A2-B4ED-71AD595E73E8}" type="presParOf" srcId="{F397865E-EA17-4BDB-83A7-4F31732EE7C9}" destId="{6561BCC2-3F9F-45BE-97C2-DAF7BD1E3BAE}" srcOrd="9" destOrd="0" presId="urn:microsoft.com/office/officeart/2005/8/layout/lProcess2"/>
    <dgm:cxn modelId="{AC866CC1-C0F8-45CF-89F0-64B5128808EA}" type="presParOf" srcId="{F397865E-EA17-4BDB-83A7-4F31732EE7C9}" destId="{8FA7FCB7-A104-4382-899F-31141381866A}" srcOrd="10" destOrd="0" presId="urn:microsoft.com/office/officeart/2005/8/layout/lProcess2"/>
    <dgm:cxn modelId="{59E0D9F9-A438-4B98-9BAD-C44928094A5A}" type="presParOf" srcId="{8FA7FCB7-A104-4382-899F-31141381866A}" destId="{9F3F2E1B-BEE8-4759-9498-0A2F76D83D40}" srcOrd="0" destOrd="0" presId="urn:microsoft.com/office/officeart/2005/8/layout/lProcess2"/>
    <dgm:cxn modelId="{03685308-5026-4919-B713-1C452E084395}" type="presParOf" srcId="{8FA7FCB7-A104-4382-899F-31141381866A}" destId="{C1C92041-F9F6-43E9-AB2D-FA632FBDBD13}" srcOrd="1" destOrd="0" presId="urn:microsoft.com/office/officeart/2005/8/layout/lProcess2"/>
    <dgm:cxn modelId="{33D946B6-C67F-434A-BC80-589D699EC982}" type="presParOf" srcId="{8FA7FCB7-A104-4382-899F-31141381866A}" destId="{43949F8D-4966-433B-B2B4-EA24ECBA709A}" srcOrd="2" destOrd="0" presId="urn:microsoft.com/office/officeart/2005/8/layout/lProcess2"/>
    <dgm:cxn modelId="{D9D47A7E-49FD-4471-A4AE-C3CF8D61FC7A}" type="presParOf" srcId="{43949F8D-4966-433B-B2B4-EA24ECBA709A}" destId="{E1214E16-9A10-4105-B436-FF3F5BEBFF23}"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D9C6F-8301-40BA-B38A-585EEF4219DA}" type="doc">
      <dgm:prSet loTypeId="urn:microsoft.com/office/officeart/2005/8/layout/bList2" loCatId="list" qsTypeId="urn:microsoft.com/office/officeart/2005/8/quickstyle/simple4" qsCatId="simple" csTypeId="urn:microsoft.com/office/officeart/2005/8/colors/accent1_2" csCatId="accent1" phldr="1"/>
      <dgm:spPr/>
    </dgm:pt>
    <dgm:pt modelId="{894B66FC-D2E4-4FFF-9BB6-43DD9127C96E}">
      <dgm:prSet phldrT="[Text]"/>
      <dgm:spPr/>
      <dgm:t>
        <a:bodyPr/>
        <a:lstStyle/>
        <a:p>
          <a:r>
            <a:rPr lang="en-US" dirty="0" smtClean="0"/>
            <a:t>command-and-control</a:t>
          </a:r>
          <a:endParaRPr lang="de-DE" dirty="0"/>
        </a:p>
      </dgm:t>
    </dgm:pt>
    <dgm:pt modelId="{6E23FFC0-FE56-4540-B3CA-9CC6D9764650}" type="parTrans" cxnId="{2DC325EF-FD32-4D67-BFB2-17F918B20919}">
      <dgm:prSet/>
      <dgm:spPr/>
      <dgm:t>
        <a:bodyPr/>
        <a:lstStyle/>
        <a:p>
          <a:endParaRPr lang="de-DE"/>
        </a:p>
      </dgm:t>
    </dgm:pt>
    <dgm:pt modelId="{693ECBFD-1B37-49E2-83D9-4D8E5CA4601A}" type="sibTrans" cxnId="{2DC325EF-FD32-4D67-BFB2-17F918B20919}">
      <dgm:prSet/>
      <dgm:spPr/>
      <dgm:t>
        <a:bodyPr/>
        <a:lstStyle/>
        <a:p>
          <a:endParaRPr lang="de-DE"/>
        </a:p>
      </dgm:t>
    </dgm:pt>
    <dgm:pt modelId="{E9EA79FE-3643-42B3-9487-11D7EF86A815}">
      <dgm:prSet phldrT="[Text]"/>
      <dgm:spPr/>
      <dgm:t>
        <a:bodyPr/>
        <a:lstStyle/>
        <a:p>
          <a:r>
            <a:rPr lang="en-US" dirty="0" smtClean="0"/>
            <a:t>incentive regulation</a:t>
          </a:r>
          <a:endParaRPr lang="de-DE" dirty="0"/>
        </a:p>
      </dgm:t>
    </dgm:pt>
    <dgm:pt modelId="{04CCC3F8-0C62-427F-8EA2-3F2674C4697C}" type="parTrans" cxnId="{391B0B27-A716-478F-8C57-5744B7FFE7EA}">
      <dgm:prSet/>
      <dgm:spPr/>
      <dgm:t>
        <a:bodyPr/>
        <a:lstStyle/>
        <a:p>
          <a:endParaRPr lang="de-DE"/>
        </a:p>
      </dgm:t>
    </dgm:pt>
    <dgm:pt modelId="{E6620433-511E-4847-ACE4-A39707AC5EBF}" type="sibTrans" cxnId="{391B0B27-A716-478F-8C57-5744B7FFE7EA}">
      <dgm:prSet/>
      <dgm:spPr/>
      <dgm:t>
        <a:bodyPr/>
        <a:lstStyle/>
        <a:p>
          <a:endParaRPr lang="de-DE"/>
        </a:p>
      </dgm:t>
    </dgm:pt>
    <dgm:pt modelId="{FCC70380-12A1-4873-9E9F-2B79F37F6BC8}">
      <dgm:prSet phldrT="[Text]"/>
      <dgm:spPr/>
      <dgm:t>
        <a:bodyPr/>
        <a:lstStyle/>
        <a:p>
          <a:r>
            <a:rPr lang="en-US" dirty="0" smtClean="0"/>
            <a:t>knowledge building</a:t>
          </a:r>
          <a:endParaRPr lang="de-DE" dirty="0"/>
        </a:p>
      </dgm:t>
    </dgm:pt>
    <dgm:pt modelId="{4FEBB11A-26AA-4ACC-B044-FAD57BEBD2CC}" type="parTrans" cxnId="{C1863C64-7150-4A10-AB6A-8BB30327FBFC}">
      <dgm:prSet/>
      <dgm:spPr/>
      <dgm:t>
        <a:bodyPr/>
        <a:lstStyle/>
        <a:p>
          <a:endParaRPr lang="de-DE"/>
        </a:p>
      </dgm:t>
    </dgm:pt>
    <dgm:pt modelId="{7C156587-F145-435A-9C85-2B107990AD7E}" type="sibTrans" cxnId="{C1863C64-7150-4A10-AB6A-8BB30327FBFC}">
      <dgm:prSet/>
      <dgm:spPr/>
      <dgm:t>
        <a:bodyPr/>
        <a:lstStyle/>
        <a:p>
          <a:endParaRPr lang="de-DE"/>
        </a:p>
      </dgm:t>
    </dgm:pt>
    <dgm:pt modelId="{AFBC0D03-3306-4795-B290-7A8853B7BFE4}">
      <dgm:prSet custT="1"/>
      <dgm:spPr/>
      <dgm:t>
        <a:bodyPr/>
        <a:lstStyle/>
        <a:p>
          <a:r>
            <a:rPr lang="en-GB" sz="2400" noProof="0" dirty="0" smtClean="0"/>
            <a:t>direct investment support</a:t>
          </a:r>
          <a:endParaRPr lang="en-GB" sz="2400" noProof="0" dirty="0"/>
        </a:p>
      </dgm:t>
    </dgm:pt>
    <dgm:pt modelId="{F5EDC6A5-1D6D-4510-8F15-06642F1E3CF0}" type="parTrans" cxnId="{5DDED14A-0CBA-4915-ADDE-A48092ED6060}">
      <dgm:prSet/>
      <dgm:spPr/>
      <dgm:t>
        <a:bodyPr/>
        <a:lstStyle/>
        <a:p>
          <a:endParaRPr lang="de-DE"/>
        </a:p>
      </dgm:t>
    </dgm:pt>
    <dgm:pt modelId="{AA0635D4-2DA4-48D4-BAD6-955014E21941}" type="sibTrans" cxnId="{5DDED14A-0CBA-4915-ADDE-A48092ED6060}">
      <dgm:prSet/>
      <dgm:spPr/>
      <dgm:t>
        <a:bodyPr/>
        <a:lstStyle/>
        <a:p>
          <a:endParaRPr lang="de-DE"/>
        </a:p>
      </dgm:t>
    </dgm:pt>
    <dgm:pt modelId="{62199487-CA9D-46CA-9643-44772A8C7D81}">
      <dgm:prSet custT="1"/>
      <dgm:spPr/>
      <dgm:t>
        <a:bodyPr/>
        <a:lstStyle/>
        <a:p>
          <a:r>
            <a:rPr lang="en-GB" sz="2400" noProof="0" dirty="0" smtClean="0"/>
            <a:t>information campaigns</a:t>
          </a:r>
          <a:endParaRPr lang="en-GB" sz="2400" noProof="0" dirty="0"/>
        </a:p>
      </dgm:t>
    </dgm:pt>
    <dgm:pt modelId="{DF30E4C2-8CF6-497A-B71B-B7551A1C21E7}" type="parTrans" cxnId="{0E0CA16F-1DD0-47F1-8388-7F35EA93DCC9}">
      <dgm:prSet/>
      <dgm:spPr/>
      <dgm:t>
        <a:bodyPr/>
        <a:lstStyle/>
        <a:p>
          <a:endParaRPr lang="de-DE"/>
        </a:p>
      </dgm:t>
    </dgm:pt>
    <dgm:pt modelId="{DFDEE878-241B-4719-BD82-72246FD0316E}" type="sibTrans" cxnId="{0E0CA16F-1DD0-47F1-8388-7F35EA93DCC9}">
      <dgm:prSet/>
      <dgm:spPr/>
      <dgm:t>
        <a:bodyPr/>
        <a:lstStyle/>
        <a:p>
          <a:endParaRPr lang="de-DE"/>
        </a:p>
      </dgm:t>
    </dgm:pt>
    <dgm:pt modelId="{7CB94614-09D0-4BD5-84B0-B07709409E22}">
      <dgm:prSet custT="1"/>
      <dgm:spPr/>
      <dgm:t>
        <a:bodyPr/>
        <a:lstStyle/>
        <a:p>
          <a:r>
            <a:rPr lang="en-GB" sz="2400" noProof="0" dirty="0" smtClean="0"/>
            <a:t>obligations</a:t>
          </a:r>
          <a:r>
            <a:rPr lang="en-GB" sz="2400" dirty="0" smtClean="0"/>
            <a:t> on heat generation</a:t>
          </a:r>
          <a:endParaRPr lang="en-GB" sz="2400" dirty="0"/>
        </a:p>
      </dgm:t>
    </dgm:pt>
    <dgm:pt modelId="{6D60727A-F5B0-47C2-9D75-5B70A2109CCC}" type="parTrans" cxnId="{04A93866-2058-4E8B-8FA2-F0D12EB3F151}">
      <dgm:prSet/>
      <dgm:spPr/>
      <dgm:t>
        <a:bodyPr/>
        <a:lstStyle/>
        <a:p>
          <a:endParaRPr lang="de-DE"/>
        </a:p>
      </dgm:t>
    </dgm:pt>
    <dgm:pt modelId="{42C35674-220F-4A7F-972C-9B1CA042739C}" type="sibTrans" cxnId="{04A93866-2058-4E8B-8FA2-F0D12EB3F151}">
      <dgm:prSet/>
      <dgm:spPr/>
      <dgm:t>
        <a:bodyPr/>
        <a:lstStyle/>
        <a:p>
          <a:endParaRPr lang="de-DE"/>
        </a:p>
      </dgm:t>
    </dgm:pt>
    <dgm:pt modelId="{BAE2FB2C-E7B7-4C3D-81FF-329AF1C09649}">
      <dgm:prSet custT="1"/>
      <dgm:spPr/>
      <dgm:t>
        <a:bodyPr/>
        <a:lstStyle/>
        <a:p>
          <a:r>
            <a:rPr lang="en-GB" sz="2400" dirty="0" smtClean="0"/>
            <a:t>obligations on consumers</a:t>
          </a:r>
          <a:endParaRPr lang="en-GB" sz="2400" dirty="0"/>
        </a:p>
      </dgm:t>
    </dgm:pt>
    <dgm:pt modelId="{DD5922F3-E5FC-4617-9063-F884792DEED1}" type="parTrans" cxnId="{2B5FF45E-5844-4A36-988F-2A8F05C58353}">
      <dgm:prSet/>
      <dgm:spPr/>
      <dgm:t>
        <a:bodyPr/>
        <a:lstStyle/>
        <a:p>
          <a:endParaRPr lang="de-DE"/>
        </a:p>
      </dgm:t>
    </dgm:pt>
    <dgm:pt modelId="{92DB9B50-4FA5-46AA-A6B0-9E3C25B4455C}" type="sibTrans" cxnId="{2B5FF45E-5844-4A36-988F-2A8F05C58353}">
      <dgm:prSet/>
      <dgm:spPr/>
      <dgm:t>
        <a:bodyPr/>
        <a:lstStyle/>
        <a:p>
          <a:endParaRPr lang="de-DE"/>
        </a:p>
      </dgm:t>
    </dgm:pt>
    <dgm:pt modelId="{86812BDE-5D0F-4730-9ECE-343EE8DAFF21}">
      <dgm:prSet custT="1"/>
      <dgm:spPr/>
      <dgm:t>
        <a:bodyPr/>
        <a:lstStyle/>
        <a:p>
          <a:r>
            <a:rPr lang="en-GB" sz="2400" dirty="0" smtClean="0"/>
            <a:t>obligation on buildings</a:t>
          </a:r>
          <a:endParaRPr lang="en-GB" sz="2400" dirty="0"/>
        </a:p>
      </dgm:t>
    </dgm:pt>
    <dgm:pt modelId="{B3A45096-38E1-4C68-8F67-465DC76F3D39}" type="parTrans" cxnId="{09ADC9EA-FA12-4852-9717-F0243A8AAFB3}">
      <dgm:prSet/>
      <dgm:spPr/>
      <dgm:t>
        <a:bodyPr/>
        <a:lstStyle/>
        <a:p>
          <a:endParaRPr lang="de-DE"/>
        </a:p>
      </dgm:t>
    </dgm:pt>
    <dgm:pt modelId="{90ECB5CB-8E46-4BCF-9CEF-FA2FB189B7C9}" type="sibTrans" cxnId="{09ADC9EA-FA12-4852-9717-F0243A8AAFB3}">
      <dgm:prSet/>
      <dgm:spPr/>
      <dgm:t>
        <a:bodyPr/>
        <a:lstStyle/>
        <a:p>
          <a:endParaRPr lang="de-DE"/>
        </a:p>
      </dgm:t>
    </dgm:pt>
    <dgm:pt modelId="{BDA85CD5-551B-4A3E-B9F2-1BDF3B2952C8}">
      <dgm:prSet custT="1"/>
      <dgm:spPr/>
      <dgm:t>
        <a:bodyPr/>
        <a:lstStyle/>
        <a:p>
          <a:r>
            <a:rPr lang="en-GB" sz="2400" noProof="0" dirty="0" smtClean="0"/>
            <a:t>operating support</a:t>
          </a:r>
          <a:endParaRPr lang="en-GB" sz="2400" noProof="0" dirty="0"/>
        </a:p>
      </dgm:t>
    </dgm:pt>
    <dgm:pt modelId="{C77F11EB-F62D-420E-A8F0-DB2ED095596B}" type="parTrans" cxnId="{0C1F9219-5158-4D5F-8DE5-2865E78B8D12}">
      <dgm:prSet/>
      <dgm:spPr/>
      <dgm:t>
        <a:bodyPr/>
        <a:lstStyle/>
        <a:p>
          <a:endParaRPr lang="de-DE"/>
        </a:p>
      </dgm:t>
    </dgm:pt>
    <dgm:pt modelId="{7E8A0471-70C9-4A65-9034-0B1FCC81A670}" type="sibTrans" cxnId="{0C1F9219-5158-4D5F-8DE5-2865E78B8D12}">
      <dgm:prSet/>
      <dgm:spPr/>
      <dgm:t>
        <a:bodyPr/>
        <a:lstStyle/>
        <a:p>
          <a:endParaRPr lang="de-DE"/>
        </a:p>
      </dgm:t>
    </dgm:pt>
    <dgm:pt modelId="{684E6418-0C08-43BB-A6F9-0DB05CC7C113}">
      <dgm:prSet custT="1"/>
      <dgm:spPr/>
      <dgm:t>
        <a:bodyPr/>
        <a:lstStyle/>
        <a:p>
          <a:r>
            <a:rPr lang="en-GB" sz="2400" noProof="0" dirty="0" smtClean="0"/>
            <a:t>soft loans</a:t>
          </a:r>
          <a:endParaRPr lang="en-GB" sz="2400" noProof="0" dirty="0"/>
        </a:p>
      </dgm:t>
    </dgm:pt>
    <dgm:pt modelId="{BBA267D0-FCA6-48CD-A383-8EE18241D372}" type="parTrans" cxnId="{CCB6D5C8-D8E1-4351-99DF-D41884F7549A}">
      <dgm:prSet/>
      <dgm:spPr/>
      <dgm:t>
        <a:bodyPr/>
        <a:lstStyle/>
        <a:p>
          <a:endParaRPr lang="de-DE"/>
        </a:p>
      </dgm:t>
    </dgm:pt>
    <dgm:pt modelId="{F296FC71-557E-44D0-B80B-FDA7015966F0}" type="sibTrans" cxnId="{CCB6D5C8-D8E1-4351-99DF-D41884F7549A}">
      <dgm:prSet/>
      <dgm:spPr/>
      <dgm:t>
        <a:bodyPr/>
        <a:lstStyle/>
        <a:p>
          <a:endParaRPr lang="de-DE"/>
        </a:p>
      </dgm:t>
    </dgm:pt>
    <dgm:pt modelId="{21C9A79B-9EC8-401C-B81A-85E5E40B80B8}">
      <dgm:prSet custT="1"/>
      <dgm:spPr/>
      <dgm:t>
        <a:bodyPr/>
        <a:lstStyle/>
        <a:p>
          <a:r>
            <a:rPr lang="en-GB" sz="2400" noProof="0" dirty="0" smtClean="0"/>
            <a:t>fiscal incentives</a:t>
          </a:r>
          <a:endParaRPr lang="en-GB" sz="2400" noProof="0" dirty="0"/>
        </a:p>
      </dgm:t>
    </dgm:pt>
    <dgm:pt modelId="{CFFA0AD9-2574-4585-AFB0-29910E4C8494}" type="parTrans" cxnId="{7FC65C6B-8CDD-49A5-966F-88E226A5D59E}">
      <dgm:prSet/>
      <dgm:spPr/>
      <dgm:t>
        <a:bodyPr/>
        <a:lstStyle/>
        <a:p>
          <a:endParaRPr lang="de-DE"/>
        </a:p>
      </dgm:t>
    </dgm:pt>
    <dgm:pt modelId="{EF80704C-23D4-4D07-B944-E2A60A4B959F}" type="sibTrans" cxnId="{7FC65C6B-8CDD-49A5-966F-88E226A5D59E}">
      <dgm:prSet/>
      <dgm:spPr/>
      <dgm:t>
        <a:bodyPr/>
        <a:lstStyle/>
        <a:p>
          <a:endParaRPr lang="de-DE"/>
        </a:p>
      </dgm:t>
    </dgm:pt>
    <dgm:pt modelId="{7159AB7F-F0D6-4573-A45F-3D5D4885593C}">
      <dgm:prSet custT="1"/>
      <dgm:spPr/>
      <dgm:t>
        <a:bodyPr/>
        <a:lstStyle/>
        <a:p>
          <a:r>
            <a:rPr lang="en-GB" sz="2400" noProof="0" dirty="0" smtClean="0"/>
            <a:t>support for research</a:t>
          </a:r>
          <a:endParaRPr lang="en-GB" sz="2400" noProof="0" dirty="0"/>
        </a:p>
      </dgm:t>
    </dgm:pt>
    <dgm:pt modelId="{40B07DCB-B594-4B64-9945-0A1D1CBAA13E}" type="parTrans" cxnId="{6C9D69D3-D63B-4D3E-AB19-1504910AAA41}">
      <dgm:prSet/>
      <dgm:spPr/>
      <dgm:t>
        <a:bodyPr/>
        <a:lstStyle/>
        <a:p>
          <a:endParaRPr lang="de-DE"/>
        </a:p>
      </dgm:t>
    </dgm:pt>
    <dgm:pt modelId="{25A35696-4EBE-48B1-9D6C-162CA0BB51B4}" type="sibTrans" cxnId="{6C9D69D3-D63B-4D3E-AB19-1504910AAA41}">
      <dgm:prSet/>
      <dgm:spPr/>
      <dgm:t>
        <a:bodyPr/>
        <a:lstStyle/>
        <a:p>
          <a:endParaRPr lang="de-DE"/>
        </a:p>
      </dgm:t>
    </dgm:pt>
    <dgm:pt modelId="{8A3B4D6A-15EF-40BE-B89C-65406C40EB25}">
      <dgm:prSet custT="1"/>
      <dgm:spPr/>
      <dgm:t>
        <a:bodyPr/>
        <a:lstStyle/>
        <a:p>
          <a:r>
            <a:rPr lang="en-GB" sz="2400" noProof="0" dirty="0" smtClean="0"/>
            <a:t>knowledge institutions</a:t>
          </a:r>
          <a:endParaRPr lang="en-GB" sz="2400" noProof="0" dirty="0"/>
        </a:p>
      </dgm:t>
    </dgm:pt>
    <dgm:pt modelId="{EF1BEF83-C2F4-48F4-8091-A8847A37EDAF}" type="parTrans" cxnId="{FDFA3ED6-1F1F-4DDF-B8DA-D167B985E2DA}">
      <dgm:prSet/>
      <dgm:spPr/>
      <dgm:t>
        <a:bodyPr/>
        <a:lstStyle/>
        <a:p>
          <a:endParaRPr lang="de-DE"/>
        </a:p>
      </dgm:t>
    </dgm:pt>
    <dgm:pt modelId="{E98767AF-F709-49DA-A574-03E638BA7846}" type="sibTrans" cxnId="{FDFA3ED6-1F1F-4DDF-B8DA-D167B985E2DA}">
      <dgm:prSet/>
      <dgm:spPr/>
      <dgm:t>
        <a:bodyPr/>
        <a:lstStyle/>
        <a:p>
          <a:endParaRPr lang="de-DE"/>
        </a:p>
      </dgm:t>
    </dgm:pt>
    <dgm:pt modelId="{F3658CDE-62F4-4BA9-950A-E00E3E1E7E82}">
      <dgm:prSet custT="1"/>
      <dgm:spPr/>
      <dgm:t>
        <a:bodyPr/>
        <a:lstStyle/>
        <a:p>
          <a:r>
            <a:rPr lang="en-GB" sz="2400" noProof="0" dirty="0" smtClean="0"/>
            <a:t>training</a:t>
          </a:r>
          <a:endParaRPr lang="en-GB" sz="2400" noProof="0" dirty="0"/>
        </a:p>
      </dgm:t>
    </dgm:pt>
    <dgm:pt modelId="{66A01479-B888-44A9-87D0-989525B3C919}" type="parTrans" cxnId="{9A687B76-6045-439A-A502-FAAE45658996}">
      <dgm:prSet/>
      <dgm:spPr/>
      <dgm:t>
        <a:bodyPr/>
        <a:lstStyle/>
        <a:p>
          <a:endParaRPr lang="de-DE"/>
        </a:p>
      </dgm:t>
    </dgm:pt>
    <dgm:pt modelId="{B9938755-CFCB-4EC8-88F6-7EDAD025B3B3}" type="sibTrans" cxnId="{9A687B76-6045-439A-A502-FAAE45658996}">
      <dgm:prSet/>
      <dgm:spPr/>
      <dgm:t>
        <a:bodyPr/>
        <a:lstStyle/>
        <a:p>
          <a:endParaRPr lang="de-DE"/>
        </a:p>
      </dgm:t>
    </dgm:pt>
    <dgm:pt modelId="{87C89F9D-0569-4D35-A843-49272E5A3F54}" type="pres">
      <dgm:prSet presAssocID="{E95D9C6F-8301-40BA-B38A-585EEF4219DA}" presName="diagram" presStyleCnt="0">
        <dgm:presLayoutVars>
          <dgm:dir/>
          <dgm:animLvl val="lvl"/>
          <dgm:resizeHandles val="exact"/>
        </dgm:presLayoutVars>
      </dgm:prSet>
      <dgm:spPr/>
    </dgm:pt>
    <dgm:pt modelId="{45C9B547-BECA-4229-A924-4F67EAEBF72E}" type="pres">
      <dgm:prSet presAssocID="{894B66FC-D2E4-4FFF-9BB6-43DD9127C96E}" presName="compNode" presStyleCnt="0"/>
      <dgm:spPr/>
    </dgm:pt>
    <dgm:pt modelId="{1E2C68A1-CAC4-4BCD-8823-12894BBEECAD}" type="pres">
      <dgm:prSet presAssocID="{894B66FC-D2E4-4FFF-9BB6-43DD9127C96E}" presName="childRect" presStyleLbl="bgAcc1" presStyleIdx="0" presStyleCnt="3" custScaleY="241320">
        <dgm:presLayoutVars>
          <dgm:bulletEnabled val="1"/>
        </dgm:presLayoutVars>
      </dgm:prSet>
      <dgm:spPr/>
      <dgm:t>
        <a:bodyPr/>
        <a:lstStyle/>
        <a:p>
          <a:endParaRPr lang="de-DE"/>
        </a:p>
      </dgm:t>
    </dgm:pt>
    <dgm:pt modelId="{397FFB2A-F924-4758-BAC9-411C17E0486D}" type="pres">
      <dgm:prSet presAssocID="{894B66FC-D2E4-4FFF-9BB6-43DD9127C96E}" presName="parentText" presStyleLbl="node1" presStyleIdx="0" presStyleCnt="0">
        <dgm:presLayoutVars>
          <dgm:chMax val="0"/>
          <dgm:bulletEnabled val="1"/>
        </dgm:presLayoutVars>
      </dgm:prSet>
      <dgm:spPr/>
      <dgm:t>
        <a:bodyPr/>
        <a:lstStyle/>
        <a:p>
          <a:endParaRPr lang="de-DE"/>
        </a:p>
      </dgm:t>
    </dgm:pt>
    <dgm:pt modelId="{C2505C35-0E22-4428-A84C-BB834229478E}" type="pres">
      <dgm:prSet presAssocID="{894B66FC-D2E4-4FFF-9BB6-43DD9127C96E}" presName="parentRect" presStyleLbl="alignNode1" presStyleIdx="0" presStyleCnt="3"/>
      <dgm:spPr/>
      <dgm:t>
        <a:bodyPr/>
        <a:lstStyle/>
        <a:p>
          <a:endParaRPr lang="de-DE"/>
        </a:p>
      </dgm:t>
    </dgm:pt>
    <dgm:pt modelId="{7CAE7ED3-3699-4911-BAC8-349E66E949CC}" type="pres">
      <dgm:prSet presAssocID="{894B66FC-D2E4-4FFF-9BB6-43DD9127C96E}" presName="adorn" presStyleLbl="fgAccFollowNode1" presStyleIdx="0" presStyleCnt="3"/>
      <dgm:spPr>
        <a:blipFill rotWithShape="0">
          <a:blip xmlns:r="http://schemas.openxmlformats.org/officeDocument/2006/relationships" r:embed="rId1"/>
          <a:stretch>
            <a:fillRect/>
          </a:stretch>
        </a:blipFill>
      </dgm:spPr>
    </dgm:pt>
    <dgm:pt modelId="{C0DF18BD-1887-4F12-8CB5-19746CAC5FFE}" type="pres">
      <dgm:prSet presAssocID="{693ECBFD-1B37-49E2-83D9-4D8E5CA4601A}" presName="sibTrans" presStyleLbl="sibTrans2D1" presStyleIdx="0" presStyleCnt="0"/>
      <dgm:spPr/>
      <dgm:t>
        <a:bodyPr/>
        <a:lstStyle/>
        <a:p>
          <a:endParaRPr lang="de-DE"/>
        </a:p>
      </dgm:t>
    </dgm:pt>
    <dgm:pt modelId="{68363AD6-9E80-4B0D-90FA-C17304F5A2F2}" type="pres">
      <dgm:prSet presAssocID="{E9EA79FE-3643-42B3-9487-11D7EF86A815}" presName="compNode" presStyleCnt="0"/>
      <dgm:spPr/>
    </dgm:pt>
    <dgm:pt modelId="{7DB2331D-7F5F-47BC-927F-3AA851498FD6}" type="pres">
      <dgm:prSet presAssocID="{E9EA79FE-3643-42B3-9487-11D7EF86A815}" presName="childRect" presStyleLbl="bgAcc1" presStyleIdx="1" presStyleCnt="3" custScaleY="241320">
        <dgm:presLayoutVars>
          <dgm:bulletEnabled val="1"/>
        </dgm:presLayoutVars>
      </dgm:prSet>
      <dgm:spPr/>
      <dgm:t>
        <a:bodyPr/>
        <a:lstStyle/>
        <a:p>
          <a:endParaRPr lang="de-DE"/>
        </a:p>
      </dgm:t>
    </dgm:pt>
    <dgm:pt modelId="{D9AC43B7-C019-43FD-998E-FC98856D2381}" type="pres">
      <dgm:prSet presAssocID="{E9EA79FE-3643-42B3-9487-11D7EF86A815}" presName="parentText" presStyleLbl="node1" presStyleIdx="0" presStyleCnt="0">
        <dgm:presLayoutVars>
          <dgm:chMax val="0"/>
          <dgm:bulletEnabled val="1"/>
        </dgm:presLayoutVars>
      </dgm:prSet>
      <dgm:spPr/>
      <dgm:t>
        <a:bodyPr/>
        <a:lstStyle/>
        <a:p>
          <a:endParaRPr lang="de-DE"/>
        </a:p>
      </dgm:t>
    </dgm:pt>
    <dgm:pt modelId="{5F66BA79-EB77-415F-87F8-157A99E8FEF3}" type="pres">
      <dgm:prSet presAssocID="{E9EA79FE-3643-42B3-9487-11D7EF86A815}" presName="parentRect" presStyleLbl="alignNode1" presStyleIdx="1" presStyleCnt="3"/>
      <dgm:spPr/>
      <dgm:t>
        <a:bodyPr/>
        <a:lstStyle/>
        <a:p>
          <a:endParaRPr lang="de-DE"/>
        </a:p>
      </dgm:t>
    </dgm:pt>
    <dgm:pt modelId="{5D6F5584-5343-4619-B676-D7C2A2A06B63}" type="pres">
      <dgm:prSet presAssocID="{E9EA79FE-3643-42B3-9487-11D7EF86A815}" presName="adorn" presStyleLbl="fgAccFollowNode1" presStyleIdx="1" presStyleCnt="3"/>
      <dgm:spPr>
        <a:blipFill rotWithShape="0">
          <a:blip xmlns:r="http://schemas.openxmlformats.org/officeDocument/2006/relationships" r:embed="rId2"/>
          <a:stretch>
            <a:fillRect/>
          </a:stretch>
        </a:blipFill>
      </dgm:spPr>
    </dgm:pt>
    <dgm:pt modelId="{E522B71F-FCBF-40BF-B571-AD246F6ABB7F}" type="pres">
      <dgm:prSet presAssocID="{E6620433-511E-4847-ACE4-A39707AC5EBF}" presName="sibTrans" presStyleLbl="sibTrans2D1" presStyleIdx="0" presStyleCnt="0"/>
      <dgm:spPr/>
      <dgm:t>
        <a:bodyPr/>
        <a:lstStyle/>
        <a:p>
          <a:endParaRPr lang="de-DE"/>
        </a:p>
      </dgm:t>
    </dgm:pt>
    <dgm:pt modelId="{A3D5BB65-CD03-4575-B0CB-ED5118F963AA}" type="pres">
      <dgm:prSet presAssocID="{FCC70380-12A1-4873-9E9F-2B79F37F6BC8}" presName="compNode" presStyleCnt="0"/>
      <dgm:spPr/>
    </dgm:pt>
    <dgm:pt modelId="{FECD0FB9-6499-4708-B58A-CA0A9006EC19}" type="pres">
      <dgm:prSet presAssocID="{FCC70380-12A1-4873-9E9F-2B79F37F6BC8}" presName="childRect" presStyleLbl="bgAcc1" presStyleIdx="2" presStyleCnt="3" custScaleY="241320">
        <dgm:presLayoutVars>
          <dgm:bulletEnabled val="1"/>
        </dgm:presLayoutVars>
      </dgm:prSet>
      <dgm:spPr/>
      <dgm:t>
        <a:bodyPr/>
        <a:lstStyle/>
        <a:p>
          <a:endParaRPr lang="de-DE"/>
        </a:p>
      </dgm:t>
    </dgm:pt>
    <dgm:pt modelId="{EBE2A553-5176-4AE0-A06B-AF192F8CB7B7}" type="pres">
      <dgm:prSet presAssocID="{FCC70380-12A1-4873-9E9F-2B79F37F6BC8}" presName="parentText" presStyleLbl="node1" presStyleIdx="0" presStyleCnt="0">
        <dgm:presLayoutVars>
          <dgm:chMax val="0"/>
          <dgm:bulletEnabled val="1"/>
        </dgm:presLayoutVars>
      </dgm:prSet>
      <dgm:spPr/>
      <dgm:t>
        <a:bodyPr/>
        <a:lstStyle/>
        <a:p>
          <a:endParaRPr lang="de-DE"/>
        </a:p>
      </dgm:t>
    </dgm:pt>
    <dgm:pt modelId="{3B31A68A-1994-48B5-92C1-B030E5DF6A6F}" type="pres">
      <dgm:prSet presAssocID="{FCC70380-12A1-4873-9E9F-2B79F37F6BC8}" presName="parentRect" presStyleLbl="alignNode1" presStyleIdx="2" presStyleCnt="3"/>
      <dgm:spPr/>
      <dgm:t>
        <a:bodyPr/>
        <a:lstStyle/>
        <a:p>
          <a:endParaRPr lang="de-DE"/>
        </a:p>
      </dgm:t>
    </dgm:pt>
    <dgm:pt modelId="{94432FE6-6BB1-4C8F-A2B7-0F47FD0F835B}" type="pres">
      <dgm:prSet presAssocID="{FCC70380-12A1-4873-9E9F-2B79F37F6BC8}" presName="adorn" presStyleLbl="fgAccFollowNode1" presStyleIdx="2" presStyleCnt="3"/>
      <dgm:spPr>
        <a:blipFill rotWithShape="0">
          <a:blip xmlns:r="http://schemas.openxmlformats.org/officeDocument/2006/relationships" r:embed="rId3"/>
          <a:stretch>
            <a:fillRect/>
          </a:stretch>
        </a:blipFill>
      </dgm:spPr>
    </dgm:pt>
  </dgm:ptLst>
  <dgm:cxnLst>
    <dgm:cxn modelId="{C1863C64-7150-4A10-AB6A-8BB30327FBFC}" srcId="{E95D9C6F-8301-40BA-B38A-585EEF4219DA}" destId="{FCC70380-12A1-4873-9E9F-2B79F37F6BC8}" srcOrd="2" destOrd="0" parTransId="{4FEBB11A-26AA-4ACC-B044-FAD57BEBD2CC}" sibTransId="{7C156587-F145-435A-9C85-2B107990AD7E}"/>
    <dgm:cxn modelId="{8BF3F7C7-DE07-4443-A19B-623078308B43}" type="presOf" srcId="{894B66FC-D2E4-4FFF-9BB6-43DD9127C96E}" destId="{C2505C35-0E22-4428-A84C-BB834229478E}" srcOrd="1" destOrd="0" presId="urn:microsoft.com/office/officeart/2005/8/layout/bList2"/>
    <dgm:cxn modelId="{58718439-15A1-4C75-9F14-0D888EB13C1F}" type="presOf" srcId="{FCC70380-12A1-4873-9E9F-2B79F37F6BC8}" destId="{EBE2A553-5176-4AE0-A06B-AF192F8CB7B7}" srcOrd="0" destOrd="0" presId="urn:microsoft.com/office/officeart/2005/8/layout/bList2"/>
    <dgm:cxn modelId="{47B5F5A3-55D0-42F9-BC97-AE4EED018A81}" type="presOf" srcId="{E6620433-511E-4847-ACE4-A39707AC5EBF}" destId="{E522B71F-FCBF-40BF-B571-AD246F6ABB7F}" srcOrd="0" destOrd="0" presId="urn:microsoft.com/office/officeart/2005/8/layout/bList2"/>
    <dgm:cxn modelId="{0E0CA16F-1DD0-47F1-8388-7F35EA93DCC9}" srcId="{FCC70380-12A1-4873-9E9F-2B79F37F6BC8}" destId="{62199487-CA9D-46CA-9643-44772A8C7D81}" srcOrd="0" destOrd="0" parTransId="{DF30E4C2-8CF6-497A-B71B-B7551A1C21E7}" sibTransId="{DFDEE878-241B-4719-BD82-72246FD0316E}"/>
    <dgm:cxn modelId="{4D328E89-BA00-40EF-8467-06682DCB8674}" type="presOf" srcId="{E95D9C6F-8301-40BA-B38A-585EEF4219DA}" destId="{87C89F9D-0569-4D35-A843-49272E5A3F54}" srcOrd="0" destOrd="0" presId="urn:microsoft.com/office/officeart/2005/8/layout/bList2"/>
    <dgm:cxn modelId="{9A687B76-6045-439A-A502-FAAE45658996}" srcId="{FCC70380-12A1-4873-9E9F-2B79F37F6BC8}" destId="{F3658CDE-62F4-4BA9-950A-E00E3E1E7E82}" srcOrd="3" destOrd="0" parTransId="{66A01479-B888-44A9-87D0-989525B3C919}" sibTransId="{B9938755-CFCB-4EC8-88F6-7EDAD025B3B3}"/>
    <dgm:cxn modelId="{0C1F9219-5158-4D5F-8DE5-2865E78B8D12}" srcId="{E9EA79FE-3643-42B3-9487-11D7EF86A815}" destId="{BDA85CD5-551B-4A3E-B9F2-1BDF3B2952C8}" srcOrd="1" destOrd="0" parTransId="{C77F11EB-F62D-420E-A8F0-DB2ED095596B}" sibTransId="{7E8A0471-70C9-4A65-9034-0B1FCC81A670}"/>
    <dgm:cxn modelId="{A7E5E2EE-D598-4FDF-9E34-C73B94AD1111}" type="presOf" srcId="{BAE2FB2C-E7B7-4C3D-81FF-329AF1C09649}" destId="{1E2C68A1-CAC4-4BCD-8823-12894BBEECAD}" srcOrd="0" destOrd="1" presId="urn:microsoft.com/office/officeart/2005/8/layout/bList2"/>
    <dgm:cxn modelId="{391B0B27-A716-478F-8C57-5744B7FFE7EA}" srcId="{E95D9C6F-8301-40BA-B38A-585EEF4219DA}" destId="{E9EA79FE-3643-42B3-9487-11D7EF86A815}" srcOrd="1" destOrd="0" parTransId="{04CCC3F8-0C62-427F-8EA2-3F2674C4697C}" sibTransId="{E6620433-511E-4847-ACE4-A39707AC5EBF}"/>
    <dgm:cxn modelId="{2DC325EF-FD32-4D67-BFB2-17F918B20919}" srcId="{E95D9C6F-8301-40BA-B38A-585EEF4219DA}" destId="{894B66FC-D2E4-4FFF-9BB6-43DD9127C96E}" srcOrd="0" destOrd="0" parTransId="{6E23FFC0-FE56-4540-B3CA-9CC6D9764650}" sibTransId="{693ECBFD-1B37-49E2-83D9-4D8E5CA4601A}"/>
    <dgm:cxn modelId="{09ADC9EA-FA12-4852-9717-F0243A8AAFB3}" srcId="{894B66FC-D2E4-4FFF-9BB6-43DD9127C96E}" destId="{86812BDE-5D0F-4730-9ECE-343EE8DAFF21}" srcOrd="2" destOrd="0" parTransId="{B3A45096-38E1-4C68-8F67-465DC76F3D39}" sibTransId="{90ECB5CB-8E46-4BCF-9CEF-FA2FB189B7C9}"/>
    <dgm:cxn modelId="{1F9913BE-C833-47B9-9D17-2DF571D38673}" type="presOf" srcId="{BDA85CD5-551B-4A3E-B9F2-1BDF3B2952C8}" destId="{7DB2331D-7F5F-47BC-927F-3AA851498FD6}" srcOrd="0" destOrd="1" presId="urn:microsoft.com/office/officeart/2005/8/layout/bList2"/>
    <dgm:cxn modelId="{5DDED14A-0CBA-4915-ADDE-A48092ED6060}" srcId="{E9EA79FE-3643-42B3-9487-11D7EF86A815}" destId="{AFBC0D03-3306-4795-B290-7A8853B7BFE4}" srcOrd="0" destOrd="0" parTransId="{F5EDC6A5-1D6D-4510-8F15-06642F1E3CF0}" sibTransId="{AA0635D4-2DA4-48D4-BAD6-955014E21941}"/>
    <dgm:cxn modelId="{7EB91A60-7C99-4B9D-95A6-8E730E3FDE39}" type="presOf" srcId="{894B66FC-D2E4-4FFF-9BB6-43DD9127C96E}" destId="{397FFB2A-F924-4758-BAC9-411C17E0486D}" srcOrd="0" destOrd="0" presId="urn:microsoft.com/office/officeart/2005/8/layout/bList2"/>
    <dgm:cxn modelId="{861A95BB-5262-4DD7-97F1-A73AB2A78903}" type="presOf" srcId="{684E6418-0C08-43BB-A6F9-0DB05CC7C113}" destId="{7DB2331D-7F5F-47BC-927F-3AA851498FD6}" srcOrd="0" destOrd="2" presId="urn:microsoft.com/office/officeart/2005/8/layout/bList2"/>
    <dgm:cxn modelId="{CCB6D5C8-D8E1-4351-99DF-D41884F7549A}" srcId="{E9EA79FE-3643-42B3-9487-11D7EF86A815}" destId="{684E6418-0C08-43BB-A6F9-0DB05CC7C113}" srcOrd="2" destOrd="0" parTransId="{BBA267D0-FCA6-48CD-A383-8EE18241D372}" sibTransId="{F296FC71-557E-44D0-B80B-FDA7015966F0}"/>
    <dgm:cxn modelId="{154C0F68-28B2-404F-831E-BD0E07FE8085}" type="presOf" srcId="{7CB94614-09D0-4BD5-84B0-B07709409E22}" destId="{1E2C68A1-CAC4-4BCD-8823-12894BBEECAD}" srcOrd="0" destOrd="0" presId="urn:microsoft.com/office/officeart/2005/8/layout/bList2"/>
    <dgm:cxn modelId="{246BDCFC-0A96-46EB-BCFF-8B6A2523C7CA}" type="presOf" srcId="{FCC70380-12A1-4873-9E9F-2B79F37F6BC8}" destId="{3B31A68A-1994-48B5-92C1-B030E5DF6A6F}" srcOrd="1" destOrd="0" presId="urn:microsoft.com/office/officeart/2005/8/layout/bList2"/>
    <dgm:cxn modelId="{FDFA3ED6-1F1F-4DDF-B8DA-D167B985E2DA}" srcId="{FCC70380-12A1-4873-9E9F-2B79F37F6BC8}" destId="{8A3B4D6A-15EF-40BE-B89C-65406C40EB25}" srcOrd="2" destOrd="0" parTransId="{EF1BEF83-C2F4-48F4-8091-A8847A37EDAF}" sibTransId="{E98767AF-F709-49DA-A574-03E638BA7846}"/>
    <dgm:cxn modelId="{6C9D69D3-D63B-4D3E-AB19-1504910AAA41}" srcId="{FCC70380-12A1-4873-9E9F-2B79F37F6BC8}" destId="{7159AB7F-F0D6-4573-A45F-3D5D4885593C}" srcOrd="1" destOrd="0" parTransId="{40B07DCB-B594-4B64-9945-0A1D1CBAA13E}" sibTransId="{25A35696-4EBE-48B1-9D6C-162CA0BB51B4}"/>
    <dgm:cxn modelId="{676A0BF6-818C-4ECB-A7AF-3B4770CB411D}" type="presOf" srcId="{E9EA79FE-3643-42B3-9487-11D7EF86A815}" destId="{5F66BA79-EB77-415F-87F8-157A99E8FEF3}" srcOrd="1" destOrd="0" presId="urn:microsoft.com/office/officeart/2005/8/layout/bList2"/>
    <dgm:cxn modelId="{7FC65C6B-8CDD-49A5-966F-88E226A5D59E}" srcId="{E9EA79FE-3643-42B3-9487-11D7EF86A815}" destId="{21C9A79B-9EC8-401C-B81A-85E5E40B80B8}" srcOrd="3" destOrd="0" parTransId="{CFFA0AD9-2574-4585-AFB0-29910E4C8494}" sibTransId="{EF80704C-23D4-4D07-B944-E2A60A4B959F}"/>
    <dgm:cxn modelId="{F65670A3-0FFB-46F8-9D7C-620032BF652A}" type="presOf" srcId="{8A3B4D6A-15EF-40BE-B89C-65406C40EB25}" destId="{FECD0FB9-6499-4708-B58A-CA0A9006EC19}" srcOrd="0" destOrd="2" presId="urn:microsoft.com/office/officeart/2005/8/layout/bList2"/>
    <dgm:cxn modelId="{64EDE53F-E742-49D7-97C7-6A325A01D01C}" type="presOf" srcId="{86812BDE-5D0F-4730-9ECE-343EE8DAFF21}" destId="{1E2C68A1-CAC4-4BCD-8823-12894BBEECAD}" srcOrd="0" destOrd="2" presId="urn:microsoft.com/office/officeart/2005/8/layout/bList2"/>
    <dgm:cxn modelId="{04A93866-2058-4E8B-8FA2-F0D12EB3F151}" srcId="{894B66FC-D2E4-4FFF-9BB6-43DD9127C96E}" destId="{7CB94614-09D0-4BD5-84B0-B07709409E22}" srcOrd="0" destOrd="0" parTransId="{6D60727A-F5B0-47C2-9D75-5B70A2109CCC}" sibTransId="{42C35674-220F-4A7F-972C-9B1CA042739C}"/>
    <dgm:cxn modelId="{201DC431-75F1-4CF7-A3D6-9B09E5744CB9}" type="presOf" srcId="{E9EA79FE-3643-42B3-9487-11D7EF86A815}" destId="{D9AC43B7-C019-43FD-998E-FC98856D2381}" srcOrd="0" destOrd="0" presId="urn:microsoft.com/office/officeart/2005/8/layout/bList2"/>
    <dgm:cxn modelId="{2B5FF45E-5844-4A36-988F-2A8F05C58353}" srcId="{894B66FC-D2E4-4FFF-9BB6-43DD9127C96E}" destId="{BAE2FB2C-E7B7-4C3D-81FF-329AF1C09649}" srcOrd="1" destOrd="0" parTransId="{DD5922F3-E5FC-4617-9063-F884792DEED1}" sibTransId="{92DB9B50-4FA5-46AA-A6B0-9E3C25B4455C}"/>
    <dgm:cxn modelId="{D1DA4FBA-A750-4E6A-A50D-4E0E76D679F4}" type="presOf" srcId="{F3658CDE-62F4-4BA9-950A-E00E3E1E7E82}" destId="{FECD0FB9-6499-4708-B58A-CA0A9006EC19}" srcOrd="0" destOrd="3" presId="urn:microsoft.com/office/officeart/2005/8/layout/bList2"/>
    <dgm:cxn modelId="{1939F136-6269-44FD-8F5B-42F4C01B3A28}" type="presOf" srcId="{62199487-CA9D-46CA-9643-44772A8C7D81}" destId="{FECD0FB9-6499-4708-B58A-CA0A9006EC19}" srcOrd="0" destOrd="0" presId="urn:microsoft.com/office/officeart/2005/8/layout/bList2"/>
    <dgm:cxn modelId="{342204F9-915E-4D37-9B63-03C51E2B564A}" type="presOf" srcId="{7159AB7F-F0D6-4573-A45F-3D5D4885593C}" destId="{FECD0FB9-6499-4708-B58A-CA0A9006EC19}" srcOrd="0" destOrd="1" presId="urn:microsoft.com/office/officeart/2005/8/layout/bList2"/>
    <dgm:cxn modelId="{D4383470-6108-4553-8506-7C6DD74F9FFA}" type="presOf" srcId="{21C9A79B-9EC8-401C-B81A-85E5E40B80B8}" destId="{7DB2331D-7F5F-47BC-927F-3AA851498FD6}" srcOrd="0" destOrd="3" presId="urn:microsoft.com/office/officeart/2005/8/layout/bList2"/>
    <dgm:cxn modelId="{C0036C07-C5BB-4F2B-BB63-03D451057D4B}" type="presOf" srcId="{693ECBFD-1B37-49E2-83D9-4D8E5CA4601A}" destId="{C0DF18BD-1887-4F12-8CB5-19746CAC5FFE}" srcOrd="0" destOrd="0" presId="urn:microsoft.com/office/officeart/2005/8/layout/bList2"/>
    <dgm:cxn modelId="{AA405BC8-A98C-4D48-ABD3-30EE006B3E4E}" type="presOf" srcId="{AFBC0D03-3306-4795-B290-7A8853B7BFE4}" destId="{7DB2331D-7F5F-47BC-927F-3AA851498FD6}" srcOrd="0" destOrd="0" presId="urn:microsoft.com/office/officeart/2005/8/layout/bList2"/>
    <dgm:cxn modelId="{EE755F58-6CB6-433A-908B-FD4FB1AE28D0}" type="presParOf" srcId="{87C89F9D-0569-4D35-A843-49272E5A3F54}" destId="{45C9B547-BECA-4229-A924-4F67EAEBF72E}" srcOrd="0" destOrd="0" presId="urn:microsoft.com/office/officeart/2005/8/layout/bList2"/>
    <dgm:cxn modelId="{901AE229-2F2E-422A-B8F1-FAA9D25CDA1F}" type="presParOf" srcId="{45C9B547-BECA-4229-A924-4F67EAEBF72E}" destId="{1E2C68A1-CAC4-4BCD-8823-12894BBEECAD}" srcOrd="0" destOrd="0" presId="urn:microsoft.com/office/officeart/2005/8/layout/bList2"/>
    <dgm:cxn modelId="{26608BBC-507A-4610-9DD5-26FC76939712}" type="presParOf" srcId="{45C9B547-BECA-4229-A924-4F67EAEBF72E}" destId="{397FFB2A-F924-4758-BAC9-411C17E0486D}" srcOrd="1" destOrd="0" presId="urn:microsoft.com/office/officeart/2005/8/layout/bList2"/>
    <dgm:cxn modelId="{3BD574C3-13C4-4DE6-9723-F0C3C9C15EE5}" type="presParOf" srcId="{45C9B547-BECA-4229-A924-4F67EAEBF72E}" destId="{C2505C35-0E22-4428-A84C-BB834229478E}" srcOrd="2" destOrd="0" presId="urn:microsoft.com/office/officeart/2005/8/layout/bList2"/>
    <dgm:cxn modelId="{EB0C4938-3D60-49C8-B534-11EEE9DD130A}" type="presParOf" srcId="{45C9B547-BECA-4229-A924-4F67EAEBF72E}" destId="{7CAE7ED3-3699-4911-BAC8-349E66E949CC}" srcOrd="3" destOrd="0" presId="urn:microsoft.com/office/officeart/2005/8/layout/bList2"/>
    <dgm:cxn modelId="{81A870F0-063A-42F9-ACDF-F52E47C76600}" type="presParOf" srcId="{87C89F9D-0569-4D35-A843-49272E5A3F54}" destId="{C0DF18BD-1887-4F12-8CB5-19746CAC5FFE}" srcOrd="1" destOrd="0" presId="urn:microsoft.com/office/officeart/2005/8/layout/bList2"/>
    <dgm:cxn modelId="{3F78002A-65A3-4B9B-869B-58C639BB4E54}" type="presParOf" srcId="{87C89F9D-0569-4D35-A843-49272E5A3F54}" destId="{68363AD6-9E80-4B0D-90FA-C17304F5A2F2}" srcOrd="2" destOrd="0" presId="urn:microsoft.com/office/officeart/2005/8/layout/bList2"/>
    <dgm:cxn modelId="{E9F83BE9-B611-45D0-885E-B36E58F42679}" type="presParOf" srcId="{68363AD6-9E80-4B0D-90FA-C17304F5A2F2}" destId="{7DB2331D-7F5F-47BC-927F-3AA851498FD6}" srcOrd="0" destOrd="0" presId="urn:microsoft.com/office/officeart/2005/8/layout/bList2"/>
    <dgm:cxn modelId="{A4B822C8-7077-47B8-869F-6D6B2509FDFF}" type="presParOf" srcId="{68363AD6-9E80-4B0D-90FA-C17304F5A2F2}" destId="{D9AC43B7-C019-43FD-998E-FC98856D2381}" srcOrd="1" destOrd="0" presId="urn:microsoft.com/office/officeart/2005/8/layout/bList2"/>
    <dgm:cxn modelId="{9226A415-F86E-450C-8DC9-D3358FCB5323}" type="presParOf" srcId="{68363AD6-9E80-4B0D-90FA-C17304F5A2F2}" destId="{5F66BA79-EB77-415F-87F8-157A99E8FEF3}" srcOrd="2" destOrd="0" presId="urn:microsoft.com/office/officeart/2005/8/layout/bList2"/>
    <dgm:cxn modelId="{655AAB00-FA87-40F9-B770-C67769FEB017}" type="presParOf" srcId="{68363AD6-9E80-4B0D-90FA-C17304F5A2F2}" destId="{5D6F5584-5343-4619-B676-D7C2A2A06B63}" srcOrd="3" destOrd="0" presId="urn:microsoft.com/office/officeart/2005/8/layout/bList2"/>
    <dgm:cxn modelId="{7A146BFF-DC08-4BA4-80A0-650A8E58C058}" type="presParOf" srcId="{87C89F9D-0569-4D35-A843-49272E5A3F54}" destId="{E522B71F-FCBF-40BF-B571-AD246F6ABB7F}" srcOrd="3" destOrd="0" presId="urn:microsoft.com/office/officeart/2005/8/layout/bList2"/>
    <dgm:cxn modelId="{8042235A-DBCC-48AE-9347-2B62C4E9AB2C}" type="presParOf" srcId="{87C89F9D-0569-4D35-A843-49272E5A3F54}" destId="{A3D5BB65-CD03-4575-B0CB-ED5118F963AA}" srcOrd="4" destOrd="0" presId="urn:microsoft.com/office/officeart/2005/8/layout/bList2"/>
    <dgm:cxn modelId="{1F61BAA3-3EA6-4DFC-AE98-0EF59A274B1E}" type="presParOf" srcId="{A3D5BB65-CD03-4575-B0CB-ED5118F963AA}" destId="{FECD0FB9-6499-4708-B58A-CA0A9006EC19}" srcOrd="0" destOrd="0" presId="urn:microsoft.com/office/officeart/2005/8/layout/bList2"/>
    <dgm:cxn modelId="{732CD06C-229D-402B-A4CD-AFB2D1D45C69}" type="presParOf" srcId="{A3D5BB65-CD03-4575-B0CB-ED5118F963AA}" destId="{EBE2A553-5176-4AE0-A06B-AF192F8CB7B7}" srcOrd="1" destOrd="0" presId="urn:microsoft.com/office/officeart/2005/8/layout/bList2"/>
    <dgm:cxn modelId="{8BC780EB-6108-4787-844C-B695EA9D9286}" type="presParOf" srcId="{A3D5BB65-CD03-4575-B0CB-ED5118F963AA}" destId="{3B31A68A-1994-48B5-92C1-B030E5DF6A6F}" srcOrd="2" destOrd="0" presId="urn:microsoft.com/office/officeart/2005/8/layout/bList2"/>
    <dgm:cxn modelId="{8A97BC43-CD1F-4A0F-916C-951A719B9F85}" type="presParOf" srcId="{A3D5BB65-CD03-4575-B0CB-ED5118F963AA}" destId="{94432FE6-6BB1-4C8F-A2B7-0F47FD0F835B}"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D8609B-7C43-4E7B-B241-1387C9BD6B97}">
      <dsp:nvSpPr>
        <dsp:cNvPr id="0" name=""/>
        <dsp:cNvSpPr/>
      </dsp:nvSpPr>
      <dsp:spPr>
        <a:xfrm>
          <a:off x="3285" y="0"/>
          <a:ext cx="1297937" cy="4912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AT</a:t>
          </a:r>
        </a:p>
        <a:p>
          <a:pPr lvl="0" algn="ctr" defTabSz="844550">
            <a:lnSpc>
              <a:spcPct val="90000"/>
            </a:lnSpc>
            <a:spcBef>
              <a:spcPct val="0"/>
            </a:spcBef>
            <a:spcAft>
              <a:spcPct val="35000"/>
            </a:spcAft>
          </a:pPr>
          <a:r>
            <a:rPr lang="de-DE" sz="1900" kern="1200" dirty="0" err="1" smtClean="0"/>
            <a:t>Ansfelden</a:t>
          </a:r>
          <a:endParaRPr lang="de-DE" sz="1900" kern="1200" dirty="0"/>
        </a:p>
      </dsp:txBody>
      <dsp:txXfrm>
        <a:off x="3285" y="0"/>
        <a:ext cx="1297937" cy="1473696"/>
      </dsp:txXfrm>
    </dsp:sp>
    <dsp:sp modelId="{C62D57AD-C416-490B-A4C7-AEFFBFD87FC4}">
      <dsp:nvSpPr>
        <dsp:cNvPr id="0" name=""/>
        <dsp:cNvSpPr/>
      </dsp:nvSpPr>
      <dsp:spPr>
        <a:xfrm>
          <a:off x="1398567" y="0"/>
          <a:ext cx="1297937" cy="4912320"/>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CZ</a:t>
          </a:r>
        </a:p>
        <a:p>
          <a:pPr lvl="0" algn="ctr" defTabSz="844550">
            <a:lnSpc>
              <a:spcPct val="90000"/>
            </a:lnSpc>
            <a:spcBef>
              <a:spcPct val="0"/>
            </a:spcBef>
            <a:spcAft>
              <a:spcPct val="35000"/>
            </a:spcAft>
          </a:pPr>
          <a:r>
            <a:rPr lang="de-DE" sz="1900" kern="1200" dirty="0" err="1" smtClean="0"/>
            <a:t>Litomerice</a:t>
          </a:r>
          <a:endParaRPr lang="de-DE" sz="1900" kern="1200" dirty="0"/>
        </a:p>
      </dsp:txBody>
      <dsp:txXfrm>
        <a:off x="1398567" y="0"/>
        <a:ext cx="1297937" cy="1473696"/>
      </dsp:txXfrm>
    </dsp:sp>
    <dsp:sp modelId="{E83871BB-055C-4EF0-8DBD-483DC0B200EA}">
      <dsp:nvSpPr>
        <dsp:cNvPr id="0" name=""/>
        <dsp:cNvSpPr/>
      </dsp:nvSpPr>
      <dsp:spPr>
        <a:xfrm>
          <a:off x="2808309" y="0"/>
          <a:ext cx="1297937" cy="4912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DK</a:t>
          </a:r>
        </a:p>
        <a:p>
          <a:pPr lvl="0" algn="ctr" defTabSz="844550">
            <a:lnSpc>
              <a:spcPct val="90000"/>
            </a:lnSpc>
            <a:spcBef>
              <a:spcPct val="0"/>
            </a:spcBef>
            <a:spcAft>
              <a:spcPct val="35000"/>
            </a:spcAft>
          </a:pPr>
          <a:r>
            <a:rPr lang="de-DE" sz="1900" kern="1200" dirty="0" err="1" smtClean="0"/>
            <a:t>Helsingor</a:t>
          </a:r>
          <a:endParaRPr lang="de-DE" sz="1900" kern="1200" dirty="0"/>
        </a:p>
      </dsp:txBody>
      <dsp:txXfrm>
        <a:off x="2808309" y="0"/>
        <a:ext cx="1297937" cy="1473696"/>
      </dsp:txXfrm>
    </dsp:sp>
    <dsp:sp modelId="{302FE06F-C5E8-43B3-BEEC-24A733A193D8}">
      <dsp:nvSpPr>
        <dsp:cNvPr id="0" name=""/>
        <dsp:cNvSpPr/>
      </dsp:nvSpPr>
      <dsp:spPr>
        <a:xfrm>
          <a:off x="4189132" y="0"/>
          <a:ext cx="1297937" cy="4912320"/>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DE</a:t>
          </a:r>
        </a:p>
        <a:p>
          <a:pPr lvl="0" algn="ctr" defTabSz="844550">
            <a:lnSpc>
              <a:spcPct val="90000"/>
            </a:lnSpc>
            <a:spcBef>
              <a:spcPct val="0"/>
            </a:spcBef>
            <a:spcAft>
              <a:spcPct val="35000"/>
            </a:spcAft>
          </a:pPr>
          <a:r>
            <a:rPr lang="de-DE" sz="1900" kern="1200" dirty="0" smtClean="0"/>
            <a:t>Herten</a:t>
          </a:r>
          <a:endParaRPr lang="de-DE" sz="1900" kern="1200" dirty="0"/>
        </a:p>
      </dsp:txBody>
      <dsp:txXfrm>
        <a:off x="4189132" y="0"/>
        <a:ext cx="1297937" cy="1473696"/>
      </dsp:txXfrm>
    </dsp:sp>
    <dsp:sp modelId="{E326CAE8-18CD-49FB-9436-65F7910EA6A6}">
      <dsp:nvSpPr>
        <dsp:cNvPr id="0" name=""/>
        <dsp:cNvSpPr/>
      </dsp:nvSpPr>
      <dsp:spPr>
        <a:xfrm>
          <a:off x="5584415" y="0"/>
          <a:ext cx="1297937" cy="4912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PT</a:t>
          </a:r>
        </a:p>
        <a:p>
          <a:pPr lvl="0" algn="ctr" defTabSz="844550">
            <a:lnSpc>
              <a:spcPct val="90000"/>
            </a:lnSpc>
            <a:spcBef>
              <a:spcPct val="0"/>
            </a:spcBef>
            <a:spcAft>
              <a:spcPct val="35000"/>
            </a:spcAft>
          </a:pPr>
          <a:r>
            <a:rPr lang="de-DE" sz="1900" kern="1200" dirty="0" err="1" smtClean="0"/>
            <a:t>Matosinhos</a:t>
          </a:r>
          <a:endParaRPr lang="de-DE" sz="1900" kern="1200" dirty="0"/>
        </a:p>
      </dsp:txBody>
      <dsp:txXfrm>
        <a:off x="5584415" y="0"/>
        <a:ext cx="1297937" cy="1473696"/>
      </dsp:txXfrm>
    </dsp:sp>
    <dsp:sp modelId="{9F3F2E1B-BEE8-4759-9498-0A2F76D83D40}">
      <dsp:nvSpPr>
        <dsp:cNvPr id="0" name=""/>
        <dsp:cNvSpPr/>
      </dsp:nvSpPr>
      <dsp:spPr>
        <a:xfrm>
          <a:off x="6982982" y="0"/>
          <a:ext cx="1297937" cy="4912320"/>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RO</a:t>
          </a:r>
        </a:p>
        <a:p>
          <a:pPr lvl="0" algn="ctr" defTabSz="844550">
            <a:lnSpc>
              <a:spcPct val="90000"/>
            </a:lnSpc>
            <a:spcBef>
              <a:spcPct val="0"/>
            </a:spcBef>
            <a:spcAft>
              <a:spcPct val="35000"/>
            </a:spcAft>
          </a:pPr>
          <a:r>
            <a:rPr lang="de-DE" sz="1900" kern="1200" dirty="0" err="1" smtClean="0"/>
            <a:t>Brasov</a:t>
          </a:r>
          <a:endParaRPr lang="de-DE" sz="1900" kern="1200" dirty="0"/>
        </a:p>
      </dsp:txBody>
      <dsp:txXfrm>
        <a:off x="6982982" y="0"/>
        <a:ext cx="1297937" cy="14736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2C68A1-CAC4-4BCD-8823-12894BBEECAD}">
      <dsp:nvSpPr>
        <dsp:cNvPr id="0" name=""/>
        <dsp:cNvSpPr/>
      </dsp:nvSpPr>
      <dsp:spPr>
        <a:xfrm>
          <a:off x="5742" y="286152"/>
          <a:ext cx="2480430" cy="446825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GB" sz="2400" kern="1200" noProof="0" dirty="0" smtClean="0"/>
            <a:t>obligations</a:t>
          </a:r>
          <a:r>
            <a:rPr lang="en-GB" sz="2400" kern="1200" dirty="0" smtClean="0"/>
            <a:t> on heat generation</a:t>
          </a:r>
          <a:endParaRPr lang="en-GB" sz="2400" kern="1200" dirty="0"/>
        </a:p>
        <a:p>
          <a:pPr marL="228600" lvl="1" indent="-228600" algn="l" defTabSz="1066800">
            <a:lnSpc>
              <a:spcPct val="90000"/>
            </a:lnSpc>
            <a:spcBef>
              <a:spcPct val="0"/>
            </a:spcBef>
            <a:spcAft>
              <a:spcPct val="15000"/>
            </a:spcAft>
            <a:buChar char="••"/>
          </a:pPr>
          <a:r>
            <a:rPr lang="en-GB" sz="2400" kern="1200" dirty="0" smtClean="0"/>
            <a:t>obligations on consumers</a:t>
          </a:r>
          <a:endParaRPr lang="en-GB" sz="2400" kern="1200" dirty="0"/>
        </a:p>
        <a:p>
          <a:pPr marL="228600" lvl="1" indent="-228600" algn="l" defTabSz="1066800">
            <a:lnSpc>
              <a:spcPct val="90000"/>
            </a:lnSpc>
            <a:spcBef>
              <a:spcPct val="0"/>
            </a:spcBef>
            <a:spcAft>
              <a:spcPct val="15000"/>
            </a:spcAft>
            <a:buChar char="••"/>
          </a:pPr>
          <a:r>
            <a:rPr lang="en-GB" sz="2400" kern="1200" dirty="0" smtClean="0"/>
            <a:t>obligation on buildings</a:t>
          </a:r>
          <a:endParaRPr lang="en-GB" sz="2400" kern="1200" dirty="0"/>
        </a:p>
      </dsp:txBody>
      <dsp:txXfrm>
        <a:off x="5742" y="286152"/>
        <a:ext cx="2480430" cy="4468254"/>
      </dsp:txXfrm>
    </dsp:sp>
    <dsp:sp modelId="{C2505C35-0E22-4428-A84C-BB834229478E}">
      <dsp:nvSpPr>
        <dsp:cNvPr id="0" name=""/>
        <dsp:cNvSpPr/>
      </dsp:nvSpPr>
      <dsp:spPr>
        <a:xfrm>
          <a:off x="5742" y="3446074"/>
          <a:ext cx="2480430" cy="7961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en-US" sz="2600" kern="1200" dirty="0" smtClean="0"/>
            <a:t>command-and-control</a:t>
          </a:r>
          <a:endParaRPr lang="de-DE" sz="2600" kern="1200" dirty="0"/>
        </a:p>
      </dsp:txBody>
      <dsp:txXfrm>
        <a:off x="5742" y="3446074"/>
        <a:ext cx="1746782" cy="796183"/>
      </dsp:txXfrm>
    </dsp:sp>
    <dsp:sp modelId="{7CAE7ED3-3699-4911-BAC8-349E66E949CC}">
      <dsp:nvSpPr>
        <dsp:cNvPr id="0" name=""/>
        <dsp:cNvSpPr/>
      </dsp:nvSpPr>
      <dsp:spPr>
        <a:xfrm>
          <a:off x="1822692" y="3572540"/>
          <a:ext cx="868150" cy="868150"/>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B2331D-7F5F-47BC-927F-3AA851498FD6}">
      <dsp:nvSpPr>
        <dsp:cNvPr id="0" name=""/>
        <dsp:cNvSpPr/>
      </dsp:nvSpPr>
      <dsp:spPr>
        <a:xfrm>
          <a:off x="2905921" y="286152"/>
          <a:ext cx="2480430" cy="446825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GB" sz="2400" kern="1200" noProof="0" dirty="0" smtClean="0"/>
            <a:t>direct investment support</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operating support</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soft loans</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fiscal incentives</a:t>
          </a:r>
          <a:endParaRPr lang="en-GB" sz="2400" kern="1200" noProof="0" dirty="0"/>
        </a:p>
      </dsp:txBody>
      <dsp:txXfrm>
        <a:off x="2905921" y="286152"/>
        <a:ext cx="2480430" cy="4468254"/>
      </dsp:txXfrm>
    </dsp:sp>
    <dsp:sp modelId="{5F66BA79-EB77-415F-87F8-157A99E8FEF3}">
      <dsp:nvSpPr>
        <dsp:cNvPr id="0" name=""/>
        <dsp:cNvSpPr/>
      </dsp:nvSpPr>
      <dsp:spPr>
        <a:xfrm>
          <a:off x="2905921" y="3446074"/>
          <a:ext cx="2480430" cy="7961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en-US" sz="2600" kern="1200" dirty="0" smtClean="0"/>
            <a:t>incentive regulation</a:t>
          </a:r>
          <a:endParaRPr lang="de-DE" sz="2600" kern="1200" dirty="0"/>
        </a:p>
      </dsp:txBody>
      <dsp:txXfrm>
        <a:off x="2905921" y="3446074"/>
        <a:ext cx="1746782" cy="796183"/>
      </dsp:txXfrm>
    </dsp:sp>
    <dsp:sp modelId="{5D6F5584-5343-4619-B676-D7C2A2A06B63}">
      <dsp:nvSpPr>
        <dsp:cNvPr id="0" name=""/>
        <dsp:cNvSpPr/>
      </dsp:nvSpPr>
      <dsp:spPr>
        <a:xfrm>
          <a:off x="4722871" y="3572540"/>
          <a:ext cx="868150" cy="868150"/>
        </a:xfrm>
        <a:prstGeom prst="ellipse">
          <a:avLst/>
        </a:prstGeom>
        <a:blipFill rotWithShape="0">
          <a:blip xmlns:r="http://schemas.openxmlformats.org/officeDocument/2006/relationships" r:embed="rId2"/>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CD0FB9-6499-4708-B58A-CA0A9006EC19}">
      <dsp:nvSpPr>
        <dsp:cNvPr id="0" name=""/>
        <dsp:cNvSpPr/>
      </dsp:nvSpPr>
      <dsp:spPr>
        <a:xfrm>
          <a:off x="5806100" y="286152"/>
          <a:ext cx="2480430" cy="446825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GB" sz="2400" kern="1200" noProof="0" dirty="0" smtClean="0"/>
            <a:t>information campaigns</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support for research</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knowledge institutions</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training</a:t>
          </a:r>
          <a:endParaRPr lang="en-GB" sz="2400" kern="1200" noProof="0" dirty="0"/>
        </a:p>
      </dsp:txBody>
      <dsp:txXfrm>
        <a:off x="5806100" y="286152"/>
        <a:ext cx="2480430" cy="4468254"/>
      </dsp:txXfrm>
    </dsp:sp>
    <dsp:sp modelId="{3B31A68A-1994-48B5-92C1-B030E5DF6A6F}">
      <dsp:nvSpPr>
        <dsp:cNvPr id="0" name=""/>
        <dsp:cNvSpPr/>
      </dsp:nvSpPr>
      <dsp:spPr>
        <a:xfrm>
          <a:off x="5806100" y="3446074"/>
          <a:ext cx="2480430" cy="7961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en-US" sz="2600" kern="1200" dirty="0" smtClean="0"/>
            <a:t>knowledge building</a:t>
          </a:r>
          <a:endParaRPr lang="de-DE" sz="2600" kern="1200" dirty="0"/>
        </a:p>
      </dsp:txBody>
      <dsp:txXfrm>
        <a:off x="5806100" y="3446074"/>
        <a:ext cx="1746782" cy="796183"/>
      </dsp:txXfrm>
    </dsp:sp>
    <dsp:sp modelId="{94432FE6-6BB1-4C8F-A2B7-0F47FD0F835B}">
      <dsp:nvSpPr>
        <dsp:cNvPr id="0" name=""/>
        <dsp:cNvSpPr/>
      </dsp:nvSpPr>
      <dsp:spPr>
        <a:xfrm>
          <a:off x="7623050" y="3572540"/>
          <a:ext cx="868150" cy="868150"/>
        </a:xfrm>
        <a:prstGeom prst="ellipse">
          <a:avLst/>
        </a:prstGeom>
        <a:blipFill rotWithShape="0">
          <a:blip xmlns:r="http://schemas.openxmlformats.org/officeDocument/2006/relationships" r:embed="rId3"/>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74D706-D711-4E24-B673-DEC17839677B}" type="datetimeFigureOut">
              <a:rPr lang="en-GB" smtClean="0"/>
              <a:pPr/>
              <a:t>25/07/2017</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03EF4-D2AA-4C1D-9AE4-D27F299B1470}" type="slidenum">
              <a:rPr lang="en-GB" smtClean="0"/>
              <a:pPr/>
              <a:t>‹Nr.›</a:t>
            </a:fld>
            <a:endParaRPr lang="en-GB"/>
          </a:p>
        </p:txBody>
      </p:sp>
    </p:spTree>
    <p:extLst>
      <p:ext uri="{BB962C8B-B14F-4D97-AF65-F5344CB8AC3E}">
        <p14:creationId xmlns="" xmlns:p14="http://schemas.microsoft.com/office/powerpoint/2010/main" val="210098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4FD0C-B9CB-485C-8B27-5C810432D6E8}" type="datetimeFigureOut">
              <a:rPr lang="en-US" smtClean="0"/>
              <a:pPr/>
              <a:t>7/25/2017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6E629-45CE-429A-8AE0-F5EA8C8C682E}" type="slidenum">
              <a:rPr lang="en-US" smtClean="0"/>
              <a:pPr/>
              <a:t>‹Nr.›</a:t>
            </a:fld>
            <a:endParaRPr lang="en-US"/>
          </a:p>
        </p:txBody>
      </p:sp>
    </p:spTree>
    <p:extLst>
      <p:ext uri="{BB962C8B-B14F-4D97-AF65-F5344CB8AC3E}">
        <p14:creationId xmlns="" xmlns:p14="http://schemas.microsoft.com/office/powerpoint/2010/main" val="308213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Background </a:t>
            </a:r>
            <a:r>
              <a:rPr lang="de-DE" dirty="0" err="1" smtClean="0"/>
              <a:t>information</a:t>
            </a:r>
            <a:r>
              <a:rPr lang="de-DE" dirty="0" smtClean="0"/>
              <a:t> </a:t>
            </a:r>
            <a:r>
              <a:rPr lang="de-DE" dirty="0" err="1" smtClean="0"/>
              <a:t>about</a:t>
            </a:r>
            <a:r>
              <a:rPr lang="de-DE" dirty="0" smtClean="0"/>
              <a:t> </a:t>
            </a:r>
            <a:r>
              <a:rPr lang="de-DE" dirty="0" err="1" smtClean="0"/>
              <a:t>case</a:t>
            </a:r>
            <a:r>
              <a:rPr lang="de-DE" dirty="0" smtClean="0"/>
              <a:t> </a:t>
            </a:r>
            <a:r>
              <a:rPr lang="de-DE" dirty="0" err="1" smtClean="0"/>
              <a:t>studies</a:t>
            </a:r>
            <a:r>
              <a:rPr lang="de-DE" dirty="0" smtClean="0"/>
              <a:t>.</a:t>
            </a:r>
          </a:p>
          <a:p>
            <a:endParaRPr lang="de-DE" dirty="0" smtClean="0"/>
          </a:p>
          <a:p>
            <a:r>
              <a:rPr lang="de-DE" dirty="0" smtClean="0"/>
              <a:t>AMSL </a:t>
            </a:r>
            <a:r>
              <a:rPr lang="de-DE" dirty="0" err="1" smtClean="0"/>
              <a:t>above</a:t>
            </a:r>
            <a:r>
              <a:rPr lang="de-DE" dirty="0" smtClean="0"/>
              <a:t> </a:t>
            </a:r>
            <a:r>
              <a:rPr lang="de-DE" dirty="0" err="1" smtClean="0"/>
              <a:t>mean</a:t>
            </a:r>
            <a:r>
              <a:rPr lang="de-DE" dirty="0" smtClean="0"/>
              <a:t> </a:t>
            </a:r>
            <a:r>
              <a:rPr lang="de-DE" dirty="0" err="1" smtClean="0"/>
              <a:t>sea</a:t>
            </a:r>
            <a:r>
              <a:rPr lang="de-DE" dirty="0" smtClean="0"/>
              <a:t> </a:t>
            </a:r>
            <a:r>
              <a:rPr lang="de-DE" dirty="0" err="1" smtClean="0"/>
              <a:t>level</a:t>
            </a:r>
            <a:endParaRPr lang="de-DE" dirty="0" smtClean="0"/>
          </a:p>
          <a:p>
            <a:r>
              <a:rPr lang="de-DE" dirty="0" err="1" smtClean="0"/>
              <a:t>Litomerice</a:t>
            </a:r>
            <a:r>
              <a:rPr lang="de-DE" dirty="0" smtClean="0"/>
              <a:t>: </a:t>
            </a:r>
            <a:r>
              <a:rPr lang="en-US" sz="1200" dirty="0" smtClean="0"/>
              <a:t>characterized by historical building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Herten:</a:t>
            </a:r>
            <a:r>
              <a:rPr lang="en-US" sz="1200" baseline="0" dirty="0" smtClean="0"/>
              <a:t> </a:t>
            </a:r>
            <a:r>
              <a:rPr lang="en-US" sz="1200" dirty="0" smtClean="0"/>
              <a:t>characteristic buildings: former dwellings of the miners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Matosinhos</a:t>
            </a:r>
            <a:r>
              <a:rPr lang="en-US" sz="1200" dirty="0" smtClean="0"/>
              <a:t>: situated right by the Atlantic Coast in the northern part of Portugal</a:t>
            </a:r>
          </a:p>
          <a:p>
            <a:endParaRPr lang="de-DE" dirty="0"/>
          </a:p>
        </p:txBody>
      </p:sp>
      <p:sp>
        <p:nvSpPr>
          <p:cNvPr id="4" name="Foliennummernplatzhalter 3"/>
          <p:cNvSpPr>
            <a:spLocks noGrp="1"/>
          </p:cNvSpPr>
          <p:nvPr>
            <p:ph type="sldNum" sz="quarter" idx="10"/>
          </p:nvPr>
        </p:nvSpPr>
        <p:spPr/>
        <p:txBody>
          <a:bodyPr/>
          <a:lstStyle/>
          <a:p>
            <a:fld id="{275804D2-4048-4B9D-8D98-1DB805286636}" type="slidenum">
              <a:rPr lang="de-DE" smtClean="0"/>
              <a:pPr/>
              <a:t>5</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smtClean="0"/>
              <a:t>Density: </a:t>
            </a:r>
          </a:p>
          <a:p>
            <a:r>
              <a:rPr lang="en-GB" noProof="0" dirty="0" smtClean="0"/>
              <a:t>-density=number of connected people per meter of pipe</a:t>
            </a:r>
          </a:p>
          <a:p>
            <a:r>
              <a:rPr lang="en-GB" noProof="0" dirty="0" smtClean="0"/>
              <a:t>-efficient green energy solutions are cheapest</a:t>
            </a:r>
            <a:r>
              <a:rPr lang="en-GB" baseline="0" noProof="0" dirty="0" smtClean="0"/>
              <a:t> in many cases WHEN a high connection rate can be assured. Also double infrastructure (costs) should be avoided =&gt; zoning of energy supply systems.</a:t>
            </a:r>
          </a:p>
          <a:p>
            <a:r>
              <a:rPr lang="en-GB" baseline="0" noProof="0" dirty="0" smtClean="0"/>
              <a:t>-low density means: increased heat losses: high investment costs per customer, high costs of distribution per delivered energy unit, increased resource depletion for pipes and components</a:t>
            </a:r>
          </a:p>
          <a:p>
            <a:endParaRPr lang="en-GB" baseline="0" noProof="0" dirty="0" smtClean="0"/>
          </a:p>
          <a:p>
            <a:r>
              <a:rPr lang="en-GB" baseline="0" noProof="0" dirty="0" smtClean="0"/>
              <a:t>Temperature level:</a:t>
            </a:r>
          </a:p>
          <a:p>
            <a:r>
              <a:rPr lang="en-GB" baseline="0" noProof="0" dirty="0" smtClean="0"/>
              <a:t>-”traditional” temperature: 120°C</a:t>
            </a:r>
          </a:p>
          <a:p>
            <a:r>
              <a:rPr lang="en-GB" baseline="0" noProof="0" dirty="0" smtClean="0"/>
              <a:t>-</a:t>
            </a:r>
            <a:r>
              <a:rPr lang="en-GB" baseline="0" noProof="0" dirty="0" err="1" smtClean="0"/>
              <a:t>Helsingor</a:t>
            </a:r>
            <a:r>
              <a:rPr lang="en-GB" baseline="0" noProof="0" dirty="0" smtClean="0"/>
              <a:t> lowered temperature of DH grid to less than 65°C to save energy and costs</a:t>
            </a:r>
          </a:p>
          <a:p>
            <a:r>
              <a:rPr lang="en-GB" baseline="0" noProof="0" dirty="0" smtClean="0"/>
              <a:t>-DH works more efficient when used for low temperature demand</a:t>
            </a:r>
          </a:p>
          <a:p>
            <a:r>
              <a:rPr lang="en-GB" baseline="0" noProof="0" dirty="0" smtClean="0"/>
              <a:t>-special case of Brasov: temperature of DH is not constant and therefore unreliable (old system)</a:t>
            </a:r>
          </a:p>
          <a:p>
            <a:r>
              <a:rPr lang="en-GB" baseline="0" noProof="0" dirty="0" smtClean="0"/>
              <a:t>-combination with excess heat: heat supply and demand must match</a:t>
            </a:r>
          </a:p>
          <a:p>
            <a:endParaRPr lang="en-GB" noProof="0" dirty="0" smtClean="0"/>
          </a:p>
          <a:p>
            <a:r>
              <a:rPr lang="en-GB" noProof="0" dirty="0" smtClean="0"/>
              <a:t>High investment/operating</a:t>
            </a:r>
            <a:r>
              <a:rPr lang="en-GB" baseline="0" noProof="0" dirty="0" smtClean="0"/>
              <a:t> costs:</a:t>
            </a:r>
          </a:p>
          <a:p>
            <a:r>
              <a:rPr lang="en-GB" baseline="0" noProof="0" dirty="0" smtClean="0"/>
              <a:t>-owner structure of production and infrastructure public vs. private (see next slide for further information) =&gt; has an impact on decision making processes</a:t>
            </a:r>
            <a:endParaRPr lang="en-GB" noProof="0"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Supply</a:t>
            </a:r>
            <a:r>
              <a:rPr lang="de-DE" dirty="0" smtClean="0"/>
              <a:t> </a:t>
            </a:r>
            <a:r>
              <a:rPr lang="de-DE" dirty="0" err="1" smtClean="0"/>
              <a:t>and</a:t>
            </a:r>
            <a:r>
              <a:rPr lang="de-DE" dirty="0" smtClean="0"/>
              <a:t> </a:t>
            </a:r>
            <a:r>
              <a:rPr lang="de-DE" dirty="0" err="1" smtClean="0"/>
              <a:t>return</a:t>
            </a:r>
            <a:r>
              <a:rPr lang="de-DE" baseline="0" dirty="0" smtClean="0"/>
              <a:t> </a:t>
            </a:r>
            <a:r>
              <a:rPr lang="de-DE" baseline="0" dirty="0" err="1" smtClean="0"/>
              <a:t>temperatures</a:t>
            </a:r>
            <a:r>
              <a:rPr lang="de-DE" baseline="0" dirty="0" smtClean="0"/>
              <a:t> </a:t>
            </a:r>
            <a:r>
              <a:rPr lang="de-DE" baseline="0" dirty="0" err="1" smtClean="0"/>
              <a:t>are</a:t>
            </a:r>
            <a:r>
              <a:rPr lang="de-DE" baseline="0" dirty="0" smtClean="0"/>
              <a:t> </a:t>
            </a:r>
            <a:r>
              <a:rPr lang="de-DE" baseline="0" dirty="0" err="1" smtClean="0"/>
              <a:t>central</a:t>
            </a:r>
            <a:r>
              <a:rPr lang="de-DE" baseline="0" dirty="0" smtClean="0"/>
              <a:t> </a:t>
            </a:r>
            <a:r>
              <a:rPr lang="de-DE" baseline="0" dirty="0" err="1" smtClean="0"/>
              <a:t>parameters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performance</a:t>
            </a:r>
            <a:r>
              <a:rPr lang="de-DE" baseline="0" dirty="0" smtClean="0"/>
              <a:t> </a:t>
            </a:r>
            <a:r>
              <a:rPr lang="de-DE" baseline="0" dirty="0" err="1" smtClean="0"/>
              <a:t>of</a:t>
            </a:r>
            <a:r>
              <a:rPr lang="de-DE" baseline="0" dirty="0" smtClean="0"/>
              <a:t> a DH </a:t>
            </a:r>
            <a:r>
              <a:rPr lang="de-DE" baseline="0" dirty="0" err="1" smtClean="0"/>
              <a:t>system</a:t>
            </a:r>
            <a:r>
              <a:rPr lang="de-DE" baseline="0" dirty="0" smtClean="0"/>
              <a:t> </a:t>
            </a:r>
            <a:r>
              <a:rPr lang="de-DE" baseline="0" dirty="0" err="1" smtClean="0"/>
              <a:t>and</a:t>
            </a:r>
            <a:r>
              <a:rPr lang="de-DE" baseline="0" dirty="0" smtClean="0"/>
              <a:t> also </a:t>
            </a:r>
            <a:r>
              <a:rPr lang="de-DE" baseline="0" dirty="0" err="1" smtClean="0"/>
              <a:t>effect</a:t>
            </a:r>
            <a:r>
              <a:rPr lang="de-DE" baseline="0" dirty="0" smtClean="0"/>
              <a:t> </a:t>
            </a:r>
            <a:r>
              <a:rPr lang="de-DE" baseline="0" dirty="0" err="1" smtClean="0"/>
              <a:t>the</a:t>
            </a:r>
            <a:r>
              <a:rPr lang="de-DE" baseline="0" dirty="0" smtClean="0"/>
              <a:t> </a:t>
            </a:r>
            <a:r>
              <a:rPr lang="de-DE" baseline="0" dirty="0" err="1" smtClean="0"/>
              <a:t>efficiency</a:t>
            </a:r>
            <a:r>
              <a:rPr lang="de-DE" baseline="0" dirty="0" smtClean="0"/>
              <a:t> </a:t>
            </a:r>
            <a:r>
              <a:rPr lang="de-DE" baseline="0" dirty="0" err="1" smtClean="0"/>
              <a:t>of</a:t>
            </a:r>
            <a:r>
              <a:rPr lang="de-DE" baseline="0" dirty="0" smtClean="0"/>
              <a:t> </a:t>
            </a:r>
            <a:r>
              <a:rPr lang="de-DE" baseline="0" dirty="0" err="1" smtClean="0"/>
              <a:t>using</a:t>
            </a:r>
            <a:r>
              <a:rPr lang="de-DE" baseline="0" dirty="0" smtClean="0"/>
              <a:t> </a:t>
            </a:r>
            <a:r>
              <a:rPr lang="de-DE" baseline="0" dirty="0" err="1" smtClean="0"/>
              <a:t>renewable</a:t>
            </a:r>
            <a:r>
              <a:rPr lang="de-DE" baseline="0" dirty="0" smtClean="0"/>
              <a:t> </a:t>
            </a:r>
            <a:r>
              <a:rPr lang="de-DE" baseline="0" dirty="0" err="1" smtClean="0"/>
              <a:t>energy</a:t>
            </a:r>
            <a:r>
              <a:rPr lang="de-DE" baseline="0" dirty="0" smtClean="0"/>
              <a:t> </a:t>
            </a:r>
            <a:r>
              <a:rPr lang="de-DE" baseline="0" dirty="0" err="1" smtClean="0"/>
              <a:t>supply</a:t>
            </a:r>
            <a:r>
              <a:rPr lang="de-DE" baseline="0" dirty="0" smtClean="0"/>
              <a:t> in </a:t>
            </a:r>
            <a:r>
              <a:rPr lang="de-DE" baseline="0" dirty="0" err="1" smtClean="0"/>
              <a:t>the</a:t>
            </a:r>
            <a:r>
              <a:rPr lang="de-DE" baseline="0" dirty="0" smtClean="0"/>
              <a:t> </a:t>
            </a:r>
            <a:r>
              <a:rPr lang="de-DE" baseline="0" dirty="0" err="1" smtClean="0"/>
              <a:t>system</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275804D2-4048-4B9D-8D98-1DB805286636}" type="slidenum">
              <a:rPr lang="de-DE" smtClean="0"/>
              <a:pPr/>
              <a:t>16</a:t>
            </a:fld>
            <a:endParaRPr lang="de-DE"/>
          </a:p>
        </p:txBody>
      </p:sp>
    </p:spTree>
    <p:extLst>
      <p:ext uri="{BB962C8B-B14F-4D97-AF65-F5344CB8AC3E}">
        <p14:creationId xmlns:p14="http://schemas.microsoft.com/office/powerpoint/2010/main" xmlns="" val="420427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smtClean="0"/>
              <a:t>Professionals could be: craftsmen, chimney</a:t>
            </a:r>
            <a:r>
              <a:rPr lang="en-GB" baseline="0" noProof="0" dirty="0" smtClean="0"/>
              <a:t> sweepers, trade and repair business,  installer, designer, architectures, planer</a:t>
            </a:r>
          </a:p>
          <a:p>
            <a:endParaRPr lang="en-GB" baseline="0" noProof="0" dirty="0" smtClean="0"/>
          </a:p>
          <a:p>
            <a:r>
              <a:rPr lang="en-GB" baseline="0" noProof="0" dirty="0" smtClean="0"/>
              <a:t>Other stakeholders could be: municipal decision maker, citizen movements, etc.</a:t>
            </a:r>
          </a:p>
          <a:p>
            <a:endParaRPr lang="en-GB" baseline="0" noProof="0" dirty="0" smtClean="0"/>
          </a:p>
          <a:p>
            <a:r>
              <a:rPr lang="en-GB" baseline="0" noProof="0" dirty="0" smtClean="0"/>
              <a:t>=&gt; These slides are provided in order to overcome exactly these barriers</a:t>
            </a:r>
            <a:endParaRPr lang="en-GB" noProof="0"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dirty="0" err="1" smtClean="0"/>
              <a:t>Foto</a:t>
            </a:r>
            <a:r>
              <a:rPr lang="en-GB" dirty="0" smtClean="0"/>
              <a:t>: https://www.herten-erleben.de/erleben/detail/die-allee-des-wandels-ist-preisverdaechtig-692.html</a:t>
            </a:r>
            <a:endParaRPr lang="en-GB"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smtClean="0"/>
              <a:t>Cultural concerns:</a:t>
            </a:r>
            <a:r>
              <a:rPr lang="en-GB" baseline="0" noProof="0" dirty="0" smtClean="0"/>
              <a:t> This is mainly a problem in Brasov (RO) and Matosinhos (PT) where a culture of individual/decentralised energy supply is predominant. Also in Brasov there is a high resentment </a:t>
            </a:r>
            <a:r>
              <a:rPr lang="en-GB" baseline="0" noProof="0" dirty="0" err="1" smtClean="0"/>
              <a:t>agains</a:t>
            </a:r>
            <a:r>
              <a:rPr lang="en-GB" baseline="0" noProof="0" dirty="0" smtClean="0"/>
              <a:t> district heating because it is associated with the former communist regime.</a:t>
            </a:r>
          </a:p>
          <a:p>
            <a:endParaRPr lang="en-GB" baseline="0" noProof="0" dirty="0" smtClean="0"/>
          </a:p>
          <a:p>
            <a:r>
              <a:rPr lang="en-GB" baseline="0" noProof="0" dirty="0" smtClean="0"/>
              <a:t>Trust in energy supply: </a:t>
            </a:r>
          </a:p>
          <a:p>
            <a:pPr>
              <a:buFontTx/>
              <a:buChar char="-"/>
            </a:pPr>
            <a:r>
              <a:rPr lang="en-GB" baseline="0" noProof="0" dirty="0" smtClean="0"/>
              <a:t>Irregular availability of RES energy due to seasonal conditions (amount of sun, wind etc.)</a:t>
            </a:r>
          </a:p>
          <a:p>
            <a:r>
              <a:rPr lang="en-GB" baseline="0" noProof="0" dirty="0" smtClean="0"/>
              <a:t>-fear of being dependent of one single energy supplier / system =&gt; fear of being disconnected</a:t>
            </a:r>
          </a:p>
          <a:p>
            <a:r>
              <a:rPr lang="en-GB" baseline="0" noProof="0" dirty="0" smtClean="0"/>
              <a:t>-fear of long-term commitments (e.g. provision of excess heat)</a:t>
            </a:r>
          </a:p>
          <a:p>
            <a:r>
              <a:rPr lang="en-GB" baseline="0" noProof="0" dirty="0" smtClean="0"/>
              <a:t>-municipal ownership could maybe enhance trust in energy supplier</a:t>
            </a:r>
          </a:p>
          <a:p>
            <a:endParaRPr lang="en-GB" baseline="0" noProof="0" dirty="0" smtClean="0"/>
          </a:p>
          <a:p>
            <a:r>
              <a:rPr lang="en-GB" baseline="0" noProof="0" dirty="0" smtClean="0"/>
              <a:t>Lack of legislation: </a:t>
            </a:r>
          </a:p>
          <a:p>
            <a:pPr>
              <a:buFontTx/>
              <a:buChar char="-"/>
            </a:pPr>
            <a:r>
              <a:rPr lang="en-GB" baseline="0" noProof="0" dirty="0" smtClean="0"/>
              <a:t>For certain technologies (e.g. heat pumps) standards are missing, making knowledge base of professionals as well as installation difficult</a:t>
            </a:r>
          </a:p>
          <a:p>
            <a:pPr>
              <a:buFontTx/>
              <a:buChar char="-"/>
            </a:pPr>
            <a:r>
              <a:rPr lang="en-GB" baseline="0" noProof="0" dirty="0" smtClean="0"/>
              <a:t> on Brasov there is a wish that obligation to use a certain energy system should be introduced in order to have a chance to renew the whole energy system</a:t>
            </a:r>
          </a:p>
          <a:p>
            <a:pPr>
              <a:buFontTx/>
              <a:buChar char="-"/>
            </a:pPr>
            <a:endParaRPr lang="en-GB" baseline="0" noProof="0" dirty="0" smtClean="0"/>
          </a:p>
          <a:p>
            <a:pPr>
              <a:buFontTx/>
              <a:buNone/>
            </a:pPr>
            <a:r>
              <a:rPr lang="en-GB" baseline="0" noProof="0" dirty="0" smtClean="0"/>
              <a:t>Unfavourable Tax regime: especially in Denmark experts complain about the tax regime that favours some „green“ technologies while others are discriminated. This makes new ideas/solutions difficult to be developed and implemented</a:t>
            </a:r>
          </a:p>
          <a:p>
            <a:pPr>
              <a:buFontTx/>
              <a:buNone/>
            </a:pPr>
            <a:endParaRPr lang="en-GB" baseline="0" noProof="0" dirty="0" smtClean="0"/>
          </a:p>
          <a:p>
            <a:pPr>
              <a:buFontTx/>
              <a:buNone/>
            </a:pPr>
            <a:r>
              <a:rPr lang="en-GB" baseline="0" noProof="0" dirty="0" smtClean="0"/>
              <a:t>Applying for funding: There are too many funding possibilities or it is complicated and time-consuming to apply for funding.</a:t>
            </a:r>
            <a:endParaRPr lang="en-GB" noProof="0"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This</a:t>
            </a:r>
            <a:r>
              <a:rPr lang="de-DE" baseline="0" dirty="0" smtClean="0"/>
              <a:t> </a:t>
            </a:r>
            <a:r>
              <a:rPr lang="de-DE" baseline="0" dirty="0" err="1" smtClean="0"/>
              <a:t>slide</a:t>
            </a:r>
            <a:r>
              <a:rPr lang="de-DE" baseline="0" dirty="0" smtClean="0"/>
              <a:t> </a:t>
            </a:r>
            <a:r>
              <a:rPr lang="de-DE" baseline="0" dirty="0" err="1" smtClean="0"/>
              <a:t>is</a:t>
            </a:r>
            <a:r>
              <a:rPr lang="de-DE" baseline="0" dirty="0" smtClean="0"/>
              <a:t> </a:t>
            </a:r>
            <a:r>
              <a:rPr lang="de-DE" baseline="0" dirty="0" err="1" smtClean="0"/>
              <a:t>meant</a:t>
            </a:r>
            <a:r>
              <a:rPr lang="de-DE" baseline="0" dirty="0" smtClean="0"/>
              <a:t> </a:t>
            </a:r>
            <a:r>
              <a:rPr lang="de-DE" baseline="0" dirty="0" err="1" smtClean="0"/>
              <a:t>as</a:t>
            </a:r>
            <a:r>
              <a:rPr lang="de-DE" baseline="0" dirty="0" smtClean="0"/>
              <a:t> </a:t>
            </a:r>
            <a:r>
              <a:rPr lang="de-DE" baseline="0" dirty="0" err="1" smtClean="0"/>
              <a:t>backgournd</a:t>
            </a:r>
            <a:r>
              <a:rPr lang="de-DE" baseline="0" dirty="0" smtClean="0"/>
              <a:t> </a:t>
            </a:r>
            <a:r>
              <a:rPr lang="de-DE" baseline="0" dirty="0" err="1" smtClean="0"/>
              <a:t>information</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presenter</a:t>
            </a:r>
            <a:r>
              <a:rPr lang="de-DE" baseline="0" dirty="0" smtClean="0"/>
              <a:t>, not </a:t>
            </a:r>
            <a:r>
              <a:rPr lang="de-DE" baseline="0" dirty="0" err="1" smtClean="0"/>
              <a:t>for</a:t>
            </a:r>
            <a:r>
              <a:rPr lang="de-DE" baseline="0" dirty="0" smtClean="0"/>
              <a:t> </a:t>
            </a:r>
            <a:r>
              <a:rPr lang="de-DE" baseline="0" dirty="0" err="1" smtClean="0"/>
              <a:t>presenting</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Therse</a:t>
            </a:r>
            <a:r>
              <a:rPr lang="de-DE" baseline="0" dirty="0" smtClean="0"/>
              <a:t> </a:t>
            </a:r>
            <a:r>
              <a:rPr lang="de-DE" baseline="0" dirty="0" err="1" smtClean="0"/>
              <a:t>criteria</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initial</a:t>
            </a:r>
            <a:r>
              <a:rPr lang="de-DE" baseline="0" dirty="0" smtClean="0"/>
              <a:t> </a:t>
            </a:r>
            <a:r>
              <a:rPr lang="de-DE" baseline="0" dirty="0" err="1" smtClean="0"/>
              <a:t>position</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barriers</a:t>
            </a:r>
            <a:r>
              <a:rPr lang="de-DE" baseline="0" dirty="0" smtClean="0"/>
              <a:t> </a:t>
            </a:r>
            <a:r>
              <a:rPr lang="de-DE" baseline="0" dirty="0" err="1" smtClean="0"/>
              <a:t>and</a:t>
            </a:r>
            <a:r>
              <a:rPr lang="de-DE" baseline="0" dirty="0" smtClean="0"/>
              <a:t> </a:t>
            </a:r>
            <a:r>
              <a:rPr lang="de-DE" baseline="0" dirty="0" err="1" smtClean="0"/>
              <a:t>drivers</a:t>
            </a:r>
            <a:r>
              <a:rPr lang="de-DE" baseline="0" dirty="0" smtClean="0"/>
              <a:t> </a:t>
            </a:r>
            <a:r>
              <a:rPr lang="de-DE" baseline="0" dirty="0" err="1" smtClean="0"/>
              <a:t>analysis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275804D2-4048-4B9D-8D98-1DB805286636}" type="slidenum">
              <a:rPr lang="de-DE" smtClean="0"/>
              <a:pPr/>
              <a:t>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Empirical</a:t>
            </a:r>
            <a:r>
              <a:rPr lang="de-DE" baseline="0" dirty="0" smtClean="0"/>
              <a:t> </a:t>
            </a:r>
            <a:r>
              <a:rPr lang="de-DE" baseline="0" dirty="0" err="1" smtClean="0"/>
              <a:t>analysis</a:t>
            </a:r>
            <a:r>
              <a:rPr lang="de-DE" baseline="0" dirty="0" smtClean="0"/>
              <a:t> was </a:t>
            </a:r>
            <a:r>
              <a:rPr lang="de-DE" baseline="0" dirty="0" err="1" smtClean="0"/>
              <a:t>conducted</a:t>
            </a:r>
            <a:r>
              <a:rPr lang="de-DE" baseline="0" dirty="0" smtClean="0"/>
              <a:t> </a:t>
            </a:r>
            <a:r>
              <a:rPr lang="de-DE" baseline="0" dirty="0" err="1" smtClean="0"/>
              <a:t>by</a:t>
            </a:r>
            <a:r>
              <a:rPr lang="de-DE" baseline="0" dirty="0" smtClean="0"/>
              <a:t> IREES GmbH </a:t>
            </a:r>
            <a:r>
              <a:rPr lang="de-DE" baseline="0" dirty="0" err="1" smtClean="0"/>
              <a:t>from</a:t>
            </a:r>
            <a:r>
              <a:rPr lang="de-DE" baseline="0" dirty="0" smtClean="0"/>
              <a:t> </a:t>
            </a:r>
            <a:r>
              <a:rPr lang="de-DE" baseline="0" dirty="0" smtClean="0"/>
              <a:t>Karlsruhe (Germany). The </a:t>
            </a:r>
            <a:r>
              <a:rPr lang="de-DE" baseline="0" dirty="0" err="1" smtClean="0"/>
              <a:t>empirical</a:t>
            </a:r>
            <a:r>
              <a:rPr lang="de-DE" baseline="0" dirty="0" smtClean="0"/>
              <a:t> </a:t>
            </a:r>
            <a:r>
              <a:rPr lang="de-DE" baseline="0" dirty="0" err="1" smtClean="0"/>
              <a:t>results</a:t>
            </a:r>
            <a:r>
              <a:rPr lang="de-DE" baseline="0" dirty="0" smtClean="0"/>
              <a:t> </a:t>
            </a:r>
            <a:r>
              <a:rPr lang="de-DE" baseline="0" dirty="0" err="1" smtClean="0"/>
              <a:t>were</a:t>
            </a:r>
            <a:r>
              <a:rPr lang="de-DE" baseline="0" dirty="0" smtClean="0"/>
              <a:t> </a:t>
            </a:r>
            <a:r>
              <a:rPr lang="de-DE" baseline="0" dirty="0" err="1" smtClean="0"/>
              <a:t>complemented</a:t>
            </a:r>
            <a:r>
              <a:rPr lang="de-DE" baseline="0" dirty="0" smtClean="0"/>
              <a:t> </a:t>
            </a:r>
            <a:r>
              <a:rPr lang="de-DE" baseline="0" dirty="0" err="1" smtClean="0"/>
              <a:t>by</a:t>
            </a:r>
            <a:r>
              <a:rPr lang="de-DE" baseline="0" dirty="0" smtClean="0"/>
              <a:t> </a:t>
            </a:r>
            <a:r>
              <a:rPr lang="de-DE" baseline="0" dirty="0" err="1" smtClean="0"/>
              <a:t>modelling</a:t>
            </a:r>
            <a:r>
              <a:rPr lang="de-DE" baseline="0" dirty="0" smtClean="0"/>
              <a:t> </a:t>
            </a:r>
            <a:r>
              <a:rPr lang="de-DE" baseline="0" dirty="0" err="1" smtClean="0"/>
              <a:t>and</a:t>
            </a:r>
            <a:r>
              <a:rPr lang="de-DE" baseline="0" dirty="0" smtClean="0"/>
              <a:t> </a:t>
            </a:r>
            <a:r>
              <a:rPr lang="de-DE" baseline="0" dirty="0" err="1" smtClean="0"/>
              <a:t>policy</a:t>
            </a:r>
            <a:r>
              <a:rPr lang="de-DE" baseline="0" dirty="0" smtClean="0"/>
              <a:t> </a:t>
            </a:r>
            <a:r>
              <a:rPr lang="de-DE" baseline="0" dirty="0" err="1" smtClean="0"/>
              <a:t>analysis</a:t>
            </a:r>
            <a:r>
              <a:rPr lang="de-DE" baseline="0" dirty="0" smtClean="0"/>
              <a:t> (TU Wien/EEG, DTU, Fraunhofer ISI)</a:t>
            </a:r>
            <a:endParaRPr lang="de-DE"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Report 3.2 </a:t>
            </a:r>
            <a:r>
              <a:rPr lang="de-DE" dirty="0" err="1" smtClean="0"/>
              <a:t>Progressheat</a:t>
            </a:r>
            <a:endParaRPr lang="de-DE" dirty="0" smtClean="0"/>
          </a:p>
          <a:p>
            <a:r>
              <a:rPr lang="de-DE" dirty="0" err="1" smtClean="0"/>
              <a:t>Based</a:t>
            </a:r>
            <a:r>
              <a:rPr lang="de-DE" dirty="0" smtClean="0"/>
              <a:t> on </a:t>
            </a:r>
            <a:r>
              <a:rPr lang="de-DE" sz="1200" dirty="0" smtClean="0"/>
              <a:t>Dolman et al. 2011, IEA 2009, Andrews et al. 2012</a:t>
            </a:r>
            <a:endParaRPr lang="de-DE" dirty="0" smtClean="0"/>
          </a:p>
          <a:p>
            <a:endParaRPr lang="de-DE" dirty="0"/>
          </a:p>
        </p:txBody>
      </p:sp>
      <p:sp>
        <p:nvSpPr>
          <p:cNvPr id="4" name="Foliennummernplatzhalter 3"/>
          <p:cNvSpPr>
            <a:spLocks noGrp="1"/>
          </p:cNvSpPr>
          <p:nvPr>
            <p:ph type="sldNum" sz="quarter" idx="10"/>
          </p:nvPr>
        </p:nvSpPr>
        <p:spPr/>
        <p:txBody>
          <a:bodyPr/>
          <a:lstStyle/>
          <a:p>
            <a:fld id="{40D01877-4005-4AAC-85DE-C9F33780E3ED}" type="slidenum">
              <a:rPr lang="de-DE" smtClean="0"/>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Report 3.2 </a:t>
            </a:r>
            <a:r>
              <a:rPr lang="de-DE" dirty="0" err="1" smtClean="0"/>
              <a:t>Progressheat</a:t>
            </a:r>
            <a:endParaRPr lang="de-DE" dirty="0" smtClean="0"/>
          </a:p>
        </p:txBody>
      </p:sp>
      <p:sp>
        <p:nvSpPr>
          <p:cNvPr id="4" name="Foliennummernplatzhalter 3"/>
          <p:cNvSpPr>
            <a:spLocks noGrp="1"/>
          </p:cNvSpPr>
          <p:nvPr>
            <p:ph type="sldNum" sz="quarter" idx="10"/>
          </p:nvPr>
        </p:nvSpPr>
        <p:spPr/>
        <p:txBody>
          <a:bodyPr/>
          <a:lstStyle/>
          <a:p>
            <a:fld id="{40D01877-4005-4AAC-85DE-C9F33780E3ED}" type="slidenum">
              <a:rPr lang="de-DE" smtClean="0"/>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Report 3.2 </a:t>
            </a:r>
            <a:r>
              <a:rPr lang="de-DE" dirty="0" err="1" smtClean="0"/>
              <a:t>Progressheat</a:t>
            </a:r>
            <a:endParaRPr lang="de-DE" dirty="0" smtClean="0"/>
          </a:p>
        </p:txBody>
      </p:sp>
      <p:sp>
        <p:nvSpPr>
          <p:cNvPr id="4" name="Foliennummernplatzhalter 3"/>
          <p:cNvSpPr>
            <a:spLocks noGrp="1"/>
          </p:cNvSpPr>
          <p:nvPr>
            <p:ph type="sldNum" sz="quarter" idx="10"/>
          </p:nvPr>
        </p:nvSpPr>
        <p:spPr/>
        <p:txBody>
          <a:bodyPr/>
          <a:lstStyle/>
          <a:p>
            <a:fld id="{40D01877-4005-4AAC-85DE-C9F33780E3ED}" type="slidenum">
              <a:rPr lang="de-DE" smtClean="0"/>
              <a:pPr/>
              <a:t>10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Stimulate</a:t>
            </a:r>
            <a:r>
              <a:rPr lang="de-DE" dirty="0" smtClean="0"/>
              <a:t> </a:t>
            </a:r>
            <a:r>
              <a:rPr lang="de-DE" dirty="0" err="1" smtClean="0"/>
              <a:t>demand</a:t>
            </a:r>
            <a:r>
              <a:rPr lang="de-DE" dirty="0" smtClean="0"/>
              <a:t> &lt;=&gt; </a:t>
            </a:r>
            <a:r>
              <a:rPr lang="de-DE" dirty="0" err="1" smtClean="0"/>
              <a:t>support</a:t>
            </a:r>
            <a:r>
              <a:rPr lang="de-DE" dirty="0" smtClean="0"/>
              <a:t> </a:t>
            </a:r>
            <a:r>
              <a:rPr lang="de-DE" dirty="0" err="1" smtClean="0"/>
              <a:t>supply</a:t>
            </a:r>
            <a:r>
              <a:rPr lang="de-DE" dirty="0" smtClean="0"/>
              <a:t> =&gt; </a:t>
            </a:r>
            <a:r>
              <a:rPr lang="de-DE" dirty="0" err="1" smtClean="0"/>
              <a:t>policy</a:t>
            </a:r>
            <a:r>
              <a:rPr lang="de-DE" baseline="0" dirty="0" smtClean="0"/>
              <a:t> </a:t>
            </a:r>
            <a:r>
              <a:rPr lang="de-DE" baseline="0" dirty="0" err="1" smtClean="0"/>
              <a:t>packages</a:t>
            </a:r>
            <a:endParaRPr lang="de-DE" baseline="0" dirty="0" smtClean="0"/>
          </a:p>
          <a:p>
            <a:endParaRPr lang="de-DE" baseline="0" dirty="0" smtClean="0"/>
          </a:p>
          <a:p>
            <a:r>
              <a:rPr lang="de-DE" baseline="0" dirty="0" err="1" smtClean="0"/>
              <a:t>Use</a:t>
            </a:r>
            <a:r>
              <a:rPr lang="de-DE" baseline="0" dirty="0" smtClean="0"/>
              <a:t> a mix </a:t>
            </a:r>
            <a:r>
              <a:rPr lang="de-DE" baseline="0" dirty="0" err="1" smtClean="0"/>
              <a:t>of</a:t>
            </a:r>
            <a:r>
              <a:rPr lang="de-DE" baseline="0" dirty="0" smtClean="0"/>
              <a:t> </a:t>
            </a:r>
            <a:r>
              <a:rPr lang="de-DE" baseline="0" dirty="0" err="1" smtClean="0"/>
              <a:t>policy</a:t>
            </a:r>
            <a:r>
              <a:rPr lang="de-DE" baseline="0" dirty="0" smtClean="0"/>
              <a:t> </a:t>
            </a:r>
            <a:r>
              <a:rPr lang="de-DE" baseline="0" dirty="0" err="1" smtClean="0"/>
              <a:t>measures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40D01877-4005-4AAC-85DE-C9F33780E3ED}" type="slidenum">
              <a:rPr lang="de-DE" smtClean="0"/>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dirty="0" smtClean="0"/>
              <a:t>Upfront investment: most RES</a:t>
            </a:r>
            <a:r>
              <a:rPr lang="en-GB" baseline="0" dirty="0" smtClean="0"/>
              <a:t> technologies are expensive and have a long payback time. These differs of course for central and decentral solutions.</a:t>
            </a:r>
          </a:p>
          <a:p>
            <a:endParaRPr lang="en-GB" baseline="0" noProof="0" dirty="0" smtClean="0"/>
          </a:p>
          <a:p>
            <a:r>
              <a:rPr lang="en-GB" baseline="0" dirty="0" smtClean="0"/>
              <a:t>Investment in grid: see following slide.</a:t>
            </a:r>
          </a:p>
          <a:p>
            <a:endParaRPr lang="en-GB" baseline="0" dirty="0" smtClean="0"/>
          </a:p>
          <a:p>
            <a:r>
              <a:rPr lang="en-GB" baseline="0" dirty="0" smtClean="0"/>
              <a:t>Long-term planning: subsidy programmes with long-term perspective are missing in most cases &amp; decision processes usually take place at municipal level.</a:t>
            </a:r>
          </a:p>
          <a:p>
            <a:endParaRPr lang="en-GB" baseline="0" dirty="0" smtClean="0"/>
          </a:p>
          <a:p>
            <a:r>
              <a:rPr lang="en-GB" baseline="0" dirty="0" smtClean="0"/>
              <a:t>Investor-user-dilemma: Discrepancy between owner and user of the building (tenant) =&gt; one provides energy system and has to pay investment costs, the other consumes energy and has to pay energy tariff.</a:t>
            </a:r>
          </a:p>
          <a:p>
            <a:endParaRPr lang="en-GB" baseline="0" dirty="0" smtClean="0"/>
          </a:p>
          <a:p>
            <a:r>
              <a:rPr lang="en-GB" baseline="0" dirty="0" smtClean="0"/>
              <a:t>Detailed description of success factors on following slides.</a:t>
            </a:r>
            <a:endParaRPr lang="en-GB"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14B6E629-45CE-429A-8AE0-F5EA8C8C682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a:prstGeom prst="rect">
            <a:avLst/>
          </a:prstGeom>
        </p:spPr>
        <p:txBody>
          <a:bodyPr/>
          <a:lstStyle>
            <a:lvl1pPr>
              <a:defRPr>
                <a:latin typeface="Arial Rounded MT Bold" panose="020F0704030504030204" pitchFamily="34" charset="0"/>
              </a:defRPr>
            </a:lvl1pPr>
          </a:lstStyle>
          <a:p>
            <a:r>
              <a:rPr lang="fr-FR" dirty="0" err="1" smtClean="0"/>
              <a:t>Title</a:t>
            </a:r>
            <a:endParaRPr lang="en-GB" dirty="0"/>
          </a:p>
        </p:txBody>
      </p:sp>
      <p:sp>
        <p:nvSpPr>
          <p:cNvPr id="3" name="Sous-titr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smtClean="0"/>
              <a:t>Sub-title</a:t>
            </a:r>
            <a:endParaRPr lang="en-GB"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5588AF1-38BC-4318-BABC-CEC0B123106D}" type="datetimeFigureOut">
              <a:rPr lang="en-GB" smtClean="0"/>
              <a:pPr/>
              <a:t>25/07/2017</a:t>
            </a:fld>
            <a:endParaRPr lang="en-GB"/>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332A4A6-0161-400C-89A2-CB6575415E72}" type="slidenum">
              <a:rPr lang="en-GB" smtClean="0"/>
              <a:pPr/>
              <a:t>‹Nr.›</a:t>
            </a:fld>
            <a:endParaRPr lang="en-GB"/>
          </a:p>
        </p:txBody>
      </p:sp>
    </p:spTree>
    <p:extLst>
      <p:ext uri="{BB962C8B-B14F-4D97-AF65-F5344CB8AC3E}">
        <p14:creationId xmlns="" xmlns:p14="http://schemas.microsoft.com/office/powerpoint/2010/main" val="1348928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389678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106452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22358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638274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195342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a:prstGeom prst="rect">
            <a:avLst/>
          </a:prstGeom>
        </p:spPr>
        <p:txBody>
          <a:bodyPr/>
          <a:lstStyle>
            <a:lvl1pPr>
              <a:defRPr>
                <a:latin typeface="Arial Rounded MT Bold" panose="020F0704030504030204" pitchFamily="34" charset="0"/>
              </a:defRPr>
            </a:lvl1pPr>
          </a:lstStyle>
          <a:p>
            <a:r>
              <a:rPr lang="fr-FR" dirty="0" err="1" smtClean="0"/>
              <a:t>Title</a:t>
            </a:r>
            <a:endParaRPr lang="en-GB" dirty="0"/>
          </a:p>
        </p:txBody>
      </p:sp>
      <p:sp>
        <p:nvSpPr>
          <p:cNvPr id="3" name="Sous-titr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smtClean="0"/>
              <a:t>Sub-title</a:t>
            </a:r>
            <a:endParaRPr lang="en-GB"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5588AF1-38BC-4318-BABC-CEC0B123106D}" type="datetimeFigureOut">
              <a:rPr lang="en-GB" smtClean="0">
                <a:solidFill>
                  <a:prstClr val="black"/>
                </a:solidFill>
              </a:rPr>
              <a:pPr/>
              <a:t>25/07/2017</a:t>
            </a:fld>
            <a:endParaRPr lang="en-GB">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332A4A6-0161-400C-89A2-CB6575415E72}" type="slidenum">
              <a:rPr lang="en-GB" smtClean="0">
                <a:solidFill>
                  <a:prstClr val="black"/>
                </a:solidFill>
              </a:rPr>
              <a:pPr/>
              <a:t>‹Nr.›</a:t>
            </a:fld>
            <a:endParaRPr lang="en-GB">
              <a:solidFill>
                <a:prstClr val="black"/>
              </a:solidFill>
            </a:endParaRPr>
          </a:p>
        </p:txBody>
      </p:sp>
    </p:spTree>
    <p:extLst>
      <p:ext uri="{BB962C8B-B14F-4D97-AF65-F5344CB8AC3E}">
        <p14:creationId xmlns:p14="http://schemas.microsoft.com/office/powerpoint/2010/main" xmlns="" val="13489283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latin typeface="Arial Rounded MT Bold" panose="020F0704030504030204" pitchFamily="34" charset="0"/>
              </a:defRPr>
            </a:lvl1pPr>
          </a:lstStyle>
          <a:p>
            <a:r>
              <a:rPr lang="fr-FR" dirty="0" smtClean="0"/>
              <a:t>Modifiez le style du titre</a:t>
            </a:r>
            <a:endParaRPr lang="en-GB"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GB"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5588AF1-38BC-4318-BABC-CEC0B123106D}" type="datetimeFigureOut">
              <a:rPr lang="en-GB" smtClean="0">
                <a:solidFill>
                  <a:prstClr val="black"/>
                </a:solidFill>
              </a:rPr>
              <a:pPr/>
              <a:t>25/07/2017</a:t>
            </a:fld>
            <a:endParaRPr lang="en-GB">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332A4A6-0161-400C-89A2-CB6575415E72}" type="slidenum">
              <a:rPr lang="en-GB" smtClean="0">
                <a:solidFill>
                  <a:prstClr val="black"/>
                </a:solidFill>
              </a:rPr>
              <a:pPr/>
              <a:t>‹Nr.›</a:t>
            </a:fld>
            <a:endParaRPr lang="en-GB">
              <a:solidFill>
                <a:prstClr val="black"/>
              </a:solidFill>
            </a:endParaRPr>
          </a:p>
        </p:txBody>
      </p:sp>
    </p:spTree>
    <p:extLst>
      <p:ext uri="{BB962C8B-B14F-4D97-AF65-F5344CB8AC3E}">
        <p14:creationId xmlns:p14="http://schemas.microsoft.com/office/powerpoint/2010/main" xmlns="" val="3970843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411760" y="404664"/>
            <a:ext cx="6048672" cy="922114"/>
          </a:xfrm>
          <a:prstGeom prst="rect">
            <a:avLst/>
          </a:prstGeom>
        </p:spPr>
        <p:txBody>
          <a:bodyPr/>
          <a:lstStyle>
            <a:lvl1pPr>
              <a:defRPr sz="4000">
                <a:latin typeface="Arial Rounded MT Bold" panose="020F0704030504030204" pitchFamily="34" charset="0"/>
              </a:defRPr>
            </a:lvl1pPr>
          </a:lstStyle>
          <a:p>
            <a:r>
              <a:rPr lang="fr-FR" dirty="0" smtClean="0"/>
              <a:t>Modifiez le style du titre</a:t>
            </a:r>
            <a:endParaRPr lang="en-GB" dirty="0"/>
          </a:p>
        </p:txBody>
      </p:sp>
      <p:sp>
        <p:nvSpPr>
          <p:cNvPr id="3" name="Espace réservé de la date 2"/>
          <p:cNvSpPr>
            <a:spLocks noGrp="1"/>
          </p:cNvSpPr>
          <p:nvPr>
            <p:ph type="dt" sz="half" idx="10"/>
          </p:nvPr>
        </p:nvSpPr>
        <p:spPr/>
        <p:txBody>
          <a:bodyPr/>
          <a:lstStyle/>
          <a:p>
            <a:fld id="{CE555243-F094-460A-A672-3C73CA39D4EE}" type="datetimeFigureOut">
              <a:rPr lang="en-GB" smtClean="0">
                <a:solidFill>
                  <a:prstClr val="black">
                    <a:tint val="75000"/>
                  </a:prstClr>
                </a:solidFill>
              </a:rPr>
              <a:pPr/>
              <a:t>25/07/2017</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77ECC25-9CF6-48D7-B14C-4FCD44134BB2}"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 xmlns:p14="http://schemas.microsoft.com/office/powerpoint/2010/main" val="257613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lvl1pPr>
              <a:defRPr>
                <a:latin typeface="Arial Rounded MT Bold" panose="020F0704030504030204" pitchFamily="34" charset="0"/>
              </a:defRPr>
            </a:lvl1pPr>
          </a:lstStyle>
          <a:p>
            <a:r>
              <a:rPr lang="fr-FR" dirty="0" smtClean="0"/>
              <a:t>Modifiez le style du titre</a:t>
            </a:r>
            <a:endParaRPr lang="en-GB"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GB"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5588AF1-38BC-4318-BABC-CEC0B123106D}" type="datetimeFigureOut">
              <a:rPr lang="en-GB" smtClean="0"/>
              <a:pPr/>
              <a:t>25/07/2017</a:t>
            </a:fld>
            <a:endParaRPr lang="en-GB"/>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332A4A6-0161-400C-89A2-CB6575415E72}" type="slidenum">
              <a:rPr lang="en-GB" smtClean="0"/>
              <a:pPr/>
              <a:t>‹Nr.›</a:t>
            </a:fld>
            <a:endParaRPr lang="en-GB"/>
          </a:p>
        </p:txBody>
      </p:sp>
    </p:spTree>
    <p:extLst>
      <p:ext uri="{BB962C8B-B14F-4D97-AF65-F5344CB8AC3E}">
        <p14:creationId xmlns="" xmlns:p14="http://schemas.microsoft.com/office/powerpoint/2010/main" val="397084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411760" y="404664"/>
            <a:ext cx="6048672" cy="922114"/>
          </a:xfrm>
          <a:prstGeom prst="rect">
            <a:avLst/>
          </a:prstGeom>
        </p:spPr>
        <p:txBody>
          <a:bodyPr/>
          <a:lstStyle>
            <a:lvl1pPr>
              <a:defRPr sz="4000">
                <a:latin typeface="Arial Rounded MT Bold" panose="020F0704030504030204" pitchFamily="34" charset="0"/>
              </a:defRPr>
            </a:lvl1pPr>
          </a:lstStyle>
          <a:p>
            <a:r>
              <a:rPr lang="fr-FR" dirty="0" smtClean="0"/>
              <a:t>Modifiez le style du titre</a:t>
            </a:r>
            <a:endParaRPr lang="en-GB" dirty="0"/>
          </a:p>
        </p:txBody>
      </p:sp>
      <p:sp>
        <p:nvSpPr>
          <p:cNvPr id="3" name="Espace réservé de la date 2"/>
          <p:cNvSpPr>
            <a:spLocks noGrp="1"/>
          </p:cNvSpPr>
          <p:nvPr>
            <p:ph type="dt" sz="half" idx="10"/>
          </p:nvPr>
        </p:nvSpPr>
        <p:spPr/>
        <p:txBody>
          <a:bodyPr/>
          <a:lstStyle/>
          <a:p>
            <a:fld id="{CE555243-F094-460A-A672-3C73CA39D4EE}" type="datetimeFigureOut">
              <a:rPr lang="en-GB" smtClean="0"/>
              <a:pPr/>
              <a:t>25/07/2017</a:t>
            </a:fld>
            <a:endParaRPr lang="en-GB"/>
          </a:p>
        </p:txBody>
      </p:sp>
      <p:sp>
        <p:nvSpPr>
          <p:cNvPr id="4" name="Espace réservé du pied de page 3"/>
          <p:cNvSpPr>
            <a:spLocks noGrp="1"/>
          </p:cNvSpPr>
          <p:nvPr>
            <p:ph type="ftr" sz="quarter" idx="11"/>
          </p:nvPr>
        </p:nvSpPr>
        <p:spPr/>
        <p:txBody>
          <a:bodyPr/>
          <a:lstStyle/>
          <a:p>
            <a:endParaRPr lang="en-GB" dirty="0"/>
          </a:p>
        </p:txBody>
      </p:sp>
      <p:sp>
        <p:nvSpPr>
          <p:cNvPr id="5" name="Espace réservé du numéro de diapositive 4"/>
          <p:cNvSpPr>
            <a:spLocks noGrp="1"/>
          </p:cNvSpPr>
          <p:nvPr>
            <p:ph type="sldNum" sz="quarter" idx="12"/>
          </p:nvPr>
        </p:nvSpPr>
        <p:spPr/>
        <p:txBody>
          <a:bodyPr/>
          <a:lstStyle/>
          <a:p>
            <a:fld id="{077ECC25-9CF6-48D7-B14C-4FCD44134BB2}" type="slidenum">
              <a:rPr lang="en-GB" smtClean="0"/>
              <a:pPr/>
              <a:t>‹Nr.›</a:t>
            </a:fld>
            <a:endParaRPr lang="en-GB"/>
          </a:p>
        </p:txBody>
      </p:sp>
    </p:spTree>
    <p:extLst>
      <p:ext uri="{BB962C8B-B14F-4D97-AF65-F5344CB8AC3E}">
        <p14:creationId xmlns="" xmlns:p14="http://schemas.microsoft.com/office/powerpoint/2010/main" val="2576132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37928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197451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16472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414508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242927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43D101CD-B4C1-4D29-BBC2-86B763988B79}" type="datetimeFigureOut">
              <a:rPr lang="en-GB" smtClean="0"/>
              <a:pPr/>
              <a:t>25/07/2017</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3839649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X:\Intranet\1 - ACTIONS\proRESsHEAT\WP7_Comm-Dissemination\GraphicCharter\wetransfer-7a7f1b\progRESs_heat_ppt_couv.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175" y="-6350"/>
            <a:ext cx="9150350" cy="6870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2652835"/>
      </p:ext>
    </p:extLst>
  </p:cSld>
  <p:clrMap bg1="lt1" tx1="dk1" bg2="lt2" tx2="dk2" accent1="accent1" accent2="accent2" accent3="accent3" accent4="accent4" accent5="accent5" accent6="accent6" hlink="hlink" folHlink="folHlink"/>
  <p:sldLayoutIdLst>
    <p:sldLayoutId id="2147483649" r:id="rId1"/>
    <p:sldLayoutId id="214748365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X:\Intranet\1 - ACTIONS\proRESsHEAT\WP7_Comm-Dissemination\GraphicCharter\wetransfer-7a7f1b\progRESs_heat_ppt_bandeau.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350" y="0"/>
            <a:ext cx="9137650" cy="13525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Date</a:t>
            </a:r>
            <a:endParaRPr lang="en-GB"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err="1" smtClean="0"/>
              <a:t>Title</a:t>
            </a:r>
            <a:r>
              <a:rPr lang="fr-FR" dirty="0" smtClean="0"/>
              <a:t> of the </a:t>
            </a:r>
            <a:r>
              <a:rPr lang="fr-FR" dirty="0" err="1" smtClean="0"/>
              <a:t>presentation</a:t>
            </a:r>
            <a:endParaRPr lang="en-GB"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CC25-9CF6-48D7-B14C-4FCD44134BB2}" type="slidenum">
              <a:rPr lang="en-GB" smtClean="0"/>
              <a:pPr/>
              <a:t>‹Nr.›</a:t>
            </a:fld>
            <a:endParaRPr lang="en-GB" dirty="0"/>
          </a:p>
        </p:txBody>
      </p:sp>
    </p:spTree>
    <p:extLst>
      <p:ext uri="{BB962C8B-B14F-4D97-AF65-F5344CB8AC3E}">
        <p14:creationId xmlns="" xmlns:p14="http://schemas.microsoft.com/office/powerpoint/2010/main" val="685268034"/>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101CD-B4C1-4D29-BBC2-86B763988B79}" type="datetimeFigureOut">
              <a:rPr lang="en-GB" smtClean="0"/>
              <a:pPr/>
              <a:t>25/07/2017</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B9386-1FE3-4E76-AE28-8B1CB988A0FB}" type="slidenum">
              <a:rPr lang="en-GB" smtClean="0"/>
              <a:pPr/>
              <a:t>‹Nr.›</a:t>
            </a:fld>
            <a:endParaRPr lang="en-GB"/>
          </a:p>
        </p:txBody>
      </p:sp>
    </p:spTree>
    <p:extLst>
      <p:ext uri="{BB962C8B-B14F-4D97-AF65-F5344CB8AC3E}">
        <p14:creationId xmlns="" xmlns:p14="http://schemas.microsoft.com/office/powerpoint/2010/main" val="354466121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X:\Intranet\1 - ACTIONS\proRESsHEAT\WP7_Comm-Dissemination\GraphicCharter\wetransfer-7a7f1b\progRESs_heat_ppt_couv.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175" y="-6350"/>
            <a:ext cx="9150350" cy="687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2652835"/>
      </p:ext>
    </p:extLst>
  </p:cSld>
  <p:clrMap bg1="lt1" tx1="dk1" bg2="lt2" tx2="dk2" accent1="accent1" accent2="accent2" accent3="accent3" accent4="accent4" accent5="accent5" accent6="accent6" hlink="hlink" folHlink="folHlink"/>
  <p:sldLayoutIdLst>
    <p:sldLayoutId id="2147483669" r:id="rId1"/>
    <p:sldLayoutId id="214748367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X:\Intranet\1 - ACTIONS\proRESsHEAT\WP7_Comm-Dissemination\GraphicCharter\wetransfer-7a7f1b\progRESs_heat_ppt_bandeau.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350" y="0"/>
            <a:ext cx="9137650" cy="13525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solidFill>
                  <a:prstClr val="black">
                    <a:tint val="75000"/>
                  </a:prstClr>
                </a:solidFill>
              </a:rPr>
              <a:t>Date</a:t>
            </a:r>
            <a:endParaRPr lang="en-GB"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err="1" smtClean="0">
                <a:solidFill>
                  <a:prstClr val="black">
                    <a:tint val="75000"/>
                  </a:prstClr>
                </a:solidFill>
              </a:rPr>
              <a:t>Title</a:t>
            </a:r>
            <a:r>
              <a:rPr lang="fr-FR" dirty="0" smtClean="0">
                <a:solidFill>
                  <a:prstClr val="black">
                    <a:tint val="75000"/>
                  </a:prstClr>
                </a:solidFill>
              </a:rPr>
              <a:t> of the </a:t>
            </a:r>
            <a:r>
              <a:rPr lang="fr-FR" dirty="0" err="1" smtClean="0">
                <a:solidFill>
                  <a:prstClr val="black">
                    <a:tint val="75000"/>
                  </a:prstClr>
                </a:solidFill>
              </a:rPr>
              <a:t>presentation</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CC25-9CF6-48D7-B14C-4FCD44134BB2}"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 xmlns:p14="http://schemas.microsoft.com/office/powerpoint/2010/main" val="685268034"/>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progressheat.eu/Reports-publications-69.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Challenges to </a:t>
            </a:r>
            <a:r>
              <a:rPr lang="fr-FR" dirty="0" err="1" smtClean="0"/>
              <a:t>make</a:t>
            </a:r>
            <a:r>
              <a:rPr lang="fr-FR" dirty="0" smtClean="0"/>
              <a:t> </a:t>
            </a:r>
            <a:r>
              <a:rPr lang="fr-FR" dirty="0" err="1" smtClean="0"/>
              <a:t>heating</a:t>
            </a:r>
            <a:r>
              <a:rPr lang="fr-FR" dirty="0" smtClean="0"/>
              <a:t> </a:t>
            </a:r>
            <a:r>
              <a:rPr lang="fr-FR" dirty="0" err="1" smtClean="0"/>
              <a:t>renewable</a:t>
            </a:r>
            <a:endParaRPr lang="en-GB" dirty="0"/>
          </a:p>
        </p:txBody>
      </p:sp>
      <p:sp>
        <p:nvSpPr>
          <p:cNvPr id="3" name="Sous-titre 2"/>
          <p:cNvSpPr>
            <a:spLocks noGrp="1"/>
          </p:cNvSpPr>
          <p:nvPr>
            <p:ph type="subTitle" idx="1"/>
          </p:nvPr>
        </p:nvSpPr>
        <p:spPr>
          <a:xfrm>
            <a:off x="1371600" y="3717032"/>
            <a:ext cx="6400800" cy="1008112"/>
          </a:xfrm>
        </p:spPr>
        <p:txBody>
          <a:bodyPr/>
          <a:lstStyle/>
          <a:p>
            <a:r>
              <a:rPr lang="en-US" i="1" dirty="0" smtClean="0">
                <a:latin typeface="Arial" panose="020B0604020202020204" pitchFamily="34" charset="0"/>
                <a:cs typeface="Arial" panose="020B0604020202020204" pitchFamily="34" charset="0"/>
              </a:rPr>
              <a:t>Empirical results from six European case studies</a:t>
            </a:r>
            <a:endParaRPr lang="en-GB" i="1" dirty="0" smtClean="0">
              <a:latin typeface="Arial" panose="020B0604020202020204" pitchFamily="34" charset="0"/>
              <a:cs typeface="Arial" panose="020B0604020202020204" pitchFamily="34" charset="0"/>
            </a:endParaRPr>
          </a:p>
        </p:txBody>
      </p:sp>
      <p:sp>
        <p:nvSpPr>
          <p:cNvPr id="4" name="ZoneTexte 3"/>
          <p:cNvSpPr txBox="1"/>
          <p:nvPr/>
        </p:nvSpPr>
        <p:spPr>
          <a:xfrm>
            <a:off x="4427984" y="5406315"/>
            <a:ext cx="3456384" cy="830997"/>
          </a:xfrm>
          <a:prstGeom prst="rect">
            <a:avLst/>
          </a:prstGeom>
          <a:noFill/>
        </p:spPr>
        <p:txBody>
          <a:bodyPr wrap="square" rtlCol="0">
            <a:spAutoFit/>
          </a:bodyPr>
          <a:lstStyle/>
          <a:p>
            <a:r>
              <a:rPr lang="fr-FR" sz="2400" i="1" dirty="0" smtClean="0"/>
              <a:t>IAEE </a:t>
            </a:r>
            <a:r>
              <a:rPr lang="fr-FR" sz="2400" i="1" dirty="0" err="1" smtClean="0"/>
              <a:t>European</a:t>
            </a:r>
            <a:r>
              <a:rPr lang="fr-FR" sz="2400" i="1" dirty="0" smtClean="0"/>
              <a:t> </a:t>
            </a:r>
            <a:r>
              <a:rPr lang="fr-FR" sz="2400" i="1" dirty="0" err="1" smtClean="0"/>
              <a:t>Conference</a:t>
            </a:r>
            <a:endParaRPr lang="fr-FR" sz="2400" i="1" dirty="0" smtClean="0"/>
          </a:p>
          <a:p>
            <a:r>
              <a:rPr lang="fr-FR" sz="2400" i="1" dirty="0" smtClean="0"/>
              <a:t>5th </a:t>
            </a:r>
            <a:r>
              <a:rPr lang="fr-FR" sz="2400" i="1" dirty="0" err="1" smtClean="0"/>
              <a:t>September</a:t>
            </a:r>
            <a:r>
              <a:rPr lang="fr-FR" sz="2400" i="1" dirty="0" smtClean="0"/>
              <a:t> </a:t>
            </a:r>
            <a:r>
              <a:rPr lang="fr-FR" sz="2400" i="1" dirty="0" smtClean="0"/>
              <a:t>2017</a:t>
            </a:r>
            <a:endParaRPr lang="en-GB" sz="2400" i="1" dirty="0"/>
          </a:p>
        </p:txBody>
      </p:sp>
      <p:sp>
        <p:nvSpPr>
          <p:cNvPr id="6" name="Textfeld 5"/>
          <p:cNvSpPr txBox="1"/>
          <p:nvPr/>
        </p:nvSpPr>
        <p:spPr>
          <a:xfrm>
            <a:off x="2321822" y="4931876"/>
            <a:ext cx="4824536" cy="369332"/>
          </a:xfrm>
          <a:prstGeom prst="rect">
            <a:avLst/>
          </a:prstGeom>
          <a:noFill/>
        </p:spPr>
        <p:txBody>
          <a:bodyPr wrap="square" rtlCol="0">
            <a:spAutoFit/>
          </a:bodyPr>
          <a:lstStyle/>
          <a:p>
            <a:r>
              <a:rPr lang="de-DE" dirty="0" smtClean="0"/>
              <a:t>Edith </a:t>
            </a:r>
            <a:r>
              <a:rPr lang="de-DE" dirty="0" err="1" smtClean="0"/>
              <a:t>Chassein</a:t>
            </a:r>
            <a:r>
              <a:rPr lang="de-DE" dirty="0" smtClean="0"/>
              <a:t>, </a:t>
            </a:r>
            <a:r>
              <a:rPr lang="de-DE" dirty="0" smtClean="0"/>
              <a:t>IREES</a:t>
            </a:r>
            <a:endParaRPr lang="de-DE" dirty="0"/>
          </a:p>
        </p:txBody>
      </p:sp>
      <p:pic>
        <p:nvPicPr>
          <p:cNvPr id="7" name="Grafik 6" descr="IREES mit Text eng f 600dpi.png"/>
          <p:cNvPicPr>
            <a:picLocks noChangeAspect="1"/>
          </p:cNvPicPr>
          <p:nvPr/>
        </p:nvPicPr>
        <p:blipFill>
          <a:blip r:embed="rId2" cstate="print"/>
          <a:srcRect r="37400" b="25533"/>
          <a:stretch>
            <a:fillRect/>
          </a:stretch>
        </p:blipFill>
        <p:spPr>
          <a:xfrm>
            <a:off x="2411760" y="5301208"/>
            <a:ext cx="1880724" cy="1008112"/>
          </a:xfrm>
          <a:prstGeom prst="rect">
            <a:avLst/>
          </a:prstGeom>
        </p:spPr>
      </p:pic>
    </p:spTree>
    <p:extLst>
      <p:ext uri="{BB962C8B-B14F-4D97-AF65-F5344CB8AC3E}">
        <p14:creationId xmlns="" xmlns:p14="http://schemas.microsoft.com/office/powerpoint/2010/main" val="458663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fr-FR" dirty="0" err="1" smtClean="0"/>
              <a:t>Stakeholders</a:t>
            </a:r>
            <a:endParaRPr lang="en-GB" dirty="0"/>
          </a:p>
        </p:txBody>
      </p:sp>
      <p:sp>
        <p:nvSpPr>
          <p:cNvPr id="4" name="ZoneTexte 3"/>
          <p:cNvSpPr txBox="1"/>
          <p:nvPr/>
        </p:nvSpPr>
        <p:spPr>
          <a:xfrm>
            <a:off x="251520" y="1700808"/>
            <a:ext cx="8640960" cy="3539430"/>
          </a:xfrm>
          <a:prstGeom prst="rect">
            <a:avLst/>
          </a:prstGeom>
          <a:noFill/>
        </p:spPr>
        <p:txBody>
          <a:bodyPr wrap="square" rtlCol="0">
            <a:spAutoFit/>
          </a:bodyPr>
          <a:lstStyle/>
          <a:p>
            <a:r>
              <a:rPr lang="en-US" sz="2800" b="1" dirty="0" smtClean="0"/>
              <a:t>demand side</a:t>
            </a:r>
          </a:p>
          <a:p>
            <a:r>
              <a:rPr lang="en-US" sz="2800" i="1" dirty="0" smtClean="0"/>
              <a:t>use </a:t>
            </a:r>
            <a:r>
              <a:rPr lang="en-US" sz="2800" i="1" dirty="0" smtClean="0"/>
              <a:t>of renewable heating and cooling (RES-H/C) technologies offered by the supply side </a:t>
            </a:r>
          </a:p>
          <a:p>
            <a:endParaRPr lang="en-US" sz="2800" dirty="0" smtClean="0"/>
          </a:p>
          <a:p>
            <a:r>
              <a:rPr lang="en-US" sz="2800" dirty="0" smtClean="0"/>
              <a:t>Main actors: end users from all sectors</a:t>
            </a:r>
          </a:p>
          <a:p>
            <a:endParaRPr lang="en-US" sz="2800" dirty="0" smtClean="0"/>
          </a:p>
          <a:p>
            <a:r>
              <a:rPr lang="en-US" sz="2800" dirty="0" smtClean="0"/>
              <a:t>Additional actors: NGOs, media, energy agencies and energy advisors</a:t>
            </a:r>
            <a:endParaRPr lang="en-GB" sz="2800" dirty="0"/>
          </a:p>
        </p:txBody>
      </p:sp>
      <p:sp>
        <p:nvSpPr>
          <p:cNvPr id="5"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 xmlns:p14="http://schemas.microsoft.com/office/powerpoint/2010/main" val="4186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blinds(horizontal)">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en-GB" smtClean="0"/>
              <a:t>Policy Instruments</a:t>
            </a:r>
            <a:endParaRPr lang="en-GB"/>
          </a:p>
        </p:txBody>
      </p:sp>
      <p:graphicFrame>
        <p:nvGraphicFramePr>
          <p:cNvPr id="6" name="Diagramm 5"/>
          <p:cNvGraphicFramePr/>
          <p:nvPr/>
        </p:nvGraphicFramePr>
        <p:xfrm>
          <a:off x="323528" y="1484784"/>
          <a:ext cx="84969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 xmlns:p14="http://schemas.microsoft.com/office/powerpoint/2010/main" val="418673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
        <p:nvSpPr>
          <p:cNvPr id="2" name="Titre 1"/>
          <p:cNvSpPr>
            <a:spLocks noGrp="1"/>
          </p:cNvSpPr>
          <p:nvPr>
            <p:ph type="title"/>
          </p:nvPr>
        </p:nvSpPr>
        <p:spPr>
          <a:xfrm>
            <a:off x="1979712" y="-27384"/>
            <a:ext cx="6408712" cy="922114"/>
          </a:xfrm>
        </p:spPr>
        <p:txBody>
          <a:bodyPr/>
          <a:lstStyle/>
          <a:p>
            <a:r>
              <a:rPr lang="en-GB" sz="3600" dirty="0" smtClean="0"/>
              <a:t>Main </a:t>
            </a:r>
            <a:r>
              <a:rPr lang="en-GB" sz="3600" dirty="0" smtClean="0"/>
              <a:t>barriers</a:t>
            </a:r>
            <a:br>
              <a:rPr lang="en-GB" sz="3600" dirty="0" smtClean="0"/>
            </a:br>
            <a:r>
              <a:rPr lang="en-GB" sz="3600" dirty="0" smtClean="0"/>
              <a:t>financial-economic</a:t>
            </a:r>
            <a:endParaRPr lang="en-GB" sz="3600" dirty="0"/>
          </a:p>
        </p:txBody>
      </p:sp>
      <p:sp>
        <p:nvSpPr>
          <p:cNvPr id="4" name="ZoneTexte 3"/>
          <p:cNvSpPr txBox="1"/>
          <p:nvPr/>
        </p:nvSpPr>
        <p:spPr>
          <a:xfrm>
            <a:off x="251520" y="1700808"/>
            <a:ext cx="8640960" cy="2677656"/>
          </a:xfrm>
          <a:prstGeom prst="rect">
            <a:avLst/>
          </a:prstGeom>
          <a:noFill/>
        </p:spPr>
        <p:txBody>
          <a:bodyPr wrap="square" rtlCol="0">
            <a:spAutoFit/>
          </a:bodyPr>
          <a:lstStyle/>
          <a:p>
            <a:r>
              <a:rPr lang="en-GB" sz="2800" b="1" dirty="0" smtClean="0"/>
              <a:t>Investment decisions</a:t>
            </a:r>
          </a:p>
          <a:p>
            <a:pPr marL="271463" indent="-271463">
              <a:buSzPct val="80000"/>
              <a:buFont typeface="Arial" pitchFamily="34" charset="0"/>
              <a:buChar char="•"/>
            </a:pPr>
            <a:r>
              <a:rPr lang="en-GB" sz="2800" dirty="0" smtClean="0"/>
              <a:t>Upfront investment in technology</a:t>
            </a:r>
          </a:p>
          <a:p>
            <a:pPr marL="271463" indent="-271463">
              <a:buSzPct val="80000"/>
              <a:buFont typeface="Arial" pitchFamily="34" charset="0"/>
              <a:buChar char="•"/>
            </a:pPr>
            <a:r>
              <a:rPr lang="en-GB" sz="2800" dirty="0" smtClean="0"/>
              <a:t>Investment in grid</a:t>
            </a:r>
          </a:p>
          <a:p>
            <a:pPr marL="271463" indent="-271463">
              <a:buSzPct val="80000"/>
              <a:buFont typeface="Arial" pitchFamily="34" charset="0"/>
              <a:buChar char="•"/>
            </a:pPr>
            <a:r>
              <a:rPr lang="en-GB" sz="2800" dirty="0" smtClean="0"/>
              <a:t>Long-term planning vs. election periods</a:t>
            </a:r>
          </a:p>
          <a:p>
            <a:pPr marL="271463" indent="-271463">
              <a:buSzPct val="80000"/>
              <a:buFont typeface="Arial" pitchFamily="34" charset="0"/>
              <a:buChar char="•"/>
            </a:pPr>
            <a:r>
              <a:rPr lang="en-GB" sz="2800" dirty="0" smtClean="0"/>
              <a:t>Investor-user-dilemma and split incentives</a:t>
            </a:r>
          </a:p>
          <a:p>
            <a:endParaRPr lang="en-GB" sz="2800" b="1" dirty="0" smtClean="0"/>
          </a:p>
        </p:txBody>
      </p:sp>
      <p:sp>
        <p:nvSpPr>
          <p:cNvPr id="11" name="Textfeld 10"/>
          <p:cNvSpPr txBox="1"/>
          <p:nvPr/>
        </p:nvSpPr>
        <p:spPr>
          <a:xfrm>
            <a:off x="395536" y="4725144"/>
            <a:ext cx="8496944" cy="1938992"/>
          </a:xfrm>
          <a:prstGeom prst="rect">
            <a:avLst/>
          </a:prstGeom>
          <a:solidFill>
            <a:srgbClr val="00B050"/>
          </a:solidFill>
          <a:ln>
            <a:solidFill>
              <a:schemeClr val="accent3">
                <a:lumMod val="75000"/>
              </a:schemeClr>
            </a:solidFill>
          </a:ln>
        </p:spPr>
        <p:txBody>
          <a:bodyPr wrap="square" rtlCol="0">
            <a:spAutoFit/>
          </a:bodyPr>
          <a:lstStyle/>
          <a:p>
            <a:r>
              <a:rPr lang="de-DE" sz="2400" b="1" dirty="0" err="1" smtClean="0"/>
              <a:t>Success</a:t>
            </a:r>
            <a:r>
              <a:rPr lang="de-DE" sz="2400" b="1" dirty="0" smtClean="0"/>
              <a:t> </a:t>
            </a:r>
            <a:r>
              <a:rPr lang="de-DE" sz="2400" b="1" dirty="0" err="1" smtClean="0"/>
              <a:t>factor</a:t>
            </a:r>
            <a:r>
              <a:rPr lang="de-DE" sz="2400" b="1" dirty="0" smtClean="0"/>
              <a:t> </a:t>
            </a:r>
            <a:r>
              <a:rPr lang="de-DE" sz="2400" b="1" dirty="0" err="1" smtClean="0"/>
              <a:t>financial</a:t>
            </a:r>
            <a:r>
              <a:rPr lang="de-DE" sz="2400" b="1" dirty="0" smtClean="0"/>
              <a:t> </a:t>
            </a:r>
            <a:r>
              <a:rPr lang="de-DE" sz="2400" b="1" dirty="0" err="1" smtClean="0"/>
              <a:t>support</a:t>
            </a:r>
            <a:endParaRPr lang="de-DE" sz="2400" b="1" dirty="0" smtClean="0"/>
          </a:p>
          <a:p>
            <a:pPr marL="180975" indent="-180975">
              <a:buFont typeface="Arial" pitchFamily="34" charset="0"/>
              <a:buChar char="•"/>
            </a:pPr>
            <a:r>
              <a:rPr lang="en-US" sz="2400" dirty="0" smtClean="0"/>
              <a:t>Small, but quickly available local subsidy for home owners  (</a:t>
            </a:r>
            <a:r>
              <a:rPr lang="de-DE" sz="2400" dirty="0" err="1" smtClean="0"/>
              <a:t>Litoměřice</a:t>
            </a:r>
            <a:r>
              <a:rPr lang="de-DE" sz="2400" dirty="0" smtClean="0"/>
              <a:t>)</a:t>
            </a:r>
          </a:p>
          <a:p>
            <a:pPr marL="180975" indent="-180975">
              <a:buFont typeface="Arial" pitchFamily="34" charset="0"/>
              <a:buChar char="•"/>
            </a:pPr>
            <a:r>
              <a:rPr lang="en-GB" sz="2400" dirty="0" smtClean="0"/>
              <a:t>Introduction</a:t>
            </a:r>
            <a:r>
              <a:rPr lang="de-DE" sz="2400" dirty="0" smtClean="0"/>
              <a:t> </a:t>
            </a:r>
            <a:r>
              <a:rPr lang="de-DE" sz="2400" dirty="0" err="1" smtClean="0"/>
              <a:t>of</a:t>
            </a:r>
            <a:r>
              <a:rPr lang="de-DE" sz="2400" dirty="0" smtClean="0"/>
              <a:t> </a:t>
            </a:r>
            <a:r>
              <a:rPr lang="de-DE" sz="2400" dirty="0" err="1" smtClean="0"/>
              <a:t>new</a:t>
            </a:r>
            <a:r>
              <a:rPr lang="de-DE" sz="2400" dirty="0" smtClean="0"/>
              <a:t> </a:t>
            </a:r>
            <a:r>
              <a:rPr lang="de-DE" sz="2400" dirty="0" err="1" smtClean="0"/>
              <a:t>business</a:t>
            </a:r>
            <a:r>
              <a:rPr lang="de-DE" sz="2400" dirty="0" smtClean="0"/>
              <a:t> </a:t>
            </a:r>
            <a:r>
              <a:rPr lang="de-DE" sz="2400" dirty="0" err="1" smtClean="0"/>
              <a:t>models</a:t>
            </a:r>
            <a:r>
              <a:rPr lang="de-DE" sz="2400" dirty="0" smtClean="0"/>
              <a:t> </a:t>
            </a:r>
            <a:r>
              <a:rPr lang="en-US" sz="2400" dirty="0" smtClean="0"/>
              <a:t>(</a:t>
            </a:r>
            <a:r>
              <a:rPr lang="de-DE" sz="2400" dirty="0" err="1" smtClean="0"/>
              <a:t>Helsingør</a:t>
            </a:r>
            <a:r>
              <a:rPr lang="de-DE" sz="2400" dirty="0" smtClean="0"/>
              <a:t>)</a:t>
            </a:r>
          </a:p>
          <a:p>
            <a:pPr marL="180975" indent="-180975">
              <a:buFont typeface="Arial" pitchFamily="34" charset="0"/>
              <a:buChar char="•"/>
            </a:pPr>
            <a:r>
              <a:rPr lang="de-DE" sz="2400" dirty="0" err="1" smtClean="0"/>
              <a:t>Energy</a:t>
            </a:r>
            <a:r>
              <a:rPr lang="de-DE" sz="2400" dirty="0" smtClean="0"/>
              <a:t> </a:t>
            </a:r>
            <a:r>
              <a:rPr lang="de-DE" sz="2400" dirty="0" err="1" smtClean="0"/>
              <a:t>performance</a:t>
            </a:r>
            <a:r>
              <a:rPr lang="de-DE" sz="2400" dirty="0" smtClean="0"/>
              <a:t> </a:t>
            </a:r>
            <a:r>
              <a:rPr lang="de-DE" sz="2400" dirty="0" err="1" smtClean="0"/>
              <a:t>contracting</a:t>
            </a:r>
            <a:r>
              <a:rPr lang="de-DE" sz="2400" dirty="0" smtClean="0"/>
              <a:t> (</a:t>
            </a:r>
            <a:r>
              <a:rPr lang="de-DE" sz="2400" dirty="0" err="1" smtClean="0"/>
              <a:t>Ansfelden</a:t>
            </a:r>
            <a:r>
              <a:rPr lang="de-DE" sz="2400" dirty="0" smtClean="0"/>
              <a:t>, </a:t>
            </a:r>
            <a:r>
              <a:rPr lang="de-DE" sz="2400" dirty="0" err="1" smtClean="0"/>
              <a:t>Litoměřice</a:t>
            </a:r>
            <a:r>
              <a:rPr lang="de-DE" sz="2400" dirty="0" smtClean="0"/>
              <a:t>)</a:t>
            </a:r>
            <a:endParaRPr lang="de-DE" sz="2400" dirty="0"/>
          </a:p>
        </p:txBody>
      </p:sp>
      <p:pic>
        <p:nvPicPr>
          <p:cNvPr id="13314" name="Picture 2" descr="https://tse1.mm.bing.net/th?id=OIP.YOjtg0cpMR1LMk65_HvXPwEsDG&amp;pid=Api"/>
          <p:cNvPicPr>
            <a:picLocks noChangeAspect="1" noChangeArrowheads="1"/>
          </p:cNvPicPr>
          <p:nvPr/>
        </p:nvPicPr>
        <p:blipFill>
          <a:blip r:embed="rId3" cstate="print"/>
          <a:srcRect/>
          <a:stretch>
            <a:fillRect/>
          </a:stretch>
        </p:blipFill>
        <p:spPr bwMode="auto">
          <a:xfrm>
            <a:off x="7020272" y="1628800"/>
            <a:ext cx="1854752" cy="1224136"/>
          </a:xfrm>
          <a:prstGeom prst="rect">
            <a:avLst/>
          </a:prstGeom>
          <a:noFill/>
        </p:spPr>
      </p:pic>
    </p:spTree>
    <p:extLst>
      <p:ext uri="{BB962C8B-B14F-4D97-AF65-F5344CB8AC3E}">
        <p14:creationId xmlns:p14="http://schemas.microsoft.com/office/powerpoint/2010/main" xmlns="" val="4186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de-DE" sz="2800" b="1" dirty="0" err="1" smtClean="0"/>
              <a:t>Success</a:t>
            </a:r>
            <a:r>
              <a:rPr lang="de-DE" sz="2800" b="1" dirty="0" smtClean="0"/>
              <a:t> </a:t>
            </a:r>
            <a:r>
              <a:rPr lang="de-DE" sz="2800" b="1" dirty="0" err="1" smtClean="0"/>
              <a:t>factor</a:t>
            </a:r>
            <a:r>
              <a:rPr lang="de-DE" sz="2800" b="1" dirty="0" smtClean="0"/>
              <a:t> </a:t>
            </a:r>
            <a:r>
              <a:rPr lang="de-DE" sz="2800" b="1" dirty="0" err="1" smtClean="0"/>
              <a:t>financial</a:t>
            </a:r>
            <a:r>
              <a:rPr lang="de-DE" sz="2800" b="1" dirty="0" smtClean="0"/>
              <a:t> </a:t>
            </a:r>
            <a:r>
              <a:rPr lang="de-DE" sz="2800" b="1" dirty="0" err="1" smtClean="0"/>
              <a:t>support</a:t>
            </a:r>
            <a:endParaRPr lang="de-DE" sz="2800" b="1" dirty="0" smtClean="0"/>
          </a:p>
        </p:txBody>
      </p:sp>
      <p:sp>
        <p:nvSpPr>
          <p:cNvPr id="4" name="ZoneTexte 3"/>
          <p:cNvSpPr txBox="1"/>
          <p:nvPr/>
        </p:nvSpPr>
        <p:spPr>
          <a:xfrm>
            <a:off x="251520" y="1700808"/>
            <a:ext cx="8640960" cy="954107"/>
          </a:xfrm>
          <a:prstGeom prst="rect">
            <a:avLst/>
          </a:prstGeom>
          <a:noFill/>
        </p:spPr>
        <p:txBody>
          <a:bodyPr wrap="square" rtlCol="0">
            <a:spAutoFit/>
          </a:bodyPr>
          <a:lstStyle/>
          <a:p>
            <a:r>
              <a:rPr lang="en-GB" sz="2800" b="1" dirty="0" smtClean="0"/>
              <a:t>Subsidy for RES (</a:t>
            </a:r>
            <a:r>
              <a:rPr lang="de-DE" sz="2800" b="1" dirty="0" err="1" smtClean="0"/>
              <a:t>Litoměřice</a:t>
            </a:r>
            <a:r>
              <a:rPr lang="de-DE" sz="2800" b="1" dirty="0" smtClean="0"/>
              <a:t>)</a:t>
            </a:r>
            <a:endParaRPr lang="en-GB" sz="2800" b="1" dirty="0" smtClean="0"/>
          </a:p>
          <a:p>
            <a:endParaRPr lang="en-GB" sz="2800" b="1" dirty="0" smtClean="0"/>
          </a:p>
        </p:txBody>
      </p:sp>
      <p:pic>
        <p:nvPicPr>
          <p:cNvPr id="7" name="Picture 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23528" y="2321476"/>
            <a:ext cx="2880320" cy="1831698"/>
          </a:xfrm>
          <a:prstGeom prst="rect">
            <a:avLst/>
          </a:prstGeom>
          <a:noFill/>
          <a:ln w="12700">
            <a:solidFill>
              <a:srgbClr val="008000"/>
            </a:solidFill>
            <a:round/>
            <a:headEnd/>
            <a:tailEnd/>
          </a:ln>
          <a:extLst>
            <a:ext uri="{909E8E84-426E-40DD-AFC4-6F175D3DCCD1}">
              <a14:hiddenFill xmlns="" xmlns:a14="http://schemas.microsoft.com/office/drawing/2010/main">
                <a:solidFill>
                  <a:srgbClr val="FFFFFF"/>
                </a:solidFill>
              </a14:hiddenFill>
            </a:ext>
          </a:extLst>
        </p:spPr>
      </p:pic>
      <p:sp>
        <p:nvSpPr>
          <p:cNvPr id="8" name="TextovéPole 1"/>
          <p:cNvSpPr txBox="1"/>
          <p:nvPr/>
        </p:nvSpPr>
        <p:spPr>
          <a:xfrm>
            <a:off x="3347864" y="2294870"/>
            <a:ext cx="5580112" cy="418576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Subsidy </a:t>
            </a:r>
            <a:r>
              <a:rPr lang="en-US" sz="2400" b="1" dirty="0"/>
              <a:t>for solar thermal collectors installations from the city </a:t>
            </a:r>
            <a:r>
              <a:rPr lang="en-US" sz="2400" b="1" dirty="0" smtClean="0"/>
              <a:t>budget</a:t>
            </a:r>
            <a:br>
              <a:rPr lang="en-US" sz="2400" b="1" dirty="0" smtClean="0"/>
            </a:br>
            <a:r>
              <a:rPr lang="en-US" sz="2400" dirty="0" smtClean="0"/>
              <a:t> ‘Who gives quickly gives twice’</a:t>
            </a:r>
            <a:endParaRPr lang="en-US" sz="2400" b="1" dirty="0"/>
          </a:p>
          <a:p>
            <a:endParaRPr lang="en-US" sz="2200" b="1" dirty="0"/>
          </a:p>
          <a:p>
            <a:pPr marL="285750" indent="-285750">
              <a:buFont typeface="Arial" pitchFamily="34" charset="0"/>
              <a:buChar char="•"/>
            </a:pPr>
            <a:r>
              <a:rPr lang="en-US" sz="2400" dirty="0" smtClean="0"/>
              <a:t>Local subsidy of 40.000 CZK/installation </a:t>
            </a:r>
            <a:r>
              <a:rPr lang="en-US" sz="2800" dirty="0" smtClean="0"/>
              <a:t>(about 1,500 Euro</a:t>
            </a:r>
          </a:p>
          <a:p>
            <a:pPr marL="285750" indent="-285750">
              <a:buFont typeface="Arial" pitchFamily="34" charset="0"/>
              <a:buChar char="•"/>
            </a:pPr>
            <a:r>
              <a:rPr lang="en-US" sz="2400" dirty="0" smtClean="0"/>
              <a:t>Replacement of coal boilers with solar water heaters (min. 3 m</a:t>
            </a:r>
            <a:r>
              <a:rPr lang="en-US" sz="2400" baseline="30000" dirty="0" smtClean="0"/>
              <a:t>2</a:t>
            </a:r>
            <a:r>
              <a:rPr lang="en-US" sz="2400" dirty="0" smtClean="0"/>
              <a:t>)</a:t>
            </a:r>
          </a:p>
          <a:p>
            <a:pPr marL="285750" indent="-285750">
              <a:buFont typeface="Arial" pitchFamily="34" charset="0"/>
              <a:buChar char="•"/>
            </a:pPr>
            <a:r>
              <a:rPr lang="en-US" sz="2400" dirty="0" smtClean="0"/>
              <a:t>small, but quickly available (within 14 days after approval of request) </a:t>
            </a:r>
          </a:p>
          <a:p>
            <a:pPr marL="285750" indent="-285750">
              <a:buFont typeface="Arial" pitchFamily="34" charset="0"/>
              <a:buChar char="•"/>
            </a:pPr>
            <a:r>
              <a:rPr lang="en-US" sz="2400" dirty="0" smtClean="0"/>
              <a:t>can be combined it with state grants</a:t>
            </a:r>
            <a:endParaRPr lang="en-US" sz="2300" dirty="0"/>
          </a:p>
        </p:txBody>
      </p:sp>
    </p:spTree>
    <p:extLst>
      <p:ext uri="{BB962C8B-B14F-4D97-AF65-F5344CB8AC3E}">
        <p14:creationId xmlns:p14="http://schemas.microsoft.com/office/powerpoint/2010/main" xmlns="" val="41867366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de-DE" sz="2800" b="1" dirty="0" err="1" smtClean="0"/>
              <a:t>Success</a:t>
            </a:r>
            <a:r>
              <a:rPr lang="de-DE" sz="2800" b="1" dirty="0" smtClean="0"/>
              <a:t> </a:t>
            </a:r>
            <a:r>
              <a:rPr lang="de-DE" sz="2800" b="1" dirty="0" err="1" smtClean="0"/>
              <a:t>factor</a:t>
            </a:r>
            <a:r>
              <a:rPr lang="de-DE" sz="2800" b="1" dirty="0" smtClean="0"/>
              <a:t> </a:t>
            </a:r>
            <a:r>
              <a:rPr lang="de-DE" sz="2800" b="1" dirty="0" err="1" smtClean="0"/>
              <a:t>financial</a:t>
            </a:r>
            <a:r>
              <a:rPr lang="de-DE" sz="2800" b="1" dirty="0" smtClean="0"/>
              <a:t> </a:t>
            </a:r>
            <a:r>
              <a:rPr lang="de-DE" sz="2800" b="1" dirty="0" err="1" smtClean="0"/>
              <a:t>subsidy</a:t>
            </a:r>
            <a:endParaRPr lang="de-DE" sz="2800" b="1" dirty="0" smtClean="0"/>
          </a:p>
        </p:txBody>
      </p:sp>
      <p:sp>
        <p:nvSpPr>
          <p:cNvPr id="4" name="ZoneTexte 3"/>
          <p:cNvSpPr txBox="1"/>
          <p:nvPr/>
        </p:nvSpPr>
        <p:spPr>
          <a:xfrm>
            <a:off x="251520" y="1700808"/>
            <a:ext cx="8640960" cy="954107"/>
          </a:xfrm>
          <a:prstGeom prst="rect">
            <a:avLst/>
          </a:prstGeom>
          <a:noFill/>
        </p:spPr>
        <p:txBody>
          <a:bodyPr wrap="square" rtlCol="0">
            <a:spAutoFit/>
          </a:bodyPr>
          <a:lstStyle/>
          <a:p>
            <a:r>
              <a:rPr lang="en-GB" sz="2800" b="1" dirty="0" smtClean="0"/>
              <a:t>Introduction</a:t>
            </a:r>
            <a:r>
              <a:rPr lang="de-DE" sz="2800" b="1" dirty="0" smtClean="0"/>
              <a:t> </a:t>
            </a:r>
            <a:r>
              <a:rPr lang="de-DE" sz="2800" b="1" dirty="0" err="1" smtClean="0"/>
              <a:t>of</a:t>
            </a:r>
            <a:r>
              <a:rPr lang="de-DE" sz="2800" b="1" dirty="0" smtClean="0"/>
              <a:t> </a:t>
            </a:r>
            <a:r>
              <a:rPr lang="de-DE" sz="2800" b="1" dirty="0" err="1" smtClean="0"/>
              <a:t>new</a:t>
            </a:r>
            <a:r>
              <a:rPr lang="de-DE" sz="2800" b="1" dirty="0" smtClean="0"/>
              <a:t> </a:t>
            </a:r>
            <a:r>
              <a:rPr lang="de-DE" sz="2800" b="1" dirty="0" err="1" smtClean="0"/>
              <a:t>business</a:t>
            </a:r>
            <a:r>
              <a:rPr lang="de-DE" sz="2800" b="1" dirty="0" smtClean="0"/>
              <a:t> </a:t>
            </a:r>
            <a:r>
              <a:rPr lang="de-DE" sz="2800" b="1" dirty="0" err="1" smtClean="0"/>
              <a:t>models</a:t>
            </a:r>
            <a:r>
              <a:rPr lang="de-DE" sz="2800" b="1" dirty="0" smtClean="0"/>
              <a:t> </a:t>
            </a:r>
            <a:r>
              <a:rPr lang="en-US" sz="2800" b="1" dirty="0" smtClean="0"/>
              <a:t>(</a:t>
            </a:r>
            <a:r>
              <a:rPr lang="de-DE" sz="2800" b="1" dirty="0" err="1" smtClean="0"/>
              <a:t>Helsingør</a:t>
            </a:r>
            <a:r>
              <a:rPr lang="de-DE" sz="2800" b="1" dirty="0" smtClean="0"/>
              <a:t>, </a:t>
            </a:r>
            <a:r>
              <a:rPr lang="de-DE" sz="2800" b="1" dirty="0" err="1" smtClean="0"/>
              <a:t>Ansfelden</a:t>
            </a:r>
            <a:r>
              <a:rPr lang="de-DE" sz="2800" b="1" dirty="0" smtClean="0"/>
              <a:t>, </a:t>
            </a:r>
            <a:r>
              <a:rPr lang="de-DE" sz="2800" b="1" dirty="0" err="1" smtClean="0"/>
              <a:t>Litoměřice</a:t>
            </a:r>
            <a:r>
              <a:rPr lang="de-DE" sz="2800" b="1" dirty="0" smtClean="0"/>
              <a:t>)</a:t>
            </a:r>
            <a:endParaRPr lang="en-GB" sz="2800" b="1" dirty="0" smtClean="0"/>
          </a:p>
        </p:txBody>
      </p:sp>
      <p:sp>
        <p:nvSpPr>
          <p:cNvPr id="8" name="TextovéPole 1"/>
          <p:cNvSpPr txBox="1"/>
          <p:nvPr/>
        </p:nvSpPr>
        <p:spPr>
          <a:xfrm>
            <a:off x="395536" y="2780928"/>
            <a:ext cx="8532440" cy="37548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Energy performance contracting</a:t>
            </a:r>
            <a:endParaRPr lang="en-US" sz="2400" b="1" dirty="0"/>
          </a:p>
          <a:p>
            <a:endParaRPr lang="en-US" sz="2200" b="1" dirty="0"/>
          </a:p>
          <a:p>
            <a:pPr marL="285750" indent="-285750">
              <a:buFont typeface="Arial" pitchFamily="34" charset="0"/>
              <a:buChar char="•"/>
            </a:pPr>
            <a:r>
              <a:rPr lang="en-US" sz="2400" dirty="0" smtClean="0"/>
              <a:t>Replacement of oil boilers with biomass boiler or district heating.</a:t>
            </a:r>
          </a:p>
          <a:p>
            <a:pPr marL="285750" indent="-285750">
              <a:buFont typeface="Arial" pitchFamily="34" charset="0"/>
              <a:buChar char="•"/>
            </a:pPr>
            <a:r>
              <a:rPr lang="en-US" sz="2400" dirty="0" smtClean="0"/>
              <a:t>Energy supplier implement and maintains the technical equipment.</a:t>
            </a:r>
          </a:p>
          <a:p>
            <a:pPr marL="285750" indent="-285750">
              <a:buFont typeface="Arial" pitchFamily="34" charset="0"/>
              <a:buChar char="•"/>
            </a:pPr>
            <a:r>
              <a:rPr lang="en-US" sz="2400" dirty="0" smtClean="0"/>
              <a:t>Consumer only pays for energy units.</a:t>
            </a:r>
          </a:p>
          <a:p>
            <a:pPr marL="285750" indent="-285750">
              <a:buFont typeface="Arial" pitchFamily="34" charset="0"/>
              <a:buChar char="•"/>
            </a:pPr>
            <a:endParaRPr lang="en-US" sz="2400" dirty="0" smtClean="0"/>
          </a:p>
          <a:p>
            <a:pPr marL="271463" indent="-271463">
              <a:buSzPct val="80000"/>
              <a:buFont typeface="Symbol"/>
              <a:buChar char="Þ"/>
            </a:pPr>
            <a:r>
              <a:rPr lang="en-GB" sz="2400" dirty="0" smtClean="0">
                <a:solidFill>
                  <a:schemeClr val="tx1"/>
                </a:solidFill>
              </a:rPr>
              <a:t>Overcomes the challenge of high upfront investments of RES-H installations.</a:t>
            </a:r>
            <a:endParaRPr lang="en-US" sz="2400" dirty="0" smtClean="0">
              <a:solidFill>
                <a:schemeClr val="tx1"/>
              </a:solidFill>
            </a:endParaRPr>
          </a:p>
          <a:p>
            <a:pPr marL="271463" indent="-271463">
              <a:buSzPct val="80000"/>
              <a:buFont typeface="Symbol"/>
              <a:buChar char="Þ"/>
            </a:pPr>
            <a:r>
              <a:rPr lang="en-US" sz="2400" dirty="0" smtClean="0">
                <a:solidFill>
                  <a:schemeClr val="tx1"/>
                </a:solidFill>
              </a:rPr>
              <a:t>Avoids investor-user dilemma.</a:t>
            </a:r>
            <a:endParaRPr lang="en-US" sz="2400" dirty="0">
              <a:solidFill>
                <a:schemeClr val="tx1"/>
              </a:solidFill>
            </a:endParaRPr>
          </a:p>
        </p:txBody>
      </p:sp>
    </p:spTree>
    <p:extLst>
      <p:ext uri="{BB962C8B-B14F-4D97-AF65-F5344CB8AC3E}">
        <p14:creationId xmlns:p14="http://schemas.microsoft.com/office/powerpoint/2010/main" xmlns="" val="41867366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4624"/>
            <a:ext cx="6408712" cy="922114"/>
          </a:xfrm>
        </p:spPr>
        <p:txBody>
          <a:bodyPr/>
          <a:lstStyle/>
          <a:p>
            <a:r>
              <a:rPr lang="en-GB" sz="3600" dirty="0" smtClean="0"/>
              <a:t>Main </a:t>
            </a:r>
            <a:r>
              <a:rPr lang="en-GB" sz="3600" dirty="0" smtClean="0"/>
              <a:t>barriers</a:t>
            </a:r>
            <a:br>
              <a:rPr lang="en-GB" sz="3600" dirty="0" smtClean="0"/>
            </a:br>
            <a:r>
              <a:rPr lang="en-GB" sz="3600" dirty="0" smtClean="0"/>
              <a:t> </a:t>
            </a:r>
            <a:r>
              <a:rPr lang="en-GB" sz="3600" dirty="0" smtClean="0"/>
              <a:t>institutional-structural</a:t>
            </a:r>
            <a:endParaRPr lang="en-GB" sz="3600" dirty="0"/>
          </a:p>
        </p:txBody>
      </p:sp>
      <p:sp>
        <p:nvSpPr>
          <p:cNvPr id="4" name="ZoneTexte 3"/>
          <p:cNvSpPr txBox="1"/>
          <p:nvPr/>
        </p:nvSpPr>
        <p:spPr>
          <a:xfrm>
            <a:off x="251520" y="1556792"/>
            <a:ext cx="8640960" cy="523220"/>
          </a:xfrm>
          <a:prstGeom prst="rect">
            <a:avLst/>
          </a:prstGeom>
          <a:noFill/>
        </p:spPr>
        <p:txBody>
          <a:bodyPr wrap="square" rtlCol="0">
            <a:spAutoFit/>
          </a:bodyPr>
          <a:lstStyle/>
          <a:p>
            <a:r>
              <a:rPr lang="en-GB" sz="2800" b="1" dirty="0" smtClean="0"/>
              <a:t>Inadequate grid</a:t>
            </a:r>
          </a:p>
        </p:txBody>
      </p:sp>
      <p:pic>
        <p:nvPicPr>
          <p:cNvPr id="7" name="Picture 5" descr="P:\_Projekte Aktuell\SOWI\1501_Progressheat\Webinars\IREES Webinars\Bilder\Grid.png"/>
          <p:cNvPicPr>
            <a:picLocks noChangeAspect="1" noChangeArrowheads="1"/>
          </p:cNvPicPr>
          <p:nvPr/>
        </p:nvPicPr>
        <p:blipFill>
          <a:blip r:embed="rId3" cstate="print"/>
          <a:srcRect/>
          <a:stretch>
            <a:fillRect/>
          </a:stretch>
        </p:blipFill>
        <p:spPr bwMode="auto">
          <a:xfrm>
            <a:off x="6948264" y="1412776"/>
            <a:ext cx="2016224" cy="1209734"/>
          </a:xfrm>
          <a:prstGeom prst="rect">
            <a:avLst/>
          </a:prstGeom>
          <a:noFill/>
          <a:ln w="3175" cap="flat">
            <a:noFill/>
          </a:ln>
        </p:spPr>
      </p:pic>
      <p:sp>
        <p:nvSpPr>
          <p:cNvPr id="8" name="ZoneTexte 3"/>
          <p:cNvSpPr txBox="1"/>
          <p:nvPr/>
        </p:nvSpPr>
        <p:spPr>
          <a:xfrm>
            <a:off x="323528" y="1988840"/>
            <a:ext cx="8280920" cy="3108543"/>
          </a:xfrm>
          <a:prstGeom prst="rect">
            <a:avLst/>
          </a:prstGeom>
          <a:noFill/>
        </p:spPr>
        <p:txBody>
          <a:bodyPr wrap="square" rtlCol="0">
            <a:spAutoFit/>
          </a:bodyPr>
          <a:lstStyle/>
          <a:p>
            <a:pPr marL="271463" lvl="1" indent="-271463">
              <a:buSzPct val="80000"/>
              <a:buFont typeface="Arial" pitchFamily="34" charset="0"/>
              <a:buChar char="•"/>
            </a:pPr>
            <a:r>
              <a:rPr lang="en-GB" sz="2800" dirty="0" smtClean="0"/>
              <a:t>Density</a:t>
            </a:r>
          </a:p>
          <a:p>
            <a:pPr marL="728663" lvl="2" indent="-271463">
              <a:buSzPct val="80000"/>
              <a:buFont typeface="Arial" pitchFamily="34" charset="0"/>
              <a:buChar char="•"/>
            </a:pPr>
            <a:r>
              <a:rPr lang="en-GB" sz="2800" dirty="0" smtClean="0"/>
              <a:t>Conflicting aims: higher density vs. refurbishments</a:t>
            </a:r>
          </a:p>
          <a:p>
            <a:pPr marL="271463" indent="-271463">
              <a:buSzPct val="80000"/>
              <a:buFont typeface="Arial" pitchFamily="34" charset="0"/>
              <a:buChar char="•"/>
            </a:pPr>
            <a:r>
              <a:rPr lang="en-GB" sz="2800" dirty="0" smtClean="0"/>
              <a:t>Temperature level of heat supply</a:t>
            </a:r>
          </a:p>
          <a:p>
            <a:pPr marL="728663" lvl="1" indent="-271463">
              <a:buSzPct val="80000"/>
              <a:buFont typeface="Arial" pitchFamily="34" charset="0"/>
              <a:buChar char="•"/>
            </a:pPr>
            <a:r>
              <a:rPr lang="en-GB" sz="2800" dirty="0" smtClean="0"/>
              <a:t>Inefficiently high in most cases</a:t>
            </a:r>
          </a:p>
          <a:p>
            <a:pPr marL="728663" lvl="1" indent="-271463">
              <a:buSzPct val="80000"/>
              <a:buFont typeface="Arial" pitchFamily="34" charset="0"/>
              <a:buChar char="•"/>
            </a:pPr>
            <a:r>
              <a:rPr lang="en-GB" sz="2800" dirty="0" smtClean="0"/>
              <a:t>Often not suitable to combine RES/DH/excess heat </a:t>
            </a:r>
          </a:p>
          <a:p>
            <a:pPr marL="271463" indent="-271463">
              <a:buSzPct val="80000"/>
              <a:buFont typeface="Arial" pitchFamily="34" charset="0"/>
              <a:buChar char="•"/>
            </a:pPr>
            <a:r>
              <a:rPr lang="en-GB" sz="2800" dirty="0" smtClean="0"/>
              <a:t>High investment and operating costs</a:t>
            </a:r>
          </a:p>
          <a:p>
            <a:pPr marL="728663" lvl="1" indent="-271463">
              <a:buSzPct val="80000"/>
              <a:buFont typeface="Arial" pitchFamily="34" charset="0"/>
              <a:buChar char="•"/>
            </a:pPr>
            <a:r>
              <a:rPr lang="en-GB" sz="2800" dirty="0" smtClean="0"/>
              <a:t>Owner structure of energy supply</a:t>
            </a:r>
          </a:p>
        </p:txBody>
      </p:sp>
      <p:sp>
        <p:nvSpPr>
          <p:cNvPr id="9"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
        <p:nvSpPr>
          <p:cNvPr id="5" name="Textfeld 4"/>
          <p:cNvSpPr txBox="1"/>
          <p:nvPr/>
        </p:nvSpPr>
        <p:spPr>
          <a:xfrm>
            <a:off x="395536" y="5171708"/>
            <a:ext cx="8496944" cy="1569660"/>
          </a:xfrm>
          <a:prstGeom prst="rect">
            <a:avLst/>
          </a:prstGeom>
          <a:solidFill>
            <a:srgbClr val="00B050"/>
          </a:solidFill>
          <a:ln>
            <a:solidFill>
              <a:schemeClr val="accent3">
                <a:lumMod val="75000"/>
              </a:schemeClr>
            </a:solidFill>
          </a:ln>
        </p:spPr>
        <p:txBody>
          <a:bodyPr wrap="square" rtlCol="0">
            <a:spAutoFit/>
          </a:bodyPr>
          <a:lstStyle/>
          <a:p>
            <a:r>
              <a:rPr lang="en-GB" sz="2400" b="1" dirty="0" smtClean="0"/>
              <a:t>Success factor stakeholder involvement:</a:t>
            </a:r>
          </a:p>
          <a:p>
            <a:pPr marL="180975" indent="-180975">
              <a:buFont typeface="Arial" pitchFamily="34" charset="0"/>
              <a:buChar char="•"/>
            </a:pPr>
            <a:r>
              <a:rPr lang="en-GB" sz="2400" dirty="0" smtClean="0"/>
              <a:t>Regularly meetings of all stakeholders related to energy (Brașov, Litoměřice) </a:t>
            </a:r>
          </a:p>
          <a:p>
            <a:pPr marL="180975" indent="-180975">
              <a:buFont typeface="Arial" pitchFamily="34" charset="0"/>
              <a:buChar char="•"/>
            </a:pPr>
            <a:r>
              <a:rPr lang="en-GB" sz="2400" dirty="0" smtClean="0"/>
              <a:t>Close cooperation with neighbouring cities (Litoměřice)</a:t>
            </a:r>
            <a:endParaRPr lang="en-GB" sz="2400" dirty="0"/>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196408" y="404664"/>
            <a:ext cx="6048000" cy="922114"/>
          </a:xfrm>
        </p:spPr>
        <p:txBody>
          <a:bodyPr/>
          <a:lstStyle/>
          <a:p>
            <a:r>
              <a:rPr lang="en-US" sz="2800" b="1" dirty="0" smtClean="0"/>
              <a:t>Owner structure of energy supply</a:t>
            </a:r>
            <a:endParaRPr lang="en-US" sz="3200" b="1" dirty="0" smtClean="0"/>
          </a:p>
        </p:txBody>
      </p:sp>
      <p:graphicFrame>
        <p:nvGraphicFramePr>
          <p:cNvPr id="9" name="Tabelle 8"/>
          <p:cNvGraphicFramePr>
            <a:graphicFrameLocks noGrp="1"/>
          </p:cNvGraphicFramePr>
          <p:nvPr>
            <p:extLst>
              <p:ext uri="{D42A27DB-BD31-4B8C-83A1-F6EECF244321}">
                <p14:modId xmlns:p14="http://schemas.microsoft.com/office/powerpoint/2010/main" xmlns="" val="306456528"/>
              </p:ext>
            </p:extLst>
          </p:nvPr>
        </p:nvGraphicFramePr>
        <p:xfrm>
          <a:off x="323528" y="1916832"/>
          <a:ext cx="8568952" cy="4183348"/>
        </p:xfrm>
        <a:graphic>
          <a:graphicData uri="http://schemas.openxmlformats.org/drawingml/2006/table">
            <a:tbl>
              <a:tblPr firstRow="1" bandRow="1">
                <a:tableStyleId>{5C22544A-7EE6-4342-B048-85BDC9FD1C3A}</a:tableStyleId>
              </a:tblPr>
              <a:tblGrid>
                <a:gridCol w="2016224"/>
                <a:gridCol w="6552728"/>
              </a:tblGrid>
              <a:tr h="565777">
                <a:tc>
                  <a:txBody>
                    <a:bodyPr/>
                    <a:lstStyle/>
                    <a:p>
                      <a:r>
                        <a:rPr lang="en-US" noProof="0" dirty="0" smtClean="0"/>
                        <a:t>Case study</a:t>
                      </a:r>
                      <a:endParaRPr lang="en-US" noProof="0" dirty="0"/>
                    </a:p>
                  </a:txBody>
                  <a:tcPr/>
                </a:tc>
                <a:tc>
                  <a:txBody>
                    <a:bodyPr/>
                    <a:lstStyle/>
                    <a:p>
                      <a:r>
                        <a:rPr lang="en-US" noProof="0" dirty="0" smtClean="0"/>
                        <a:t>Owner structure</a:t>
                      </a:r>
                      <a:endParaRPr lang="en-US" noProof="0" dirty="0"/>
                    </a:p>
                  </a:txBody>
                  <a:tcPr/>
                </a:tc>
              </a:tr>
              <a:tr h="565777">
                <a:tc>
                  <a:txBody>
                    <a:bodyPr/>
                    <a:lstStyle/>
                    <a:p>
                      <a:r>
                        <a:rPr lang="en-US" noProof="0" smtClean="0"/>
                        <a:t>Ansfelden (AT)</a:t>
                      </a:r>
                    </a:p>
                  </a:txBody>
                  <a:tcPr/>
                </a:tc>
                <a:tc>
                  <a:txBody>
                    <a:bodyPr/>
                    <a:lstStyle/>
                    <a:p>
                      <a:r>
                        <a:rPr lang="en-US" sz="1800" kern="1200" baseline="0" noProof="0" smtClean="0">
                          <a:solidFill>
                            <a:schemeClr val="dk1"/>
                          </a:solidFill>
                          <a:latin typeface="+mn-lt"/>
                          <a:ea typeface="+mn-ea"/>
                          <a:cs typeface="+mn-cs"/>
                        </a:rPr>
                        <a:t>Energy suppliers mainly private, municipal share: 35%</a:t>
                      </a:r>
                      <a:endParaRPr lang="en-US" noProof="0"/>
                    </a:p>
                  </a:txBody>
                  <a:tcPr/>
                </a:tc>
              </a:tr>
              <a:tr h="565777">
                <a:tc>
                  <a:txBody>
                    <a:bodyPr/>
                    <a:lstStyle/>
                    <a:p>
                      <a:r>
                        <a:rPr lang="en-US" noProof="0" smtClean="0"/>
                        <a:t>Litomerice (DZ)</a:t>
                      </a:r>
                      <a:endParaRPr lang="en-US" noProof="0"/>
                    </a:p>
                  </a:txBody>
                  <a:tcPr/>
                </a:tc>
                <a:tc>
                  <a:txBody>
                    <a:bodyPr/>
                    <a:lstStyle/>
                    <a:p>
                      <a:r>
                        <a:rPr lang="en-US" noProof="0" dirty="0" smtClean="0"/>
                        <a:t>Two private energy suppliers</a:t>
                      </a:r>
                    </a:p>
                    <a:p>
                      <a:r>
                        <a:rPr lang="en-US" sz="1800" kern="1200" noProof="0" dirty="0" smtClean="0">
                          <a:solidFill>
                            <a:schemeClr val="dk1"/>
                          </a:solidFill>
                          <a:latin typeface="+mn-lt"/>
                          <a:ea typeface="+mn-ea"/>
                          <a:cs typeface="+mn-cs"/>
                        </a:rPr>
                        <a:t>=&gt;</a:t>
                      </a:r>
                      <a:r>
                        <a:rPr lang="en-US" sz="1800" kern="1200" baseline="0" noProof="0" dirty="0" smtClean="0">
                          <a:solidFill>
                            <a:schemeClr val="dk1"/>
                          </a:solidFill>
                          <a:latin typeface="+mn-lt"/>
                          <a:ea typeface="+mn-ea"/>
                          <a:cs typeface="+mn-cs"/>
                        </a:rPr>
                        <a:t> p</a:t>
                      </a:r>
                      <a:r>
                        <a:rPr lang="en-US" sz="1800" kern="1200" noProof="0" dirty="0" smtClean="0">
                          <a:solidFill>
                            <a:schemeClr val="dk1"/>
                          </a:solidFill>
                          <a:latin typeface="+mn-lt"/>
                          <a:ea typeface="+mn-ea"/>
                          <a:cs typeface="+mn-cs"/>
                        </a:rPr>
                        <a:t>lans of the city to buy the district heating company</a:t>
                      </a:r>
                      <a:endParaRPr lang="en-US" noProof="0" dirty="0"/>
                    </a:p>
                  </a:txBody>
                  <a:tcPr/>
                </a:tc>
              </a:tr>
              <a:tr h="565777">
                <a:tc>
                  <a:txBody>
                    <a:bodyPr/>
                    <a:lstStyle/>
                    <a:p>
                      <a:r>
                        <a:rPr lang="en-US" noProof="0" smtClean="0"/>
                        <a:t>Helsingor (DK)</a:t>
                      </a:r>
                      <a:endParaRPr lang="en-US" noProof="0"/>
                    </a:p>
                  </a:txBody>
                  <a:tcPr/>
                </a:tc>
                <a:tc>
                  <a:txBody>
                    <a:bodyPr/>
                    <a:lstStyle/>
                    <a:p>
                      <a:r>
                        <a:rPr lang="en-US" sz="1800" kern="1200" noProof="0" dirty="0" smtClean="0">
                          <a:solidFill>
                            <a:schemeClr val="dk1"/>
                          </a:solidFill>
                          <a:latin typeface="+mn-lt"/>
                          <a:ea typeface="+mn-ea"/>
                          <a:cs typeface="+mn-cs"/>
                        </a:rPr>
                        <a:t>Two municipal</a:t>
                      </a:r>
                      <a:r>
                        <a:rPr lang="en-US" sz="1800" kern="1200" baseline="0" noProof="0" dirty="0" smtClean="0">
                          <a:solidFill>
                            <a:schemeClr val="dk1"/>
                          </a:solidFill>
                          <a:latin typeface="+mn-lt"/>
                          <a:ea typeface="+mn-ea"/>
                          <a:cs typeface="+mn-cs"/>
                        </a:rPr>
                        <a:t> </a:t>
                      </a:r>
                      <a:r>
                        <a:rPr lang="en-US" sz="1800" kern="1200" noProof="0" dirty="0" smtClean="0">
                          <a:solidFill>
                            <a:schemeClr val="dk1"/>
                          </a:solidFill>
                          <a:latin typeface="+mn-lt"/>
                          <a:ea typeface="+mn-ea"/>
                          <a:cs typeface="+mn-cs"/>
                        </a:rPr>
                        <a:t>co-owned companies  (uncommon</a:t>
                      </a:r>
                      <a:r>
                        <a:rPr lang="en-US" sz="1800" kern="1200" baseline="0" noProof="0" dirty="0" smtClean="0">
                          <a:solidFill>
                            <a:schemeClr val="dk1"/>
                          </a:solidFill>
                          <a:latin typeface="+mn-lt"/>
                          <a:ea typeface="+mn-ea"/>
                          <a:cs typeface="+mn-cs"/>
                        </a:rPr>
                        <a:t> in Denmark)</a:t>
                      </a:r>
                    </a:p>
                    <a:p>
                      <a:r>
                        <a:rPr lang="en-US" sz="1800" kern="1200" noProof="0" dirty="0" smtClean="0">
                          <a:solidFill>
                            <a:schemeClr val="dk1"/>
                          </a:solidFill>
                          <a:latin typeface="+mn-lt"/>
                          <a:ea typeface="+mn-ea"/>
                          <a:cs typeface="+mn-cs"/>
                        </a:rPr>
                        <a:t>DH system 100% owned by an independent energy supplier</a:t>
                      </a:r>
                      <a:endParaRPr lang="en-US" noProof="0" dirty="0"/>
                    </a:p>
                  </a:txBody>
                  <a:tcPr/>
                </a:tc>
              </a:tr>
              <a:tr h="565777">
                <a:tc>
                  <a:txBody>
                    <a:bodyPr/>
                    <a:lstStyle/>
                    <a:p>
                      <a:r>
                        <a:rPr lang="en-US" noProof="0" smtClean="0"/>
                        <a:t>Herten (DE)</a:t>
                      </a:r>
                      <a:endParaRPr lang="en-US" noProof="0"/>
                    </a:p>
                  </a:txBody>
                  <a:tcPr/>
                </a:tc>
                <a:tc>
                  <a:txBody>
                    <a:bodyPr/>
                    <a:lstStyle/>
                    <a:p>
                      <a:r>
                        <a:rPr lang="en-US" noProof="0" dirty="0" smtClean="0"/>
                        <a:t>Energy supplier is a </a:t>
                      </a:r>
                      <a:r>
                        <a:rPr lang="en-US" sz="1800" kern="1200" noProof="0" dirty="0" smtClean="0">
                          <a:solidFill>
                            <a:schemeClr val="dk1"/>
                          </a:solidFill>
                          <a:latin typeface="+mn-lt"/>
                          <a:ea typeface="+mn-ea"/>
                          <a:cs typeface="+mn-cs"/>
                        </a:rPr>
                        <a:t>subsidiary company of the municipality</a:t>
                      </a:r>
                      <a:endParaRPr lang="en-US" noProof="0" dirty="0"/>
                    </a:p>
                  </a:txBody>
                  <a:tcPr/>
                </a:tc>
              </a:tr>
              <a:tr h="565777">
                <a:tc>
                  <a:txBody>
                    <a:bodyPr/>
                    <a:lstStyle/>
                    <a:p>
                      <a:r>
                        <a:rPr lang="en-US" noProof="0" smtClean="0"/>
                        <a:t>Matosinhos (PT)</a:t>
                      </a:r>
                      <a:endParaRPr lang="en-US" noProof="0"/>
                    </a:p>
                  </a:txBody>
                  <a:tcPr/>
                </a:tc>
                <a:tc>
                  <a:txBody>
                    <a:bodyPr/>
                    <a:lstStyle/>
                    <a:p>
                      <a:r>
                        <a:rPr lang="en-US" noProof="0" dirty="0" smtClean="0"/>
                        <a:t>Energy suppliers are private but infrastructure</a:t>
                      </a:r>
                      <a:r>
                        <a:rPr lang="en-US" baseline="0" noProof="0" dirty="0" smtClean="0"/>
                        <a:t> is municipal</a:t>
                      </a:r>
                      <a:endParaRPr lang="en-US" noProof="0" dirty="0"/>
                    </a:p>
                  </a:txBody>
                  <a:tcPr/>
                </a:tc>
              </a:tr>
              <a:tr h="565777">
                <a:tc>
                  <a:txBody>
                    <a:bodyPr/>
                    <a:lstStyle/>
                    <a:p>
                      <a:r>
                        <a:rPr lang="en-US" noProof="0" smtClean="0"/>
                        <a:t>Brasov (RO)</a:t>
                      </a:r>
                      <a:endParaRPr lang="en-US" noProof="0"/>
                    </a:p>
                  </a:txBody>
                  <a:tcPr/>
                </a:tc>
                <a:tc>
                  <a:txBody>
                    <a:bodyPr/>
                    <a:lstStyle/>
                    <a:p>
                      <a:r>
                        <a:rPr lang="en-GB" sz="1800" kern="1200" dirty="0" smtClean="0">
                          <a:solidFill>
                            <a:schemeClr val="dk1"/>
                          </a:solidFill>
                          <a:latin typeface="+mn-lt"/>
                          <a:ea typeface="+mn-ea"/>
                          <a:cs typeface="+mn-cs"/>
                        </a:rPr>
                        <a:t>Part of the energy supply is </a:t>
                      </a:r>
                      <a:r>
                        <a:rPr lang="en-GB" sz="1800" b="0" kern="1200" dirty="0" smtClean="0">
                          <a:solidFill>
                            <a:schemeClr val="dk1"/>
                          </a:solidFill>
                          <a:latin typeface="+mn-lt"/>
                          <a:ea typeface="+mn-ea"/>
                          <a:cs typeface="+mn-cs"/>
                        </a:rPr>
                        <a:t>private</a:t>
                      </a:r>
                      <a:r>
                        <a:rPr lang="en-GB" sz="1800" kern="1200" dirty="0" smtClean="0">
                          <a:solidFill>
                            <a:schemeClr val="dk1"/>
                          </a:solidFill>
                          <a:latin typeface="+mn-lt"/>
                          <a:ea typeface="+mn-ea"/>
                          <a:cs typeface="+mn-cs"/>
                        </a:rPr>
                        <a:t>, the rest as well as transport and distribution is </a:t>
                      </a:r>
                      <a:r>
                        <a:rPr lang="en-GB" sz="1800" b="0" kern="1200" dirty="0" smtClean="0">
                          <a:solidFill>
                            <a:schemeClr val="dk1"/>
                          </a:solidFill>
                          <a:latin typeface="+mn-lt"/>
                          <a:ea typeface="+mn-ea"/>
                          <a:cs typeface="+mn-cs"/>
                        </a:rPr>
                        <a:t>public</a:t>
                      </a:r>
                      <a:r>
                        <a:rPr lang="en-GB" sz="1800" kern="1200" dirty="0" smtClean="0">
                          <a:solidFill>
                            <a:schemeClr val="dk1"/>
                          </a:solidFill>
                          <a:latin typeface="+mn-lt"/>
                          <a:ea typeface="+mn-ea"/>
                          <a:cs typeface="+mn-cs"/>
                        </a:rPr>
                        <a:t>.</a:t>
                      </a:r>
                      <a:endParaRPr lang="en-US" noProof="0" dirty="0"/>
                    </a:p>
                  </a:txBody>
                  <a:tcPr/>
                </a:tc>
              </a:tr>
            </a:tbl>
          </a:graphicData>
        </a:graphic>
      </p:graphicFrame>
      <p:sp>
        <p:nvSpPr>
          <p:cNvPr id="7" name="ZoneTexte 4"/>
          <p:cNvSpPr txBox="1"/>
          <p:nvPr/>
        </p:nvSpPr>
        <p:spPr>
          <a:xfrm>
            <a:off x="5436096" y="6444044"/>
            <a:ext cx="3528392" cy="369332"/>
          </a:xfrm>
          <a:prstGeom prst="rect">
            <a:avLst/>
          </a:prstGeom>
          <a:noFill/>
        </p:spPr>
        <p:txBody>
          <a:bodyPr wrap="square" rtlCol="0">
            <a:spAutoFit/>
          </a:bodyPr>
          <a:lstStyle/>
          <a:p>
            <a:pPr algn="r"/>
            <a:r>
              <a:rPr lang="de-DE" i="1" dirty="0" err="1" smtClean="0">
                <a:solidFill>
                  <a:prstClr val="white">
                    <a:lumMod val="65000"/>
                  </a:prstClr>
                </a:solidFill>
              </a:rPr>
              <a:t>progRESsHEAT</a:t>
            </a:r>
            <a:r>
              <a:rPr lang="de-DE" i="1" dirty="0" smtClean="0">
                <a:solidFill>
                  <a:prstClr val="white">
                    <a:lumMod val="65000"/>
                  </a:prstClr>
                </a:solidFill>
              </a:rPr>
              <a:t> </a:t>
            </a:r>
            <a:r>
              <a:rPr lang="de-DE" i="1" dirty="0" err="1" smtClean="0">
                <a:solidFill>
                  <a:prstClr val="white">
                    <a:lumMod val="65000"/>
                  </a:prstClr>
                </a:solidFill>
              </a:rPr>
              <a:t>barriers</a:t>
            </a:r>
            <a:r>
              <a:rPr lang="de-DE" i="1" dirty="0" smtClean="0">
                <a:solidFill>
                  <a:prstClr val="white">
                    <a:lumMod val="65000"/>
                  </a:prstClr>
                </a:solidFill>
              </a:rPr>
              <a:t> </a:t>
            </a:r>
            <a:r>
              <a:rPr lang="de-DE" i="1" dirty="0" err="1" smtClean="0">
                <a:solidFill>
                  <a:prstClr val="white">
                    <a:lumMod val="65000"/>
                  </a:prstClr>
                </a:solidFill>
              </a:rPr>
              <a:t>and</a:t>
            </a:r>
            <a:r>
              <a:rPr lang="de-DE" i="1" dirty="0" smtClean="0">
                <a:solidFill>
                  <a:prstClr val="white">
                    <a:lumMod val="65000"/>
                  </a:prstClr>
                </a:solidFill>
              </a:rPr>
              <a:t> </a:t>
            </a:r>
            <a:r>
              <a:rPr lang="de-DE" i="1" dirty="0" err="1" smtClean="0">
                <a:solidFill>
                  <a:prstClr val="white">
                    <a:lumMod val="65000"/>
                  </a:prstClr>
                </a:solidFill>
              </a:rPr>
              <a:t>drivers</a:t>
            </a:r>
            <a:endParaRPr lang="en-GB" i="1" dirty="0">
              <a:solidFill>
                <a:prstClr val="white">
                  <a:lumMod val="65000"/>
                </a:prstClr>
              </a:solidFill>
            </a:endParaRPr>
          </a:p>
        </p:txBody>
      </p:sp>
    </p:spTree>
    <p:extLst>
      <p:ext uri="{BB962C8B-B14F-4D97-AF65-F5344CB8AC3E}">
        <p14:creationId xmlns:p14="http://schemas.microsoft.com/office/powerpoint/2010/main" xmlns="" val="41867366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7384"/>
            <a:ext cx="6408712" cy="922114"/>
          </a:xfrm>
        </p:spPr>
        <p:txBody>
          <a:bodyPr/>
          <a:lstStyle/>
          <a:p>
            <a:r>
              <a:rPr lang="en-GB" sz="3600" dirty="0" smtClean="0"/>
              <a:t>Main </a:t>
            </a:r>
            <a:r>
              <a:rPr lang="en-GB" sz="3600" dirty="0" smtClean="0"/>
              <a:t>barriers</a:t>
            </a:r>
            <a:br>
              <a:rPr lang="en-GB" sz="3600" dirty="0" smtClean="0"/>
            </a:br>
            <a:r>
              <a:rPr lang="en-GB" sz="3600" dirty="0" smtClean="0"/>
              <a:t> perceptual-behavioural</a:t>
            </a:r>
            <a:endParaRPr lang="en-GB" sz="3600" dirty="0"/>
          </a:p>
        </p:txBody>
      </p:sp>
      <p:sp>
        <p:nvSpPr>
          <p:cNvPr id="4" name="ZoneTexte 3"/>
          <p:cNvSpPr txBox="1"/>
          <p:nvPr/>
        </p:nvSpPr>
        <p:spPr>
          <a:xfrm>
            <a:off x="251520" y="1700808"/>
            <a:ext cx="8640960" cy="2677656"/>
          </a:xfrm>
          <a:prstGeom prst="rect">
            <a:avLst/>
          </a:prstGeom>
          <a:noFill/>
        </p:spPr>
        <p:txBody>
          <a:bodyPr wrap="square" rtlCol="0">
            <a:spAutoFit/>
          </a:bodyPr>
          <a:lstStyle/>
          <a:p>
            <a:r>
              <a:rPr lang="en-GB" sz="2800" b="1" dirty="0" smtClean="0"/>
              <a:t>Lack of awareness and information</a:t>
            </a:r>
          </a:p>
          <a:p>
            <a:pPr marL="271463" indent="-271463">
              <a:buSzPct val="80000"/>
              <a:buFont typeface="Arial" pitchFamily="34" charset="0"/>
              <a:buChar char="•"/>
            </a:pPr>
            <a:r>
              <a:rPr lang="en-GB" sz="2800" dirty="0" smtClean="0"/>
              <a:t>Consumers about supply options</a:t>
            </a:r>
          </a:p>
          <a:p>
            <a:pPr marL="271463" indent="-271463">
              <a:buSzPct val="80000"/>
              <a:buFont typeface="Arial" pitchFamily="34" charset="0"/>
              <a:buChar char="•"/>
            </a:pPr>
            <a:r>
              <a:rPr lang="en-GB" sz="2800" dirty="0" smtClean="0"/>
              <a:t>Consumers about funding possibilities</a:t>
            </a:r>
          </a:p>
          <a:p>
            <a:pPr marL="271463" indent="-271463">
              <a:buSzPct val="80000"/>
              <a:buFont typeface="Arial" pitchFamily="34" charset="0"/>
              <a:buChar char="•"/>
            </a:pPr>
            <a:r>
              <a:rPr lang="en-GB" sz="2800" dirty="0" smtClean="0"/>
              <a:t>Consumers about best practice examples</a:t>
            </a:r>
          </a:p>
          <a:p>
            <a:pPr marL="271463" indent="-271463">
              <a:buSzPct val="80000"/>
              <a:buFont typeface="Arial" pitchFamily="34" charset="0"/>
              <a:buChar char="•"/>
            </a:pPr>
            <a:r>
              <a:rPr lang="en-GB" sz="2800" dirty="0" smtClean="0"/>
              <a:t>Professionals about RES technologies</a:t>
            </a:r>
          </a:p>
          <a:p>
            <a:pPr marL="271463" indent="-271463">
              <a:buSzPct val="80000"/>
              <a:buFont typeface="Arial" pitchFamily="34" charset="0"/>
              <a:buChar char="•"/>
            </a:pPr>
            <a:r>
              <a:rPr lang="en-GB" sz="2800" dirty="0" smtClean="0"/>
              <a:t>Other key stakeholders about planning</a:t>
            </a:r>
          </a:p>
        </p:txBody>
      </p:sp>
      <p:pic>
        <p:nvPicPr>
          <p:cNvPr id="6" name="Picture 4" descr="P:\_Projekte Aktuell\SOWI\1501_Progressheat\Webinars\IREES Webinars\Bilder\Consumer.jpg"/>
          <p:cNvPicPr>
            <a:picLocks noChangeAspect="1" noChangeArrowheads="1"/>
          </p:cNvPicPr>
          <p:nvPr/>
        </p:nvPicPr>
        <p:blipFill>
          <a:blip r:embed="rId3" cstate="print"/>
          <a:srcRect/>
          <a:stretch>
            <a:fillRect/>
          </a:stretch>
        </p:blipFill>
        <p:spPr bwMode="auto">
          <a:xfrm>
            <a:off x="7659786" y="1628800"/>
            <a:ext cx="1224136" cy="1224136"/>
          </a:xfrm>
          <a:prstGeom prst="rect">
            <a:avLst/>
          </a:prstGeom>
          <a:noFill/>
          <a:ln w="76200" cap="flat">
            <a:noFill/>
          </a:ln>
        </p:spPr>
      </p:pic>
      <p:sp>
        <p:nvSpPr>
          <p:cNvPr id="7"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
        <p:nvSpPr>
          <p:cNvPr id="5" name="Textfeld 4"/>
          <p:cNvSpPr txBox="1"/>
          <p:nvPr/>
        </p:nvSpPr>
        <p:spPr>
          <a:xfrm>
            <a:off x="395536" y="4365104"/>
            <a:ext cx="8496944" cy="2308324"/>
          </a:xfrm>
          <a:prstGeom prst="rect">
            <a:avLst/>
          </a:prstGeom>
          <a:solidFill>
            <a:srgbClr val="00B050"/>
          </a:solidFill>
          <a:ln>
            <a:solidFill>
              <a:schemeClr val="accent3">
                <a:lumMod val="75000"/>
              </a:schemeClr>
            </a:solidFill>
          </a:ln>
        </p:spPr>
        <p:txBody>
          <a:bodyPr wrap="square" rtlCol="0">
            <a:spAutoFit/>
          </a:bodyPr>
          <a:lstStyle/>
          <a:p>
            <a:r>
              <a:rPr lang="de-DE" sz="2400" b="1" dirty="0" err="1" smtClean="0"/>
              <a:t>Success</a:t>
            </a:r>
            <a:r>
              <a:rPr lang="de-DE" sz="2400" b="1" dirty="0" smtClean="0"/>
              <a:t> </a:t>
            </a:r>
            <a:r>
              <a:rPr lang="de-DE" sz="2400" b="1" dirty="0" err="1" smtClean="0"/>
              <a:t>factor</a:t>
            </a:r>
            <a:r>
              <a:rPr lang="de-DE" sz="2400" b="1" dirty="0" smtClean="0"/>
              <a:t> </a:t>
            </a:r>
            <a:r>
              <a:rPr lang="de-DE" sz="2400" b="1" dirty="0" err="1" smtClean="0"/>
              <a:t>awareness</a:t>
            </a:r>
            <a:r>
              <a:rPr lang="de-DE" sz="2400" b="1" dirty="0" smtClean="0"/>
              <a:t> </a:t>
            </a:r>
            <a:r>
              <a:rPr lang="de-DE" sz="2400" b="1" dirty="0" err="1" smtClean="0"/>
              <a:t>raising</a:t>
            </a:r>
            <a:r>
              <a:rPr lang="de-DE" sz="2400" b="1" dirty="0" smtClean="0"/>
              <a:t> &amp; </a:t>
            </a:r>
            <a:r>
              <a:rPr lang="de-DE" sz="2400" b="1" dirty="0" err="1" smtClean="0"/>
              <a:t>capacity</a:t>
            </a:r>
            <a:r>
              <a:rPr lang="de-DE" sz="2400" b="1" dirty="0" smtClean="0"/>
              <a:t> </a:t>
            </a:r>
            <a:r>
              <a:rPr lang="de-DE" sz="2400" b="1" dirty="0" err="1" smtClean="0"/>
              <a:t>building</a:t>
            </a:r>
            <a:r>
              <a:rPr lang="de-DE" sz="2400" b="1" dirty="0" smtClean="0"/>
              <a:t>:</a:t>
            </a:r>
          </a:p>
          <a:p>
            <a:pPr marL="180975" indent="-180975">
              <a:buFont typeface="Arial" pitchFamily="34" charset="0"/>
              <a:buChar char="•"/>
            </a:pPr>
            <a:r>
              <a:rPr lang="en-US" sz="2400" dirty="0" smtClean="0"/>
              <a:t>“Energy academy”: various courses for energy advisers, professionals and representatives of municipalities (</a:t>
            </a:r>
            <a:r>
              <a:rPr lang="en-US" sz="2400" dirty="0" err="1" smtClean="0"/>
              <a:t>Ansfelden</a:t>
            </a:r>
            <a:r>
              <a:rPr lang="de-DE" sz="2400" dirty="0" smtClean="0"/>
              <a:t>)</a:t>
            </a:r>
            <a:r>
              <a:rPr lang="en-US" sz="2400" dirty="0" smtClean="0"/>
              <a:t> </a:t>
            </a:r>
            <a:endParaRPr lang="de-DE" sz="2400" dirty="0" smtClean="0"/>
          </a:p>
          <a:p>
            <a:pPr marL="180975" indent="-180975">
              <a:buFont typeface="Arial" pitchFamily="34" charset="0"/>
              <a:buChar char="•"/>
            </a:pPr>
            <a:r>
              <a:rPr lang="en-US" sz="2400" dirty="0" smtClean="0"/>
              <a:t>Provision of 10 mini-guidelines going through the 10 Solutions for Energy  Efficiency (</a:t>
            </a:r>
            <a:r>
              <a:rPr lang="en-US" sz="2400" dirty="0" err="1" smtClean="0"/>
              <a:t>Matosinhos</a:t>
            </a:r>
            <a:r>
              <a:rPr lang="en-US" sz="2400" dirty="0" smtClean="0"/>
              <a:t>)</a:t>
            </a:r>
          </a:p>
          <a:p>
            <a:pPr marL="180975" indent="-180975">
              <a:buFont typeface="Arial" pitchFamily="34" charset="0"/>
              <a:buChar char="•"/>
            </a:pPr>
            <a:r>
              <a:rPr lang="en-US" sz="2400" dirty="0" smtClean="0"/>
              <a:t>“Alley of Change” and “demonstration districts” (Herten)</a:t>
            </a:r>
            <a:endParaRPr lang="de-DE" sz="2400" dirty="0"/>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de-DE" sz="2800" b="1" dirty="0" err="1" smtClean="0"/>
              <a:t>Success</a:t>
            </a:r>
            <a:r>
              <a:rPr lang="de-DE" sz="2800" b="1" dirty="0" smtClean="0"/>
              <a:t> </a:t>
            </a:r>
            <a:r>
              <a:rPr lang="de-DE" sz="2800" b="1" dirty="0" err="1" smtClean="0"/>
              <a:t>factor</a:t>
            </a:r>
            <a:r>
              <a:rPr lang="de-DE" sz="2800" b="1" dirty="0" smtClean="0"/>
              <a:t> </a:t>
            </a:r>
            <a:r>
              <a:rPr lang="de-DE" sz="2800" b="1" dirty="0" err="1" smtClean="0"/>
              <a:t>capacity</a:t>
            </a:r>
            <a:r>
              <a:rPr lang="de-DE" sz="2800" b="1" dirty="0" smtClean="0"/>
              <a:t> </a:t>
            </a:r>
            <a:r>
              <a:rPr lang="de-DE" sz="2800" b="1" dirty="0" err="1" smtClean="0"/>
              <a:t>building</a:t>
            </a:r>
            <a:endParaRPr lang="de-DE" sz="2800" b="1" dirty="0" smtClean="0"/>
          </a:p>
        </p:txBody>
      </p:sp>
      <p:sp>
        <p:nvSpPr>
          <p:cNvPr id="4" name="ZoneTexte 3"/>
          <p:cNvSpPr txBox="1"/>
          <p:nvPr/>
        </p:nvSpPr>
        <p:spPr>
          <a:xfrm>
            <a:off x="251520" y="1700808"/>
            <a:ext cx="8640960" cy="523220"/>
          </a:xfrm>
          <a:prstGeom prst="rect">
            <a:avLst/>
          </a:prstGeom>
          <a:noFill/>
        </p:spPr>
        <p:txBody>
          <a:bodyPr wrap="square" rtlCol="0">
            <a:spAutoFit/>
          </a:bodyPr>
          <a:lstStyle/>
          <a:p>
            <a:r>
              <a:rPr lang="en-US" sz="2800" b="1" dirty="0" smtClean="0"/>
              <a:t>Various courses for professionals (</a:t>
            </a:r>
            <a:r>
              <a:rPr lang="en-US" sz="2800" b="1" dirty="0" err="1" smtClean="0"/>
              <a:t>Ansfelden</a:t>
            </a:r>
            <a:r>
              <a:rPr lang="en-US" sz="2800" b="1" dirty="0" smtClean="0"/>
              <a:t>)</a:t>
            </a:r>
            <a:endParaRPr lang="en-GB" sz="2800" b="1" dirty="0" smtClean="0"/>
          </a:p>
        </p:txBody>
      </p:sp>
      <p:sp>
        <p:nvSpPr>
          <p:cNvPr id="8" name="TextovéPole 1"/>
          <p:cNvSpPr txBox="1"/>
          <p:nvPr/>
        </p:nvSpPr>
        <p:spPr>
          <a:xfrm>
            <a:off x="395536" y="2294870"/>
            <a:ext cx="853244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Energy Academy</a:t>
            </a:r>
            <a:br>
              <a:rPr lang="en-US" sz="2400" b="1" dirty="0" smtClean="0"/>
            </a:br>
            <a:r>
              <a:rPr lang="en-US" sz="2000" dirty="0" smtClean="0"/>
              <a:t>provided by Upper Austrian Energy Agency (OÖ </a:t>
            </a:r>
            <a:r>
              <a:rPr lang="en-US" sz="2000" dirty="0" err="1" smtClean="0"/>
              <a:t>Energiesparverband</a:t>
            </a:r>
            <a:r>
              <a:rPr lang="en-US" sz="2000" dirty="0" smtClean="0"/>
              <a:t>)</a:t>
            </a:r>
            <a:endParaRPr lang="en-US" sz="2400" b="1" dirty="0"/>
          </a:p>
          <a:p>
            <a:endParaRPr lang="en-US" sz="2200" b="1" dirty="0"/>
          </a:p>
          <a:p>
            <a:pPr marL="285750" indent="-285750">
              <a:buFont typeface="Arial" pitchFamily="34" charset="0"/>
              <a:buChar char="•"/>
            </a:pPr>
            <a:r>
              <a:rPr lang="en-US" sz="2400" dirty="0" smtClean="0"/>
              <a:t>Various courses about energy topics</a:t>
            </a:r>
          </a:p>
          <a:p>
            <a:pPr marL="285750" indent="-285750">
              <a:buFont typeface="Arial" pitchFamily="34" charset="0"/>
              <a:buChar char="•"/>
            </a:pPr>
            <a:r>
              <a:rPr lang="en-US" sz="2400" dirty="0" smtClean="0"/>
              <a:t>New courses are regularly developed and existing ones adapted</a:t>
            </a:r>
          </a:p>
          <a:p>
            <a:pPr marL="285750" indent="-285750">
              <a:buFont typeface="Arial" pitchFamily="34" charset="0"/>
              <a:buChar char="•"/>
            </a:pPr>
            <a:r>
              <a:rPr lang="en-US" sz="2400" dirty="0" smtClean="0"/>
              <a:t>Run one or more days</a:t>
            </a:r>
          </a:p>
          <a:p>
            <a:pPr marL="285750" indent="-285750">
              <a:buFont typeface="Arial" pitchFamily="34" charset="0"/>
              <a:buChar char="•"/>
            </a:pPr>
            <a:r>
              <a:rPr lang="en-US" sz="2400" dirty="0" smtClean="0"/>
              <a:t>Target groups: energy managers of companies, municipalities and institutions, energy advisors, in-house technicians, architects, site managers, designers and planers</a:t>
            </a:r>
            <a:endParaRPr lang="en-US" sz="2300" dirty="0"/>
          </a:p>
        </p:txBody>
      </p:sp>
    </p:spTree>
    <p:extLst>
      <p:ext uri="{BB962C8B-B14F-4D97-AF65-F5344CB8AC3E}">
        <p14:creationId xmlns:p14="http://schemas.microsoft.com/office/powerpoint/2010/main" xmlns="" val="41867366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de-DE" sz="2800" b="1" dirty="0" err="1" smtClean="0"/>
              <a:t>Success</a:t>
            </a:r>
            <a:r>
              <a:rPr lang="de-DE" sz="2800" b="1" dirty="0" smtClean="0"/>
              <a:t> </a:t>
            </a:r>
            <a:r>
              <a:rPr lang="de-DE" sz="2800" b="1" dirty="0" err="1" smtClean="0"/>
              <a:t>factor</a:t>
            </a:r>
            <a:r>
              <a:rPr lang="de-DE" sz="2800" b="1" dirty="0" smtClean="0"/>
              <a:t> </a:t>
            </a:r>
            <a:r>
              <a:rPr lang="de-DE" sz="2800" b="1" dirty="0" err="1" smtClean="0"/>
              <a:t>capacity</a:t>
            </a:r>
            <a:r>
              <a:rPr lang="de-DE" sz="2800" b="1" dirty="0" smtClean="0"/>
              <a:t> </a:t>
            </a:r>
            <a:r>
              <a:rPr lang="de-DE" sz="2800" b="1" dirty="0" err="1" smtClean="0"/>
              <a:t>building</a:t>
            </a:r>
            <a:endParaRPr lang="de-DE" sz="2800" b="1" dirty="0" smtClean="0"/>
          </a:p>
        </p:txBody>
      </p:sp>
      <p:sp>
        <p:nvSpPr>
          <p:cNvPr id="4" name="ZoneTexte 3"/>
          <p:cNvSpPr txBox="1"/>
          <p:nvPr/>
        </p:nvSpPr>
        <p:spPr>
          <a:xfrm>
            <a:off x="251520" y="1700808"/>
            <a:ext cx="8640960" cy="954107"/>
          </a:xfrm>
          <a:prstGeom prst="rect">
            <a:avLst/>
          </a:prstGeom>
          <a:noFill/>
        </p:spPr>
        <p:txBody>
          <a:bodyPr wrap="square" rtlCol="0">
            <a:spAutoFit/>
          </a:bodyPr>
          <a:lstStyle/>
          <a:p>
            <a:r>
              <a:rPr lang="en-GB" sz="2800" b="1" dirty="0" smtClean="0"/>
              <a:t>Alley with energy related information signs (Herten</a:t>
            </a:r>
            <a:r>
              <a:rPr lang="de-DE" sz="2800" b="1" dirty="0" smtClean="0"/>
              <a:t>)</a:t>
            </a:r>
            <a:endParaRPr lang="en-GB" sz="2800" b="1" dirty="0" smtClean="0"/>
          </a:p>
          <a:p>
            <a:endParaRPr lang="en-GB" sz="2800" b="1" dirty="0" smtClean="0"/>
          </a:p>
        </p:txBody>
      </p:sp>
      <p:sp>
        <p:nvSpPr>
          <p:cNvPr id="8" name="TextovéPole 1"/>
          <p:cNvSpPr txBox="1"/>
          <p:nvPr/>
        </p:nvSpPr>
        <p:spPr>
          <a:xfrm>
            <a:off x="3275856" y="2294870"/>
            <a:ext cx="5652120" cy="40318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Alley of Change</a:t>
            </a:r>
            <a:br>
              <a:rPr lang="en-US" sz="2400" b="1" dirty="0" smtClean="0"/>
            </a:br>
            <a:r>
              <a:rPr lang="en-US" dirty="0" smtClean="0"/>
              <a:t>funded by </a:t>
            </a:r>
            <a:r>
              <a:rPr lang="en-GB" dirty="0" smtClean="0"/>
              <a:t>ERDF (European Regional Development Fund)</a:t>
            </a:r>
            <a:endParaRPr lang="en-US" sz="2400" dirty="0" smtClean="0"/>
          </a:p>
          <a:p>
            <a:endParaRPr lang="en-US" sz="2200" b="1" dirty="0" smtClean="0"/>
          </a:p>
          <a:p>
            <a:pPr marL="285750" indent="-285750">
              <a:buFont typeface="Arial" pitchFamily="34" charset="0"/>
              <a:buChar char="•"/>
            </a:pPr>
            <a:r>
              <a:rPr lang="en-GB" sz="2400" dirty="0" smtClean="0"/>
              <a:t>former railway track =&gt; transformed into a 10 km pedestrian and biking trail</a:t>
            </a:r>
          </a:p>
          <a:p>
            <a:pPr marL="285750" indent="-285750">
              <a:buFont typeface="Arial" pitchFamily="34" charset="0"/>
              <a:buChar char="•"/>
            </a:pPr>
            <a:r>
              <a:rPr lang="en-GB" sz="2400" dirty="0" smtClean="0"/>
              <a:t>information system with an integrated app for mobile phones along the trail</a:t>
            </a:r>
          </a:p>
          <a:p>
            <a:pPr marL="285750" indent="-285750">
              <a:buFont typeface="Arial" pitchFamily="34" charset="0"/>
              <a:buChar char="•"/>
            </a:pPr>
            <a:r>
              <a:rPr lang="en-GB" sz="2400" dirty="0" smtClean="0"/>
              <a:t>Stops explain for example demonstration sites for RES technologies</a:t>
            </a:r>
          </a:p>
          <a:p>
            <a:pPr marL="285750" indent="-285750">
              <a:buFont typeface="Arial" pitchFamily="34" charset="0"/>
              <a:buChar char="•"/>
            </a:pPr>
            <a:r>
              <a:rPr lang="en-GB" sz="2400" dirty="0" smtClean="0"/>
              <a:t>“Sustainable bicycle tours” have been organised</a:t>
            </a:r>
            <a:endParaRPr lang="en-US" sz="2300" dirty="0"/>
          </a:p>
        </p:txBody>
      </p:sp>
      <p:pic>
        <p:nvPicPr>
          <p:cNvPr id="2050" name="Picture 2" descr="https://www.herten-erleben.de/fileadmin/bilder/Allee-des-Wandels---EU-RegioStars-Finalist-11-3970.jpg"/>
          <p:cNvPicPr>
            <a:picLocks noChangeAspect="1" noChangeArrowheads="1"/>
          </p:cNvPicPr>
          <p:nvPr/>
        </p:nvPicPr>
        <p:blipFill>
          <a:blip r:embed="rId3" cstate="print"/>
          <a:srcRect/>
          <a:stretch>
            <a:fillRect/>
          </a:stretch>
        </p:blipFill>
        <p:spPr bwMode="auto">
          <a:xfrm>
            <a:off x="356980" y="2293125"/>
            <a:ext cx="2754573" cy="4032448"/>
          </a:xfrm>
          <a:prstGeom prst="rect">
            <a:avLst/>
          </a:prstGeom>
          <a:noFill/>
          <a:ln>
            <a:solidFill>
              <a:srgbClr val="00B050"/>
            </a:solidFill>
          </a:ln>
        </p:spPr>
      </p:pic>
      <p:sp>
        <p:nvSpPr>
          <p:cNvPr id="9" name="Textfeld 8"/>
          <p:cNvSpPr txBox="1"/>
          <p:nvPr/>
        </p:nvSpPr>
        <p:spPr>
          <a:xfrm>
            <a:off x="1187624" y="6093296"/>
            <a:ext cx="1944216" cy="246221"/>
          </a:xfrm>
          <a:prstGeom prst="rect">
            <a:avLst/>
          </a:prstGeom>
          <a:noFill/>
        </p:spPr>
        <p:txBody>
          <a:bodyPr wrap="square" rtlCol="0">
            <a:spAutoFit/>
          </a:bodyPr>
          <a:lstStyle/>
          <a:p>
            <a:r>
              <a:rPr lang="de-DE" sz="1000" dirty="0" smtClean="0">
                <a:solidFill>
                  <a:schemeClr val="bg1"/>
                </a:solidFill>
              </a:rPr>
              <a:t>Source: www.herten-erleben.de</a:t>
            </a:r>
            <a:endParaRPr lang="de-DE" sz="1000" dirty="0">
              <a:solidFill>
                <a:schemeClr val="bg1"/>
              </a:solidFill>
            </a:endParaRPr>
          </a:p>
        </p:txBody>
      </p:sp>
    </p:spTree>
    <p:extLst>
      <p:ext uri="{BB962C8B-B14F-4D97-AF65-F5344CB8AC3E}">
        <p14:creationId xmlns:p14="http://schemas.microsoft.com/office/powerpoint/2010/main" xmlns="" val="41867366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866527"/>
          </a:xfrm>
        </p:spPr>
        <p:txBody>
          <a:bodyPr/>
          <a:lstStyle/>
          <a:p>
            <a:r>
              <a:rPr lang="fr-FR" dirty="0" err="1" smtClean="0"/>
              <a:t>ProgRESsHEAT</a:t>
            </a:r>
            <a:endParaRPr lang="en-GB" dirty="0"/>
          </a:p>
        </p:txBody>
      </p:sp>
      <p:sp>
        <p:nvSpPr>
          <p:cNvPr id="3" name="Sous-titre 2"/>
          <p:cNvSpPr>
            <a:spLocks noGrp="1"/>
          </p:cNvSpPr>
          <p:nvPr>
            <p:ph type="subTitle" idx="1"/>
          </p:nvPr>
        </p:nvSpPr>
        <p:spPr>
          <a:xfrm>
            <a:off x="1403648" y="3284984"/>
            <a:ext cx="6400800" cy="2016224"/>
          </a:xfrm>
        </p:spPr>
        <p:txBody>
          <a:bodyPr/>
          <a:lstStyle/>
          <a:p>
            <a:r>
              <a:rPr lang="en-US" sz="2800" i="1" dirty="0">
                <a:latin typeface="Arial" panose="020B0604020202020204" pitchFamily="34" charset="0"/>
                <a:cs typeface="Arial" panose="020B0604020202020204" pitchFamily="34" charset="0"/>
              </a:rPr>
              <a:t>Supporting the progress of renewable energies for heating and cooling in the EU on a local level</a:t>
            </a:r>
            <a:endParaRPr lang="en-GB" sz="2800" i="1" dirty="0">
              <a:latin typeface="Arial" panose="020B0604020202020204" pitchFamily="34" charset="0"/>
              <a:cs typeface="Arial" panose="020B0604020202020204" pitchFamily="34" charset="0"/>
            </a:endParaRPr>
          </a:p>
        </p:txBody>
      </p:sp>
      <p:sp>
        <p:nvSpPr>
          <p:cNvPr id="4" name="ZoneTexte 3"/>
          <p:cNvSpPr txBox="1"/>
          <p:nvPr/>
        </p:nvSpPr>
        <p:spPr>
          <a:xfrm>
            <a:off x="1475656" y="5739967"/>
            <a:ext cx="6192688" cy="523220"/>
          </a:xfrm>
          <a:prstGeom prst="rect">
            <a:avLst/>
          </a:prstGeom>
          <a:noFill/>
        </p:spPr>
        <p:txBody>
          <a:bodyPr wrap="square" rtlCol="0">
            <a:spAutoFit/>
          </a:bodyPr>
          <a:lstStyle/>
          <a:p>
            <a:pPr algn="ctr"/>
            <a:r>
              <a:rPr lang="fr-FR" sz="2800" dirty="0" smtClean="0">
                <a:solidFill>
                  <a:srgbClr val="92D050"/>
                </a:solidFill>
                <a:latin typeface="Arial Rounded MT Bold" panose="020F0704030504030204" pitchFamily="34" charset="0"/>
              </a:rPr>
              <a:t>www.progressheat.eu</a:t>
            </a:r>
            <a:endParaRPr lang="en-GB" sz="2800" dirty="0">
              <a:solidFill>
                <a:srgbClr val="92D050"/>
              </a:solidFill>
              <a:latin typeface="Arial Rounded MT Bold" panose="020F0704030504030204" pitchFamily="34" charset="0"/>
            </a:endParaRPr>
          </a:p>
        </p:txBody>
      </p:sp>
    </p:spTree>
    <p:extLst>
      <p:ext uri="{BB962C8B-B14F-4D97-AF65-F5344CB8AC3E}">
        <p14:creationId xmlns="" xmlns:p14="http://schemas.microsoft.com/office/powerpoint/2010/main" val="240333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en-GB" sz="3600" dirty="0" smtClean="0"/>
              <a:t>Other barriers</a:t>
            </a:r>
            <a:endParaRPr lang="en-GB" sz="3600" dirty="0"/>
          </a:p>
        </p:txBody>
      </p:sp>
      <p:sp>
        <p:nvSpPr>
          <p:cNvPr id="4" name="ZoneTexte 3"/>
          <p:cNvSpPr txBox="1"/>
          <p:nvPr/>
        </p:nvSpPr>
        <p:spPr>
          <a:xfrm>
            <a:off x="251520" y="1412776"/>
            <a:ext cx="8712968" cy="3970318"/>
          </a:xfrm>
          <a:prstGeom prst="rect">
            <a:avLst/>
          </a:prstGeom>
          <a:noFill/>
        </p:spPr>
        <p:txBody>
          <a:bodyPr wrap="square" rtlCol="0">
            <a:spAutoFit/>
          </a:bodyPr>
          <a:lstStyle/>
          <a:p>
            <a:pPr marL="271463" indent="-271463">
              <a:lnSpc>
                <a:spcPct val="150000"/>
              </a:lnSpc>
              <a:buFont typeface="Arial" pitchFamily="34" charset="0"/>
              <a:buChar char="•"/>
            </a:pPr>
            <a:r>
              <a:rPr lang="en-US" sz="2800" dirty="0" smtClean="0"/>
              <a:t>Concerns due to cultural or historical issues </a:t>
            </a:r>
          </a:p>
          <a:p>
            <a:pPr marL="271463" indent="-271463">
              <a:lnSpc>
                <a:spcPct val="150000"/>
              </a:lnSpc>
              <a:buFont typeface="Arial" pitchFamily="34" charset="0"/>
              <a:buChar char="•"/>
            </a:pPr>
            <a:r>
              <a:rPr lang="en-US" sz="2800" dirty="0" smtClean="0"/>
              <a:t>Trust in energy security and energy supply / Dependence on one energy supplier</a:t>
            </a:r>
          </a:p>
          <a:p>
            <a:pPr marL="271463" indent="-271463">
              <a:lnSpc>
                <a:spcPct val="150000"/>
              </a:lnSpc>
              <a:buFont typeface="Arial" pitchFamily="34" charset="0"/>
              <a:buChar char="•"/>
            </a:pPr>
            <a:r>
              <a:rPr lang="en-US" sz="2800" dirty="0" smtClean="0"/>
              <a:t>Lack of legislation and standards </a:t>
            </a:r>
          </a:p>
          <a:p>
            <a:pPr marL="271463" indent="-271463">
              <a:lnSpc>
                <a:spcPct val="150000"/>
              </a:lnSpc>
              <a:buFont typeface="Arial" pitchFamily="34" charset="0"/>
              <a:buChar char="•"/>
            </a:pPr>
            <a:r>
              <a:rPr lang="en-US" sz="2800" dirty="0" err="1" smtClean="0"/>
              <a:t>Unfavourable</a:t>
            </a:r>
            <a:r>
              <a:rPr lang="en-US" sz="2800" dirty="0" smtClean="0"/>
              <a:t> tax regime and restrictive regulations </a:t>
            </a:r>
          </a:p>
          <a:p>
            <a:pPr marL="271463" indent="-271463">
              <a:lnSpc>
                <a:spcPct val="150000"/>
              </a:lnSpc>
              <a:buFont typeface="Arial" pitchFamily="34" charset="0"/>
              <a:buChar char="•"/>
            </a:pPr>
            <a:r>
              <a:rPr lang="de-DE" sz="2800" dirty="0" err="1" smtClean="0"/>
              <a:t>Barriers</a:t>
            </a:r>
            <a:r>
              <a:rPr lang="de-DE" sz="2800" dirty="0" smtClean="0"/>
              <a:t> </a:t>
            </a:r>
            <a:r>
              <a:rPr lang="de-DE" sz="2800" dirty="0" err="1" smtClean="0"/>
              <a:t>to</a:t>
            </a:r>
            <a:r>
              <a:rPr lang="de-DE" sz="2800" dirty="0" smtClean="0"/>
              <a:t> </a:t>
            </a:r>
            <a:r>
              <a:rPr lang="de-DE" sz="2800" dirty="0" err="1" smtClean="0"/>
              <a:t>apply</a:t>
            </a:r>
            <a:r>
              <a:rPr lang="de-DE" sz="2800" dirty="0" smtClean="0"/>
              <a:t> </a:t>
            </a:r>
            <a:r>
              <a:rPr lang="de-DE" sz="2800" dirty="0" err="1" smtClean="0"/>
              <a:t>for</a:t>
            </a:r>
            <a:r>
              <a:rPr lang="de-DE" sz="2800" dirty="0" smtClean="0"/>
              <a:t> </a:t>
            </a:r>
            <a:r>
              <a:rPr lang="de-DE" sz="2800" dirty="0" err="1" smtClean="0"/>
              <a:t>funding</a:t>
            </a:r>
            <a:endParaRPr lang="en-US" sz="2800" b="1" dirty="0" smtClean="0"/>
          </a:p>
        </p:txBody>
      </p:sp>
      <p:sp>
        <p:nvSpPr>
          <p:cNvPr id="7"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
        <p:nvSpPr>
          <p:cNvPr id="6" name="Textfeld 5"/>
          <p:cNvSpPr txBox="1"/>
          <p:nvPr/>
        </p:nvSpPr>
        <p:spPr>
          <a:xfrm>
            <a:off x="323528" y="5517232"/>
            <a:ext cx="8496944" cy="1200329"/>
          </a:xfrm>
          <a:prstGeom prst="rect">
            <a:avLst/>
          </a:prstGeom>
          <a:solidFill>
            <a:srgbClr val="00B050"/>
          </a:solidFill>
          <a:ln>
            <a:solidFill>
              <a:schemeClr val="accent3">
                <a:lumMod val="75000"/>
              </a:schemeClr>
            </a:solidFill>
          </a:ln>
        </p:spPr>
        <p:txBody>
          <a:bodyPr wrap="square" rtlCol="0">
            <a:spAutoFit/>
          </a:bodyPr>
          <a:lstStyle/>
          <a:p>
            <a:r>
              <a:rPr lang="en-US" sz="2400" dirty="0" smtClean="0"/>
              <a:t>It is necessary to have a mix of policy instruments (sticks, carrots and tambourines) for the successful deployment of renewable energy for heating and cooling. </a:t>
            </a:r>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Main </a:t>
            </a:r>
            <a:r>
              <a:rPr lang="de-DE" dirty="0" err="1" smtClean="0"/>
              <a:t>sources</a:t>
            </a:r>
            <a:endParaRPr lang="de-DE" dirty="0"/>
          </a:p>
        </p:txBody>
      </p:sp>
      <p:sp>
        <p:nvSpPr>
          <p:cNvPr id="3" name="Textfeld 2"/>
          <p:cNvSpPr txBox="1"/>
          <p:nvPr/>
        </p:nvSpPr>
        <p:spPr>
          <a:xfrm>
            <a:off x="251520" y="1484784"/>
            <a:ext cx="8640960" cy="4493538"/>
          </a:xfrm>
          <a:prstGeom prst="rect">
            <a:avLst/>
          </a:prstGeom>
          <a:noFill/>
        </p:spPr>
        <p:txBody>
          <a:bodyPr wrap="square" rtlCol="0">
            <a:spAutoFit/>
          </a:bodyPr>
          <a:lstStyle/>
          <a:p>
            <a:endParaRPr lang="de-DE" sz="1100" b="1" dirty="0" smtClean="0"/>
          </a:p>
          <a:p>
            <a:r>
              <a:rPr lang="en-GB" sz="1100" dirty="0" smtClean="0"/>
              <a:t>Chassein, Edith; Hummel, Marcus; Kranzl, Lukas; Maurer, </a:t>
            </a:r>
            <a:r>
              <a:rPr lang="en-GB" sz="1100" dirty="0" err="1" smtClean="0"/>
              <a:t>Christiane</a:t>
            </a:r>
            <a:r>
              <a:rPr lang="en-GB" sz="1100" dirty="0" smtClean="0"/>
              <a:t>, </a:t>
            </a:r>
            <a:r>
              <a:rPr lang="en-GB" sz="1100" dirty="0" err="1" smtClean="0"/>
              <a:t>Cappelletti</a:t>
            </a:r>
            <a:r>
              <a:rPr lang="en-GB" sz="1100" dirty="0" smtClean="0"/>
              <a:t>, </a:t>
            </a:r>
            <a:r>
              <a:rPr lang="en-GB" sz="1100" dirty="0" err="1" smtClean="0"/>
              <a:t>Floriane</a:t>
            </a:r>
            <a:r>
              <a:rPr lang="en-GB" sz="1100" dirty="0" smtClean="0"/>
              <a:t>; </a:t>
            </a:r>
            <a:r>
              <a:rPr lang="en-GB" sz="1100" dirty="0" err="1" smtClean="0"/>
              <a:t>Münster</a:t>
            </a:r>
            <a:r>
              <a:rPr lang="en-GB" sz="1100" dirty="0" smtClean="0"/>
              <a:t>, Marie; Ben </a:t>
            </a:r>
            <a:r>
              <a:rPr lang="en-GB" sz="1100" dirty="0" err="1" smtClean="0"/>
              <a:t>Amer-Allam</a:t>
            </a:r>
            <a:r>
              <a:rPr lang="en-GB" sz="1100" dirty="0" smtClean="0"/>
              <a:t>, Sara et al. (2017a): Boosting renewable energy in heating and cooling. Fact sheet for six case studies. progRESsHEAT fact sheet of best practices and success factors and recommendations on actions and policies based on empirical results. </a:t>
            </a:r>
            <a:r>
              <a:rPr lang="en-GB" sz="1100" dirty="0" err="1" smtClean="0"/>
              <a:t>Unter</a:t>
            </a:r>
            <a:r>
              <a:rPr lang="en-GB" sz="1100" dirty="0" smtClean="0"/>
              <a:t> </a:t>
            </a:r>
            <a:r>
              <a:rPr lang="en-GB" sz="1100" dirty="0" err="1" smtClean="0"/>
              <a:t>Mitarbeit</a:t>
            </a:r>
            <a:r>
              <a:rPr lang="en-GB" sz="1100" dirty="0" smtClean="0"/>
              <a:t> von Michael Rex, Ignacio </a:t>
            </a:r>
            <a:r>
              <a:rPr lang="en-GB" sz="1100" dirty="0" err="1" smtClean="0"/>
              <a:t>Bedoya</a:t>
            </a:r>
            <a:r>
              <a:rPr lang="en-GB" sz="1100" dirty="0" smtClean="0"/>
              <a:t>, Megan </a:t>
            </a:r>
            <a:r>
              <a:rPr lang="en-GB" sz="1100" dirty="0" err="1" smtClean="0"/>
              <a:t>Lauringer</a:t>
            </a:r>
            <a:r>
              <a:rPr lang="en-GB" sz="1100" dirty="0" smtClean="0"/>
              <a:t>, </a:t>
            </a:r>
            <a:r>
              <a:rPr lang="en-GB" sz="1100" dirty="0" err="1" smtClean="0"/>
              <a:t>Anja</a:t>
            </a:r>
            <a:r>
              <a:rPr lang="en-GB" sz="1100" dirty="0" smtClean="0"/>
              <a:t> </a:t>
            </a:r>
            <a:r>
              <a:rPr lang="en-GB" sz="1100" dirty="0" err="1" smtClean="0"/>
              <a:t>Gahleitner</a:t>
            </a:r>
            <a:r>
              <a:rPr lang="en-GB" sz="1100" dirty="0" smtClean="0"/>
              <a:t>, </a:t>
            </a:r>
            <a:r>
              <a:rPr lang="en-GB" sz="1100" dirty="0" err="1" smtClean="0"/>
              <a:t>Jaroslav</a:t>
            </a:r>
            <a:r>
              <a:rPr lang="en-GB" sz="1100" dirty="0" smtClean="0"/>
              <a:t> </a:t>
            </a:r>
            <a:r>
              <a:rPr lang="en-GB" sz="1100" dirty="0" err="1" smtClean="0"/>
              <a:t>Klusák</a:t>
            </a:r>
            <a:r>
              <a:rPr lang="en-GB" sz="1100" dirty="0" smtClean="0"/>
              <a:t>, Hugo Santos et al. Hg. v. European Commission (Horizon2020). Online </a:t>
            </a:r>
            <a:r>
              <a:rPr lang="en-GB" sz="1100" dirty="0" err="1" smtClean="0"/>
              <a:t>verfügbar</a:t>
            </a:r>
            <a:r>
              <a:rPr lang="en-GB" sz="1100" dirty="0" smtClean="0"/>
              <a:t> </a:t>
            </a:r>
            <a:r>
              <a:rPr lang="en-GB" sz="1100" dirty="0" err="1" smtClean="0"/>
              <a:t>unter</a:t>
            </a:r>
            <a:r>
              <a:rPr lang="en-GB" sz="1100" dirty="0" smtClean="0"/>
              <a:t> </a:t>
            </a:r>
            <a:r>
              <a:rPr lang="en-GB" sz="1100" dirty="0" smtClean="0">
                <a:hlinkClick r:id="rId3"/>
              </a:rPr>
              <a:t>http://www.progressheat.eu/Reports-publications-69.html</a:t>
            </a:r>
            <a:r>
              <a:rPr lang="en-GB" sz="1100" dirty="0" smtClean="0"/>
              <a:t>.</a:t>
            </a:r>
          </a:p>
          <a:p>
            <a:endParaRPr lang="de-DE" sz="1100" dirty="0" smtClean="0"/>
          </a:p>
          <a:p>
            <a:r>
              <a:rPr lang="en-GB" sz="1100" dirty="0" smtClean="0"/>
              <a:t>Chassein, Edith; Roser, Annette; John, </a:t>
            </a:r>
            <a:r>
              <a:rPr lang="en-GB" sz="1100" dirty="0" err="1" smtClean="0"/>
              <a:t>Franziska</a:t>
            </a:r>
            <a:r>
              <a:rPr lang="en-GB" sz="1100" dirty="0" smtClean="0"/>
              <a:t>; Kranzl, Lukas; Fleiter, Tobias; </a:t>
            </a:r>
            <a:r>
              <a:rPr lang="en-GB" sz="1100" dirty="0" err="1" smtClean="0"/>
              <a:t>Schilken</a:t>
            </a:r>
            <a:r>
              <a:rPr lang="en-GB" sz="1100" dirty="0" smtClean="0"/>
              <a:t>, Peter (2017b): Using Renewable Energy for Heating and Cooling: Barriers and Drivers at Local Level. An analysis based on a literature review and empirical results from local case studies. </a:t>
            </a:r>
            <a:r>
              <a:rPr lang="en-GB" sz="1100" dirty="0" err="1" smtClean="0"/>
              <a:t>Unter</a:t>
            </a:r>
            <a:r>
              <a:rPr lang="en-GB" sz="1100" dirty="0" smtClean="0"/>
              <a:t> </a:t>
            </a:r>
            <a:r>
              <a:rPr lang="en-GB" sz="1100" dirty="0" err="1" smtClean="0"/>
              <a:t>Mitarbeit</a:t>
            </a:r>
            <a:r>
              <a:rPr lang="en-GB" sz="1100" dirty="0" smtClean="0"/>
              <a:t> von Michael Rex, Megan </a:t>
            </a:r>
            <a:r>
              <a:rPr lang="en-GB" sz="1100" dirty="0" err="1" smtClean="0"/>
              <a:t>Lauringer</a:t>
            </a:r>
            <a:r>
              <a:rPr lang="en-GB" sz="1100" dirty="0" smtClean="0"/>
              <a:t>, </a:t>
            </a:r>
            <a:r>
              <a:rPr lang="en-GB" sz="1100" dirty="0" err="1" smtClean="0"/>
              <a:t>Anja</a:t>
            </a:r>
            <a:r>
              <a:rPr lang="en-GB" sz="1100" dirty="0" smtClean="0"/>
              <a:t> </a:t>
            </a:r>
            <a:r>
              <a:rPr lang="en-GB" sz="1100" dirty="0" err="1" smtClean="0"/>
              <a:t>Gahleitner</a:t>
            </a:r>
            <a:r>
              <a:rPr lang="en-GB" sz="1100" dirty="0" smtClean="0"/>
              <a:t>, </a:t>
            </a:r>
            <a:r>
              <a:rPr lang="en-GB" sz="1100" dirty="0" err="1" smtClean="0"/>
              <a:t>Jaroslav</a:t>
            </a:r>
            <a:r>
              <a:rPr lang="en-GB" sz="1100" dirty="0" smtClean="0"/>
              <a:t> </a:t>
            </a:r>
            <a:r>
              <a:rPr lang="en-GB" sz="1100" dirty="0" err="1" smtClean="0"/>
              <a:t>Klusák</a:t>
            </a:r>
            <a:r>
              <a:rPr lang="en-GB" sz="1100" dirty="0" smtClean="0"/>
              <a:t>, Hugo Santos, Thomas </a:t>
            </a:r>
            <a:r>
              <a:rPr lang="en-GB" sz="1100" dirty="0" err="1" smtClean="0"/>
              <a:t>Wiene</a:t>
            </a:r>
            <a:r>
              <a:rPr lang="en-GB" sz="1100" dirty="0" smtClean="0"/>
              <a:t> et al. Hg. v. European Commission (Horizon2020). Online </a:t>
            </a:r>
            <a:r>
              <a:rPr lang="en-GB" sz="1100" dirty="0" err="1" smtClean="0"/>
              <a:t>verfügbar</a:t>
            </a:r>
            <a:r>
              <a:rPr lang="en-GB" sz="1100" dirty="0" smtClean="0"/>
              <a:t> </a:t>
            </a:r>
            <a:r>
              <a:rPr lang="en-GB" sz="1100" dirty="0" err="1" smtClean="0"/>
              <a:t>unter</a:t>
            </a:r>
            <a:r>
              <a:rPr lang="en-GB" sz="1100" dirty="0" smtClean="0"/>
              <a:t> </a:t>
            </a:r>
            <a:r>
              <a:rPr lang="en-GB" sz="1100" dirty="0" smtClean="0">
                <a:hlinkClick r:id="rId3"/>
              </a:rPr>
              <a:t>http://www.progressheat.eu/Reports-publications-69.html</a:t>
            </a:r>
            <a:r>
              <a:rPr lang="en-GB" sz="1100" dirty="0" smtClean="0"/>
              <a:t>.</a:t>
            </a:r>
          </a:p>
          <a:p>
            <a:endParaRPr lang="de-DE" sz="1100" dirty="0" smtClean="0"/>
          </a:p>
          <a:p>
            <a:r>
              <a:rPr lang="en-GB" sz="1100" dirty="0" err="1" smtClean="0"/>
              <a:t>Doble</a:t>
            </a:r>
            <a:r>
              <a:rPr lang="en-GB" sz="1100" dirty="0" smtClean="0"/>
              <a:t>, Caroline; Bullard, Mike (2008a): Barriers to Renewable Heat Part 1: Supply Side. </a:t>
            </a:r>
            <a:r>
              <a:rPr lang="en-GB" sz="1100" dirty="0" err="1" smtClean="0"/>
              <a:t>Enviros</a:t>
            </a:r>
            <a:r>
              <a:rPr lang="en-GB" sz="1100" dirty="0" smtClean="0"/>
              <a:t> Consulting Limited (London</a:t>
            </a:r>
            <a:r>
              <a:rPr lang="en-GB" sz="1100" dirty="0" smtClean="0"/>
              <a:t>).</a:t>
            </a:r>
          </a:p>
          <a:p>
            <a:endParaRPr lang="de-DE" sz="1100" dirty="0" smtClean="0"/>
          </a:p>
          <a:p>
            <a:r>
              <a:rPr lang="en-GB" sz="1100" dirty="0" err="1" smtClean="0"/>
              <a:t>Doble</a:t>
            </a:r>
            <a:r>
              <a:rPr lang="en-GB" sz="1100" dirty="0" smtClean="0"/>
              <a:t>, Caroline; Bullard, Mike (2008b): Barriers to Renewable Heat Part 2: Demand Side. </a:t>
            </a:r>
            <a:r>
              <a:rPr lang="en-GB" sz="1100" dirty="0" err="1" smtClean="0"/>
              <a:t>Enviros</a:t>
            </a:r>
            <a:r>
              <a:rPr lang="en-GB" sz="1100" dirty="0" smtClean="0"/>
              <a:t> Consulting Limited (London</a:t>
            </a:r>
            <a:r>
              <a:rPr lang="en-GB" sz="1100" dirty="0" smtClean="0"/>
              <a:t>).</a:t>
            </a:r>
          </a:p>
          <a:p>
            <a:endParaRPr lang="de-DE" sz="1100" dirty="0" smtClean="0"/>
          </a:p>
          <a:p>
            <a:r>
              <a:rPr lang="en-GB" sz="1100" dirty="0" smtClean="0"/>
              <a:t>Holländer, Edith; Roser, Annette; Banon, Fabrice; </a:t>
            </a:r>
            <a:r>
              <a:rPr lang="en-GB" sz="1100" dirty="0" err="1" smtClean="0"/>
              <a:t>Kitzing</a:t>
            </a:r>
            <a:r>
              <a:rPr lang="en-GB" sz="1100" dirty="0" smtClean="0"/>
              <a:t>, Lena; Islam, Marco; </a:t>
            </a:r>
            <a:r>
              <a:rPr lang="en-GB" sz="1100" dirty="0" err="1" smtClean="0"/>
              <a:t>Büchele</a:t>
            </a:r>
            <a:r>
              <a:rPr lang="en-GB" sz="1100" dirty="0" smtClean="0"/>
              <a:t>, Richard (2016): Heating &amp; cooling: Policy frameworks in six European cities, their regions and countries. progRESsHEAT Report on current regulations, support policies, and other related framework conditions on EU level, national, regional and local level for the target countries, and assessment of specific characteristics of successful regulations and policies from a local perspective. </a:t>
            </a:r>
            <a:r>
              <a:rPr lang="de-DE" sz="1100" dirty="0" smtClean="0"/>
              <a:t>Unter Mitarbeit von Ali Aydemir, Jan Steinbach, Ignacio Bedoya, Megan </a:t>
            </a:r>
            <a:r>
              <a:rPr lang="de-DE" sz="1100" dirty="0" err="1" smtClean="0"/>
              <a:t>Gignac</a:t>
            </a:r>
            <a:r>
              <a:rPr lang="de-DE" sz="1100" dirty="0" smtClean="0"/>
              <a:t>, Jaroslav </a:t>
            </a:r>
            <a:r>
              <a:rPr lang="de-DE" sz="1100" dirty="0" err="1" smtClean="0"/>
              <a:t>Klusák</a:t>
            </a:r>
            <a:r>
              <a:rPr lang="de-DE" sz="1100" dirty="0" smtClean="0"/>
              <a:t>, Vitor Leal et al. </a:t>
            </a:r>
            <a:r>
              <a:rPr lang="en-GB" sz="1100" dirty="0" smtClean="0"/>
              <a:t>Client: European Commission (Horizon2020). Online </a:t>
            </a:r>
            <a:r>
              <a:rPr lang="en-GB" sz="1100" dirty="0" err="1" smtClean="0"/>
              <a:t>verfügbar</a:t>
            </a:r>
            <a:r>
              <a:rPr lang="en-GB" sz="1100" dirty="0" smtClean="0"/>
              <a:t> </a:t>
            </a:r>
            <a:r>
              <a:rPr lang="en-GB" sz="1100" dirty="0" err="1" smtClean="0"/>
              <a:t>unter</a:t>
            </a:r>
            <a:r>
              <a:rPr lang="en-GB" sz="1100" dirty="0" smtClean="0"/>
              <a:t> </a:t>
            </a:r>
            <a:r>
              <a:rPr lang="en-GB" sz="1100" dirty="0" smtClean="0">
                <a:hlinkClick r:id="rId3"/>
              </a:rPr>
              <a:t>http://www.progressheat.eu/Reports-publications-69.html</a:t>
            </a:r>
            <a:r>
              <a:rPr lang="en-GB" sz="1100" dirty="0" smtClean="0"/>
              <a:t>.</a:t>
            </a:r>
          </a:p>
          <a:p>
            <a:endParaRPr lang="de-DE" sz="1100" dirty="0" smtClean="0"/>
          </a:p>
          <a:p>
            <a:r>
              <a:rPr lang="en-GB" sz="1100" dirty="0" smtClean="0"/>
              <a:t>Reddy, B. </a:t>
            </a:r>
            <a:r>
              <a:rPr lang="en-GB" sz="1100" dirty="0" err="1" smtClean="0"/>
              <a:t>Sudhakar</a:t>
            </a:r>
            <a:r>
              <a:rPr lang="en-GB" sz="1100" dirty="0" smtClean="0"/>
              <a:t> (2013): Barriers and drivers to energy efficiency – A new taxonomical approach. In: </a:t>
            </a:r>
            <a:r>
              <a:rPr lang="en-GB" sz="1100" i="1" dirty="0" smtClean="0"/>
              <a:t>Energy Conversion and Management </a:t>
            </a:r>
            <a:r>
              <a:rPr lang="en-GB" sz="1100" dirty="0" smtClean="0"/>
              <a:t>74, S. 403–416. DOI: 10.1016/j.enconman.2013.06.040</a:t>
            </a:r>
            <a:r>
              <a:rPr lang="en-GB" sz="1100" dirty="0" smtClean="0"/>
              <a:t>.</a:t>
            </a:r>
          </a:p>
          <a:p>
            <a:endParaRPr lang="en-GB" sz="1100" dirty="0" smtClean="0"/>
          </a:p>
          <a:p>
            <a:endParaRPr lang="en-GB" sz="1100" dirty="0"/>
          </a:p>
        </p:txBody>
      </p:sp>
      <p:sp>
        <p:nvSpPr>
          <p:cNvPr id="5" name="ZoneTexte 4"/>
          <p:cNvSpPr txBox="1"/>
          <p:nvPr/>
        </p:nvSpPr>
        <p:spPr>
          <a:xfrm>
            <a:off x="5436096" y="6444044"/>
            <a:ext cx="3528392" cy="369332"/>
          </a:xfrm>
          <a:prstGeom prst="rect">
            <a:avLst/>
          </a:prstGeom>
          <a:noFill/>
        </p:spPr>
        <p:txBody>
          <a:bodyPr wrap="square" rtlCol="0">
            <a:spAutoFit/>
          </a:bodyPr>
          <a:lstStyle/>
          <a:p>
            <a:pPr algn="r"/>
            <a:r>
              <a:rPr lang="de-DE" i="1" dirty="0" err="1" smtClean="0">
                <a:solidFill>
                  <a:prstClr val="white">
                    <a:lumMod val="65000"/>
                  </a:prstClr>
                </a:solidFill>
              </a:rPr>
              <a:t>progRESsHEAT</a:t>
            </a:r>
            <a:r>
              <a:rPr lang="de-DE" i="1" dirty="0" smtClean="0">
                <a:solidFill>
                  <a:prstClr val="white">
                    <a:lumMod val="65000"/>
                  </a:prstClr>
                </a:solidFill>
              </a:rPr>
              <a:t> </a:t>
            </a:r>
            <a:r>
              <a:rPr lang="de-DE" i="1" dirty="0" err="1" smtClean="0">
                <a:solidFill>
                  <a:prstClr val="white">
                    <a:lumMod val="65000"/>
                  </a:prstClr>
                </a:solidFill>
              </a:rPr>
              <a:t>barriers</a:t>
            </a:r>
            <a:r>
              <a:rPr lang="de-DE" i="1" dirty="0" smtClean="0">
                <a:solidFill>
                  <a:prstClr val="white">
                    <a:lumMod val="65000"/>
                  </a:prstClr>
                </a:solidFill>
              </a:rPr>
              <a:t> </a:t>
            </a:r>
            <a:r>
              <a:rPr lang="de-DE" i="1" dirty="0" err="1" smtClean="0">
                <a:solidFill>
                  <a:prstClr val="white">
                    <a:lumMod val="65000"/>
                  </a:prstClr>
                </a:solidFill>
              </a:rPr>
              <a:t>and</a:t>
            </a:r>
            <a:r>
              <a:rPr lang="de-DE" i="1" dirty="0" smtClean="0">
                <a:solidFill>
                  <a:prstClr val="white">
                    <a:lumMod val="65000"/>
                  </a:prstClr>
                </a:solidFill>
              </a:rPr>
              <a:t> </a:t>
            </a:r>
            <a:r>
              <a:rPr lang="de-DE" i="1" dirty="0" err="1" smtClean="0">
                <a:solidFill>
                  <a:prstClr val="white">
                    <a:lumMod val="65000"/>
                  </a:prstClr>
                </a:solidFill>
              </a:rPr>
              <a:t>drivers</a:t>
            </a:r>
            <a:endParaRPr lang="en-GB" i="1" dirty="0">
              <a:solidFill>
                <a:prstClr val="white">
                  <a:lumMod val="65000"/>
                </a:prst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See</a:t>
            </a:r>
            <a:r>
              <a:rPr lang="fr-FR" dirty="0" smtClean="0"/>
              <a:t> </a:t>
            </a:r>
            <a:r>
              <a:rPr lang="fr-FR" dirty="0" err="1" smtClean="0"/>
              <a:t>our</a:t>
            </a:r>
            <a:r>
              <a:rPr lang="fr-FR" dirty="0" smtClean="0"/>
              <a:t> </a:t>
            </a:r>
            <a:r>
              <a:rPr lang="fr-FR" dirty="0" err="1" smtClean="0"/>
              <a:t>website</a:t>
            </a:r>
            <a:r>
              <a:rPr lang="fr-FR" dirty="0" smtClean="0"/>
              <a:t> for more information</a:t>
            </a:r>
            <a:endParaRPr lang="en-GB" dirty="0"/>
          </a:p>
        </p:txBody>
      </p:sp>
      <p:sp>
        <p:nvSpPr>
          <p:cNvPr id="3" name="Sous-titre 2"/>
          <p:cNvSpPr>
            <a:spLocks noGrp="1"/>
          </p:cNvSpPr>
          <p:nvPr>
            <p:ph type="subTitle" idx="1"/>
          </p:nvPr>
        </p:nvSpPr>
        <p:spPr>
          <a:xfrm>
            <a:off x="1371600" y="3886200"/>
            <a:ext cx="6400800" cy="694928"/>
          </a:xfrm>
        </p:spPr>
        <p:txBody>
          <a:bodyPr/>
          <a:lstStyle/>
          <a:p>
            <a:r>
              <a:rPr lang="fr-FR" dirty="0" smtClean="0"/>
              <a:t>www.progressheat.eu</a:t>
            </a:r>
            <a:endParaRPr lang="en-GB" dirty="0"/>
          </a:p>
        </p:txBody>
      </p:sp>
    </p:spTree>
    <p:extLst>
      <p:ext uri="{BB962C8B-B14F-4D97-AF65-F5344CB8AC3E}">
        <p14:creationId xmlns:p14="http://schemas.microsoft.com/office/powerpoint/2010/main" xmlns="" val="110333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en-GB" sz="3600" dirty="0" smtClean="0"/>
              <a:t>The progRESsHEAT project</a:t>
            </a:r>
            <a:endParaRPr lang="en-GB" sz="3600" dirty="0"/>
          </a:p>
        </p:txBody>
      </p:sp>
      <p:sp>
        <p:nvSpPr>
          <p:cNvPr id="4" name="ZoneTexte 3"/>
          <p:cNvSpPr txBox="1"/>
          <p:nvPr/>
        </p:nvSpPr>
        <p:spPr>
          <a:xfrm>
            <a:off x="323528" y="1628800"/>
            <a:ext cx="8496944" cy="4247317"/>
          </a:xfrm>
          <a:prstGeom prst="rect">
            <a:avLst/>
          </a:prstGeom>
          <a:noFill/>
        </p:spPr>
        <p:txBody>
          <a:bodyPr wrap="square" rtlCol="0">
            <a:spAutoFit/>
          </a:bodyPr>
          <a:lstStyle/>
          <a:p>
            <a:r>
              <a:rPr lang="en-GB" sz="2800" b="1" dirty="0" smtClean="0">
                <a:solidFill>
                  <a:prstClr val="black"/>
                </a:solidFill>
              </a:rPr>
              <a:t>Core objective</a:t>
            </a:r>
          </a:p>
          <a:p>
            <a:endParaRPr lang="en-GB" sz="2800" dirty="0" smtClean="0">
              <a:solidFill>
                <a:prstClr val="black"/>
              </a:solidFill>
            </a:endParaRPr>
          </a:p>
          <a:p>
            <a:r>
              <a:rPr lang="en-GB" sz="2800" dirty="0" smtClean="0">
                <a:solidFill>
                  <a:prstClr val="black"/>
                </a:solidFill>
              </a:rPr>
              <a:t>Support policy makers and public authorities at local, regional and national level in the development and implementation of integrated strategies and policies to </a:t>
            </a:r>
            <a:r>
              <a:rPr lang="en-GB" sz="2800" b="1" dirty="0" smtClean="0">
                <a:solidFill>
                  <a:prstClr val="black"/>
                </a:solidFill>
              </a:rPr>
              <a:t>enforce the use of renewable and efficient heating and cooling solutions </a:t>
            </a:r>
            <a:r>
              <a:rPr lang="en-GB" sz="2800" dirty="0" smtClean="0">
                <a:solidFill>
                  <a:prstClr val="black"/>
                </a:solidFill>
              </a:rPr>
              <a:t>in their regions. </a:t>
            </a:r>
          </a:p>
          <a:p>
            <a:endParaRPr lang="en-GB" sz="2800" dirty="0" smtClean="0">
              <a:solidFill>
                <a:prstClr val="black"/>
              </a:solidFill>
            </a:endParaRPr>
          </a:p>
          <a:p>
            <a:r>
              <a:rPr lang="en-GB" sz="2800" dirty="0" smtClean="0">
                <a:solidFill>
                  <a:prstClr val="black"/>
                </a:solidFill>
              </a:rPr>
              <a:t>March 2015 – October 2017</a:t>
            </a:r>
          </a:p>
          <a:p>
            <a:endParaRPr lang="en-GB" dirty="0">
              <a:solidFill>
                <a:prstClr val="black"/>
              </a:solidFill>
            </a:endParaRPr>
          </a:p>
        </p:txBody>
      </p:sp>
      <p:sp>
        <p:nvSpPr>
          <p:cNvPr id="5"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188640"/>
            <a:ext cx="5976664" cy="1138138"/>
          </a:xfrm>
        </p:spPr>
        <p:txBody>
          <a:bodyPr/>
          <a:lstStyle/>
          <a:p>
            <a:r>
              <a:rPr lang="en-GB" sz="3600" dirty="0" smtClean="0"/>
              <a:t>The progRESsHEAT project</a:t>
            </a:r>
            <a:endParaRPr lang="en-GB" sz="3600" dirty="0"/>
          </a:p>
        </p:txBody>
      </p:sp>
      <p:pic>
        <p:nvPicPr>
          <p:cNvPr id="1026" name="Picture 2" descr="\\BSR-SERVER\projekte\_Projekte Aktuell\SOWI\1501_Progressheat\progRESsHEAT2_Map_vectorise.png"/>
          <p:cNvPicPr>
            <a:picLocks noChangeAspect="1" noChangeArrowheads="1"/>
          </p:cNvPicPr>
          <p:nvPr/>
        </p:nvPicPr>
        <p:blipFill>
          <a:blip r:embed="rId2" cstate="print"/>
          <a:srcRect/>
          <a:stretch>
            <a:fillRect/>
          </a:stretch>
        </p:blipFill>
        <p:spPr bwMode="auto">
          <a:xfrm>
            <a:off x="683568" y="1916832"/>
            <a:ext cx="7682491" cy="4638799"/>
          </a:xfrm>
          <a:prstGeom prst="rect">
            <a:avLst/>
          </a:prstGeom>
          <a:noFill/>
        </p:spPr>
      </p:pic>
      <p:sp>
        <p:nvSpPr>
          <p:cNvPr id="6" name="Textfeld 5"/>
          <p:cNvSpPr txBox="1"/>
          <p:nvPr/>
        </p:nvSpPr>
        <p:spPr>
          <a:xfrm>
            <a:off x="395536" y="1484784"/>
            <a:ext cx="8352928" cy="461665"/>
          </a:xfrm>
          <a:prstGeom prst="rect">
            <a:avLst/>
          </a:prstGeom>
          <a:noFill/>
        </p:spPr>
        <p:txBody>
          <a:bodyPr wrap="square" rtlCol="0">
            <a:spAutoFit/>
          </a:bodyPr>
          <a:lstStyle/>
          <a:p>
            <a:r>
              <a:rPr lang="en-GB" sz="2400" dirty="0" smtClean="0">
                <a:solidFill>
                  <a:prstClr val="black"/>
                </a:solidFill>
              </a:rPr>
              <a:t>Six case studies across Europe on local and national level</a:t>
            </a:r>
            <a:endParaRPr lang="en-GB" sz="2400" dirty="0">
              <a:solidFill>
                <a:prstClr val="black"/>
              </a:solidFill>
            </a:endParaRPr>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0000" y="403200"/>
            <a:ext cx="6048672" cy="922114"/>
          </a:xfrm>
        </p:spPr>
        <p:txBody>
          <a:bodyPr/>
          <a:lstStyle/>
          <a:p>
            <a:r>
              <a:rPr lang="en-GB" sz="2800" dirty="0" smtClean="0"/>
              <a:t>The Case Studies</a:t>
            </a:r>
            <a:endParaRPr lang="de-DE" sz="2800" dirty="0"/>
          </a:p>
        </p:txBody>
      </p:sp>
      <p:graphicFrame>
        <p:nvGraphicFramePr>
          <p:cNvPr id="6" name="Diagramm 5"/>
          <p:cNvGraphicFramePr/>
          <p:nvPr/>
        </p:nvGraphicFramePr>
        <p:xfrm>
          <a:off x="755576" y="1700808"/>
          <a:ext cx="828092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2" descr="Bildergebnis für geotherm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7" name="Textfeld 26"/>
          <p:cNvSpPr txBox="1"/>
          <p:nvPr/>
        </p:nvSpPr>
        <p:spPr>
          <a:xfrm rot="16200000">
            <a:off x="-293187" y="3388349"/>
            <a:ext cx="1296145" cy="369332"/>
          </a:xfrm>
          <a:prstGeom prst="rect">
            <a:avLst/>
          </a:prstGeom>
          <a:noFill/>
          <a:ln>
            <a:solidFill>
              <a:srgbClr val="002060"/>
            </a:solidFill>
          </a:ln>
        </p:spPr>
        <p:txBody>
          <a:bodyPr wrap="square" rtlCol="0">
            <a:spAutoFit/>
          </a:bodyPr>
          <a:lstStyle/>
          <a:p>
            <a:r>
              <a:rPr lang="de-DE" dirty="0" err="1" smtClean="0">
                <a:solidFill>
                  <a:srgbClr val="002060"/>
                </a:solidFill>
              </a:rPr>
              <a:t>inhabitants</a:t>
            </a:r>
            <a:endParaRPr lang="de-DE" dirty="0">
              <a:solidFill>
                <a:srgbClr val="002060"/>
              </a:solidFill>
            </a:endParaRPr>
          </a:p>
        </p:txBody>
      </p:sp>
      <p:sp>
        <p:nvSpPr>
          <p:cNvPr id="28" name="Textfeld 27"/>
          <p:cNvSpPr txBox="1"/>
          <p:nvPr/>
        </p:nvSpPr>
        <p:spPr>
          <a:xfrm rot="16200000">
            <a:off x="-185175" y="4648490"/>
            <a:ext cx="1080120" cy="369332"/>
          </a:xfrm>
          <a:prstGeom prst="rect">
            <a:avLst/>
          </a:prstGeom>
          <a:noFill/>
          <a:ln>
            <a:solidFill>
              <a:srgbClr val="002060"/>
            </a:solidFill>
          </a:ln>
        </p:spPr>
        <p:txBody>
          <a:bodyPr wrap="square" rtlCol="0">
            <a:spAutoFit/>
          </a:bodyPr>
          <a:lstStyle/>
          <a:p>
            <a:r>
              <a:rPr lang="de-DE" dirty="0" err="1" smtClean="0">
                <a:solidFill>
                  <a:srgbClr val="002060"/>
                </a:solidFill>
              </a:rPr>
              <a:t>elevation</a:t>
            </a:r>
            <a:endParaRPr lang="de-DE" dirty="0">
              <a:solidFill>
                <a:srgbClr val="002060"/>
              </a:solidFill>
            </a:endParaRPr>
          </a:p>
        </p:txBody>
      </p:sp>
      <p:sp>
        <p:nvSpPr>
          <p:cNvPr id="43" name="Textfeld 42"/>
          <p:cNvSpPr txBox="1"/>
          <p:nvPr/>
        </p:nvSpPr>
        <p:spPr>
          <a:xfrm>
            <a:off x="827584" y="3068960"/>
            <a:ext cx="1080120" cy="369332"/>
          </a:xfrm>
          <a:prstGeom prst="rect">
            <a:avLst/>
          </a:prstGeom>
          <a:noFill/>
        </p:spPr>
        <p:txBody>
          <a:bodyPr wrap="square" rtlCol="0">
            <a:spAutoFit/>
          </a:bodyPr>
          <a:lstStyle/>
          <a:p>
            <a:r>
              <a:rPr lang="en-US" dirty="0" smtClean="0"/>
              <a:t>15 822</a:t>
            </a:r>
            <a:endParaRPr lang="de-DE" dirty="0"/>
          </a:p>
        </p:txBody>
      </p:sp>
      <p:sp>
        <p:nvSpPr>
          <p:cNvPr id="48" name="Textfeld 47"/>
          <p:cNvSpPr txBox="1"/>
          <p:nvPr/>
        </p:nvSpPr>
        <p:spPr>
          <a:xfrm>
            <a:off x="971600" y="4294837"/>
            <a:ext cx="864096" cy="646331"/>
          </a:xfrm>
          <a:prstGeom prst="rect">
            <a:avLst/>
          </a:prstGeom>
          <a:noFill/>
        </p:spPr>
        <p:txBody>
          <a:bodyPr wrap="square" rtlCol="0">
            <a:spAutoFit/>
          </a:bodyPr>
          <a:lstStyle/>
          <a:p>
            <a:r>
              <a:rPr lang="en-US" dirty="0" smtClean="0"/>
              <a:t>289 m AMSL</a:t>
            </a:r>
            <a:endParaRPr lang="de-DE" dirty="0"/>
          </a:p>
        </p:txBody>
      </p:sp>
      <p:pic>
        <p:nvPicPr>
          <p:cNvPr id="49" name="Picture 2" descr="P:\_Projekte Aktuell\SOWI\1501_Progressheat\WP3 Analysis of drivers, barriers and status-quo of policies\3.2_Analysis of existing barriers and drivers\Report\Bilder Case Studies\AT - Ansfelden_Kirchturm.jpg"/>
          <p:cNvPicPr>
            <a:picLocks noChangeAspect="1" noChangeArrowheads="1"/>
          </p:cNvPicPr>
          <p:nvPr/>
        </p:nvPicPr>
        <p:blipFill>
          <a:blip r:embed="rId8" cstate="print"/>
          <a:srcRect t="14633" r="5536" b="4181"/>
          <a:stretch>
            <a:fillRect/>
          </a:stretch>
        </p:blipFill>
        <p:spPr bwMode="auto">
          <a:xfrm>
            <a:off x="827584" y="5877272"/>
            <a:ext cx="1138869" cy="648072"/>
          </a:xfrm>
          <a:prstGeom prst="rect">
            <a:avLst/>
          </a:prstGeom>
          <a:noFill/>
        </p:spPr>
      </p:pic>
      <p:pic>
        <p:nvPicPr>
          <p:cNvPr id="50" name="Picture 3" descr="P:\_Projekte Aktuell\SOWI\1501_Progressheat\WP3 Analysis of drivers, barriers and status-quo of policies\3.2_Analysis of existing barriers and drivers\Report\Bilder Case Studies\CZ - Litoměřice_náměstí_4.jpg"/>
          <p:cNvPicPr>
            <a:picLocks noChangeAspect="1" noChangeArrowheads="1"/>
          </p:cNvPicPr>
          <p:nvPr/>
        </p:nvPicPr>
        <p:blipFill>
          <a:blip r:embed="rId9" cstate="print"/>
          <a:srcRect t="10326" b="10529"/>
          <a:stretch>
            <a:fillRect/>
          </a:stretch>
        </p:blipFill>
        <p:spPr bwMode="auto">
          <a:xfrm>
            <a:off x="2213666" y="5877272"/>
            <a:ext cx="1165790" cy="614930"/>
          </a:xfrm>
          <a:prstGeom prst="rect">
            <a:avLst/>
          </a:prstGeom>
          <a:noFill/>
        </p:spPr>
      </p:pic>
      <p:sp>
        <p:nvSpPr>
          <p:cNvPr id="53" name="Textfeld 52"/>
          <p:cNvSpPr txBox="1"/>
          <p:nvPr/>
        </p:nvSpPr>
        <p:spPr>
          <a:xfrm>
            <a:off x="2267744" y="3068960"/>
            <a:ext cx="1080120" cy="369332"/>
          </a:xfrm>
          <a:prstGeom prst="rect">
            <a:avLst/>
          </a:prstGeom>
          <a:noFill/>
        </p:spPr>
        <p:txBody>
          <a:bodyPr wrap="square" rtlCol="0">
            <a:spAutoFit/>
          </a:bodyPr>
          <a:lstStyle/>
          <a:p>
            <a:r>
              <a:rPr lang="en-US" dirty="0" smtClean="0"/>
              <a:t>24 101</a:t>
            </a:r>
            <a:endParaRPr lang="de-DE" dirty="0"/>
          </a:p>
        </p:txBody>
      </p:sp>
      <p:sp>
        <p:nvSpPr>
          <p:cNvPr id="57" name="Textfeld 56"/>
          <p:cNvSpPr txBox="1"/>
          <p:nvPr/>
        </p:nvSpPr>
        <p:spPr>
          <a:xfrm>
            <a:off x="3635896" y="3059668"/>
            <a:ext cx="1080120" cy="369332"/>
          </a:xfrm>
          <a:prstGeom prst="rect">
            <a:avLst/>
          </a:prstGeom>
          <a:noFill/>
        </p:spPr>
        <p:txBody>
          <a:bodyPr wrap="square" rtlCol="0">
            <a:spAutoFit/>
          </a:bodyPr>
          <a:lstStyle/>
          <a:p>
            <a:r>
              <a:rPr lang="de-DE" dirty="0" smtClean="0"/>
              <a:t>61 613</a:t>
            </a:r>
            <a:endParaRPr lang="de-DE" dirty="0"/>
          </a:p>
        </p:txBody>
      </p:sp>
      <p:sp>
        <p:nvSpPr>
          <p:cNvPr id="62" name="Textfeld 61"/>
          <p:cNvSpPr txBox="1"/>
          <p:nvPr/>
        </p:nvSpPr>
        <p:spPr>
          <a:xfrm>
            <a:off x="5076056" y="3068960"/>
            <a:ext cx="1080120" cy="369332"/>
          </a:xfrm>
          <a:prstGeom prst="rect">
            <a:avLst/>
          </a:prstGeom>
          <a:noFill/>
        </p:spPr>
        <p:txBody>
          <a:bodyPr wrap="square" rtlCol="0">
            <a:spAutoFit/>
          </a:bodyPr>
          <a:lstStyle/>
          <a:p>
            <a:r>
              <a:rPr lang="en-US" dirty="0" smtClean="0"/>
              <a:t>62 400</a:t>
            </a:r>
            <a:endParaRPr lang="de-DE" dirty="0"/>
          </a:p>
        </p:txBody>
      </p:sp>
      <p:sp>
        <p:nvSpPr>
          <p:cNvPr id="65" name="Textfeld 64"/>
          <p:cNvSpPr txBox="1"/>
          <p:nvPr/>
        </p:nvSpPr>
        <p:spPr>
          <a:xfrm>
            <a:off x="6444208" y="3068960"/>
            <a:ext cx="1080120" cy="369332"/>
          </a:xfrm>
          <a:prstGeom prst="rect">
            <a:avLst/>
          </a:prstGeom>
          <a:noFill/>
        </p:spPr>
        <p:txBody>
          <a:bodyPr wrap="square" rtlCol="0">
            <a:spAutoFit/>
          </a:bodyPr>
          <a:lstStyle/>
          <a:p>
            <a:r>
              <a:rPr lang="en-US" dirty="0" smtClean="0"/>
              <a:t>175 000</a:t>
            </a:r>
            <a:endParaRPr lang="de-DE" dirty="0"/>
          </a:p>
        </p:txBody>
      </p:sp>
      <p:sp>
        <p:nvSpPr>
          <p:cNvPr id="66" name="Textfeld 65"/>
          <p:cNvSpPr txBox="1"/>
          <p:nvPr/>
        </p:nvSpPr>
        <p:spPr>
          <a:xfrm>
            <a:off x="7884368" y="3068960"/>
            <a:ext cx="1080120" cy="369332"/>
          </a:xfrm>
          <a:prstGeom prst="rect">
            <a:avLst/>
          </a:prstGeom>
          <a:noFill/>
        </p:spPr>
        <p:txBody>
          <a:bodyPr wrap="square" rtlCol="0">
            <a:spAutoFit/>
          </a:bodyPr>
          <a:lstStyle/>
          <a:p>
            <a:r>
              <a:rPr lang="en-US" dirty="0" smtClean="0"/>
              <a:t>274 491</a:t>
            </a:r>
            <a:endParaRPr lang="de-DE" dirty="0"/>
          </a:p>
        </p:txBody>
      </p:sp>
      <p:sp>
        <p:nvSpPr>
          <p:cNvPr id="67" name="Textfeld 66"/>
          <p:cNvSpPr txBox="1"/>
          <p:nvPr/>
        </p:nvSpPr>
        <p:spPr>
          <a:xfrm>
            <a:off x="2411760" y="4294837"/>
            <a:ext cx="864096" cy="646331"/>
          </a:xfrm>
          <a:prstGeom prst="rect">
            <a:avLst/>
          </a:prstGeom>
          <a:noFill/>
        </p:spPr>
        <p:txBody>
          <a:bodyPr wrap="square" rtlCol="0">
            <a:spAutoFit/>
          </a:bodyPr>
          <a:lstStyle/>
          <a:p>
            <a:r>
              <a:rPr lang="en-US" dirty="0" smtClean="0"/>
              <a:t>136 m AMSL</a:t>
            </a:r>
            <a:endParaRPr lang="de-DE" dirty="0"/>
          </a:p>
        </p:txBody>
      </p:sp>
      <p:sp>
        <p:nvSpPr>
          <p:cNvPr id="68" name="Textfeld 67"/>
          <p:cNvSpPr txBox="1"/>
          <p:nvPr/>
        </p:nvSpPr>
        <p:spPr>
          <a:xfrm>
            <a:off x="3779912" y="4294837"/>
            <a:ext cx="864096" cy="646331"/>
          </a:xfrm>
          <a:prstGeom prst="rect">
            <a:avLst/>
          </a:prstGeom>
          <a:noFill/>
        </p:spPr>
        <p:txBody>
          <a:bodyPr wrap="square" rtlCol="0">
            <a:spAutoFit/>
          </a:bodyPr>
          <a:lstStyle/>
          <a:p>
            <a:r>
              <a:rPr lang="en-US" dirty="0" smtClean="0"/>
              <a:t>at the sea</a:t>
            </a:r>
            <a:endParaRPr lang="de-DE" dirty="0"/>
          </a:p>
        </p:txBody>
      </p:sp>
      <p:sp>
        <p:nvSpPr>
          <p:cNvPr id="69" name="Textfeld 68"/>
          <p:cNvSpPr txBox="1"/>
          <p:nvPr/>
        </p:nvSpPr>
        <p:spPr>
          <a:xfrm>
            <a:off x="5148064" y="4294837"/>
            <a:ext cx="864096" cy="646331"/>
          </a:xfrm>
          <a:prstGeom prst="rect">
            <a:avLst/>
          </a:prstGeom>
          <a:noFill/>
        </p:spPr>
        <p:txBody>
          <a:bodyPr wrap="square" rtlCol="0">
            <a:spAutoFit/>
          </a:bodyPr>
          <a:lstStyle/>
          <a:p>
            <a:r>
              <a:rPr lang="en-US" dirty="0" smtClean="0"/>
              <a:t>75 m AMSL</a:t>
            </a:r>
            <a:endParaRPr lang="de-DE" dirty="0"/>
          </a:p>
        </p:txBody>
      </p:sp>
      <p:sp>
        <p:nvSpPr>
          <p:cNvPr id="70" name="Textfeld 69"/>
          <p:cNvSpPr txBox="1"/>
          <p:nvPr/>
        </p:nvSpPr>
        <p:spPr>
          <a:xfrm>
            <a:off x="6588224" y="4294837"/>
            <a:ext cx="864096" cy="646331"/>
          </a:xfrm>
          <a:prstGeom prst="rect">
            <a:avLst/>
          </a:prstGeom>
          <a:noFill/>
        </p:spPr>
        <p:txBody>
          <a:bodyPr wrap="square" rtlCol="0">
            <a:spAutoFit/>
          </a:bodyPr>
          <a:lstStyle/>
          <a:p>
            <a:r>
              <a:rPr lang="en-US" dirty="0" smtClean="0"/>
              <a:t>at the sea</a:t>
            </a:r>
            <a:endParaRPr lang="de-DE" dirty="0"/>
          </a:p>
        </p:txBody>
      </p:sp>
      <p:sp>
        <p:nvSpPr>
          <p:cNvPr id="71" name="Textfeld 70"/>
          <p:cNvSpPr txBox="1"/>
          <p:nvPr/>
        </p:nvSpPr>
        <p:spPr>
          <a:xfrm>
            <a:off x="8028384" y="4294837"/>
            <a:ext cx="864096" cy="646331"/>
          </a:xfrm>
          <a:prstGeom prst="rect">
            <a:avLst/>
          </a:prstGeom>
          <a:noFill/>
        </p:spPr>
        <p:txBody>
          <a:bodyPr wrap="square" rtlCol="0">
            <a:spAutoFit/>
          </a:bodyPr>
          <a:lstStyle/>
          <a:p>
            <a:r>
              <a:rPr lang="en-US" dirty="0" smtClean="0"/>
              <a:t>625 m AMSL</a:t>
            </a:r>
            <a:endParaRPr lang="de-DE" dirty="0"/>
          </a:p>
        </p:txBody>
      </p:sp>
      <p:pic>
        <p:nvPicPr>
          <p:cNvPr id="72" name="Picture 3" descr="P:\_Projekte Aktuell\SOWI\1501_Progressheat\WP3 Analysis of drivers, barriers and status-quo of policies\3.2_Analysis of existing barriers and drivers\Report\Bilder Case Studies\DK - Elsinore Harbour.jpg"/>
          <p:cNvPicPr>
            <a:picLocks noChangeAspect="1" noChangeArrowheads="1"/>
          </p:cNvPicPr>
          <p:nvPr/>
        </p:nvPicPr>
        <p:blipFill>
          <a:blip r:embed="rId10" cstate="print"/>
          <a:srcRect t="19685" r="14815" b="6057"/>
          <a:stretch>
            <a:fillRect/>
          </a:stretch>
        </p:blipFill>
        <p:spPr bwMode="auto">
          <a:xfrm>
            <a:off x="3635896" y="5913420"/>
            <a:ext cx="1143611" cy="560751"/>
          </a:xfrm>
          <a:prstGeom prst="rect">
            <a:avLst/>
          </a:prstGeom>
          <a:noFill/>
        </p:spPr>
      </p:pic>
      <p:pic>
        <p:nvPicPr>
          <p:cNvPr id="73" name="Picture 2" descr="P:\_Projekte Aktuell\SOWI\1501_Progressheat\WP3 Analysis of drivers, barriers and status-quo of policies\3.2_Analysis of existing barriers and drivers\Report\Bilder Case Studies\GE - Rheinfelden-herten.jpg"/>
          <p:cNvPicPr>
            <a:picLocks noChangeAspect="1" noChangeArrowheads="1"/>
          </p:cNvPicPr>
          <p:nvPr/>
        </p:nvPicPr>
        <p:blipFill>
          <a:blip r:embed="rId11" cstate="print"/>
          <a:srcRect b="18878"/>
          <a:stretch>
            <a:fillRect/>
          </a:stretch>
        </p:blipFill>
        <p:spPr bwMode="auto">
          <a:xfrm>
            <a:off x="5045912" y="5869527"/>
            <a:ext cx="1080120" cy="655817"/>
          </a:xfrm>
          <a:prstGeom prst="rect">
            <a:avLst/>
          </a:prstGeom>
          <a:noFill/>
        </p:spPr>
      </p:pic>
      <p:pic>
        <p:nvPicPr>
          <p:cNvPr id="74" name="Picture 4" descr="P:\_Projekte Aktuell\SOWI\1501_Progressheat\WP3 Analysis of drivers, barriers and status-quo of policies\3.2_Analysis of existing barriers and drivers\Report\Bilder Case Studies\PT - Matosinhos-Vista-aerea-do-porto-perto-de-matosinhos.jpeg"/>
          <p:cNvPicPr>
            <a:picLocks noChangeAspect="1" noChangeArrowheads="1"/>
          </p:cNvPicPr>
          <p:nvPr/>
        </p:nvPicPr>
        <p:blipFill>
          <a:blip r:embed="rId12" cstate="print"/>
          <a:srcRect t="9079" b="17717"/>
          <a:stretch>
            <a:fillRect/>
          </a:stretch>
        </p:blipFill>
        <p:spPr bwMode="auto">
          <a:xfrm>
            <a:off x="6412392" y="5846450"/>
            <a:ext cx="1152128" cy="632523"/>
          </a:xfrm>
          <a:prstGeom prst="rect">
            <a:avLst/>
          </a:prstGeom>
          <a:noFill/>
        </p:spPr>
      </p:pic>
      <p:pic>
        <p:nvPicPr>
          <p:cNvPr id="75" name="Picture 3" descr="P:\_Projekte Aktuell\SOWI\1501_Progressheat\WP3 Analysis of drivers, barriers and status-quo of policies\3.2_Analysis of existing barriers and drivers\Report\Bilder Case Studies\RO - Brasov_200609.jpg"/>
          <p:cNvPicPr>
            <a:picLocks noChangeAspect="1" noChangeArrowheads="1"/>
          </p:cNvPicPr>
          <p:nvPr/>
        </p:nvPicPr>
        <p:blipFill>
          <a:blip r:embed="rId13" cstate="print"/>
          <a:srcRect/>
          <a:stretch>
            <a:fillRect/>
          </a:stretch>
        </p:blipFill>
        <p:spPr bwMode="auto">
          <a:xfrm>
            <a:off x="7926232" y="5787262"/>
            <a:ext cx="936104" cy="702078"/>
          </a:xfrm>
          <a:prstGeom prst="rect">
            <a:avLst/>
          </a:prstGeom>
          <a:noFill/>
        </p:spPr>
      </p:pic>
      <p:sp>
        <p:nvSpPr>
          <p:cNvPr id="76" name="Textfeld 75"/>
          <p:cNvSpPr txBox="1"/>
          <p:nvPr/>
        </p:nvSpPr>
        <p:spPr>
          <a:xfrm rot="16200000">
            <a:off x="-185175" y="5800618"/>
            <a:ext cx="1080120" cy="369332"/>
          </a:xfrm>
          <a:prstGeom prst="rect">
            <a:avLst/>
          </a:prstGeom>
          <a:noFill/>
          <a:ln>
            <a:solidFill>
              <a:srgbClr val="002060"/>
            </a:solidFill>
          </a:ln>
        </p:spPr>
        <p:txBody>
          <a:bodyPr wrap="square" rtlCol="0">
            <a:spAutoFit/>
          </a:bodyPr>
          <a:lstStyle/>
          <a:p>
            <a:r>
              <a:rPr lang="de-DE" dirty="0" err="1" smtClean="0">
                <a:solidFill>
                  <a:srgbClr val="002060"/>
                </a:solidFill>
              </a:rPr>
              <a:t>character</a:t>
            </a:r>
            <a:endParaRPr lang="de-DE"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en-GB" sz="3600" dirty="0" smtClean="0"/>
              <a:t>Key messages</a:t>
            </a:r>
            <a:endParaRPr lang="en-GB" sz="3600" dirty="0"/>
          </a:p>
        </p:txBody>
      </p:sp>
      <p:sp>
        <p:nvSpPr>
          <p:cNvPr id="4" name="ZoneTexte 3"/>
          <p:cNvSpPr txBox="1"/>
          <p:nvPr/>
        </p:nvSpPr>
        <p:spPr>
          <a:xfrm>
            <a:off x="251520" y="1568981"/>
            <a:ext cx="8640960" cy="4524315"/>
          </a:xfrm>
          <a:prstGeom prst="rect">
            <a:avLst/>
          </a:prstGeom>
          <a:noFill/>
        </p:spPr>
        <p:txBody>
          <a:bodyPr wrap="square" rtlCol="0">
            <a:spAutoFit/>
          </a:bodyPr>
          <a:lstStyle/>
          <a:p>
            <a:r>
              <a:rPr lang="en-GB" sz="2400" b="1" dirty="0" smtClean="0">
                <a:solidFill>
                  <a:prstClr val="black"/>
                </a:solidFill>
              </a:rPr>
              <a:t>Energy efficient and green heating and cooling systems consist of:</a:t>
            </a:r>
          </a:p>
          <a:p>
            <a:endParaRPr lang="en-GB" sz="2400" b="1" dirty="0" smtClean="0">
              <a:solidFill>
                <a:prstClr val="black"/>
              </a:solidFill>
            </a:endParaRPr>
          </a:p>
          <a:p>
            <a:pPr marL="271463" indent="-271463">
              <a:buSzPct val="80000"/>
              <a:buFont typeface="Arial" pitchFamily="34" charset="0"/>
              <a:buChar char="•"/>
            </a:pPr>
            <a:r>
              <a:rPr lang="en-GB" sz="2400" dirty="0" smtClean="0"/>
              <a:t>Energy savings</a:t>
            </a:r>
          </a:p>
          <a:p>
            <a:pPr marL="271463" indent="-271463">
              <a:buSzPct val="80000"/>
              <a:buFont typeface="Arial" pitchFamily="34" charset="0"/>
              <a:buChar char="•"/>
            </a:pPr>
            <a:endParaRPr lang="en-GB" sz="2400" dirty="0" smtClean="0"/>
          </a:p>
          <a:p>
            <a:pPr marL="271463" indent="-271463">
              <a:buSzPct val="80000"/>
              <a:buFont typeface="Arial" pitchFamily="34" charset="0"/>
              <a:buChar char="•"/>
            </a:pPr>
            <a:r>
              <a:rPr lang="en-GB" sz="2400" dirty="0" smtClean="0"/>
              <a:t>Individual and central energy from renewable energy sources</a:t>
            </a:r>
          </a:p>
          <a:p>
            <a:pPr marL="271463" indent="-271463">
              <a:buSzPct val="80000"/>
              <a:buFont typeface="Arial" pitchFamily="34" charset="0"/>
              <a:buChar char="•"/>
            </a:pPr>
            <a:endParaRPr lang="en-GB" sz="2400" dirty="0" smtClean="0"/>
          </a:p>
          <a:p>
            <a:pPr marL="271463" indent="-271463">
              <a:buSzPct val="80000"/>
              <a:buFont typeface="Arial" pitchFamily="34" charset="0"/>
              <a:buChar char="•"/>
            </a:pPr>
            <a:r>
              <a:rPr lang="en-GB" sz="2400" dirty="0" smtClean="0"/>
              <a:t>Efficient district energy</a:t>
            </a:r>
          </a:p>
          <a:p>
            <a:pPr marL="271463" indent="-271463">
              <a:buSzPct val="80000"/>
              <a:buFont typeface="Arial" pitchFamily="34" charset="0"/>
              <a:buChar char="•"/>
            </a:pPr>
            <a:endParaRPr lang="en-GB" sz="2400" dirty="0" smtClean="0"/>
          </a:p>
          <a:p>
            <a:pPr marL="271463" indent="-271463">
              <a:buSzPct val="80000"/>
              <a:buFont typeface="Arial" pitchFamily="34" charset="0"/>
              <a:buChar char="•"/>
            </a:pPr>
            <a:endParaRPr lang="en-GB" sz="2400" dirty="0" smtClean="0"/>
          </a:p>
          <a:p>
            <a:pPr marL="271463" indent="-271463">
              <a:buSzPct val="80000"/>
              <a:buFont typeface="Symbol"/>
              <a:buChar char="Þ"/>
            </a:pPr>
            <a:r>
              <a:rPr lang="en-GB" sz="2400" dirty="0" smtClean="0"/>
              <a:t> How can energy systems be transformed to meet this criteria?</a:t>
            </a:r>
          </a:p>
          <a:p>
            <a:pPr marL="271463" indent="-271463">
              <a:buSzPct val="80000"/>
              <a:buFont typeface="Symbol"/>
              <a:buChar char="Þ"/>
            </a:pPr>
            <a:r>
              <a:rPr lang="en-GB" sz="2400" dirty="0" smtClean="0"/>
              <a:t> What hinders transformation?</a:t>
            </a:r>
          </a:p>
          <a:p>
            <a:pPr marL="271463" indent="-271463">
              <a:buSzPct val="80000"/>
              <a:buFont typeface="Symbol"/>
              <a:buChar char="Þ"/>
            </a:pPr>
            <a:r>
              <a:rPr lang="en-GB" sz="2400" dirty="0" smtClean="0"/>
              <a:t> Which success stories can be told?</a:t>
            </a:r>
          </a:p>
        </p:txBody>
      </p:sp>
      <p:sp>
        <p:nvSpPr>
          <p:cNvPr id="6"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en-GB" sz="3600" dirty="0" smtClean="0"/>
              <a:t>Methodology</a:t>
            </a:r>
            <a:endParaRPr lang="en-GB" sz="3600" dirty="0"/>
          </a:p>
        </p:txBody>
      </p:sp>
      <p:sp>
        <p:nvSpPr>
          <p:cNvPr id="4" name="ZoneTexte 3"/>
          <p:cNvSpPr txBox="1"/>
          <p:nvPr/>
        </p:nvSpPr>
        <p:spPr>
          <a:xfrm>
            <a:off x="251520" y="1700808"/>
            <a:ext cx="8640960" cy="4401205"/>
          </a:xfrm>
          <a:prstGeom prst="rect">
            <a:avLst/>
          </a:prstGeom>
          <a:noFill/>
        </p:spPr>
        <p:txBody>
          <a:bodyPr wrap="square" rtlCol="0">
            <a:spAutoFit/>
          </a:bodyPr>
          <a:lstStyle/>
          <a:p>
            <a:r>
              <a:rPr lang="en-GB" sz="2800" b="1" dirty="0" smtClean="0"/>
              <a:t>Evaluation method for each case study</a:t>
            </a:r>
          </a:p>
          <a:p>
            <a:endParaRPr lang="en-GB" sz="2800" b="1" dirty="0" smtClean="0"/>
          </a:p>
          <a:p>
            <a:pPr marL="2171700" lvl="4" indent="-342900">
              <a:buSzPct val="80000"/>
              <a:buFont typeface="Wingdings" panose="05000000000000000000" pitchFamily="2" charset="2"/>
              <a:buChar char="§"/>
            </a:pPr>
            <a:r>
              <a:rPr lang="en-GB" sz="2800" dirty="0" smtClean="0"/>
              <a:t>project documents and information material from the municipalities </a:t>
            </a:r>
          </a:p>
          <a:p>
            <a:pPr marL="342900" indent="-342900">
              <a:buSzPct val="80000"/>
              <a:buFont typeface="Wingdings" panose="05000000000000000000" pitchFamily="2" charset="2"/>
              <a:buChar char="§"/>
            </a:pPr>
            <a:endParaRPr lang="en-GB" sz="2800" dirty="0" smtClean="0"/>
          </a:p>
          <a:p>
            <a:pPr marL="342900" indent="-342900">
              <a:buSzPct val="80000"/>
              <a:buFont typeface="Wingdings" panose="05000000000000000000" pitchFamily="2" charset="2"/>
              <a:buChar char="§"/>
            </a:pPr>
            <a:endParaRPr lang="en-GB" sz="2800" dirty="0" smtClean="0"/>
          </a:p>
          <a:p>
            <a:pPr marL="2171700" lvl="4" indent="-342900">
              <a:buSzPct val="80000"/>
              <a:buFont typeface="Wingdings" panose="05000000000000000000" pitchFamily="2" charset="2"/>
              <a:buChar char="§"/>
            </a:pPr>
            <a:r>
              <a:rPr lang="en-GB" sz="2800" dirty="0" smtClean="0"/>
              <a:t>interviews with local stakeholders</a:t>
            </a:r>
          </a:p>
          <a:p>
            <a:pPr marL="342900" indent="-342900">
              <a:buSzPct val="80000"/>
              <a:buFont typeface="Wingdings" panose="05000000000000000000" pitchFamily="2" charset="2"/>
              <a:buChar char="§"/>
            </a:pPr>
            <a:endParaRPr lang="en-GB" sz="2800" dirty="0" smtClean="0"/>
          </a:p>
          <a:p>
            <a:pPr marL="342900" indent="-342900">
              <a:buSzPct val="80000"/>
              <a:buFont typeface="Wingdings" panose="05000000000000000000" pitchFamily="2" charset="2"/>
              <a:buChar char="§"/>
            </a:pPr>
            <a:endParaRPr lang="en-GB" sz="2800" dirty="0" smtClean="0"/>
          </a:p>
          <a:p>
            <a:pPr marL="2171700" lvl="4" indent="-342900">
              <a:buSzPct val="80000"/>
              <a:buFont typeface="Wingdings" panose="05000000000000000000" pitchFamily="2" charset="2"/>
              <a:buChar char="§"/>
            </a:pPr>
            <a:r>
              <a:rPr lang="en-GB" sz="2800" dirty="0" smtClean="0"/>
              <a:t>surveys with different stakeholder groups</a:t>
            </a:r>
          </a:p>
        </p:txBody>
      </p:sp>
      <p:pic>
        <p:nvPicPr>
          <p:cNvPr id="5" name="Grafik 4" descr="schreiben.jpg"/>
          <p:cNvPicPr>
            <a:picLocks noChangeAspect="1"/>
          </p:cNvPicPr>
          <p:nvPr/>
        </p:nvPicPr>
        <p:blipFill>
          <a:blip r:embed="rId3" cstate="print"/>
          <a:stretch>
            <a:fillRect/>
          </a:stretch>
        </p:blipFill>
        <p:spPr>
          <a:xfrm>
            <a:off x="230397" y="5466979"/>
            <a:ext cx="957227" cy="849038"/>
          </a:xfrm>
          <a:prstGeom prst="rect">
            <a:avLst/>
          </a:prstGeom>
        </p:spPr>
      </p:pic>
      <p:pic>
        <p:nvPicPr>
          <p:cNvPr id="6" name="Grafik 5" descr="Telefon.gif"/>
          <p:cNvPicPr>
            <a:picLocks noChangeAspect="1"/>
          </p:cNvPicPr>
          <p:nvPr/>
        </p:nvPicPr>
        <p:blipFill>
          <a:blip r:embed="rId4" cstate="print"/>
          <a:stretch>
            <a:fillRect/>
          </a:stretch>
        </p:blipFill>
        <p:spPr>
          <a:xfrm>
            <a:off x="325580" y="4026819"/>
            <a:ext cx="862044" cy="914349"/>
          </a:xfrm>
          <a:prstGeom prst="rect">
            <a:avLst/>
          </a:prstGeom>
        </p:spPr>
      </p:pic>
      <p:pic>
        <p:nvPicPr>
          <p:cNvPr id="7" name="Grafik 6" descr="images.jpg"/>
          <p:cNvPicPr>
            <a:picLocks noChangeAspect="1"/>
          </p:cNvPicPr>
          <p:nvPr/>
        </p:nvPicPr>
        <p:blipFill>
          <a:blip r:embed="rId5" cstate="print"/>
          <a:stretch>
            <a:fillRect/>
          </a:stretch>
        </p:blipFill>
        <p:spPr>
          <a:xfrm>
            <a:off x="1457199" y="4058636"/>
            <a:ext cx="882553" cy="864095"/>
          </a:xfrm>
          <a:prstGeom prst="rect">
            <a:avLst/>
          </a:prstGeom>
        </p:spPr>
      </p:pic>
      <p:pic>
        <p:nvPicPr>
          <p:cNvPr id="8" name="Grafik 7" descr="computer.jpg"/>
          <p:cNvPicPr>
            <a:picLocks noChangeAspect="1"/>
          </p:cNvPicPr>
          <p:nvPr/>
        </p:nvPicPr>
        <p:blipFill>
          <a:blip r:embed="rId6" cstate="print"/>
          <a:stretch>
            <a:fillRect/>
          </a:stretch>
        </p:blipFill>
        <p:spPr>
          <a:xfrm>
            <a:off x="1277109" y="5466979"/>
            <a:ext cx="1062643" cy="914349"/>
          </a:xfrm>
          <a:prstGeom prst="rect">
            <a:avLst/>
          </a:prstGeom>
        </p:spPr>
      </p:pic>
      <p:pic>
        <p:nvPicPr>
          <p:cNvPr id="10" name="Grafik 9" descr="luö.jpg"/>
          <p:cNvPicPr>
            <a:picLocks noChangeAspect="1"/>
          </p:cNvPicPr>
          <p:nvPr/>
        </p:nvPicPr>
        <p:blipFill>
          <a:blip r:embed="rId7" cstate="print"/>
          <a:stretch>
            <a:fillRect/>
          </a:stretch>
        </p:blipFill>
        <p:spPr>
          <a:xfrm>
            <a:off x="1785581" y="2730675"/>
            <a:ext cx="554171" cy="784737"/>
          </a:xfrm>
          <a:prstGeom prst="rect">
            <a:avLst/>
          </a:prstGeom>
          <a:ln cap="rnd">
            <a:noFill/>
            <a:round/>
          </a:ln>
        </p:spPr>
      </p:pic>
      <p:sp>
        <p:nvSpPr>
          <p:cNvPr id="12"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p14="http://schemas.microsoft.com/office/powerpoint/2010/main" xmlns="" val="4186736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en-GB" dirty="0" smtClean="0"/>
              <a:t>Barriers</a:t>
            </a:r>
            <a:endParaRPr lang="en-GB" dirty="0"/>
          </a:p>
        </p:txBody>
      </p:sp>
      <p:sp>
        <p:nvSpPr>
          <p:cNvPr id="4" name="ZoneTexte 3"/>
          <p:cNvSpPr txBox="1"/>
          <p:nvPr/>
        </p:nvSpPr>
        <p:spPr>
          <a:xfrm>
            <a:off x="251520" y="1628800"/>
            <a:ext cx="8640960" cy="4401205"/>
          </a:xfrm>
          <a:prstGeom prst="rect">
            <a:avLst/>
          </a:prstGeom>
          <a:noFill/>
        </p:spPr>
        <p:txBody>
          <a:bodyPr wrap="square" rtlCol="0">
            <a:spAutoFit/>
          </a:bodyPr>
          <a:lstStyle/>
          <a:p>
            <a:r>
              <a:rPr lang="en-US" sz="2800" b="1" dirty="0" smtClean="0"/>
              <a:t>financial-economic</a:t>
            </a:r>
          </a:p>
          <a:p>
            <a:r>
              <a:rPr lang="en-US" sz="2800" dirty="0" smtClean="0"/>
              <a:t>development costs, initial costs, operating </a:t>
            </a:r>
            <a:r>
              <a:rPr lang="en-US" sz="2800" dirty="0" smtClean="0"/>
              <a:t>costs</a:t>
            </a:r>
          </a:p>
          <a:p>
            <a:endParaRPr lang="en-US" sz="2800" dirty="0" smtClean="0"/>
          </a:p>
          <a:p>
            <a:r>
              <a:rPr lang="en-US" sz="2800" b="1" dirty="0" smtClean="0"/>
              <a:t>institutional-structural and market oriented</a:t>
            </a:r>
          </a:p>
          <a:p>
            <a:r>
              <a:rPr lang="en-US" sz="2800" dirty="0" smtClean="0"/>
              <a:t>infrastructure, regulations, policy framework, technology issues, multi-stakeholder issues</a:t>
            </a:r>
          </a:p>
          <a:p>
            <a:endParaRPr lang="en-US" sz="2800" dirty="0" smtClean="0"/>
          </a:p>
          <a:p>
            <a:r>
              <a:rPr lang="en-US" sz="2800" b="1" dirty="0" smtClean="0"/>
              <a:t>perceptual-</a:t>
            </a:r>
            <a:r>
              <a:rPr lang="en-US" sz="2800" b="1" dirty="0" err="1" smtClean="0"/>
              <a:t>behavioural</a:t>
            </a:r>
            <a:endParaRPr lang="en-US" sz="2800" b="1" dirty="0" smtClean="0"/>
          </a:p>
          <a:p>
            <a:r>
              <a:rPr lang="en-US" sz="2800" dirty="0" smtClean="0"/>
              <a:t>(un)trained workmen, uncertainties, knowledge/awareness gaps, risk and loan </a:t>
            </a:r>
            <a:r>
              <a:rPr lang="en-US" sz="2800" dirty="0" smtClean="0"/>
              <a:t>aversion</a:t>
            </a:r>
            <a:endParaRPr lang="en-US" sz="2800" dirty="0" smtClean="0"/>
          </a:p>
        </p:txBody>
      </p:sp>
      <p:sp>
        <p:nvSpPr>
          <p:cNvPr id="5"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 xmlns:p14="http://schemas.microsoft.com/office/powerpoint/2010/main" val="4186736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404664"/>
            <a:ext cx="6408712" cy="922114"/>
          </a:xfrm>
        </p:spPr>
        <p:txBody>
          <a:bodyPr/>
          <a:lstStyle/>
          <a:p>
            <a:r>
              <a:rPr lang="fr-FR" dirty="0" err="1" smtClean="0"/>
              <a:t>Stakeholders</a:t>
            </a:r>
            <a:endParaRPr lang="en-GB" dirty="0"/>
          </a:p>
        </p:txBody>
      </p:sp>
      <p:sp>
        <p:nvSpPr>
          <p:cNvPr id="4" name="ZoneTexte 3"/>
          <p:cNvSpPr txBox="1"/>
          <p:nvPr/>
        </p:nvSpPr>
        <p:spPr>
          <a:xfrm>
            <a:off x="251520" y="1700808"/>
            <a:ext cx="8640960" cy="3970318"/>
          </a:xfrm>
          <a:prstGeom prst="rect">
            <a:avLst/>
          </a:prstGeom>
          <a:noFill/>
        </p:spPr>
        <p:txBody>
          <a:bodyPr wrap="square" rtlCol="0">
            <a:spAutoFit/>
          </a:bodyPr>
          <a:lstStyle/>
          <a:p>
            <a:r>
              <a:rPr lang="en-US" sz="2800" b="1" dirty="0" smtClean="0"/>
              <a:t>supply side</a:t>
            </a:r>
          </a:p>
          <a:p>
            <a:r>
              <a:rPr lang="en-US" sz="2800" i="1" dirty="0" smtClean="0"/>
              <a:t>implementation </a:t>
            </a:r>
            <a:r>
              <a:rPr lang="en-US" sz="2800" i="1" dirty="0" smtClean="0"/>
              <a:t>of renewable heating and cooling (RES-H/C) technologies. </a:t>
            </a:r>
          </a:p>
          <a:p>
            <a:endParaRPr lang="en-US" sz="2800" b="1" dirty="0" smtClean="0"/>
          </a:p>
          <a:p>
            <a:r>
              <a:rPr lang="en-US" sz="2800" dirty="0" smtClean="0"/>
              <a:t>Main actors: energy suppliers + authorities/municipality</a:t>
            </a:r>
          </a:p>
          <a:p>
            <a:endParaRPr lang="en-US" sz="2800" dirty="0" smtClean="0"/>
          </a:p>
          <a:p>
            <a:r>
              <a:rPr lang="en-US" sz="2800" dirty="0" smtClean="0"/>
              <a:t>Additional actors: local professionals, producer of technologies, finance corporations, research and development institutes</a:t>
            </a:r>
          </a:p>
        </p:txBody>
      </p:sp>
      <p:sp>
        <p:nvSpPr>
          <p:cNvPr id="5" name="ZoneTexte 4"/>
          <p:cNvSpPr txBox="1"/>
          <p:nvPr/>
        </p:nvSpPr>
        <p:spPr>
          <a:xfrm>
            <a:off x="4067944" y="6381328"/>
            <a:ext cx="4824536" cy="369332"/>
          </a:xfrm>
          <a:prstGeom prst="rect">
            <a:avLst/>
          </a:prstGeom>
          <a:noFill/>
        </p:spPr>
        <p:txBody>
          <a:bodyPr wrap="square" rtlCol="0">
            <a:spAutoFit/>
          </a:bodyPr>
          <a:lstStyle/>
          <a:p>
            <a:r>
              <a:rPr lang="fr-FR" i="1" dirty="0" smtClean="0">
                <a:solidFill>
                  <a:schemeClr val="bg1">
                    <a:lumMod val="50000"/>
                  </a:schemeClr>
                </a:solidFill>
              </a:rPr>
              <a:t>IAEE </a:t>
            </a:r>
            <a:r>
              <a:rPr lang="fr-FR" i="1" dirty="0" err="1" smtClean="0">
                <a:solidFill>
                  <a:schemeClr val="bg1">
                    <a:lumMod val="50000"/>
                  </a:schemeClr>
                </a:solidFill>
              </a:rPr>
              <a:t>European</a:t>
            </a:r>
            <a:r>
              <a:rPr lang="fr-FR" i="1" dirty="0" smtClean="0">
                <a:solidFill>
                  <a:schemeClr val="bg1">
                    <a:lumMod val="50000"/>
                  </a:schemeClr>
                </a:solidFill>
              </a:rPr>
              <a:t> </a:t>
            </a:r>
            <a:r>
              <a:rPr lang="fr-FR" i="1" dirty="0" err="1" smtClean="0">
                <a:solidFill>
                  <a:schemeClr val="bg1">
                    <a:lumMod val="50000"/>
                  </a:schemeClr>
                </a:solidFill>
              </a:rPr>
              <a:t>Conference</a:t>
            </a:r>
            <a:r>
              <a:rPr lang="fr-FR" i="1" dirty="0" smtClean="0">
                <a:solidFill>
                  <a:schemeClr val="bg1">
                    <a:lumMod val="50000"/>
                  </a:schemeClr>
                </a:solidFill>
              </a:rPr>
              <a:t>, </a:t>
            </a:r>
            <a:r>
              <a:rPr lang="fr-FR" i="1" dirty="0" smtClean="0">
                <a:solidFill>
                  <a:schemeClr val="bg1">
                    <a:lumMod val="50000"/>
                  </a:schemeClr>
                </a:solidFill>
              </a:rPr>
              <a:t>5th </a:t>
            </a:r>
            <a:r>
              <a:rPr lang="fr-FR" i="1" dirty="0" err="1" smtClean="0">
                <a:solidFill>
                  <a:schemeClr val="bg1">
                    <a:lumMod val="50000"/>
                  </a:schemeClr>
                </a:solidFill>
              </a:rPr>
              <a:t>September</a:t>
            </a:r>
            <a:r>
              <a:rPr lang="fr-FR" i="1" dirty="0" smtClean="0">
                <a:solidFill>
                  <a:schemeClr val="bg1">
                    <a:lumMod val="50000"/>
                  </a:schemeClr>
                </a:solidFill>
              </a:rPr>
              <a:t> </a:t>
            </a:r>
            <a:r>
              <a:rPr lang="fr-FR" i="1" dirty="0" smtClean="0">
                <a:solidFill>
                  <a:schemeClr val="bg1">
                    <a:lumMod val="50000"/>
                  </a:schemeClr>
                </a:solidFill>
              </a:rPr>
              <a:t>2017 </a:t>
            </a:r>
            <a:endParaRPr lang="fr-FR" i="1" dirty="0" smtClean="0">
              <a:solidFill>
                <a:schemeClr val="bg1">
                  <a:lumMod val="50000"/>
                </a:schemeClr>
              </a:solidFill>
            </a:endParaRPr>
          </a:p>
        </p:txBody>
      </p:sp>
    </p:spTree>
    <p:extLst>
      <p:ext uri="{BB962C8B-B14F-4D97-AF65-F5344CB8AC3E}">
        <p14:creationId xmlns="" xmlns:p14="http://schemas.microsoft.com/office/powerpoint/2010/main" val="4186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blinds(horizontal)">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2116</Words>
  <Application>Microsoft Office PowerPoint</Application>
  <PresentationFormat>Bildschirmpräsentation (4:3)</PresentationFormat>
  <Paragraphs>303</Paragraphs>
  <Slides>22</Slides>
  <Notes>17</Notes>
  <HiddenSlides>5</HiddenSlides>
  <MMClips>0</MMClips>
  <ScaleCrop>false</ScaleCrop>
  <HeadingPairs>
    <vt:vector size="4" baseType="variant">
      <vt:variant>
        <vt:lpstr>Design</vt:lpstr>
      </vt:variant>
      <vt:variant>
        <vt:i4>5</vt:i4>
      </vt:variant>
      <vt:variant>
        <vt:lpstr>Folientitel</vt:lpstr>
      </vt:variant>
      <vt:variant>
        <vt:i4>22</vt:i4>
      </vt:variant>
    </vt:vector>
  </HeadingPairs>
  <TitlesOfParts>
    <vt:vector size="27" baseType="lpstr">
      <vt:lpstr>Thème Office</vt:lpstr>
      <vt:lpstr>Conception personnalisée</vt:lpstr>
      <vt:lpstr>1_Conception personnalisée</vt:lpstr>
      <vt:lpstr>1_Thème Office</vt:lpstr>
      <vt:lpstr>2_Conception personnalisée</vt:lpstr>
      <vt:lpstr>Challenges to make heating renewable</vt:lpstr>
      <vt:lpstr>ProgRESsHEAT</vt:lpstr>
      <vt:lpstr>The progRESsHEAT project</vt:lpstr>
      <vt:lpstr>The progRESsHEAT project</vt:lpstr>
      <vt:lpstr>The Case Studies</vt:lpstr>
      <vt:lpstr>Key messages</vt:lpstr>
      <vt:lpstr>Methodology</vt:lpstr>
      <vt:lpstr>Barriers</vt:lpstr>
      <vt:lpstr>Stakeholders</vt:lpstr>
      <vt:lpstr>Stakeholders</vt:lpstr>
      <vt:lpstr>Policy Instruments</vt:lpstr>
      <vt:lpstr>Main barriers financial-economic</vt:lpstr>
      <vt:lpstr>Success factor financial support</vt:lpstr>
      <vt:lpstr>Success factor financial subsidy</vt:lpstr>
      <vt:lpstr>Main barriers  institutional-structural</vt:lpstr>
      <vt:lpstr>Owner structure of energy supply</vt:lpstr>
      <vt:lpstr>Main barriers  perceptual-behavioural</vt:lpstr>
      <vt:lpstr>Success factor capacity building</vt:lpstr>
      <vt:lpstr>Success factor capacity building</vt:lpstr>
      <vt:lpstr>Other barriers</vt:lpstr>
      <vt:lpstr>Main sources</vt:lpstr>
      <vt:lpstr>See our website 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Floriane Bernardot</dc:creator>
  <cp:lastModifiedBy>Edith Chassein</cp:lastModifiedBy>
  <cp:revision>127</cp:revision>
  <dcterms:created xsi:type="dcterms:W3CDTF">2015-06-01T13:34:33Z</dcterms:created>
  <dcterms:modified xsi:type="dcterms:W3CDTF">2017-07-25T14:55:41Z</dcterms:modified>
</cp:coreProperties>
</file>