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8" r:id="rId2"/>
    <p:sldMasterId id="2147483807" r:id="rId3"/>
  </p:sldMasterIdLst>
  <p:notesMasterIdLst>
    <p:notesMasterId r:id="rId19"/>
  </p:notesMasterIdLst>
  <p:handoutMasterIdLst>
    <p:handoutMasterId r:id="rId20"/>
  </p:handoutMasterIdLst>
  <p:sldIdLst>
    <p:sldId id="323" r:id="rId4"/>
    <p:sldId id="326" r:id="rId5"/>
    <p:sldId id="329" r:id="rId6"/>
    <p:sldId id="343" r:id="rId7"/>
    <p:sldId id="335" r:id="rId8"/>
    <p:sldId id="332" r:id="rId9"/>
    <p:sldId id="336" r:id="rId10"/>
    <p:sldId id="344" r:id="rId11"/>
    <p:sldId id="337" r:id="rId12"/>
    <p:sldId id="327" r:id="rId13"/>
    <p:sldId id="328" r:id="rId14"/>
    <p:sldId id="313" r:id="rId15"/>
    <p:sldId id="271" r:id="rId16"/>
    <p:sldId id="321" r:id="rId17"/>
    <p:sldId id="338" r:id="rId18"/>
  </p:sldIdLst>
  <p:sldSz cx="12169775" cy="6858000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A7C"/>
    <a:srgbClr val="B96007"/>
    <a:srgbClr val="B97107"/>
    <a:srgbClr val="A5C26A"/>
    <a:srgbClr val="91DB8D"/>
    <a:srgbClr val="85CF41"/>
    <a:srgbClr val="CDDDAD"/>
    <a:srgbClr val="A1E997"/>
    <a:srgbClr val="8FE583"/>
    <a:srgbClr val="89E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1" autoAdjust="0"/>
    <p:restoredTop sz="93763" autoAdjust="0"/>
  </p:normalViewPr>
  <p:slideViewPr>
    <p:cSldViewPr>
      <p:cViewPr varScale="1">
        <p:scale>
          <a:sx n="62" d="100"/>
          <a:sy n="62" d="100"/>
        </p:scale>
        <p:origin x="654" y="72"/>
      </p:cViewPr>
      <p:guideLst>
        <p:guide orient="horz" pos="2160"/>
        <p:guide pos="3833"/>
      </p:guideLst>
    </p:cSldViewPr>
  </p:slideViewPr>
  <p:outlineViewPr>
    <p:cViewPr>
      <p:scale>
        <a:sx n="33" d="100"/>
        <a:sy n="33" d="100"/>
      </p:scale>
      <p:origin x="0" y="-53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756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poor at $1.90 a day </a:t>
            </a:r>
          </a:p>
          <a:p>
            <a:pPr>
              <a:defRPr/>
            </a:pPr>
            <a:r>
              <a:rPr lang="en-US" sz="1100"/>
              <a:t>(2011 PPP and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Number of poor at $1.90 a day (2011 PPP) (millions)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7129629629629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CE-4662-93A8-55AAE1FACB70}"/>
                </c:ext>
              </c:extLst>
            </c:dLbl>
            <c:dLbl>
              <c:idx val="1"/>
              <c:layout>
                <c:manualLayout>
                  <c:x val="0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CE-4662-93A8-55AAE1FAC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Sheet1!$B$2:$C$2</c:f>
              <c:numCache>
                <c:formatCode>General</c:formatCode>
                <c:ptCount val="2"/>
                <c:pt idx="0">
                  <c:v>1990</c:v>
                </c:pt>
                <c:pt idx="1">
                  <c:v>2013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1840</c:v>
                </c:pt>
                <c:pt idx="1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E-4662-93A8-55AAE1FAC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99064"/>
        <c:axId val="436199392"/>
      </c:barChart>
      <c:catAx>
        <c:axId val="43619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199392"/>
        <c:crosses val="autoZero"/>
        <c:auto val="1"/>
        <c:lblAlgn val="ctr"/>
        <c:lblOffset val="100"/>
        <c:noMultiLvlLbl val="0"/>
      </c:catAx>
      <c:valAx>
        <c:axId val="4361993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199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 in R&amp;D as % GDP</a:t>
            </a:r>
          </a:p>
          <a:p>
            <a:pPr>
              <a:defRPr/>
            </a:pPr>
            <a:r>
              <a:rPr lang="en-US" sz="1050"/>
              <a:t>(&gt; 100 US$)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Sheet2!$B$3:$B$90</c:f>
              <c:strCache>
                <c:ptCount val="88"/>
                <c:pt idx="0">
                  <c:v> Israel</c:v>
                </c:pt>
                <c:pt idx="1">
                  <c:v> South Korea</c:v>
                </c:pt>
                <c:pt idx="2">
                  <c:v> Japan</c:v>
                </c:pt>
                <c:pt idx="3">
                  <c:v> Finland</c:v>
                </c:pt>
                <c:pt idx="4">
                  <c:v> Sweden</c:v>
                </c:pt>
                <c:pt idx="5">
                  <c:v> Austria</c:v>
                </c:pt>
                <c:pt idx="6">
                  <c:v> Denmark</c:v>
                </c:pt>
                <c:pt idx="7">
                  <c:v> Taiwan</c:v>
                </c:pt>
                <c:pt idx="8">
                  <c:v>  Switzerland</c:v>
                </c:pt>
                <c:pt idx="9">
                  <c:v> Germany</c:v>
                </c:pt>
                <c:pt idx="10">
                  <c:v> United States</c:v>
                </c:pt>
                <c:pt idx="11">
                  <c:v> Belgium</c:v>
                </c:pt>
                <c:pt idx="12">
                  <c:v> Slovenia</c:v>
                </c:pt>
                <c:pt idx="13">
                  <c:v> France</c:v>
                </c:pt>
                <c:pt idx="14">
                  <c:v> Singapore</c:v>
                </c:pt>
                <c:pt idx="15">
                  <c:v> Australia</c:v>
                </c:pt>
                <c:pt idx="16">
                  <c:v> China</c:v>
                </c:pt>
                <c:pt idx="17">
                  <c:v> European Union</c:v>
                </c:pt>
                <c:pt idx="18">
                  <c:v> Czech Republic</c:v>
                </c:pt>
                <c:pt idx="19">
                  <c:v> Netherlands</c:v>
                </c:pt>
                <c:pt idx="20">
                  <c:v> Iceland</c:v>
                </c:pt>
                <c:pt idx="21">
                  <c:v> Norway</c:v>
                </c:pt>
                <c:pt idx="22">
                  <c:v> United Kingdom</c:v>
                </c:pt>
                <c:pt idx="23">
                  <c:v> Canada</c:v>
                </c:pt>
                <c:pt idx="24">
                  <c:v> Ireland</c:v>
                </c:pt>
                <c:pt idx="25">
                  <c:v> Estonia</c:v>
                </c:pt>
                <c:pt idx="26">
                  <c:v> Hungary</c:v>
                </c:pt>
                <c:pt idx="27">
                  <c:v> Italy</c:v>
                </c:pt>
                <c:pt idx="28">
                  <c:v> Portugal</c:v>
                </c:pt>
                <c:pt idx="29">
                  <c:v> Luxembourg</c:v>
                </c:pt>
                <c:pt idx="30">
                  <c:v> Spain</c:v>
                </c:pt>
                <c:pt idx="31">
                  <c:v> Russia</c:v>
                </c:pt>
                <c:pt idx="32">
                  <c:v> New Zealand</c:v>
                </c:pt>
                <c:pt idx="33">
                  <c:v> Brazil</c:v>
                </c:pt>
                <c:pt idx="34">
                  <c:v> Malaysia</c:v>
                </c:pt>
                <c:pt idx="35">
                  <c:v> Turkey</c:v>
                </c:pt>
                <c:pt idx="36">
                  <c:v> Poland</c:v>
                </c:pt>
                <c:pt idx="37">
                  <c:v> Lithuania</c:v>
                </c:pt>
                <c:pt idx="38">
                  <c:v> Mexico</c:v>
                </c:pt>
                <c:pt idx="39">
                  <c:v> Slovakia</c:v>
                </c:pt>
                <c:pt idx="40">
                  <c:v> India</c:v>
                </c:pt>
                <c:pt idx="41">
                  <c:v> Malta</c:v>
                </c:pt>
                <c:pt idx="42">
                  <c:v> Greece</c:v>
                </c:pt>
                <c:pt idx="43">
                  <c:v> Croatia</c:v>
                </c:pt>
                <c:pt idx="44">
                  <c:v> Ukraine</c:v>
                </c:pt>
                <c:pt idx="45">
                  <c:v> South Africa</c:v>
                </c:pt>
                <c:pt idx="46">
                  <c:v> Morocco</c:v>
                </c:pt>
                <c:pt idx="47">
                  <c:v> Serbia</c:v>
                </c:pt>
                <c:pt idx="48">
                  <c:v> Hong Kong</c:v>
                </c:pt>
                <c:pt idx="49">
                  <c:v> United Arab Emirates</c:v>
                </c:pt>
                <c:pt idx="50">
                  <c:v> Egypt</c:v>
                </c:pt>
                <c:pt idx="51">
                  <c:v> Tunisia</c:v>
                </c:pt>
                <c:pt idx="52">
                  <c:v> Belarus</c:v>
                </c:pt>
                <c:pt idx="53">
                  <c:v> Bulgaria</c:v>
                </c:pt>
                <c:pt idx="54">
                  <c:v> Ethiopia</c:v>
                </c:pt>
                <c:pt idx="55">
                  <c:v> Latvia</c:v>
                </c:pt>
                <c:pt idx="56">
                  <c:v> Argentina</c:v>
                </c:pt>
                <c:pt idx="57">
                  <c:v> Uganda</c:v>
                </c:pt>
                <c:pt idx="58">
                  <c:v> Cyprus</c:v>
                </c:pt>
                <c:pt idx="59">
                  <c:v> Costa Rica</c:v>
                </c:pt>
                <c:pt idx="60">
                  <c:v> Qatar</c:v>
                </c:pt>
                <c:pt idx="61">
                  <c:v> Macedonia</c:v>
                </c:pt>
                <c:pt idx="62">
                  <c:v> Thailand</c:v>
                </c:pt>
                <c:pt idx="63">
                  <c:v> Romania</c:v>
                </c:pt>
                <c:pt idx="64">
                  <c:v> Montenegro</c:v>
                </c:pt>
                <c:pt idx="65">
                  <c:v> Chile</c:v>
                </c:pt>
                <c:pt idx="66">
                  <c:v> Moldova</c:v>
                </c:pt>
                <c:pt idx="67">
                  <c:v> Bosnia and Herzegovina</c:v>
                </c:pt>
                <c:pt idx="68">
                  <c:v> Kuwait</c:v>
                </c:pt>
                <c:pt idx="69">
                  <c:v> Pakistan</c:v>
                </c:pt>
                <c:pt idx="70">
                  <c:v> Saudi Arabia</c:v>
                </c:pt>
                <c:pt idx="71">
                  <c:v> Botswana</c:v>
                </c:pt>
                <c:pt idx="72">
                  <c:v> Colombia</c:v>
                </c:pt>
                <c:pt idx="73">
                  <c:v> Uruguay</c:v>
                </c:pt>
                <c:pt idx="74">
                  <c:v> Sudan</c:v>
                </c:pt>
                <c:pt idx="75">
                  <c:v> Oman</c:v>
                </c:pt>
                <c:pt idx="76">
                  <c:v> Vietnam</c:v>
                </c:pt>
                <c:pt idx="77">
                  <c:v> Azerbaijan</c:v>
                </c:pt>
                <c:pt idx="78">
                  <c:v> Kazakhstan</c:v>
                </c:pt>
                <c:pt idx="79">
                  <c:v> Mongolia</c:v>
                </c:pt>
                <c:pt idx="80">
                  <c:v> Georgia</c:v>
                </c:pt>
                <c:pt idx="81">
                  <c:v> Iran</c:v>
                </c:pt>
                <c:pt idx="82">
                  <c:v> Philippines</c:v>
                </c:pt>
                <c:pt idx="83">
                  <c:v> Peru</c:v>
                </c:pt>
                <c:pt idx="84">
                  <c:v> Bahrain</c:v>
                </c:pt>
                <c:pt idx="85">
                  <c:v> Macau</c:v>
                </c:pt>
                <c:pt idx="86">
                  <c:v> Indonesia</c:v>
                </c:pt>
                <c:pt idx="87">
                  <c:v> Algeria</c:v>
                </c:pt>
              </c:strCache>
            </c:strRef>
          </c:cat>
          <c:val>
            <c:numRef>
              <c:f>Sheet2!$D$3:$D$90</c:f>
              <c:numCache>
                <c:formatCode>0.00%</c:formatCode>
                <c:ptCount val="88"/>
                <c:pt idx="0">
                  <c:v>4.2999999999999997E-2</c:v>
                </c:pt>
                <c:pt idx="1">
                  <c:v>4.292E-2</c:v>
                </c:pt>
                <c:pt idx="2">
                  <c:v>3.5839999999999997E-2</c:v>
                </c:pt>
                <c:pt idx="3">
                  <c:v>3.1739999999999997E-2</c:v>
                </c:pt>
                <c:pt idx="4">
                  <c:v>3.1609999999999999E-2</c:v>
                </c:pt>
                <c:pt idx="5">
                  <c:v>3.1E-2</c:v>
                </c:pt>
                <c:pt idx="6">
                  <c:v>3.0849999999999999E-2</c:v>
                </c:pt>
                <c:pt idx="7">
                  <c:v>3.006E-2</c:v>
                </c:pt>
                <c:pt idx="8">
                  <c:v>2.9669999999999998E-2</c:v>
                </c:pt>
                <c:pt idx="9">
                  <c:v>2.869E-2</c:v>
                </c:pt>
                <c:pt idx="10">
                  <c:v>2.742E-2</c:v>
                </c:pt>
                <c:pt idx="11">
                  <c:v>2.4649999999999998E-2</c:v>
                </c:pt>
                <c:pt idx="12">
                  <c:v>2.3859999999999999E-2</c:v>
                </c:pt>
                <c:pt idx="13">
                  <c:v>2.256E-2</c:v>
                </c:pt>
                <c:pt idx="14">
                  <c:v>2.1860000000000001E-2</c:v>
                </c:pt>
                <c:pt idx="15">
                  <c:v>2.12E-2</c:v>
                </c:pt>
                <c:pt idx="16">
                  <c:v>2.1000000000000001E-2</c:v>
                </c:pt>
                <c:pt idx="17">
                  <c:v>2.0299999999999999E-2</c:v>
                </c:pt>
                <c:pt idx="18">
                  <c:v>1.9970000000000002E-2</c:v>
                </c:pt>
                <c:pt idx="19">
                  <c:v>1.9730000000000001E-2</c:v>
                </c:pt>
                <c:pt idx="20">
                  <c:v>1.891E-2</c:v>
                </c:pt>
                <c:pt idx="21">
                  <c:v>1.7100000000000001E-2</c:v>
                </c:pt>
                <c:pt idx="22">
                  <c:v>1.7010000000000001E-2</c:v>
                </c:pt>
                <c:pt idx="23">
                  <c:v>1.6119999999999999E-2</c:v>
                </c:pt>
                <c:pt idx="24">
                  <c:v>1.519E-2</c:v>
                </c:pt>
                <c:pt idx="25">
                  <c:v>1.4999999999999999E-2</c:v>
                </c:pt>
                <c:pt idx="26">
                  <c:v>1.371E-2</c:v>
                </c:pt>
                <c:pt idx="27">
                  <c:v>1.2869999999999999E-2</c:v>
                </c:pt>
                <c:pt idx="28">
                  <c:v>1.285E-2</c:v>
                </c:pt>
                <c:pt idx="29">
                  <c:v>1.256E-2</c:v>
                </c:pt>
                <c:pt idx="30">
                  <c:v>1.222E-2</c:v>
                </c:pt>
                <c:pt idx="31">
                  <c:v>1.187E-2</c:v>
                </c:pt>
                <c:pt idx="32">
                  <c:v>1.172E-2</c:v>
                </c:pt>
                <c:pt idx="33">
                  <c:v>1.15E-2</c:v>
                </c:pt>
                <c:pt idx="34">
                  <c:v>1.1299999999999999E-2</c:v>
                </c:pt>
                <c:pt idx="35">
                  <c:v>1.0070000000000001E-2</c:v>
                </c:pt>
                <c:pt idx="36">
                  <c:v>1.004E-2</c:v>
                </c:pt>
                <c:pt idx="37">
                  <c:v>9.4999999999999998E-3</c:v>
                </c:pt>
                <c:pt idx="38">
                  <c:v>9.41E-3</c:v>
                </c:pt>
                <c:pt idx="39">
                  <c:v>8.8599999999999998E-3</c:v>
                </c:pt>
                <c:pt idx="40">
                  <c:v>8.5000000000000006E-3</c:v>
                </c:pt>
                <c:pt idx="41">
                  <c:v>8.5000000000000006E-3</c:v>
                </c:pt>
                <c:pt idx="42">
                  <c:v>8.3499999999999998E-3</c:v>
                </c:pt>
                <c:pt idx="43">
                  <c:v>8.0999999999999996E-3</c:v>
                </c:pt>
                <c:pt idx="44">
                  <c:v>7.6E-3</c:v>
                </c:pt>
                <c:pt idx="45">
                  <c:v>7.3200000000000001E-3</c:v>
                </c:pt>
                <c:pt idx="46">
                  <c:v>7.3000000000000001E-3</c:v>
                </c:pt>
                <c:pt idx="47">
                  <c:v>7.3000000000000001E-3</c:v>
                </c:pt>
                <c:pt idx="48">
                  <c:v>7.3000000000000001E-3</c:v>
                </c:pt>
                <c:pt idx="49">
                  <c:v>7.0000000000000001E-3</c:v>
                </c:pt>
                <c:pt idx="50">
                  <c:v>6.7999999999999996E-3</c:v>
                </c:pt>
                <c:pt idx="51">
                  <c:v>6.7999999999999996E-3</c:v>
                </c:pt>
                <c:pt idx="52">
                  <c:v>6.7000000000000002E-3</c:v>
                </c:pt>
                <c:pt idx="53">
                  <c:v>6.4999999999999997E-3</c:v>
                </c:pt>
                <c:pt idx="54">
                  <c:v>6.1000000000000004E-3</c:v>
                </c:pt>
                <c:pt idx="55">
                  <c:v>6.0000000000000001E-3</c:v>
                </c:pt>
                <c:pt idx="56">
                  <c:v>5.8500000000000002E-3</c:v>
                </c:pt>
                <c:pt idx="57">
                  <c:v>4.7999999999999996E-3</c:v>
                </c:pt>
                <c:pt idx="58">
                  <c:v>4.7999999999999996E-3</c:v>
                </c:pt>
                <c:pt idx="59">
                  <c:v>4.7000000000000002E-3</c:v>
                </c:pt>
                <c:pt idx="60">
                  <c:v>4.7000000000000002E-3</c:v>
                </c:pt>
                <c:pt idx="61">
                  <c:v>4.4000000000000003E-3</c:v>
                </c:pt>
                <c:pt idx="62">
                  <c:v>3.8999999999999998E-3</c:v>
                </c:pt>
                <c:pt idx="63">
                  <c:v>3.8300000000000001E-3</c:v>
                </c:pt>
                <c:pt idx="64">
                  <c:v>3.8E-3</c:v>
                </c:pt>
                <c:pt idx="65">
                  <c:v>3.79E-3</c:v>
                </c:pt>
                <c:pt idx="66">
                  <c:v>3.5000000000000001E-3</c:v>
                </c:pt>
                <c:pt idx="67">
                  <c:v>3.3E-3</c:v>
                </c:pt>
                <c:pt idx="68">
                  <c:v>3.0000000000000001E-3</c:v>
                </c:pt>
                <c:pt idx="69">
                  <c:v>2.8999999999999998E-3</c:v>
                </c:pt>
                <c:pt idx="70">
                  <c:v>2.5000000000000001E-3</c:v>
                </c:pt>
                <c:pt idx="71">
                  <c:v>2.5000000000000001E-3</c:v>
                </c:pt>
                <c:pt idx="72">
                  <c:v>2.3E-3</c:v>
                </c:pt>
                <c:pt idx="73">
                  <c:v>2.3E-3</c:v>
                </c:pt>
                <c:pt idx="74">
                  <c:v>2.3E-3</c:v>
                </c:pt>
                <c:pt idx="75">
                  <c:v>2.3E-3</c:v>
                </c:pt>
                <c:pt idx="76">
                  <c:v>2.0999999999999999E-3</c:v>
                </c:pt>
                <c:pt idx="77">
                  <c:v>2.0999999999999999E-3</c:v>
                </c:pt>
                <c:pt idx="78">
                  <c:v>1.6999999999999999E-3</c:v>
                </c:pt>
                <c:pt idx="79">
                  <c:v>1.6999999999999999E-3</c:v>
                </c:pt>
                <c:pt idx="80">
                  <c:v>1.6000000000000001E-3</c:v>
                </c:pt>
                <c:pt idx="81">
                  <c:v>1.1999999999999999E-3</c:v>
                </c:pt>
                <c:pt idx="82">
                  <c:v>1.1000000000000001E-3</c:v>
                </c:pt>
                <c:pt idx="83">
                  <c:v>1E-3</c:v>
                </c:pt>
                <c:pt idx="84">
                  <c:v>1E-3</c:v>
                </c:pt>
                <c:pt idx="85">
                  <c:v>8.9999999999999998E-4</c:v>
                </c:pt>
                <c:pt idx="86">
                  <c:v>8.0000000000000004E-4</c:v>
                </c:pt>
                <c:pt idx="8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3-4B24-8693-A45E2C8FE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781360"/>
        <c:axId val="583782672"/>
      </c:barChart>
      <c:catAx>
        <c:axId val="58378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82672"/>
        <c:crosses val="autoZero"/>
        <c:auto val="1"/>
        <c:lblAlgn val="ctr"/>
        <c:lblOffset val="100"/>
        <c:noMultiLvlLbl val="0"/>
      </c:catAx>
      <c:valAx>
        <c:axId val="58378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8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Expenditure in R&amp;D as % GDP</a:t>
            </a:r>
          </a:p>
          <a:p>
            <a:pPr>
              <a:defRPr/>
            </a:pPr>
            <a:r>
              <a:rPr lang="en-US" sz="1050"/>
              <a:t>(&gt; 100 US$)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Sheet2!$B$3:$B$90</c:f>
              <c:strCache>
                <c:ptCount val="88"/>
                <c:pt idx="0">
                  <c:v> Israel</c:v>
                </c:pt>
                <c:pt idx="1">
                  <c:v> South Korea</c:v>
                </c:pt>
                <c:pt idx="2">
                  <c:v> Japan</c:v>
                </c:pt>
                <c:pt idx="3">
                  <c:v> Finland</c:v>
                </c:pt>
                <c:pt idx="4">
                  <c:v> Sweden</c:v>
                </c:pt>
                <c:pt idx="5">
                  <c:v> Austria</c:v>
                </c:pt>
                <c:pt idx="6">
                  <c:v> Denmark</c:v>
                </c:pt>
                <c:pt idx="7">
                  <c:v> Taiwan</c:v>
                </c:pt>
                <c:pt idx="8">
                  <c:v>  Switzerland</c:v>
                </c:pt>
                <c:pt idx="9">
                  <c:v> Germany</c:v>
                </c:pt>
                <c:pt idx="10">
                  <c:v> United States</c:v>
                </c:pt>
                <c:pt idx="11">
                  <c:v> Belgium</c:v>
                </c:pt>
                <c:pt idx="12">
                  <c:v> Slovenia</c:v>
                </c:pt>
                <c:pt idx="13">
                  <c:v> France</c:v>
                </c:pt>
                <c:pt idx="14">
                  <c:v> Singapore</c:v>
                </c:pt>
                <c:pt idx="15">
                  <c:v> Australia</c:v>
                </c:pt>
                <c:pt idx="16">
                  <c:v> China</c:v>
                </c:pt>
                <c:pt idx="17">
                  <c:v> European Union</c:v>
                </c:pt>
                <c:pt idx="18">
                  <c:v> Czech Republic</c:v>
                </c:pt>
                <c:pt idx="19">
                  <c:v> Netherlands</c:v>
                </c:pt>
                <c:pt idx="20">
                  <c:v> Iceland</c:v>
                </c:pt>
                <c:pt idx="21">
                  <c:v> Norway</c:v>
                </c:pt>
                <c:pt idx="22">
                  <c:v> United Kingdom</c:v>
                </c:pt>
                <c:pt idx="23">
                  <c:v> Canada</c:v>
                </c:pt>
                <c:pt idx="24">
                  <c:v> Ireland</c:v>
                </c:pt>
                <c:pt idx="25">
                  <c:v> Estonia</c:v>
                </c:pt>
                <c:pt idx="26">
                  <c:v> Hungary</c:v>
                </c:pt>
                <c:pt idx="27">
                  <c:v> Italy</c:v>
                </c:pt>
                <c:pt idx="28">
                  <c:v> Portugal</c:v>
                </c:pt>
                <c:pt idx="29">
                  <c:v> Luxembourg</c:v>
                </c:pt>
                <c:pt idx="30">
                  <c:v> Spain</c:v>
                </c:pt>
                <c:pt idx="31">
                  <c:v> Russia</c:v>
                </c:pt>
                <c:pt idx="32">
                  <c:v> New Zealand</c:v>
                </c:pt>
                <c:pt idx="33">
                  <c:v> Brazil</c:v>
                </c:pt>
                <c:pt idx="34">
                  <c:v> Malaysia</c:v>
                </c:pt>
                <c:pt idx="35">
                  <c:v> Turkey</c:v>
                </c:pt>
                <c:pt idx="36">
                  <c:v> Poland</c:v>
                </c:pt>
                <c:pt idx="37">
                  <c:v> Lithuania</c:v>
                </c:pt>
                <c:pt idx="38">
                  <c:v> Mexico</c:v>
                </c:pt>
                <c:pt idx="39">
                  <c:v> Slovakia</c:v>
                </c:pt>
                <c:pt idx="40">
                  <c:v> India</c:v>
                </c:pt>
                <c:pt idx="41">
                  <c:v> Malta</c:v>
                </c:pt>
                <c:pt idx="42">
                  <c:v> Greece</c:v>
                </c:pt>
                <c:pt idx="43">
                  <c:v> Croatia</c:v>
                </c:pt>
                <c:pt idx="44">
                  <c:v> Ukraine</c:v>
                </c:pt>
                <c:pt idx="45">
                  <c:v> South Africa</c:v>
                </c:pt>
                <c:pt idx="46">
                  <c:v> Morocco</c:v>
                </c:pt>
                <c:pt idx="47">
                  <c:v> Serbia</c:v>
                </c:pt>
                <c:pt idx="48">
                  <c:v> Hong Kong</c:v>
                </c:pt>
                <c:pt idx="49">
                  <c:v> United Arab Emirates</c:v>
                </c:pt>
                <c:pt idx="50">
                  <c:v> Egypt</c:v>
                </c:pt>
                <c:pt idx="51">
                  <c:v> Tunisia</c:v>
                </c:pt>
                <c:pt idx="52">
                  <c:v> Belarus</c:v>
                </c:pt>
                <c:pt idx="53">
                  <c:v> Bulgaria</c:v>
                </c:pt>
                <c:pt idx="54">
                  <c:v> Ethiopia</c:v>
                </c:pt>
                <c:pt idx="55">
                  <c:v> Latvia</c:v>
                </c:pt>
                <c:pt idx="56">
                  <c:v> Argentina</c:v>
                </c:pt>
                <c:pt idx="57">
                  <c:v> Uganda</c:v>
                </c:pt>
                <c:pt idx="58">
                  <c:v> Cyprus</c:v>
                </c:pt>
                <c:pt idx="59">
                  <c:v> Costa Rica</c:v>
                </c:pt>
                <c:pt idx="60">
                  <c:v> Qatar</c:v>
                </c:pt>
                <c:pt idx="61">
                  <c:v> Macedonia</c:v>
                </c:pt>
                <c:pt idx="62">
                  <c:v> Thailand</c:v>
                </c:pt>
                <c:pt idx="63">
                  <c:v> Romania</c:v>
                </c:pt>
                <c:pt idx="64">
                  <c:v> Montenegro</c:v>
                </c:pt>
                <c:pt idx="65">
                  <c:v> Chile</c:v>
                </c:pt>
                <c:pt idx="66">
                  <c:v> Moldova</c:v>
                </c:pt>
                <c:pt idx="67">
                  <c:v> Bosnia and Herzegovina</c:v>
                </c:pt>
                <c:pt idx="68">
                  <c:v> Kuwait</c:v>
                </c:pt>
                <c:pt idx="69">
                  <c:v> Pakistan</c:v>
                </c:pt>
                <c:pt idx="70">
                  <c:v> Saudi Arabia</c:v>
                </c:pt>
                <c:pt idx="71">
                  <c:v> Botswana</c:v>
                </c:pt>
                <c:pt idx="72">
                  <c:v> Colombia</c:v>
                </c:pt>
                <c:pt idx="73">
                  <c:v> Uruguay</c:v>
                </c:pt>
                <c:pt idx="74">
                  <c:v> Sudan</c:v>
                </c:pt>
                <c:pt idx="75">
                  <c:v> Oman</c:v>
                </c:pt>
                <c:pt idx="76">
                  <c:v> Vietnam</c:v>
                </c:pt>
                <c:pt idx="77">
                  <c:v> Azerbaijan</c:v>
                </c:pt>
                <c:pt idx="78">
                  <c:v> Kazakhstan</c:v>
                </c:pt>
                <c:pt idx="79">
                  <c:v> Mongolia</c:v>
                </c:pt>
                <c:pt idx="80">
                  <c:v> Georgia</c:v>
                </c:pt>
                <c:pt idx="81">
                  <c:v> Iran</c:v>
                </c:pt>
                <c:pt idx="82">
                  <c:v> Philippines</c:v>
                </c:pt>
                <c:pt idx="83">
                  <c:v> Peru</c:v>
                </c:pt>
                <c:pt idx="84">
                  <c:v> Bahrain</c:v>
                </c:pt>
                <c:pt idx="85">
                  <c:v> Macau</c:v>
                </c:pt>
                <c:pt idx="86">
                  <c:v> Indonesia</c:v>
                </c:pt>
                <c:pt idx="87">
                  <c:v> Algeria</c:v>
                </c:pt>
              </c:strCache>
            </c:strRef>
          </c:cat>
          <c:val>
            <c:numRef>
              <c:f>Sheet2!$D$3:$D$90</c:f>
              <c:numCache>
                <c:formatCode>0.00%</c:formatCode>
                <c:ptCount val="88"/>
                <c:pt idx="0">
                  <c:v>4.2999999999999997E-2</c:v>
                </c:pt>
                <c:pt idx="1">
                  <c:v>4.292E-2</c:v>
                </c:pt>
                <c:pt idx="2">
                  <c:v>3.5839999999999997E-2</c:v>
                </c:pt>
                <c:pt idx="3">
                  <c:v>3.1739999999999997E-2</c:v>
                </c:pt>
                <c:pt idx="4">
                  <c:v>3.1609999999999999E-2</c:v>
                </c:pt>
                <c:pt idx="5">
                  <c:v>3.1E-2</c:v>
                </c:pt>
                <c:pt idx="6">
                  <c:v>3.0849999999999999E-2</c:v>
                </c:pt>
                <c:pt idx="7">
                  <c:v>3.006E-2</c:v>
                </c:pt>
                <c:pt idx="8">
                  <c:v>2.9669999999999998E-2</c:v>
                </c:pt>
                <c:pt idx="9">
                  <c:v>2.869E-2</c:v>
                </c:pt>
                <c:pt idx="10">
                  <c:v>2.742E-2</c:v>
                </c:pt>
                <c:pt idx="11">
                  <c:v>2.4649999999999998E-2</c:v>
                </c:pt>
                <c:pt idx="12">
                  <c:v>2.3859999999999999E-2</c:v>
                </c:pt>
                <c:pt idx="13">
                  <c:v>2.256E-2</c:v>
                </c:pt>
                <c:pt idx="14">
                  <c:v>2.1860000000000001E-2</c:v>
                </c:pt>
                <c:pt idx="15">
                  <c:v>2.12E-2</c:v>
                </c:pt>
                <c:pt idx="16">
                  <c:v>2.1000000000000001E-2</c:v>
                </c:pt>
                <c:pt idx="17">
                  <c:v>2.0299999999999999E-2</c:v>
                </c:pt>
                <c:pt idx="18">
                  <c:v>1.9970000000000002E-2</c:v>
                </c:pt>
                <c:pt idx="19">
                  <c:v>1.9730000000000001E-2</c:v>
                </c:pt>
                <c:pt idx="20">
                  <c:v>1.891E-2</c:v>
                </c:pt>
                <c:pt idx="21">
                  <c:v>1.7100000000000001E-2</c:v>
                </c:pt>
                <c:pt idx="22">
                  <c:v>1.7010000000000001E-2</c:v>
                </c:pt>
                <c:pt idx="23">
                  <c:v>1.6119999999999999E-2</c:v>
                </c:pt>
                <c:pt idx="24">
                  <c:v>1.519E-2</c:v>
                </c:pt>
                <c:pt idx="25">
                  <c:v>1.4999999999999999E-2</c:v>
                </c:pt>
                <c:pt idx="26">
                  <c:v>1.371E-2</c:v>
                </c:pt>
                <c:pt idx="27">
                  <c:v>1.2869999999999999E-2</c:v>
                </c:pt>
                <c:pt idx="28">
                  <c:v>1.285E-2</c:v>
                </c:pt>
                <c:pt idx="29">
                  <c:v>1.256E-2</c:v>
                </c:pt>
                <c:pt idx="30">
                  <c:v>1.222E-2</c:v>
                </c:pt>
                <c:pt idx="31">
                  <c:v>1.187E-2</c:v>
                </c:pt>
                <c:pt idx="32">
                  <c:v>1.172E-2</c:v>
                </c:pt>
                <c:pt idx="33">
                  <c:v>1.15E-2</c:v>
                </c:pt>
                <c:pt idx="34">
                  <c:v>1.1299999999999999E-2</c:v>
                </c:pt>
                <c:pt idx="35">
                  <c:v>1.0070000000000001E-2</c:v>
                </c:pt>
                <c:pt idx="36">
                  <c:v>1.004E-2</c:v>
                </c:pt>
                <c:pt idx="37">
                  <c:v>9.4999999999999998E-3</c:v>
                </c:pt>
                <c:pt idx="38">
                  <c:v>9.41E-3</c:v>
                </c:pt>
                <c:pt idx="39">
                  <c:v>8.8599999999999998E-3</c:v>
                </c:pt>
                <c:pt idx="40">
                  <c:v>8.5000000000000006E-3</c:v>
                </c:pt>
                <c:pt idx="41">
                  <c:v>8.5000000000000006E-3</c:v>
                </c:pt>
                <c:pt idx="42">
                  <c:v>8.3499999999999998E-3</c:v>
                </c:pt>
                <c:pt idx="43">
                  <c:v>8.0999999999999996E-3</c:v>
                </c:pt>
                <c:pt idx="44">
                  <c:v>7.6E-3</c:v>
                </c:pt>
                <c:pt idx="45">
                  <c:v>7.3200000000000001E-3</c:v>
                </c:pt>
                <c:pt idx="46">
                  <c:v>7.3000000000000001E-3</c:v>
                </c:pt>
                <c:pt idx="47">
                  <c:v>7.3000000000000001E-3</c:v>
                </c:pt>
                <c:pt idx="48">
                  <c:v>7.3000000000000001E-3</c:v>
                </c:pt>
                <c:pt idx="49">
                  <c:v>7.0000000000000001E-3</c:v>
                </c:pt>
                <c:pt idx="50">
                  <c:v>6.7999999999999996E-3</c:v>
                </c:pt>
                <c:pt idx="51">
                  <c:v>6.7999999999999996E-3</c:v>
                </c:pt>
                <c:pt idx="52">
                  <c:v>6.7000000000000002E-3</c:v>
                </c:pt>
                <c:pt idx="53">
                  <c:v>6.4999999999999997E-3</c:v>
                </c:pt>
                <c:pt idx="54">
                  <c:v>6.1000000000000004E-3</c:v>
                </c:pt>
                <c:pt idx="55">
                  <c:v>6.0000000000000001E-3</c:v>
                </c:pt>
                <c:pt idx="56">
                  <c:v>5.8500000000000002E-3</c:v>
                </c:pt>
                <c:pt idx="57">
                  <c:v>4.7999999999999996E-3</c:v>
                </c:pt>
                <c:pt idx="58">
                  <c:v>4.7999999999999996E-3</c:v>
                </c:pt>
                <c:pt idx="59">
                  <c:v>4.7000000000000002E-3</c:v>
                </c:pt>
                <c:pt idx="60">
                  <c:v>4.7000000000000002E-3</c:v>
                </c:pt>
                <c:pt idx="61">
                  <c:v>4.4000000000000003E-3</c:v>
                </c:pt>
                <c:pt idx="62">
                  <c:v>3.8999999999999998E-3</c:v>
                </c:pt>
                <c:pt idx="63">
                  <c:v>3.8300000000000001E-3</c:v>
                </c:pt>
                <c:pt idx="64">
                  <c:v>3.8E-3</c:v>
                </c:pt>
                <c:pt idx="65">
                  <c:v>3.79E-3</c:v>
                </c:pt>
                <c:pt idx="66">
                  <c:v>3.5000000000000001E-3</c:v>
                </c:pt>
                <c:pt idx="67">
                  <c:v>3.3E-3</c:v>
                </c:pt>
                <c:pt idx="68">
                  <c:v>3.0000000000000001E-3</c:v>
                </c:pt>
                <c:pt idx="69">
                  <c:v>2.8999999999999998E-3</c:v>
                </c:pt>
                <c:pt idx="70">
                  <c:v>2.5000000000000001E-3</c:v>
                </c:pt>
                <c:pt idx="71">
                  <c:v>2.5000000000000001E-3</c:v>
                </c:pt>
                <c:pt idx="72">
                  <c:v>2.3E-3</c:v>
                </c:pt>
                <c:pt idx="73">
                  <c:v>2.3E-3</c:v>
                </c:pt>
                <c:pt idx="74">
                  <c:v>2.3E-3</c:v>
                </c:pt>
                <c:pt idx="75">
                  <c:v>2.3E-3</c:v>
                </c:pt>
                <c:pt idx="76">
                  <c:v>2.0999999999999999E-3</c:v>
                </c:pt>
                <c:pt idx="77">
                  <c:v>2.0999999999999999E-3</c:v>
                </c:pt>
                <c:pt idx="78">
                  <c:v>1.6999999999999999E-3</c:v>
                </c:pt>
                <c:pt idx="79">
                  <c:v>1.6999999999999999E-3</c:v>
                </c:pt>
                <c:pt idx="80">
                  <c:v>1.6000000000000001E-3</c:v>
                </c:pt>
                <c:pt idx="81">
                  <c:v>1.1999999999999999E-3</c:v>
                </c:pt>
                <c:pt idx="82">
                  <c:v>1.1000000000000001E-3</c:v>
                </c:pt>
                <c:pt idx="83">
                  <c:v>1E-3</c:v>
                </c:pt>
                <c:pt idx="84">
                  <c:v>1E-3</c:v>
                </c:pt>
                <c:pt idx="85">
                  <c:v>8.9999999999999998E-4</c:v>
                </c:pt>
                <c:pt idx="86">
                  <c:v>8.0000000000000004E-4</c:v>
                </c:pt>
                <c:pt idx="8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3-4B24-8693-A45E2C8FE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781360"/>
        <c:axId val="583782672"/>
      </c:barChart>
      <c:catAx>
        <c:axId val="58378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82672"/>
        <c:crosses val="autoZero"/>
        <c:auto val="1"/>
        <c:lblAlgn val="ctr"/>
        <c:lblOffset val="100"/>
        <c:noMultiLvlLbl val="0"/>
      </c:catAx>
      <c:valAx>
        <c:axId val="58378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8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0.35199</cdr:y>
    </cdr:from>
    <cdr:to>
      <cdr:x>0.36049</cdr:x>
      <cdr:y>0.45963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A508DE-E404-4052-9C97-7624007B9E85}"/>
            </a:ext>
          </a:extLst>
        </cdr:cNvPr>
        <cdr:cNvSpPr txBox="1"/>
      </cdr:nvSpPr>
      <cdr:spPr>
        <a:xfrm xmlns:a="http://schemas.openxmlformats.org/drawingml/2006/main">
          <a:off x="1080120" y="1799592"/>
          <a:ext cx="451400" cy="550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34.8%</a:t>
          </a:r>
        </a:p>
      </cdr:txBody>
    </cdr:sp>
  </cdr:relSizeAnchor>
  <cdr:relSizeAnchor xmlns:cdr="http://schemas.openxmlformats.org/drawingml/2006/chartDrawing">
    <cdr:from>
      <cdr:x>0.69333</cdr:x>
      <cdr:y>0.68519</cdr:y>
    </cdr:from>
    <cdr:to>
      <cdr:x>0.79541</cdr:x>
      <cdr:y>0.78241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4410828-15A0-4C10-AF5B-270F2A562084}"/>
            </a:ext>
          </a:extLst>
        </cdr:cNvPr>
        <cdr:cNvSpPr txBox="1"/>
      </cdr:nvSpPr>
      <cdr:spPr>
        <a:xfrm xmlns:a="http://schemas.openxmlformats.org/drawingml/2006/main">
          <a:off x="3744416" y="2664296"/>
          <a:ext cx="551293" cy="37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10.7%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6002CF-B218-43AC-AF76-D0D0E2CED211}" type="datetimeFigureOut">
              <a:rPr lang="pt-BR" smtClean="0"/>
              <a:t>06/09/2017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9CEBF6-BC2C-4CD9-B6A4-A6CAED70992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32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3AD260-ED8E-4AF6-9C20-680A6FAFA46E}" type="datetimeFigureOut">
              <a:rPr lang="pt-BR" smtClean="0"/>
              <a:t>06/09/2017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1200150"/>
            <a:ext cx="57499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2782C2A-E88C-4D56-BB05-74A451539C9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07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https://www.populationpyramid.net/africa/2016/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C2A-E88C-4D56-BB05-74A451539C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10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https://www.populationpyramid.net/Europe/2016/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C2A-E88C-4D56-BB05-74A451539C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81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 Poverty 0-4; 4-10;10+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C2A-E88C-4D56-BB05-74A451539C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245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C2A-E88C-4D56-BB05-74A451539C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74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82C2A-E88C-4D56-BB05-74A451539C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7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847724" y="2766218"/>
            <a:ext cx="10496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here to add a title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45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99" y="1498604"/>
            <a:ext cx="3847502" cy="1278466"/>
          </a:xfrm>
        </p:spPr>
        <p:txBody>
          <a:bodyPr anchor="b">
            <a:normAutofit/>
          </a:bodyPr>
          <a:lstStyle>
            <a:lvl1pPr>
              <a:defRPr sz="199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784" y="514925"/>
            <a:ext cx="4505313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099" y="2777069"/>
            <a:ext cx="3847502" cy="2584449"/>
          </a:xfrm>
        </p:spPr>
        <p:txBody>
          <a:bodyPr>
            <a:normAutofit/>
          </a:bodyPr>
          <a:lstStyle>
            <a:lvl1pPr marL="0" indent="0">
              <a:buNone/>
              <a:defRPr sz="1397"/>
            </a:lvl1pPr>
            <a:lvl2pPr marL="456240" indent="0">
              <a:buNone/>
              <a:defRPr sz="1397"/>
            </a:lvl2pPr>
            <a:lvl3pPr marL="912481" indent="0">
              <a:buNone/>
              <a:defRPr sz="1198"/>
            </a:lvl3pPr>
            <a:lvl4pPr marL="1368721" indent="0">
              <a:buNone/>
              <a:defRPr sz="998"/>
            </a:lvl4pPr>
            <a:lvl5pPr marL="1824960" indent="0">
              <a:buNone/>
              <a:defRPr sz="998"/>
            </a:lvl5pPr>
            <a:lvl6pPr marL="2281200" indent="0">
              <a:buNone/>
              <a:defRPr sz="998"/>
            </a:lvl6pPr>
            <a:lvl7pPr marL="2737441" indent="0">
              <a:buNone/>
              <a:defRPr sz="998"/>
            </a:lvl7pPr>
            <a:lvl8pPr marL="3193681" indent="0">
              <a:buNone/>
              <a:defRPr sz="998"/>
            </a:lvl8pPr>
            <a:lvl9pPr marL="3649921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0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0" y="4800600"/>
            <a:ext cx="8580996" cy="566738"/>
          </a:xfrm>
        </p:spPr>
        <p:txBody>
          <a:bodyPr anchor="b">
            <a:normAutofit/>
          </a:bodyPr>
          <a:lstStyle>
            <a:lvl1pPr algn="l">
              <a:defRPr sz="239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6099" y="609600"/>
            <a:ext cx="8580997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97"/>
            </a:lvl1pPr>
            <a:lvl2pPr marL="456377" indent="0">
              <a:buNone/>
              <a:defRPr sz="1597"/>
            </a:lvl2pPr>
            <a:lvl3pPr marL="912754" indent="0">
              <a:buNone/>
              <a:defRPr sz="1597"/>
            </a:lvl3pPr>
            <a:lvl4pPr marL="1369131" indent="0">
              <a:buNone/>
              <a:defRPr sz="1597"/>
            </a:lvl4pPr>
            <a:lvl5pPr marL="1825508" indent="0">
              <a:buNone/>
              <a:defRPr sz="1597"/>
            </a:lvl5pPr>
            <a:lvl6pPr marL="2281885" indent="0">
              <a:buNone/>
              <a:defRPr sz="1597"/>
            </a:lvl6pPr>
            <a:lvl7pPr marL="2738262" indent="0">
              <a:buNone/>
              <a:defRPr sz="1597"/>
            </a:lvl7pPr>
            <a:lvl8pPr marL="3194639" indent="0">
              <a:buNone/>
              <a:defRPr sz="1597"/>
            </a:lvl8pPr>
            <a:lvl9pPr marL="3651016" indent="0">
              <a:buNone/>
              <a:defRPr sz="159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100" y="5367338"/>
            <a:ext cx="8580996" cy="674024"/>
          </a:xfrm>
        </p:spPr>
        <p:txBody>
          <a:bodyPr>
            <a:normAutofit/>
          </a:bodyPr>
          <a:lstStyle>
            <a:lvl1pPr marL="0" indent="0">
              <a:buNone/>
              <a:defRPr sz="1198"/>
            </a:lvl1pPr>
            <a:lvl2pPr marL="456377" indent="0">
              <a:buNone/>
              <a:defRPr sz="1198"/>
            </a:lvl2pPr>
            <a:lvl3pPr marL="912754" indent="0">
              <a:buNone/>
              <a:defRPr sz="998"/>
            </a:lvl3pPr>
            <a:lvl4pPr marL="1369131" indent="0">
              <a:buNone/>
              <a:defRPr sz="898"/>
            </a:lvl4pPr>
            <a:lvl5pPr marL="1825508" indent="0">
              <a:buNone/>
              <a:defRPr sz="898"/>
            </a:lvl5pPr>
            <a:lvl6pPr marL="2281885" indent="0">
              <a:buNone/>
              <a:defRPr sz="898"/>
            </a:lvl6pPr>
            <a:lvl7pPr marL="2738262" indent="0">
              <a:buNone/>
              <a:defRPr sz="898"/>
            </a:lvl7pPr>
            <a:lvl8pPr marL="3194639" indent="0">
              <a:buNone/>
              <a:defRPr sz="898"/>
            </a:lvl8pPr>
            <a:lvl9pPr marL="3651016" indent="0">
              <a:buNone/>
              <a:defRPr sz="8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0" y="609600"/>
            <a:ext cx="8580997" cy="3403600"/>
          </a:xfrm>
        </p:spPr>
        <p:txBody>
          <a:bodyPr anchor="ctr">
            <a:normAutofit/>
          </a:bodyPr>
          <a:lstStyle>
            <a:lvl1pPr algn="l">
              <a:defRPr sz="439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00" y="4470400"/>
            <a:ext cx="858099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5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6" y="609600"/>
            <a:ext cx="8079379" cy="3022600"/>
          </a:xfrm>
        </p:spPr>
        <p:txBody>
          <a:bodyPr anchor="ctr">
            <a:normAutofit/>
          </a:bodyPr>
          <a:lstStyle>
            <a:lvl1pPr algn="l">
              <a:defRPr sz="439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3649" y="3632200"/>
            <a:ext cx="72113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9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377" indent="0">
              <a:buFontTx/>
              <a:buNone/>
              <a:defRPr/>
            </a:lvl2pPr>
            <a:lvl3pPr marL="912754" indent="0">
              <a:buFontTx/>
              <a:buNone/>
              <a:defRPr/>
            </a:lvl3pPr>
            <a:lvl4pPr marL="1369131" indent="0">
              <a:buFontTx/>
              <a:buNone/>
              <a:defRPr/>
            </a:lvl4pPr>
            <a:lvl5pPr marL="182550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00" y="4470400"/>
            <a:ext cx="858099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0882" y="790378"/>
            <a:ext cx="608489" cy="584776"/>
          </a:xfrm>
          <a:prstGeom prst="rect">
            <a:avLst/>
          </a:prstGeom>
        </p:spPr>
        <p:txBody>
          <a:bodyPr vert="horz" lIns="91273" tIns="45637" rIns="91273" bIns="45637" rtlCol="0" anchor="ctr">
            <a:noAutofit/>
          </a:bodyPr>
          <a:lstStyle/>
          <a:p>
            <a:pPr lvl="0"/>
            <a:r>
              <a:rPr lang="en-US" sz="798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76800" y="2886556"/>
            <a:ext cx="608489" cy="584776"/>
          </a:xfrm>
          <a:prstGeom prst="rect">
            <a:avLst/>
          </a:prstGeom>
        </p:spPr>
        <p:txBody>
          <a:bodyPr vert="horz" lIns="91273" tIns="45637" rIns="91273" bIns="45637" rtlCol="0" anchor="ctr">
            <a:noAutofit/>
          </a:bodyPr>
          <a:lstStyle/>
          <a:p>
            <a:pPr lvl="0"/>
            <a:r>
              <a:rPr lang="en-US" sz="798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15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0" y="1931988"/>
            <a:ext cx="8580997" cy="2595460"/>
          </a:xfrm>
        </p:spPr>
        <p:txBody>
          <a:bodyPr anchor="b">
            <a:normAutofit/>
          </a:bodyPr>
          <a:lstStyle>
            <a:lvl1pPr algn="l">
              <a:defRPr sz="439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00" y="4527448"/>
            <a:ext cx="858099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1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6" y="609600"/>
            <a:ext cx="8079379" cy="3022600"/>
          </a:xfrm>
        </p:spPr>
        <p:txBody>
          <a:bodyPr anchor="ctr">
            <a:normAutofit/>
          </a:bodyPr>
          <a:lstStyle>
            <a:lvl1pPr algn="l">
              <a:defRPr sz="439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6098" y="4013200"/>
            <a:ext cx="858099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377" indent="0">
              <a:buFontTx/>
              <a:buNone/>
              <a:defRPr/>
            </a:lvl2pPr>
            <a:lvl3pPr marL="912754" indent="0">
              <a:buFontTx/>
              <a:buNone/>
              <a:defRPr/>
            </a:lvl3pPr>
            <a:lvl4pPr marL="1369131" indent="0">
              <a:buFontTx/>
              <a:buNone/>
              <a:defRPr/>
            </a:lvl4pPr>
            <a:lvl5pPr marL="182550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00" y="4527448"/>
            <a:ext cx="858099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0882" y="790378"/>
            <a:ext cx="608489" cy="584776"/>
          </a:xfrm>
          <a:prstGeom prst="rect">
            <a:avLst/>
          </a:prstGeom>
        </p:spPr>
        <p:txBody>
          <a:bodyPr vert="horz" lIns="91273" tIns="45637" rIns="91273" bIns="45637" rtlCol="0" anchor="ctr">
            <a:noAutofit/>
          </a:bodyPr>
          <a:lstStyle/>
          <a:p>
            <a:pPr lvl="0"/>
            <a:r>
              <a:rPr lang="en-US" sz="798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76800" y="2886556"/>
            <a:ext cx="608489" cy="584776"/>
          </a:xfrm>
          <a:prstGeom prst="rect">
            <a:avLst/>
          </a:prstGeom>
        </p:spPr>
        <p:txBody>
          <a:bodyPr vert="horz" lIns="91273" tIns="45637" rIns="91273" bIns="45637" rtlCol="0" anchor="ctr">
            <a:noAutofit/>
          </a:bodyPr>
          <a:lstStyle/>
          <a:p>
            <a:pPr lvl="0"/>
            <a:r>
              <a:rPr lang="en-US" sz="798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8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50" y="609600"/>
            <a:ext cx="8572547" cy="3022600"/>
          </a:xfrm>
        </p:spPr>
        <p:txBody>
          <a:bodyPr anchor="ctr">
            <a:normAutofit/>
          </a:bodyPr>
          <a:lstStyle>
            <a:lvl1pPr algn="l">
              <a:defRPr sz="439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6098" y="4013200"/>
            <a:ext cx="858099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6">
                <a:solidFill>
                  <a:schemeClr val="accent1"/>
                </a:solidFill>
              </a:defRPr>
            </a:lvl1pPr>
            <a:lvl2pPr marL="456377" indent="0">
              <a:buFontTx/>
              <a:buNone/>
              <a:defRPr/>
            </a:lvl2pPr>
            <a:lvl3pPr marL="912754" indent="0">
              <a:buFontTx/>
              <a:buNone/>
              <a:defRPr/>
            </a:lvl3pPr>
            <a:lvl4pPr marL="1369131" indent="0">
              <a:buFontTx/>
              <a:buNone/>
              <a:defRPr/>
            </a:lvl4pPr>
            <a:lvl5pPr marL="182550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00" y="4527448"/>
            <a:ext cx="858099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1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19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3149" y="609600"/>
            <a:ext cx="1302365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100" y="609600"/>
            <a:ext cx="704728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2733" y="2130426"/>
            <a:ext cx="10344309" cy="1470025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944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900311" y="1916832"/>
            <a:ext cx="10496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here to add a title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521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847724" y="2766218"/>
            <a:ext cx="10496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here to add a title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31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6977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4320" y="2404534"/>
            <a:ext cx="7752778" cy="1646302"/>
          </a:xfrm>
        </p:spPr>
        <p:txBody>
          <a:bodyPr anchor="b">
            <a:noAutofit/>
          </a:bodyPr>
          <a:lstStyle>
            <a:lvl1pPr algn="r">
              <a:defRPr sz="539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320" y="4050834"/>
            <a:ext cx="7752778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4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100" y="2700868"/>
            <a:ext cx="8580997" cy="1826581"/>
          </a:xfrm>
        </p:spPr>
        <p:txBody>
          <a:bodyPr anchor="b"/>
          <a:lstStyle>
            <a:lvl1pPr algn="l">
              <a:defRPr sz="39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100" y="4527448"/>
            <a:ext cx="8580997" cy="860400"/>
          </a:xfrm>
        </p:spPr>
        <p:txBody>
          <a:bodyPr anchor="t"/>
          <a:lstStyle>
            <a:lvl1pPr marL="0" indent="0" algn="l">
              <a:buNone/>
              <a:defRPr sz="199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6377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275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13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550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18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82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463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510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8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100" y="2160589"/>
            <a:ext cx="4176408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691" y="2160590"/>
            <a:ext cx="4176407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514" y="2160983"/>
            <a:ext cx="41779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6" b="0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514" y="2737246"/>
            <a:ext cx="417799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9107" y="2160983"/>
            <a:ext cx="4177988" cy="576262"/>
          </a:xfrm>
        </p:spPr>
        <p:txBody>
          <a:bodyPr anchor="b">
            <a:noAutofit/>
          </a:bodyPr>
          <a:lstStyle>
            <a:lvl1pPr marL="0" indent="0">
              <a:buNone/>
              <a:defRPr sz="2396" b="0"/>
            </a:lvl1pPr>
            <a:lvl2pPr marL="456377" indent="0">
              <a:buNone/>
              <a:defRPr sz="1996" b="1"/>
            </a:lvl2pPr>
            <a:lvl3pPr marL="912754" indent="0">
              <a:buNone/>
              <a:defRPr sz="1797" b="1"/>
            </a:lvl3pPr>
            <a:lvl4pPr marL="1369131" indent="0">
              <a:buNone/>
              <a:defRPr sz="1597" b="1"/>
            </a:lvl4pPr>
            <a:lvl5pPr marL="1825508" indent="0">
              <a:buNone/>
              <a:defRPr sz="1597" b="1"/>
            </a:lvl5pPr>
            <a:lvl6pPr marL="2281885" indent="0">
              <a:buNone/>
              <a:defRPr sz="1597" b="1"/>
            </a:lvl6pPr>
            <a:lvl7pPr marL="2738262" indent="0">
              <a:buNone/>
              <a:defRPr sz="1597" b="1"/>
            </a:lvl7pPr>
            <a:lvl8pPr marL="3194639" indent="0">
              <a:buNone/>
              <a:defRPr sz="1597" b="1"/>
            </a:lvl8pPr>
            <a:lvl9pPr marL="3651016" indent="0">
              <a:buNone/>
              <a:defRPr sz="15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9109" y="2737246"/>
            <a:ext cx="417798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99" y="609600"/>
            <a:ext cx="8580997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Ricardo Raineri Bernain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960C-BADD-4AAA-BF1F-02C769DA7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47724" y="2766218"/>
            <a:ext cx="10496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here to add a title</a:t>
            </a:r>
            <a:endParaRPr lang="pt-BR" dirty="0"/>
          </a:p>
        </p:txBody>
      </p:sp>
      <p:pic>
        <p:nvPicPr>
          <p:cNvPr id="43" name="Imagem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14" y="-27384"/>
            <a:ext cx="12180889" cy="1937047"/>
          </a:xfrm>
          <a:prstGeom prst="rect">
            <a:avLst/>
          </a:prstGeom>
        </p:spPr>
      </p:pic>
      <p:sp>
        <p:nvSpPr>
          <p:cNvPr id="44" name="Retângulo 43"/>
          <p:cNvSpPr/>
          <p:nvPr userDrawn="1"/>
        </p:nvSpPr>
        <p:spPr>
          <a:xfrm>
            <a:off x="0" y="1844824"/>
            <a:ext cx="12192000" cy="12313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  <a:alpha val="32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>
              <a:srgbClr val="76B04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 userDrawn="1"/>
        </p:nvSpPr>
        <p:spPr>
          <a:xfrm>
            <a:off x="-1" y="5157192"/>
            <a:ext cx="12192001" cy="181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 userDrawn="1"/>
        </p:nvSpPr>
        <p:spPr>
          <a:xfrm>
            <a:off x="-22224" y="184844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+mj-lt"/>
              </a:rPr>
              <a:t>NEW ENERGY LANDSCAPE: CHALLENGES FOR LATIN AMERICA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Retângulo 46"/>
          <p:cNvSpPr/>
          <p:nvPr userDrawn="1"/>
        </p:nvSpPr>
        <p:spPr>
          <a:xfrm>
            <a:off x="0" y="6276459"/>
            <a:ext cx="12169775" cy="7529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100000">
                <a:srgbClr val="8AB468"/>
              </a:gs>
            </a:gsLst>
            <a:lin ang="5400000" scaled="1"/>
            <a:tileRect/>
          </a:gradFill>
          <a:ln>
            <a:noFill/>
          </a:ln>
          <a:effectLst>
            <a:glow>
              <a:srgbClr val="76B04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71" y="5805264"/>
            <a:ext cx="10325100" cy="10477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0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-171400"/>
            <a:ext cx="12169776" cy="2304256"/>
          </a:xfrm>
          <a:prstGeom prst="rect">
            <a:avLst/>
          </a:prstGeom>
          <a:gradFill flip="none" rotWithShape="1">
            <a:gsLst>
              <a:gs pos="100000">
                <a:srgbClr val="B0CA7C"/>
              </a:gs>
              <a:gs pos="56000">
                <a:srgbClr val="E1EACD"/>
              </a:gs>
              <a:gs pos="39000">
                <a:srgbClr val="ECF2E0"/>
              </a:gs>
              <a:gs pos="24000">
                <a:srgbClr val="F7F9F2"/>
              </a:gs>
              <a:gs pos="0">
                <a:schemeClr val="bg1"/>
              </a:gs>
              <a:gs pos="100000">
                <a:srgbClr val="CDDDAD"/>
              </a:gs>
            </a:gsLst>
            <a:lin ang="16200000" scaled="1"/>
            <a:tileRect/>
          </a:gradFill>
          <a:ln>
            <a:noFill/>
          </a:ln>
          <a:effectLst>
            <a:glow>
              <a:srgbClr val="76B04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5016698"/>
            <a:ext cx="12191999" cy="19133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>
              <a:srgbClr val="76B04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-26281" y="50969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ENERGY LANDSCAPE: CHALLENGES FOR LATIN AMERICA</a:t>
            </a:r>
            <a:endParaRPr lang="pt-B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11614"/>
            <a:ext cx="12192000" cy="873570"/>
          </a:xfrm>
          <a:prstGeom prst="rect">
            <a:avLst/>
          </a:prstGeom>
        </p:spPr>
      </p:pic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847725" y="1916832"/>
            <a:ext cx="10496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here to add a title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5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Verdana" panose="020B0604030504040204" pitchFamily="34" charset="0"/>
          <a:cs typeface="Verdana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6977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099" y="609600"/>
            <a:ext cx="858099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099" y="2160590"/>
            <a:ext cx="858099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1999" y="6041363"/>
            <a:ext cx="910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6099" y="6041363"/>
            <a:ext cx="6286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Ricardo Raineri Bernain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004" y="6041363"/>
            <a:ext cx="6820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Retângulo 11"/>
          <p:cNvSpPr/>
          <p:nvPr userDrawn="1"/>
        </p:nvSpPr>
        <p:spPr>
          <a:xfrm rot="10800000">
            <a:off x="-22231" y="-5"/>
            <a:ext cx="12205567" cy="737639"/>
          </a:xfrm>
          <a:prstGeom prst="rect">
            <a:avLst/>
          </a:prstGeom>
          <a:gradFill flip="none" rotWithShape="1">
            <a:gsLst>
              <a:gs pos="49000">
                <a:srgbClr val="F4F8F1"/>
              </a:gs>
              <a:gs pos="100000">
                <a:srgbClr val="8AB468"/>
              </a:gs>
              <a:gs pos="49000">
                <a:schemeClr val="bg1"/>
              </a:gs>
              <a:gs pos="0">
                <a:schemeClr val="accent5">
                  <a:lumMod val="20000"/>
                  <a:lumOff val="80000"/>
                </a:schemeClr>
              </a:gs>
              <a:gs pos="0">
                <a:srgbClr val="689FC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 20"/>
          <p:cNvSpPr/>
          <p:nvPr userDrawn="1"/>
        </p:nvSpPr>
        <p:spPr>
          <a:xfrm rot="10800000">
            <a:off x="-1" y="5877271"/>
            <a:ext cx="12169775" cy="110358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  <a:alpha val="32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>
              <a:srgbClr val="76B04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631" y="0"/>
            <a:ext cx="2047144" cy="73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2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698" r:id="rId18"/>
  </p:sldLayoutIdLst>
  <p:hf sldNum="0" hdr="0" dt="0"/>
  <p:txStyles>
    <p:titleStyle>
      <a:lvl1pPr algn="l" defTabSz="456377" rtl="0" eaLnBrk="1" latinLnBrk="0" hangingPunct="1">
        <a:spcBef>
          <a:spcPct val="0"/>
        </a:spcBef>
        <a:buNone/>
        <a:defRPr sz="359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283" indent="-342283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1613" indent="-285236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0943" indent="-228189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9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7320" indent="-228189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3697" indent="-228189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0074" indent="-228189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66451" indent="-228189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2828" indent="-228189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79205" indent="-228189" algn="l" defTabSz="456377" rtl="0" eaLnBrk="1" latinLnBrk="0" hangingPunct="1">
        <a:spcBef>
          <a:spcPts val="998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45637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heguardian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heguardian.com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heguardian.com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heguardian.com/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theguardian.com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2548" y="1196752"/>
            <a:ext cx="9071670" cy="4456316"/>
          </a:xfrm>
        </p:spPr>
        <p:txBody>
          <a:bodyPr>
            <a:noAutofit/>
          </a:bodyPr>
          <a:lstStyle/>
          <a:p>
            <a:r>
              <a:rPr lang="en-US" sz="2000" dirty="0"/>
              <a:t>15th IAEE European Conference 2017</a:t>
            </a:r>
            <a:br>
              <a:rPr lang="en-US" sz="2000" dirty="0"/>
            </a:br>
            <a:r>
              <a:rPr lang="en-US" sz="2000" dirty="0">
                <a:solidFill>
                  <a:srgbClr val="002060"/>
                </a:solidFill>
              </a:rPr>
              <a:t>“Heading Towards Sustainable Energy Systems: Evolution or Revolution?”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3rd to 6th September 2017,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Hofburg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Congress Center, Vienna, Austria</a:t>
            </a:r>
            <a:b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rgbClr val="B0CA7C"/>
                </a:solidFill>
              </a:rPr>
              <a:t>Innovation in the Energy Sector:</a:t>
            </a:r>
            <a:br>
              <a:rPr lang="en-US" sz="2400" dirty="0">
                <a:solidFill>
                  <a:srgbClr val="B0CA7C"/>
                </a:solidFill>
              </a:rPr>
            </a:br>
            <a:r>
              <a:rPr lang="en-US" sz="2400" dirty="0">
                <a:solidFill>
                  <a:srgbClr val="B0CA7C"/>
                </a:solidFill>
              </a:rPr>
              <a:t>Which Technologies do we need after 2030 and which</a:t>
            </a:r>
            <a:br>
              <a:rPr lang="en-US" sz="2400" dirty="0">
                <a:solidFill>
                  <a:srgbClr val="B0CA7C"/>
                </a:solidFill>
              </a:rPr>
            </a:br>
            <a:r>
              <a:rPr lang="en-US" sz="2400" dirty="0">
                <a:solidFill>
                  <a:srgbClr val="B0CA7C"/>
                </a:solidFill>
              </a:rPr>
              <a:t>policies do we need now?</a:t>
            </a:r>
            <a:br>
              <a:rPr lang="en-US" sz="2400" dirty="0">
                <a:solidFill>
                  <a:srgbClr val="B0CA7C"/>
                </a:solidFill>
              </a:rPr>
            </a:br>
            <a:br>
              <a:rPr lang="en-US" sz="2400" dirty="0">
                <a:solidFill>
                  <a:srgbClr val="B96007"/>
                </a:solidFill>
              </a:rPr>
            </a:br>
            <a:r>
              <a:rPr lang="en-US" sz="2400" dirty="0">
                <a:solidFill>
                  <a:srgbClr val="B96007"/>
                </a:solidFill>
              </a:rPr>
              <a:t>Innovation from the perspective of the Developing World</a:t>
            </a:r>
            <a:br>
              <a:rPr lang="en-US" sz="2400" dirty="0">
                <a:solidFill>
                  <a:srgbClr val="B96007"/>
                </a:solidFill>
              </a:rPr>
            </a:br>
            <a:br>
              <a:rPr lang="en-US" sz="2400" dirty="0">
                <a:solidFill>
                  <a:srgbClr val="B96007"/>
                </a:solidFill>
              </a:rPr>
            </a:br>
            <a:br>
              <a:rPr lang="en-US" sz="2400" dirty="0">
                <a:solidFill>
                  <a:srgbClr val="B96007"/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Ricardo Raineri Bernain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rraineri@ricardoraineri.com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12840" y="5949280"/>
            <a:ext cx="177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Vienna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ctr"/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September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220" y="117840"/>
            <a:ext cx="2646587" cy="863505"/>
          </a:xfrm>
          <a:prstGeom prst="rect">
            <a:avLst/>
          </a:prstGeom>
        </p:spPr>
      </p:pic>
      <p:pic>
        <p:nvPicPr>
          <p:cNvPr id="10" name="Imagen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63" y="5281041"/>
            <a:ext cx="2376265" cy="138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72" y="117840"/>
            <a:ext cx="1224003" cy="12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E718-3080-4E0C-A860-1CBF4E16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71" y="260648"/>
            <a:ext cx="8580997" cy="659160"/>
          </a:xfrm>
        </p:spPr>
        <p:txBody>
          <a:bodyPr/>
          <a:lstStyle/>
          <a:p>
            <a:r>
              <a:rPr lang="en-US" dirty="0"/>
              <a:t>Key Challenges for Energy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268C0-FC5C-4549-9A7F-C71C9FBDD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99" y="1124744"/>
            <a:ext cx="10809388" cy="5472608"/>
          </a:xfrm>
        </p:spPr>
        <p:txBody>
          <a:bodyPr>
            <a:normAutofit/>
          </a:bodyPr>
          <a:lstStyle/>
          <a:p>
            <a:r>
              <a:rPr lang="en-US" b="1" dirty="0"/>
              <a:t>Growth in energy demand</a:t>
            </a:r>
            <a:r>
              <a:rPr lang="en-US" dirty="0"/>
              <a:t>: pop. growth and econ. development</a:t>
            </a:r>
          </a:p>
          <a:p>
            <a:r>
              <a:rPr lang="en-US" b="1" dirty="0"/>
              <a:t>Affordability</a:t>
            </a:r>
          </a:p>
          <a:p>
            <a:r>
              <a:rPr lang="en-US" b="1" dirty="0"/>
              <a:t>Enabling institutional and business environment</a:t>
            </a:r>
          </a:p>
          <a:p>
            <a:pPr lvl="1"/>
            <a:r>
              <a:rPr lang="en-US" dirty="0"/>
              <a:t>Informal economy</a:t>
            </a:r>
          </a:p>
          <a:p>
            <a:pPr lvl="1"/>
            <a:r>
              <a:rPr lang="en-US" dirty="0"/>
              <a:t>Red tape an corruption</a:t>
            </a:r>
          </a:p>
          <a:p>
            <a:pPr lvl="1"/>
            <a:r>
              <a:rPr lang="en-US" dirty="0"/>
              <a:t>Access to finance</a:t>
            </a:r>
          </a:p>
          <a:p>
            <a:pPr lvl="1"/>
            <a:r>
              <a:rPr lang="en-US" dirty="0"/>
              <a:t>Lack of infrastructure</a:t>
            </a:r>
          </a:p>
          <a:p>
            <a:pPr lvl="1"/>
            <a:r>
              <a:rPr lang="en-US" dirty="0"/>
              <a:t>Lack of qualified labor</a:t>
            </a:r>
          </a:p>
          <a:p>
            <a:pPr lvl="1"/>
            <a:r>
              <a:rPr lang="en-US" dirty="0"/>
              <a:t>Limited or no resources for innovation</a:t>
            </a:r>
          </a:p>
          <a:p>
            <a:pPr lvl="2"/>
            <a:r>
              <a:rPr lang="en-US" dirty="0"/>
              <a:t>Restricted access to R&amp;D networks</a:t>
            </a:r>
          </a:p>
          <a:p>
            <a:pPr lvl="2"/>
            <a:r>
              <a:rPr lang="en-US" dirty="0"/>
              <a:t>Property rights</a:t>
            </a:r>
          </a:p>
          <a:p>
            <a:pPr lvl="1"/>
            <a:r>
              <a:rPr lang="en-US" dirty="0"/>
              <a:t>Political and cultural constraints</a:t>
            </a:r>
          </a:p>
          <a:p>
            <a:r>
              <a:rPr lang="en-US" b="1" dirty="0"/>
              <a:t>Social and environmental licenses and climate change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F6AE6BD-03F7-4AA9-8D68-B221B2D4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96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0856-5020-4DBE-AB7F-309197FF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99" y="609600"/>
            <a:ext cx="8580997" cy="659160"/>
          </a:xfrm>
        </p:spPr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F3B4-D4BF-4834-AB54-596F9729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99" y="1484784"/>
            <a:ext cx="10737380" cy="4556579"/>
          </a:xfrm>
        </p:spPr>
        <p:txBody>
          <a:bodyPr>
            <a:normAutofit/>
          </a:bodyPr>
          <a:lstStyle/>
          <a:p>
            <a:r>
              <a:rPr lang="en-US" sz="2000" dirty="0"/>
              <a:t>Easy/more democratic </a:t>
            </a:r>
            <a:r>
              <a:rPr lang="en-US" sz="2000" b="1" dirty="0"/>
              <a:t>access to technology, lower costs</a:t>
            </a:r>
          </a:p>
          <a:p>
            <a:r>
              <a:rPr lang="en-US" sz="2000" b="1" dirty="0"/>
              <a:t>Softer lock-in</a:t>
            </a:r>
            <a:r>
              <a:rPr lang="en-US" sz="2000" dirty="0"/>
              <a:t>, path dependency, with greater flexibility to build sustainable infrastructure, energy systems</a:t>
            </a:r>
          </a:p>
          <a:p>
            <a:r>
              <a:rPr lang="en-US" sz="2000" dirty="0"/>
              <a:t>Large potential of </a:t>
            </a:r>
            <a:r>
              <a:rPr lang="en-US" sz="2000" b="1" dirty="0"/>
              <a:t>untapped energy resources </a:t>
            </a:r>
            <a:r>
              <a:rPr lang="en-US" sz="2000" dirty="0"/>
              <a:t>and </a:t>
            </a:r>
            <a:r>
              <a:rPr lang="en-US" sz="2000" b="1" dirty="0"/>
              <a:t>EE</a:t>
            </a:r>
          </a:p>
          <a:p>
            <a:r>
              <a:rPr lang="en-US" sz="2000" b="1" dirty="0"/>
              <a:t>Emerging economies </a:t>
            </a:r>
            <a:r>
              <a:rPr lang="en-US" sz="2000" dirty="0"/>
              <a:t>are</a:t>
            </a:r>
            <a:r>
              <a:rPr lang="en-US" sz="2000" b="1" dirty="0"/>
              <a:t> escalating </a:t>
            </a:r>
            <a:r>
              <a:rPr lang="en-US" sz="2000" dirty="0"/>
              <a:t>in</a:t>
            </a:r>
            <a:r>
              <a:rPr lang="en-US" sz="2000" b="1" dirty="0"/>
              <a:t> global rankings…</a:t>
            </a:r>
          </a:p>
          <a:p>
            <a:r>
              <a:rPr lang="en-US" sz="2000" dirty="0"/>
              <a:t>As the </a:t>
            </a:r>
            <a:r>
              <a:rPr lang="en-US" sz="2000" b="1" dirty="0"/>
              <a:t>developing world </a:t>
            </a:r>
            <a:r>
              <a:rPr lang="en-US" sz="2000" dirty="0"/>
              <a:t>and</a:t>
            </a:r>
            <a:r>
              <a:rPr lang="en-US" sz="2000" b="1" dirty="0"/>
              <a:t> large energy consumers </a:t>
            </a:r>
            <a:r>
              <a:rPr lang="en-US" sz="2000" dirty="0"/>
              <a:t>and</a:t>
            </a:r>
            <a:r>
              <a:rPr lang="en-US" sz="2000" b="1" dirty="0"/>
              <a:t> polluters commits with sustainable development</a:t>
            </a:r>
            <a:r>
              <a:rPr lang="en-US" sz="2000" dirty="0"/>
              <a:t>, the Paris Agreement opens the </a:t>
            </a:r>
            <a:r>
              <a:rPr lang="en-US" sz="2000" b="1" dirty="0"/>
              <a:t>chance</a:t>
            </a:r>
            <a:r>
              <a:rPr lang="en-US" sz="2000" dirty="0"/>
              <a:t> to </a:t>
            </a:r>
            <a:r>
              <a:rPr lang="en-US" sz="2000" b="1" dirty="0"/>
              <a:t>build sustainable energy systems and a global market for CO</a:t>
            </a:r>
            <a:r>
              <a:rPr lang="en-US" sz="2000" b="1" baseline="-25000" dirty="0"/>
              <a:t>2</a:t>
            </a:r>
            <a:r>
              <a:rPr lang="en-US" sz="2000" b="1" dirty="0"/>
              <a:t> emissions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CF287E2-F36B-4090-99FA-A5EE989C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209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084" y="402123"/>
            <a:ext cx="6920956" cy="708105"/>
          </a:xfrm>
        </p:spPr>
        <p:txBody>
          <a:bodyPr/>
          <a:lstStyle/>
          <a:p>
            <a:r>
              <a:rPr lang="en-US" dirty="0"/>
              <a:t>Which policies do we need now?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271" y="1340769"/>
            <a:ext cx="11089232" cy="4678526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Enabling business environment</a:t>
            </a:r>
          </a:p>
          <a:p>
            <a:pPr lvl="2"/>
            <a:r>
              <a:rPr lang="en-US" sz="2000" dirty="0"/>
              <a:t>Rule of law, strong institutions and absence of corruption</a:t>
            </a:r>
          </a:p>
          <a:p>
            <a:pPr lvl="2"/>
            <a:r>
              <a:rPr lang="en-US" sz="2000" dirty="0"/>
              <a:t>Well functioning energy markets where private sector is key</a:t>
            </a:r>
          </a:p>
          <a:p>
            <a:pPr lvl="2"/>
            <a:r>
              <a:rPr lang="en-US" sz="2000" dirty="0"/>
              <a:t>International community/organizations (SE4ALL) is Key</a:t>
            </a:r>
          </a:p>
          <a:p>
            <a:pPr lvl="1"/>
            <a:r>
              <a:rPr lang="en-US" sz="2000" b="1" dirty="0"/>
              <a:t>Energy Access</a:t>
            </a:r>
          </a:p>
          <a:p>
            <a:pPr lvl="2"/>
            <a:r>
              <a:rPr lang="en-US" sz="2000" dirty="0"/>
              <a:t>Affordability</a:t>
            </a:r>
          </a:p>
          <a:p>
            <a:pPr lvl="2"/>
            <a:r>
              <a:rPr lang="en-US" sz="2000" dirty="0"/>
              <a:t>Adequacy of infrastructure</a:t>
            </a:r>
          </a:p>
          <a:p>
            <a:pPr lvl="2"/>
            <a:r>
              <a:rPr lang="en-US" sz="2000" dirty="0"/>
              <a:t>Sustainability and EE</a:t>
            </a:r>
          </a:p>
          <a:p>
            <a:pPr lvl="1"/>
            <a:r>
              <a:rPr lang="en-US" sz="2000" b="1" dirty="0"/>
              <a:t>Innovation and technology transfer, enable new energy sources and access to additional resources</a:t>
            </a:r>
          </a:p>
          <a:p>
            <a:pPr lvl="1"/>
            <a:r>
              <a:rPr lang="en-US" sz="2000" b="1" dirty="0"/>
              <a:t>A need for a clear leadership on where investments should go.</a:t>
            </a:r>
          </a:p>
          <a:p>
            <a:pPr lvl="1"/>
            <a:endParaRPr lang="en-US" sz="2000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B5E211B-F67E-43EC-B822-A114CC05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585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0467" y="260648"/>
            <a:ext cx="10576988" cy="864096"/>
          </a:xfrm>
        </p:spPr>
        <p:txBody>
          <a:bodyPr/>
          <a:lstStyle/>
          <a:p>
            <a:r>
              <a:rPr lang="en-US" dirty="0"/>
              <a:t>Which Technologies do we need after 2030?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0467" y="1628800"/>
            <a:ext cx="11161240" cy="4950713"/>
          </a:xfrm>
        </p:spPr>
        <p:txBody>
          <a:bodyPr>
            <a:normAutofit/>
          </a:bodyPr>
          <a:lstStyle/>
          <a:p>
            <a:pPr lvl="0" algn="just"/>
            <a:r>
              <a:rPr lang="en-US" sz="2400" b="1" dirty="0">
                <a:solidFill>
                  <a:prstClr val="black"/>
                </a:solidFill>
                <a:latin typeface="Calibri"/>
              </a:rPr>
              <a:t>New technologies are reshaping the energy sector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from a centralized structure to a decentralized one</a:t>
            </a:r>
          </a:p>
          <a:p>
            <a:pPr lvl="0" algn="just"/>
            <a:r>
              <a:rPr lang="en-US" sz="2400" dirty="0">
                <a:solidFill>
                  <a:prstClr val="black"/>
                </a:solidFill>
                <a:latin typeface="Calibri"/>
              </a:rPr>
              <a:t>The advancement of drilling and other energy technologies has allowed the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access to new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subsurface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resources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of non-conventional energy sources, and the harness of energy from the wind, sun, and oceans, among others. </a:t>
            </a:r>
          </a:p>
          <a:p>
            <a:pPr lvl="0" algn="just"/>
            <a:r>
              <a:rPr lang="en-US" sz="2400" b="1" dirty="0">
                <a:solidFill>
                  <a:prstClr val="black"/>
                </a:solidFill>
                <a:latin typeface="Calibri"/>
              </a:rPr>
              <a:t>New challenges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such as communications, smarter metering and the management of larger data, where demand side management and storage can become a key contributor for energy systems.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6D59AF1-958E-4F43-AF5B-9BB5ED84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306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0467" y="260648"/>
            <a:ext cx="8580997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The way ahead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64851" y="995690"/>
            <a:ext cx="11457460" cy="53568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Great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opportunity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developing world</a:t>
            </a:r>
          </a:p>
          <a:p>
            <a:pPr lvl="1" algn="just"/>
            <a:r>
              <a:rPr lang="en-US" sz="2200" dirty="0">
                <a:solidFill>
                  <a:prstClr val="black"/>
                </a:solidFill>
                <a:latin typeface="Calibri"/>
              </a:rPr>
              <a:t>The need for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proper institutions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and an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enabling business environment</a:t>
            </a:r>
          </a:p>
          <a:p>
            <a:pPr lvl="1"/>
            <a:r>
              <a:rPr lang="en-US" sz="2200" b="1" dirty="0">
                <a:solidFill>
                  <a:prstClr val="black"/>
                </a:solidFill>
                <a:latin typeface="Calibri"/>
              </a:rPr>
              <a:t>Access and energy for development should be the focus for energy policy</a:t>
            </a:r>
          </a:p>
          <a:p>
            <a:pPr lvl="1" algn="just"/>
            <a:r>
              <a:rPr lang="en-US" sz="22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levels of commitment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of an economy to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a low carbon economy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need clarity and stable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long-lasting rules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from governments and international community.</a:t>
            </a:r>
          </a:p>
          <a:p>
            <a:pPr algn="just"/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Calibri"/>
              </a:rPr>
              <a:t>Governments, international community, industry, researchers have a key role in the understanding and promotion of the proper policies, technologies and business models to manage the most pressing issues of developing world.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C33F818-BBF1-4097-A4C1-90B4527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2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797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2548" y="1196752"/>
            <a:ext cx="9071670" cy="4456316"/>
          </a:xfrm>
        </p:spPr>
        <p:txBody>
          <a:bodyPr>
            <a:noAutofit/>
          </a:bodyPr>
          <a:lstStyle/>
          <a:p>
            <a:r>
              <a:rPr lang="en-US" sz="2000" dirty="0"/>
              <a:t>15th IAEE European Conference 2017</a:t>
            </a:r>
            <a:br>
              <a:rPr lang="en-US" sz="2000" dirty="0"/>
            </a:br>
            <a:r>
              <a:rPr lang="en-US" sz="2000" dirty="0">
                <a:solidFill>
                  <a:srgbClr val="002060"/>
                </a:solidFill>
              </a:rPr>
              <a:t>“Heading Towards Sustainable Energy Systems: Evolution or Revolution?”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3rd to 6th September 2017, Hofburg Congress Center, Vienna, Austria</a:t>
            </a:r>
            <a:b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rgbClr val="B0CA7C"/>
                </a:solidFill>
              </a:rPr>
              <a:t>Innovation in the Energy Sector:</a:t>
            </a:r>
            <a:br>
              <a:rPr lang="en-US" sz="2400" dirty="0">
                <a:solidFill>
                  <a:srgbClr val="B0CA7C"/>
                </a:solidFill>
              </a:rPr>
            </a:br>
            <a:r>
              <a:rPr lang="en-US" sz="2400" dirty="0">
                <a:solidFill>
                  <a:srgbClr val="B0CA7C"/>
                </a:solidFill>
              </a:rPr>
              <a:t>Which Technologies do we need after 2030 and which</a:t>
            </a:r>
            <a:br>
              <a:rPr lang="en-US" sz="2400" dirty="0">
                <a:solidFill>
                  <a:srgbClr val="B0CA7C"/>
                </a:solidFill>
              </a:rPr>
            </a:br>
            <a:r>
              <a:rPr lang="en-US" sz="2400" dirty="0">
                <a:solidFill>
                  <a:srgbClr val="B0CA7C"/>
                </a:solidFill>
              </a:rPr>
              <a:t>policies do we need now?</a:t>
            </a:r>
            <a:br>
              <a:rPr lang="en-US" sz="2400" dirty="0">
                <a:solidFill>
                  <a:srgbClr val="B0CA7C"/>
                </a:solidFill>
              </a:rPr>
            </a:br>
            <a:br>
              <a:rPr lang="en-US" sz="2400" dirty="0">
                <a:solidFill>
                  <a:srgbClr val="B96007"/>
                </a:solidFill>
              </a:rPr>
            </a:br>
            <a:r>
              <a:rPr lang="en-US" sz="2400" dirty="0">
                <a:solidFill>
                  <a:srgbClr val="B96007"/>
                </a:solidFill>
              </a:rPr>
              <a:t>Innovation from the perspective of the Developing World</a:t>
            </a:r>
            <a:br>
              <a:rPr lang="en-US" sz="2400" dirty="0">
                <a:solidFill>
                  <a:srgbClr val="B96007"/>
                </a:solidFill>
              </a:rPr>
            </a:br>
            <a:br>
              <a:rPr lang="en-US" sz="2400" dirty="0">
                <a:solidFill>
                  <a:srgbClr val="B96007"/>
                </a:solidFill>
              </a:rPr>
            </a:br>
            <a:br>
              <a:rPr lang="en-US" sz="2400" dirty="0">
                <a:solidFill>
                  <a:srgbClr val="B96007"/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Ricardo Raineri Bernain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rraineri@ricardoraineri.com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112840" y="5949280"/>
            <a:ext cx="1771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Vienna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September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220" y="117840"/>
            <a:ext cx="2646587" cy="863505"/>
          </a:xfrm>
          <a:prstGeom prst="rect">
            <a:avLst/>
          </a:prstGeom>
        </p:spPr>
      </p:pic>
      <p:pic>
        <p:nvPicPr>
          <p:cNvPr id="10" name="Imagen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63" y="5281041"/>
            <a:ext cx="2376265" cy="138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72" y="117840"/>
            <a:ext cx="1224003" cy="12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3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F1A9-A83A-48D9-A7B6-AA0B5C6B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1" y="476672"/>
            <a:ext cx="10809389" cy="720080"/>
          </a:xfrm>
        </p:spPr>
        <p:txBody>
          <a:bodyPr/>
          <a:lstStyle/>
          <a:p>
            <a:r>
              <a:rPr lang="en-US" dirty="0"/>
              <a:t>Most Pressing Priorities in Developing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C51B8-EAF8-46B1-97BE-9734839B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1" y="1844824"/>
            <a:ext cx="11161240" cy="4196539"/>
          </a:xfrm>
        </p:spPr>
        <p:txBody>
          <a:bodyPr/>
          <a:lstStyle/>
          <a:p>
            <a:r>
              <a:rPr lang="en-US" dirty="0"/>
              <a:t>Poverty and Energy Access</a:t>
            </a:r>
          </a:p>
          <a:p>
            <a:r>
              <a:rPr lang="en-US" dirty="0"/>
              <a:t>Economic Development, job creation and expectations for rising salaries</a:t>
            </a:r>
          </a:p>
          <a:p>
            <a:r>
              <a:rPr lang="en-US" dirty="0"/>
              <a:t>Improving living conditions, rise of the middle class and the demand for a safety nest</a:t>
            </a:r>
          </a:p>
          <a:p>
            <a:r>
              <a:rPr lang="en-US" dirty="0"/>
              <a:t>Increase productivity: low income countries - low hanging fruit and middle income countries - high hanging fruit</a:t>
            </a:r>
          </a:p>
          <a:p>
            <a:r>
              <a:rPr lang="en-US" dirty="0"/>
              <a:t>Increasing Environmental and Social Constraints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05FAA-3CCD-43AA-8C42-064D6B08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655" y="193730"/>
            <a:ext cx="647603" cy="65189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929B029-7FC6-4BF0-9769-7F0C12A6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223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3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303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55CD-3068-43D8-A5DC-BC5D4721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79" y="328017"/>
            <a:ext cx="8580997" cy="731168"/>
          </a:xfrm>
        </p:spPr>
        <p:txBody>
          <a:bodyPr/>
          <a:lstStyle/>
          <a:p>
            <a:r>
              <a:rPr lang="en-US" dirty="0"/>
              <a:t>Poverty and energy access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790F1D-5974-4C1A-9315-A73E99684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08336"/>
              </p:ext>
            </p:extLst>
          </p:nvPr>
        </p:nvGraphicFramePr>
        <p:xfrm>
          <a:off x="180231" y="1059185"/>
          <a:ext cx="42484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EEFA58E-3048-4E1A-BB95-B848CB7B1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704" y="1059185"/>
            <a:ext cx="7693996" cy="52501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0F5B3D-E929-4DE1-A27A-DD0C1877AE1A}"/>
              </a:ext>
            </a:extLst>
          </p:cNvPr>
          <p:cNvSpPr/>
          <p:nvPr/>
        </p:nvSpPr>
        <p:spPr>
          <a:xfrm>
            <a:off x="6679769" y="3516245"/>
            <a:ext cx="895582" cy="5863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C6826D-2A4E-4F22-9E43-EC1A12174915}"/>
              </a:ext>
            </a:extLst>
          </p:cNvPr>
          <p:cNvSpPr/>
          <p:nvPr/>
        </p:nvSpPr>
        <p:spPr>
          <a:xfrm>
            <a:off x="11108125" y="1916832"/>
            <a:ext cx="914400" cy="5863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63AEAA-B868-480C-8C95-471E85F95715}"/>
              </a:ext>
            </a:extLst>
          </p:cNvPr>
          <p:cNvSpPr/>
          <p:nvPr/>
        </p:nvSpPr>
        <p:spPr>
          <a:xfrm>
            <a:off x="7354435" y="3833570"/>
            <a:ext cx="914400" cy="5863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B104497-70D8-4045-8D93-9626A622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4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46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4D44-12F8-4A66-8387-0F2E31D4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55" y="483892"/>
            <a:ext cx="11377264" cy="953715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Development, job creation and expectations for rising salaries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4468-8C60-407E-AF1C-DC6828AC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55" y="1844824"/>
            <a:ext cx="5688632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world needs to wake up to “</a:t>
            </a:r>
            <a:r>
              <a:rPr lang="en-US" b="1" dirty="0"/>
              <a:t>the ticking </a:t>
            </a:r>
            <a:r>
              <a:rPr lang="en-US" b="1" dirty="0" err="1"/>
              <a:t>timebomb</a:t>
            </a:r>
            <a:r>
              <a:rPr lang="en-US" dirty="0"/>
              <a:t>” of youth unemployment in developing countries and treat the issue as seriously as humanitarian disasters and global efforts to eradicate disease, a group of British MPs has warned.</a:t>
            </a:r>
          </a:p>
          <a:p>
            <a:pPr algn="just"/>
            <a:r>
              <a:rPr lang="en-US" dirty="0"/>
              <a:t>In its latest report, the Commons International Development Committee (IDC) says </a:t>
            </a:r>
            <a:r>
              <a:rPr lang="en-US" b="1" dirty="0"/>
              <a:t>population increases – especially in Africa – are making it harder for people to earn a livelihood</a:t>
            </a:r>
            <a:r>
              <a:rPr lang="en-US" dirty="0"/>
              <a:t>, let alone find full-time employment.</a:t>
            </a:r>
          </a:p>
          <a:p>
            <a:pPr algn="just"/>
            <a:r>
              <a:rPr lang="en-US" b="1" dirty="0"/>
              <a:t>With 600 million young people competing for a predicted 200 million jobs </a:t>
            </a:r>
            <a:r>
              <a:rPr lang="en-US" dirty="0"/>
              <a:t>over the next decade, the committee says there is a </a:t>
            </a:r>
            <a:r>
              <a:rPr lang="en-US" b="1" dirty="0"/>
              <a:t>danger of widespread social and political unrest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C39D7-AB2B-4E24-B6E9-9051AB7F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" y="6490915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3"/>
              </a:rPr>
              <a:t>Ricardo Raineri Bernain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289CF-5D01-4CFA-9A81-87B0D1028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174" y="1806939"/>
            <a:ext cx="5270345" cy="469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A55351-F41A-46B9-ACA6-C8E90EBB9251}"/>
              </a:ext>
            </a:extLst>
          </p:cNvPr>
          <p:cNvSpPr txBox="1"/>
          <p:nvPr/>
        </p:nvSpPr>
        <p:spPr>
          <a:xfrm>
            <a:off x="7377969" y="1437607"/>
            <a:ext cx="432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Africa Population 2016: 1.216 Billion UN</a:t>
            </a:r>
          </a:p>
        </p:txBody>
      </p:sp>
    </p:spTree>
    <p:extLst>
      <p:ext uri="{BB962C8B-B14F-4D97-AF65-F5344CB8AC3E}">
        <p14:creationId xmlns:p14="http://schemas.microsoft.com/office/powerpoint/2010/main" val="109831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4D44-12F8-4A66-8387-0F2E31D4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55" y="483892"/>
            <a:ext cx="11377264" cy="953715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Development, job creation and expectations for rising salaries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4468-8C60-407E-AF1C-DC6828AC8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55" y="1844824"/>
            <a:ext cx="5688632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The world needs to wake up to “</a:t>
            </a:r>
            <a:r>
              <a:rPr lang="en-US" b="1" dirty="0"/>
              <a:t>the ticking </a:t>
            </a:r>
            <a:r>
              <a:rPr lang="en-US" b="1" dirty="0" err="1"/>
              <a:t>timebomb</a:t>
            </a:r>
            <a:r>
              <a:rPr lang="en-US" dirty="0"/>
              <a:t>” of youth unemployment in developing countries and treat the issue as seriously as humanitarian disasters and global efforts to eradicate disease, a group of British MPs has warned.</a:t>
            </a:r>
          </a:p>
          <a:p>
            <a:pPr algn="just"/>
            <a:r>
              <a:rPr lang="en-US" dirty="0"/>
              <a:t>In its latest report, the Commons International Development Committee (IDC) says </a:t>
            </a:r>
            <a:r>
              <a:rPr lang="en-US" b="1" dirty="0"/>
              <a:t>population increases – especially in Africa – are making it harder for people to earn a livelihood</a:t>
            </a:r>
            <a:r>
              <a:rPr lang="en-US" dirty="0"/>
              <a:t>, let alone find full-time employment.</a:t>
            </a:r>
          </a:p>
          <a:p>
            <a:pPr algn="just"/>
            <a:r>
              <a:rPr lang="en-US" b="1" dirty="0"/>
              <a:t>With 600 million young people competing for a predicted 200 million jobs </a:t>
            </a:r>
            <a:r>
              <a:rPr lang="en-US" dirty="0"/>
              <a:t>over the next decade, the committee says there is a </a:t>
            </a:r>
            <a:r>
              <a:rPr lang="en-US" b="1" dirty="0"/>
              <a:t>danger of widespread social and political unrest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C39D7-AB2B-4E24-B6E9-9051AB7F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24" y="6460986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3"/>
              </a:rPr>
              <a:t>Ricardo Raineri Bernain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55351-F41A-46B9-ACA6-C8E90EBB9251}"/>
              </a:ext>
            </a:extLst>
          </p:cNvPr>
          <p:cNvSpPr txBox="1"/>
          <p:nvPr/>
        </p:nvSpPr>
        <p:spPr>
          <a:xfrm>
            <a:off x="7377969" y="1437607"/>
            <a:ext cx="421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 Population 2016: 739 Million 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225C2-8494-41AD-B7B9-6FCDB59E2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927" y="1844824"/>
            <a:ext cx="5724848" cy="46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8BEF32-6765-4CB8-8766-56A906A54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13" y="1818952"/>
            <a:ext cx="5860630" cy="4810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3330A-843C-4AAA-8C89-B059D9E62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1" y="1834485"/>
            <a:ext cx="5714597" cy="46908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7D9F0-CA8B-4CD6-8E3E-98EC3520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68" y="260648"/>
            <a:ext cx="10751852" cy="443136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Improving living conditions, rise of the middle class and the demand for a safety nest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4A7F2-81FF-4CA9-B64C-A81FBE15AFFC}"/>
              </a:ext>
            </a:extLst>
          </p:cNvPr>
          <p:cNvSpPr txBox="1"/>
          <p:nvPr/>
        </p:nvSpPr>
        <p:spPr>
          <a:xfrm>
            <a:off x="5246126" y="1720795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89D57-6709-47D8-A5C8-48CD08E9A09B}"/>
              </a:ext>
            </a:extLst>
          </p:cNvPr>
          <p:cNvSpPr txBox="1"/>
          <p:nvPr/>
        </p:nvSpPr>
        <p:spPr>
          <a:xfrm>
            <a:off x="11269463" y="1848115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E590CF1-D199-4D4D-BB07-1393C71B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5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781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038F-F165-4AD1-8CED-9761BA33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7" y="163984"/>
            <a:ext cx="11398700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 productivity: low income countries - low hanging fruit and middle income countries - high hanging fruit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DA991-3734-4C26-9FAA-ED466741E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3" y="1268760"/>
            <a:ext cx="12061552" cy="477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On the dynamics of economic growth: </a:t>
            </a:r>
            <a:r>
              <a:rPr lang="en-US" sz="2000" b="1" dirty="0"/>
              <a:t>Malthus, Solow and Romer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Boosting productivity key for developing economies </a:t>
            </a:r>
            <a:r>
              <a:rPr lang="en-US" sz="2000" dirty="0"/>
              <a:t>to close income gap with advanced countries</a:t>
            </a:r>
          </a:p>
          <a:p>
            <a:pPr marL="0" indent="0">
              <a:buNone/>
            </a:pPr>
            <a:r>
              <a:rPr lang="en-US" sz="2000" dirty="0"/>
              <a:t>	With few exceptions, </a:t>
            </a:r>
            <a:r>
              <a:rPr lang="en-US" sz="2000" b="1" dirty="0"/>
              <a:t>hard to expect contributions in frontier edge innovation and technology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84FE8B1-46DE-4308-A395-454B226F44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019790"/>
              </p:ext>
            </p:extLst>
          </p:nvPr>
        </p:nvGraphicFramePr>
        <p:xfrm>
          <a:off x="453045" y="2628396"/>
          <a:ext cx="5832648" cy="392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BFE6994-3716-404B-9175-017DB4537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07" y="2654437"/>
            <a:ext cx="5267460" cy="38757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3F28755-A43A-41BB-8F0A-5951E19F1086}"/>
              </a:ext>
            </a:extLst>
          </p:cNvPr>
          <p:cNvSpPr/>
          <p:nvPr/>
        </p:nvSpPr>
        <p:spPr>
          <a:xfrm>
            <a:off x="3108765" y="5624333"/>
            <a:ext cx="3176928" cy="905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FB4672-8E2B-49C3-8843-BF49FCACBA93}"/>
              </a:ext>
            </a:extLst>
          </p:cNvPr>
          <p:cNvSpPr/>
          <p:nvPr/>
        </p:nvSpPr>
        <p:spPr>
          <a:xfrm>
            <a:off x="6991417" y="5485657"/>
            <a:ext cx="3176928" cy="107057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03088A7-B1BC-4FDF-81F6-77AEBD31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5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574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038F-F165-4AD1-8CED-9761BA33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47" y="163984"/>
            <a:ext cx="11398700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 productivity: low income countries - low hanging fruit and middle income countries - high hanging fruit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84FE8B1-46DE-4308-A395-454B226F44C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3045" y="2628396"/>
          <a:ext cx="5832648" cy="392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BFE6994-3716-404B-9175-017DB4537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07" y="2654437"/>
            <a:ext cx="5267460" cy="3875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0CFF7-C774-400A-BA5F-9B353F0A28A4}"/>
              </a:ext>
            </a:extLst>
          </p:cNvPr>
          <p:cNvSpPr txBox="1"/>
          <p:nvPr/>
        </p:nvSpPr>
        <p:spPr>
          <a:xfrm>
            <a:off x="4040447" y="3270340"/>
            <a:ext cx="471475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And… Extractives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8ADE71-84A4-4F44-806C-650F4A37AE96}"/>
              </a:ext>
            </a:extLst>
          </p:cNvPr>
          <p:cNvSpPr/>
          <p:nvPr/>
        </p:nvSpPr>
        <p:spPr>
          <a:xfrm>
            <a:off x="3108765" y="5624333"/>
            <a:ext cx="3176928" cy="905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ECF8D4-772E-4F78-B8AF-A06619ED3AE4}"/>
              </a:ext>
            </a:extLst>
          </p:cNvPr>
          <p:cNvSpPr/>
          <p:nvPr/>
        </p:nvSpPr>
        <p:spPr>
          <a:xfrm>
            <a:off x="6991417" y="5485657"/>
            <a:ext cx="3176928" cy="1070573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F234A22-417F-482E-A9C0-34FEE971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5"/>
              </a:rPr>
              <a:t>Ricardo Raineri Bernain</a:t>
            </a:r>
            <a:endParaRPr lang="en-US" sz="1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3C8CB1-2023-416E-BCE4-140342D0B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23" y="1268760"/>
            <a:ext cx="12061552" cy="4772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On the dynamics of economic growth: </a:t>
            </a:r>
            <a:r>
              <a:rPr lang="en-US" sz="2000" b="1" dirty="0"/>
              <a:t>Malthus, Solow and Romer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Boosting productivity key for developing economies </a:t>
            </a:r>
            <a:r>
              <a:rPr lang="en-US" sz="2000" dirty="0"/>
              <a:t>to close income gap with advanced countries</a:t>
            </a:r>
          </a:p>
          <a:p>
            <a:pPr marL="0" indent="0">
              <a:buNone/>
            </a:pPr>
            <a:r>
              <a:rPr lang="en-US" sz="2000" dirty="0"/>
              <a:t>	With few exceptions, </a:t>
            </a:r>
            <a:r>
              <a:rPr lang="en-US" sz="2000" b="1" dirty="0"/>
              <a:t>hard to expect contributions in frontier edge innovation and technology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732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7127-8CB6-4561-8591-26C0D9A2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07" y="332656"/>
            <a:ext cx="10665372" cy="587152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Increasing Environmental and Social Constraints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Mauna Loa CO2">
            <a:extLst>
              <a:ext uri="{FF2B5EF4-FFF2-40B4-BE49-F238E27FC236}">
                <a16:creationId xmlns:a16="http://schemas.microsoft.com/office/drawing/2014/main" id="{4E2463F7-ACA7-4894-8E4C-9E7E7C6E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92" y="1916832"/>
            <a:ext cx="3398783" cy="26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86C5BE-D264-4D45-9436-3F947E18FB38}"/>
              </a:ext>
            </a:extLst>
          </p:cNvPr>
          <p:cNvSpPr/>
          <p:nvPr/>
        </p:nvSpPr>
        <p:spPr>
          <a:xfrm>
            <a:off x="355179" y="1273984"/>
            <a:ext cx="8011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Change in the Civil Society and Change in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We are more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More educated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And more empowered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898B642-B11D-44B0-AE09-53A871055CBE}"/>
              </a:ext>
            </a:extLst>
          </p:cNvPr>
          <p:cNvSpPr txBox="1">
            <a:spLocks/>
          </p:cNvSpPr>
          <p:nvPr/>
        </p:nvSpPr>
        <p:spPr>
          <a:xfrm>
            <a:off x="395047" y="4192082"/>
            <a:ext cx="7931661" cy="1777533"/>
          </a:xfrm>
          <a:prstGeom prst="rect">
            <a:avLst/>
          </a:prstGeom>
        </p:spPr>
        <p:txBody>
          <a:bodyPr vert="horz" lIns="68705" tIns="34353" rIns="68705" bIns="3435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3" dirty="0">
                <a:solidFill>
                  <a:srgbClr val="FF0000"/>
                </a:solidFill>
              </a:rPr>
              <a:t>NIMBY</a:t>
            </a:r>
            <a:r>
              <a:rPr lang="en-US" sz="1803" dirty="0"/>
              <a:t> – Not In My Back Yard. </a:t>
            </a:r>
          </a:p>
          <a:p>
            <a:r>
              <a:rPr lang="en-US" sz="1803" dirty="0">
                <a:solidFill>
                  <a:srgbClr val="0070C0"/>
                </a:solidFill>
              </a:rPr>
              <a:t>LULU</a:t>
            </a:r>
            <a:r>
              <a:rPr lang="en-US" sz="1803" dirty="0"/>
              <a:t> – Locally Unwanted Land Use. </a:t>
            </a:r>
          </a:p>
          <a:p>
            <a:r>
              <a:rPr lang="en-US" sz="1803" dirty="0">
                <a:solidFill>
                  <a:srgbClr val="7030A0"/>
                </a:solidFill>
              </a:rPr>
              <a:t>NOPE</a:t>
            </a:r>
            <a:r>
              <a:rPr lang="en-US" sz="1803" dirty="0"/>
              <a:t> – Not On Planet Earth (!). </a:t>
            </a:r>
          </a:p>
          <a:p>
            <a:r>
              <a:rPr lang="en-US" sz="1803" dirty="0">
                <a:solidFill>
                  <a:schemeClr val="accent6">
                    <a:lumMod val="75000"/>
                  </a:schemeClr>
                </a:solidFill>
              </a:rPr>
              <a:t>BANANA</a:t>
            </a:r>
            <a:r>
              <a:rPr lang="en-US" sz="1803" dirty="0"/>
              <a:t> – Build Absolutely Nothing Anywhere Near Anything.</a:t>
            </a:r>
          </a:p>
          <a:p>
            <a:r>
              <a:rPr lang="en-US" sz="1803" dirty="0">
                <a:solidFill>
                  <a:srgbClr val="00B050"/>
                </a:solidFill>
              </a:rPr>
              <a:t>CAVE</a:t>
            </a:r>
            <a:r>
              <a:rPr lang="en-US" sz="1803" dirty="0"/>
              <a:t> – Citizens Against Virtually Everything</a:t>
            </a:r>
          </a:p>
        </p:txBody>
      </p:sp>
      <p:pic>
        <p:nvPicPr>
          <p:cNvPr id="12" name="Picture 2" descr="Marcha en Iquique">
            <a:extLst>
              <a:ext uri="{FF2B5EF4-FFF2-40B4-BE49-F238E27FC236}">
                <a16:creationId xmlns:a16="http://schemas.microsoft.com/office/drawing/2014/main" id="{6A0CF112-D242-412E-BE30-A1F4CA23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5123" y="3487523"/>
            <a:ext cx="3407905" cy="2265895"/>
          </a:xfrm>
          <a:prstGeom prst="rect">
            <a:avLst/>
          </a:prstGeom>
          <a:noFill/>
        </p:spPr>
      </p:pic>
      <p:pic>
        <p:nvPicPr>
          <p:cNvPr id="13" name="Picture 2" descr="http://1.bp.blogspot.com/-TKQlGNaVDgU/TpTWAwQAgVI/AAAAAAAAZ-Y/HwNCJQFfscc/s320/hidroaysen.jpg">
            <a:extLst>
              <a:ext uri="{FF2B5EF4-FFF2-40B4-BE49-F238E27FC236}">
                <a16:creationId xmlns:a16="http://schemas.microsoft.com/office/drawing/2014/main" id="{781271F9-8150-45E6-9110-E50CCF17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5597" y="1078982"/>
            <a:ext cx="3377431" cy="220588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964EC7-B753-4B6A-B22D-38270BEEA645}"/>
              </a:ext>
            </a:extLst>
          </p:cNvPr>
          <p:cNvSpPr txBox="1"/>
          <p:nvPr/>
        </p:nvSpPr>
        <p:spPr>
          <a:xfrm>
            <a:off x="248212" y="5997906"/>
            <a:ext cx="984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But, </a:t>
            </a:r>
            <a:r>
              <a:rPr lang="en-US" sz="2400" b="1" dirty="0">
                <a:solidFill>
                  <a:srgbClr val="0070C0"/>
                </a:solidFill>
              </a:rPr>
              <a:t>caring</a:t>
            </a:r>
            <a:r>
              <a:rPr lang="en-US" sz="2400" dirty="0">
                <a:solidFill>
                  <a:srgbClr val="0070C0"/>
                </a:solidFill>
              </a:rPr>
              <a:t> for the </a:t>
            </a:r>
            <a:r>
              <a:rPr lang="en-US" sz="2400" b="1" dirty="0">
                <a:solidFill>
                  <a:srgbClr val="0070C0"/>
                </a:solidFill>
              </a:rPr>
              <a:t>environment</a:t>
            </a:r>
            <a:r>
              <a:rPr lang="en-US" sz="2400" dirty="0">
                <a:solidFill>
                  <a:srgbClr val="0070C0"/>
                </a:solidFill>
              </a:rPr>
              <a:t> can be seen as a </a:t>
            </a:r>
            <a:r>
              <a:rPr lang="en-US" sz="2400" b="1" dirty="0">
                <a:solidFill>
                  <a:srgbClr val="0070C0"/>
                </a:solidFill>
              </a:rPr>
              <a:t>luxury public good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6594993-B686-45E2-9B16-89C994A9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1502"/>
            <a:ext cx="4032448" cy="367085"/>
          </a:xfrm>
        </p:spPr>
        <p:txBody>
          <a:bodyPr/>
          <a:lstStyle/>
          <a:p>
            <a:r>
              <a:rPr lang="en-US" sz="1600" dirty="0">
                <a:hlinkClick r:id="rId5"/>
              </a:rPr>
              <a:t>Ricardo Raineri Bernain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8809376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nal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7246</TotalTime>
  <Words>973</Words>
  <Application>Microsoft Office PowerPoint</Application>
  <PresentationFormat>Custom</PresentationFormat>
  <Paragraphs>117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Verdana</vt:lpstr>
      <vt:lpstr>Wingdings 3</vt:lpstr>
      <vt:lpstr>Capa</vt:lpstr>
      <vt:lpstr>Final</vt:lpstr>
      <vt:lpstr>Facet</vt:lpstr>
      <vt:lpstr>15th IAEE European Conference 2017 “Heading Towards Sustainable Energy Systems: Evolution or Revolution?” 3rd to 6th September 2017, Hofburg Congress Center, Vienna, Austria  Innovation in the Energy Sector: Which Technologies do we need after 2030 and which policies do we need now?  Innovation from the perspective of the Developing World   Ricardo Raineri Bernain rraineri@ricardoraineri.com</vt:lpstr>
      <vt:lpstr>Most Pressing Priorities in Developing World</vt:lpstr>
      <vt:lpstr>Poverty and energy access</vt:lpstr>
      <vt:lpstr>Economic Development, job creation and expectations for rising salaries </vt:lpstr>
      <vt:lpstr>Economic Development, job creation and expectations for rising salaries </vt:lpstr>
      <vt:lpstr>Improving living conditions, rise of the middle class and the demand for a safety nest </vt:lpstr>
      <vt:lpstr>Increase productivity: low income countries - low hanging fruit and middle income countries - high hanging fruit </vt:lpstr>
      <vt:lpstr>Increase productivity: low income countries - low hanging fruit and middle income countries - high hanging fruit </vt:lpstr>
      <vt:lpstr>Increasing Environmental and Social Constraints </vt:lpstr>
      <vt:lpstr>Key Challenges for Energy Sector</vt:lpstr>
      <vt:lpstr>Opportunity</vt:lpstr>
      <vt:lpstr>Which policies do we need now?</vt:lpstr>
      <vt:lpstr>Which Technologies do we need after 2030? </vt:lpstr>
      <vt:lpstr>The way ahead</vt:lpstr>
      <vt:lpstr>15th IAEE European Conference 2017 “Heading Towards Sustainable Energy Systems: Evolution or Revolution?” 3rd to 6th September 2017, Hofburg Congress Center, Vienna, Austria  Innovation in the Energy Sector: Which Technologies do we need after 2030 and which policies do we need now?  Innovation from the perspective of the Developing World   Ricardo Raineri Bernain rraineri@ricardoraineri.com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Ricardo</cp:lastModifiedBy>
  <cp:revision>235</cp:revision>
  <cp:lastPrinted>2017-04-05T12:59:02Z</cp:lastPrinted>
  <dcterms:created xsi:type="dcterms:W3CDTF">2017-01-26T16:33:52Z</dcterms:created>
  <dcterms:modified xsi:type="dcterms:W3CDTF">2017-09-06T13:41:03Z</dcterms:modified>
</cp:coreProperties>
</file>