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  <p:sldMasterId id="2147483695" r:id="rId2"/>
    <p:sldMasterId id="2147483708" r:id="rId3"/>
  </p:sldMasterIdLst>
  <p:notesMasterIdLst>
    <p:notesMasterId r:id="rId16"/>
  </p:notesMasterIdLst>
  <p:handoutMasterIdLst>
    <p:handoutMasterId r:id="rId17"/>
  </p:handoutMasterIdLst>
  <p:sldIdLst>
    <p:sldId id="328" r:id="rId4"/>
    <p:sldId id="330" r:id="rId5"/>
    <p:sldId id="329" r:id="rId6"/>
    <p:sldId id="348" r:id="rId7"/>
    <p:sldId id="334" r:id="rId8"/>
    <p:sldId id="336" r:id="rId9"/>
    <p:sldId id="337" r:id="rId10"/>
    <p:sldId id="361" r:id="rId11"/>
    <p:sldId id="362" r:id="rId12"/>
    <p:sldId id="363" r:id="rId13"/>
    <p:sldId id="364" r:id="rId14"/>
    <p:sldId id="358" r:id="rId15"/>
  </p:sldIdLst>
  <p:sldSz cx="12192000" cy="6858000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D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4639" autoAdjust="0"/>
  </p:normalViewPr>
  <p:slideViewPr>
    <p:cSldViewPr>
      <p:cViewPr varScale="1">
        <p:scale>
          <a:sx n="60" d="100"/>
          <a:sy n="60" d="100"/>
        </p:scale>
        <p:origin x="90" y="2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850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mbu.no\Home\Student\keka\Documents\Phd\Artikler\OBA\3region\NO-EU-ROW\Results\Graphs_and_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Leakage_rate!$A$2</c:f>
              <c:strCache>
                <c:ptCount val="1"/>
                <c:pt idx="0">
                  <c:v>Tax NOR (el=0.5)</c:v>
                </c:pt>
              </c:strCache>
            </c:strRef>
          </c:tx>
          <c:spPr>
            <a:ln w="158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15875" cap="rnd">
                <a:solidFill>
                  <a:schemeClr val="accent1"/>
                </a:solidFill>
                <a:prstDash val="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A100-4381-8862-CD5684FE124F}"/>
              </c:ext>
            </c:extLst>
          </c:dPt>
          <c:dPt>
            <c:idx val="1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15875" cap="rnd">
                <a:solidFill>
                  <a:schemeClr val="accent1"/>
                </a:solidFill>
                <a:prstDash val="dash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A100-4381-8862-CD5684FE124F}"/>
              </c:ext>
            </c:extLst>
          </c:dPt>
          <c:cat>
            <c:strRef>
              <c:f>Leakage_rate!$A$4:$A$15</c:f>
              <c:strCache>
                <c:ptCount val="12"/>
                <c:pt idx="0">
                  <c:v>REF</c:v>
                </c:pt>
                <c:pt idx="1">
                  <c:v>OBA</c:v>
                </c:pt>
                <c:pt idx="2">
                  <c:v>20 %</c:v>
                </c:pt>
                <c:pt idx="3">
                  <c:v>40 %</c:v>
                </c:pt>
                <c:pt idx="4">
                  <c:v>60 %</c:v>
                </c:pt>
                <c:pt idx="5">
                  <c:v>80 %</c:v>
                </c:pt>
                <c:pt idx="6">
                  <c:v>100 %</c:v>
                </c:pt>
                <c:pt idx="7">
                  <c:v>120 %</c:v>
                </c:pt>
                <c:pt idx="8">
                  <c:v>140 %</c:v>
                </c:pt>
                <c:pt idx="9">
                  <c:v>160 %</c:v>
                </c:pt>
                <c:pt idx="10">
                  <c:v>180 %</c:v>
                </c:pt>
                <c:pt idx="11">
                  <c:v>200 %</c:v>
                </c:pt>
              </c:strCache>
            </c:strRef>
          </c:cat>
          <c:val>
            <c:numRef>
              <c:f>Leakage_rate!$J$4:$J$15</c:f>
              <c:numCache>
                <c:formatCode>0.00%</c:formatCode>
                <c:ptCount val="12"/>
                <c:pt idx="0">
                  <c:v>0.13604391402321553</c:v>
                </c:pt>
                <c:pt idx="1">
                  <c:v>8.9183943115483614E-3</c:v>
                </c:pt>
                <c:pt idx="2">
                  <c:v>8.885194918827671E-3</c:v>
                </c:pt>
                <c:pt idx="3">
                  <c:v>8.8520782678797403E-3</c:v>
                </c:pt>
                <c:pt idx="4">
                  <c:v>8.8190439323078077E-3</c:v>
                </c:pt>
                <c:pt idx="5">
                  <c:v>8.7860915635478622E-3</c:v>
                </c:pt>
                <c:pt idx="6">
                  <c:v>8.7532208104283832E-3</c:v>
                </c:pt>
                <c:pt idx="7">
                  <c:v>8.7204313266043814E-3</c:v>
                </c:pt>
                <c:pt idx="8">
                  <c:v>8.6877227670670455E-3</c:v>
                </c:pt>
                <c:pt idx="9">
                  <c:v>8.6550947898167314E-3</c:v>
                </c:pt>
                <c:pt idx="10">
                  <c:v>8.622547053070119E-3</c:v>
                </c:pt>
                <c:pt idx="11">
                  <c:v>8.5900792195200224E-3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A100-4381-8862-CD5684FE124F}"/>
            </c:ext>
          </c:extLst>
        </c:ser>
        <c:ser>
          <c:idx val="1"/>
          <c:order val="1"/>
          <c:tx>
            <c:strRef>
              <c:f>Leakage_rate!$AA$2</c:f>
              <c:strCache>
                <c:ptCount val="1"/>
                <c:pt idx="0">
                  <c:v>Tax NOR&amp;EU (el=0.5)</c:v>
                </c:pt>
              </c:strCache>
            </c:strRef>
          </c:tx>
          <c:spPr>
            <a:ln w="15875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Pt>
            <c:idx val="0"/>
            <c:marker>
              <c:symbol val="square"/>
              <c:size val="5"/>
              <c:spPr>
                <a:solidFill>
                  <a:schemeClr val="accent2"/>
                </a:solidFill>
                <a:ln w="9525">
                  <a:solidFill>
                    <a:schemeClr val="accent2"/>
                  </a:solidFill>
                </a:ln>
                <a:effectLst/>
              </c:spPr>
            </c:marker>
            <c:bubble3D val="0"/>
            <c:spPr>
              <a:ln w="15875" cap="rnd">
                <a:solidFill>
                  <a:schemeClr val="accent2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6-A100-4381-8862-CD5684FE124F}"/>
              </c:ext>
            </c:extLst>
          </c:dPt>
          <c:dPt>
            <c:idx val="1"/>
            <c:marker>
              <c:symbol val="square"/>
              <c:size val="5"/>
              <c:spPr>
                <a:solidFill>
                  <a:schemeClr val="accent2"/>
                </a:solidFill>
                <a:ln w="9525">
                  <a:solidFill>
                    <a:schemeClr val="accent2"/>
                  </a:solidFill>
                </a:ln>
                <a:effectLst/>
              </c:spPr>
            </c:marker>
            <c:bubble3D val="0"/>
            <c:spPr>
              <a:ln w="15875" cap="rnd">
                <a:solidFill>
                  <a:schemeClr val="accent2"/>
                </a:solidFill>
                <a:prstDash val="dash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8-A100-4381-8862-CD5684FE124F}"/>
              </c:ext>
            </c:extLst>
          </c:dPt>
          <c:cat>
            <c:strRef>
              <c:f>Leakage_rate!$A$4:$A$15</c:f>
              <c:strCache>
                <c:ptCount val="12"/>
                <c:pt idx="0">
                  <c:v>REF</c:v>
                </c:pt>
                <c:pt idx="1">
                  <c:v>OBA</c:v>
                </c:pt>
                <c:pt idx="2">
                  <c:v>20 %</c:v>
                </c:pt>
                <c:pt idx="3">
                  <c:v>40 %</c:v>
                </c:pt>
                <c:pt idx="4">
                  <c:v>60 %</c:v>
                </c:pt>
                <c:pt idx="5">
                  <c:v>80 %</c:v>
                </c:pt>
                <c:pt idx="6">
                  <c:v>100 %</c:v>
                </c:pt>
                <c:pt idx="7">
                  <c:v>120 %</c:v>
                </c:pt>
                <c:pt idx="8">
                  <c:v>140 %</c:v>
                </c:pt>
                <c:pt idx="9">
                  <c:v>160 %</c:v>
                </c:pt>
                <c:pt idx="10">
                  <c:v>180 %</c:v>
                </c:pt>
                <c:pt idx="11">
                  <c:v>200 %</c:v>
                </c:pt>
              </c:strCache>
            </c:strRef>
          </c:cat>
          <c:val>
            <c:numRef>
              <c:f>Leakage_rate!$AJ$4:$AJ$15</c:f>
              <c:numCache>
                <c:formatCode>0.00%</c:formatCode>
                <c:ptCount val="12"/>
                <c:pt idx="0">
                  <c:v>0.13604391402321553</c:v>
                </c:pt>
                <c:pt idx="1">
                  <c:v>8.9183943115483614E-3</c:v>
                </c:pt>
                <c:pt idx="2">
                  <c:v>7.3575154768251577E-3</c:v>
                </c:pt>
                <c:pt idx="3">
                  <c:v>5.800086195618709E-3</c:v>
                </c:pt>
                <c:pt idx="4">
                  <c:v>4.2460980785840683E-3</c:v>
                </c:pt>
                <c:pt idx="5">
                  <c:v>2.695540252736126E-3</c:v>
                </c:pt>
                <c:pt idx="6">
                  <c:v>1.148401881082871E-3</c:v>
                </c:pt>
                <c:pt idx="7">
                  <c:v>-3.9532783569142026E-4</c:v>
                </c:pt>
                <c:pt idx="8">
                  <c:v>-1.935659655275785E-3</c:v>
                </c:pt>
                <c:pt idx="9">
                  <c:v>-3.4726042993077815E-3</c:v>
                </c:pt>
                <c:pt idx="10">
                  <c:v>-5.0061724511028579E-3</c:v>
                </c:pt>
                <c:pt idx="11">
                  <c:v>-6.5363747540536097E-3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A100-4381-8862-CD5684FE124F}"/>
            </c:ext>
          </c:extLst>
        </c:ser>
        <c:ser>
          <c:idx val="2"/>
          <c:order val="2"/>
          <c:tx>
            <c:strRef>
              <c:f>Leakage_rate!$A$17</c:f>
              <c:strCache>
                <c:ptCount val="1"/>
                <c:pt idx="0">
                  <c:v>Tax NOR (el=2)</c:v>
                </c:pt>
              </c:strCache>
            </c:strRef>
          </c:tx>
          <c:spPr>
            <a:ln w="15875" cap="rnd">
              <a:solidFill>
                <a:schemeClr val="accent3"/>
              </a:solidFill>
              <a:round/>
            </a:ln>
            <a:effectLst/>
          </c:spPr>
          <c:marker>
            <c:symbol val="triang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Pt>
            <c:idx val="0"/>
            <c:marker>
              <c:symbol val="triangle"/>
              <c:size val="5"/>
              <c:spPr>
                <a:solidFill>
                  <a:schemeClr val="accent3"/>
                </a:solidFill>
                <a:ln w="9525">
                  <a:solidFill>
                    <a:schemeClr val="accent3"/>
                  </a:solidFill>
                </a:ln>
                <a:effectLst/>
              </c:spPr>
            </c:marker>
            <c:bubble3D val="0"/>
            <c:spPr>
              <a:ln w="15875" cap="rnd">
                <a:solidFill>
                  <a:schemeClr val="accent3"/>
                </a:solidFill>
                <a:prstDash val="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B-A100-4381-8862-CD5684FE124F}"/>
              </c:ext>
            </c:extLst>
          </c:dPt>
          <c:dPt>
            <c:idx val="1"/>
            <c:marker>
              <c:symbol val="triangle"/>
              <c:size val="5"/>
              <c:spPr>
                <a:solidFill>
                  <a:schemeClr val="accent3"/>
                </a:solidFill>
                <a:ln w="9525">
                  <a:solidFill>
                    <a:schemeClr val="accent3"/>
                  </a:solidFill>
                </a:ln>
                <a:effectLst/>
              </c:spPr>
            </c:marker>
            <c:bubble3D val="0"/>
            <c:spPr>
              <a:ln w="15875" cap="rnd">
                <a:solidFill>
                  <a:schemeClr val="accent3"/>
                </a:solidFill>
                <a:prstDash val="dash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D-A100-4381-8862-CD5684FE124F}"/>
              </c:ext>
            </c:extLst>
          </c:dPt>
          <c:cat>
            <c:strRef>
              <c:f>Leakage_rate!$A$4:$A$15</c:f>
              <c:strCache>
                <c:ptCount val="12"/>
                <c:pt idx="0">
                  <c:v>REF</c:v>
                </c:pt>
                <c:pt idx="1">
                  <c:v>OBA</c:v>
                </c:pt>
                <c:pt idx="2">
                  <c:v>20 %</c:v>
                </c:pt>
                <c:pt idx="3">
                  <c:v>40 %</c:v>
                </c:pt>
                <c:pt idx="4">
                  <c:v>60 %</c:v>
                </c:pt>
                <c:pt idx="5">
                  <c:v>80 %</c:v>
                </c:pt>
                <c:pt idx="6">
                  <c:v>100 %</c:v>
                </c:pt>
                <c:pt idx="7">
                  <c:v>120 %</c:v>
                </c:pt>
                <c:pt idx="8">
                  <c:v>140 %</c:v>
                </c:pt>
                <c:pt idx="9">
                  <c:v>160 %</c:v>
                </c:pt>
                <c:pt idx="10">
                  <c:v>180 %</c:v>
                </c:pt>
                <c:pt idx="11">
                  <c:v>200 %</c:v>
                </c:pt>
              </c:strCache>
            </c:strRef>
          </c:cat>
          <c:val>
            <c:numRef>
              <c:f>Leakage_rate!$J$18:$J$29</c:f>
              <c:numCache>
                <c:formatCode>0.00%</c:formatCode>
                <c:ptCount val="12"/>
                <c:pt idx="0" formatCode="0%">
                  <c:v>0.10496712025389014</c:v>
                </c:pt>
                <c:pt idx="1">
                  <c:v>5.816412219460586E-3</c:v>
                </c:pt>
                <c:pt idx="2">
                  <c:v>5.7149410326964301E-3</c:v>
                </c:pt>
                <c:pt idx="3">
                  <c:v>5.6138514292865737E-3</c:v>
                </c:pt>
                <c:pt idx="4">
                  <c:v>5.5131350945094564E-3</c:v>
                </c:pt>
                <c:pt idx="5">
                  <c:v>5.4127903902150545E-3</c:v>
                </c:pt>
                <c:pt idx="6">
                  <c:v>5.3128156846742542E-3</c:v>
                </c:pt>
                <c:pt idx="7">
                  <c:v>5.2132093544844304E-3</c:v>
                </c:pt>
                <c:pt idx="8">
                  <c:v>5.1139697832305007E-3</c:v>
                </c:pt>
                <c:pt idx="9">
                  <c:v>5.0150953624074996E-3</c:v>
                </c:pt>
                <c:pt idx="10">
                  <c:v>4.9165844898626503E-3</c:v>
                </c:pt>
                <c:pt idx="11">
                  <c:v>4.8184355722952731E-3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A100-4381-8862-CD5684FE124F}"/>
            </c:ext>
          </c:extLst>
        </c:ser>
        <c:ser>
          <c:idx val="3"/>
          <c:order val="3"/>
          <c:tx>
            <c:strRef>
              <c:f>Leakage_rate!$AA$17</c:f>
              <c:strCache>
                <c:ptCount val="1"/>
                <c:pt idx="0">
                  <c:v>Tax NOR&amp;EU(el=2)</c:v>
                </c:pt>
              </c:strCache>
            </c:strRef>
          </c:tx>
          <c:spPr>
            <a:ln w="15875" cap="rnd">
              <a:solidFill>
                <a:schemeClr val="accent4"/>
              </a:solidFill>
              <a:round/>
            </a:ln>
            <a:effectLst/>
          </c:spPr>
          <c:marker>
            <c:symbol val="x"/>
            <c:size val="5"/>
            <c:spPr>
              <a:noFill/>
              <a:ln w="9525">
                <a:solidFill>
                  <a:schemeClr val="accent4"/>
                </a:solidFill>
              </a:ln>
              <a:effectLst/>
            </c:spPr>
          </c:marker>
          <c:dPt>
            <c:idx val="1"/>
            <c:marker>
              <c:symbol val="x"/>
              <c:size val="5"/>
              <c:spPr>
                <a:noFill/>
                <a:ln w="9525">
                  <a:solidFill>
                    <a:schemeClr val="accent4"/>
                  </a:solidFill>
                  <a:prstDash val="dash"/>
                </a:ln>
                <a:effectLst/>
              </c:spPr>
            </c:marker>
            <c:bubble3D val="0"/>
            <c:spPr>
              <a:ln w="15875" cap="rnd">
                <a:solidFill>
                  <a:schemeClr val="accent4"/>
                </a:solidFill>
                <a:prstDash val="dash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0-A100-4381-8862-CD5684FE124F}"/>
              </c:ext>
            </c:extLst>
          </c:dPt>
          <c:cat>
            <c:strRef>
              <c:f>Leakage_rate!$A$4:$A$15</c:f>
              <c:strCache>
                <c:ptCount val="12"/>
                <c:pt idx="0">
                  <c:v>REF</c:v>
                </c:pt>
                <c:pt idx="1">
                  <c:v>OBA</c:v>
                </c:pt>
                <c:pt idx="2">
                  <c:v>20 %</c:v>
                </c:pt>
                <c:pt idx="3">
                  <c:v>40 %</c:v>
                </c:pt>
                <c:pt idx="4">
                  <c:v>60 %</c:v>
                </c:pt>
                <c:pt idx="5">
                  <c:v>80 %</c:v>
                </c:pt>
                <c:pt idx="6">
                  <c:v>100 %</c:v>
                </c:pt>
                <c:pt idx="7">
                  <c:v>120 %</c:v>
                </c:pt>
                <c:pt idx="8">
                  <c:v>140 %</c:v>
                </c:pt>
                <c:pt idx="9">
                  <c:v>160 %</c:v>
                </c:pt>
                <c:pt idx="10">
                  <c:v>180 %</c:v>
                </c:pt>
                <c:pt idx="11">
                  <c:v>200 %</c:v>
                </c:pt>
              </c:strCache>
            </c:strRef>
          </c:cat>
          <c:val>
            <c:numRef>
              <c:f>Leakage_rate!$AJ$18:$AJ$29</c:f>
              <c:numCache>
                <c:formatCode>0.00%</c:formatCode>
                <c:ptCount val="12"/>
                <c:pt idx="0" formatCode="0%">
                  <c:v>0.10496712025389014</c:v>
                </c:pt>
                <c:pt idx="1">
                  <c:v>5.816412219460586E-3</c:v>
                </c:pt>
                <c:pt idx="2">
                  <c:v>1.0364988781359399E-3</c:v>
                </c:pt>
                <c:pt idx="3">
                  <c:v>-3.7300431118459897E-3</c:v>
                </c:pt>
                <c:pt idx="4">
                  <c:v>-8.4832069215962074E-3</c:v>
                </c:pt>
                <c:pt idx="5">
                  <c:v>-1.3222991341955663E-2</c:v>
                </c:pt>
                <c:pt idx="6">
                  <c:v>-1.79493956610044E-2</c:v>
                </c:pt>
                <c:pt idx="7">
                  <c:v>-2.2662419659434739E-2</c:v>
                </c:pt>
                <c:pt idx="8">
                  <c:v>-2.7362063608311143E-2</c:v>
                </c:pt>
                <c:pt idx="9">
                  <c:v>-3.2048328262890981E-2</c:v>
                </c:pt>
                <c:pt idx="10">
                  <c:v>-3.6721214861569644E-2</c:v>
                </c:pt>
                <c:pt idx="11">
                  <c:v>-4.13807251192298E-2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A100-4381-8862-CD5684FE12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4662056"/>
        <c:axId val="494658920"/>
      </c:lineChart>
      <c:catAx>
        <c:axId val="49466205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Consumption tax rate (% of OBA)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4658920"/>
        <c:crosses val="autoZero"/>
        <c:auto val="1"/>
        <c:lblAlgn val="ctr"/>
        <c:lblOffset val="100"/>
        <c:noMultiLvlLbl val="0"/>
      </c:catAx>
      <c:valAx>
        <c:axId val="494658920"/>
        <c:scaling>
          <c:orientation val="minMax"/>
          <c:max val="0.14000000000000001"/>
          <c:min val="-5.000000000000001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Leakage Rate (% change from BAU)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4662056"/>
        <c:crosses val="autoZero"/>
        <c:crossBetween val="between"/>
        <c:majorUnit val="2.0000000000000004E-2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dk1"/>
      </a:solidFill>
      <a:prstDash val="solid"/>
      <a:miter lim="800000"/>
    </a:ln>
    <a:effectLst/>
  </c:spPr>
  <c:txPr>
    <a:bodyPr rot="5400000"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7F2027-9A00-4604-A659-FB313EE30064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30FCA4-E3F2-4EDF-8788-75A0306339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778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B013BB-223A-4A7A-A9B6-504A14290792}" type="datetimeFigureOut">
              <a:rPr lang="nb-NO" smtClean="0"/>
              <a:pPr/>
              <a:t>05.09.2017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BF349-27A5-44C1-8C69-2C3879FAD297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8563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4513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1097232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09600" y="3682080"/>
            <a:ext cx="1097232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85933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232320" y="3682080"/>
            <a:ext cx="53544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609600" y="3682080"/>
            <a:ext cx="53544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445672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8" name="Picture 37"/>
          <p:cNvPicPr/>
          <p:nvPr/>
        </p:nvPicPr>
        <p:blipFill>
          <a:blip r:embed="rId2"/>
          <a:stretch/>
        </p:blipFill>
        <p:spPr>
          <a:xfrm>
            <a:off x="2772000" y="1604520"/>
            <a:ext cx="6646560" cy="3977280"/>
          </a:xfrm>
          <a:prstGeom prst="rect">
            <a:avLst/>
          </a:prstGeom>
          <a:ln>
            <a:noFill/>
          </a:ln>
        </p:spPr>
      </p:pic>
      <p:pic>
        <p:nvPicPr>
          <p:cNvPr id="39" name="Picture 38"/>
          <p:cNvPicPr/>
          <p:nvPr/>
        </p:nvPicPr>
        <p:blipFill>
          <a:blip r:embed="rId2"/>
          <a:stretch/>
        </p:blipFill>
        <p:spPr>
          <a:xfrm>
            <a:off x="2772000" y="1604520"/>
            <a:ext cx="6646560" cy="39772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09775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08747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212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919429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34336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119261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609600" y="273600"/>
            <a:ext cx="1097232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146461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09600" y="3682080"/>
            <a:ext cx="53544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87936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769810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232320" y="3682080"/>
            <a:ext cx="53544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526334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609600" y="3682080"/>
            <a:ext cx="1097232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01681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1097232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09600" y="3682080"/>
            <a:ext cx="1097232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593843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232320" y="3682080"/>
            <a:ext cx="53544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609600" y="3682080"/>
            <a:ext cx="53544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022437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6" name="Picture 75"/>
          <p:cNvPicPr/>
          <p:nvPr/>
        </p:nvPicPr>
        <p:blipFill>
          <a:blip r:embed="rId2"/>
          <a:stretch/>
        </p:blipFill>
        <p:spPr>
          <a:xfrm>
            <a:off x="2772000" y="1604520"/>
            <a:ext cx="6646560" cy="3977280"/>
          </a:xfrm>
          <a:prstGeom prst="rect">
            <a:avLst/>
          </a:prstGeom>
          <a:ln>
            <a:noFill/>
          </a:ln>
        </p:spPr>
      </p:pic>
      <p:pic>
        <p:nvPicPr>
          <p:cNvPr id="77" name="Picture 76"/>
          <p:cNvPicPr/>
          <p:nvPr/>
        </p:nvPicPr>
        <p:blipFill>
          <a:blip r:embed="rId2"/>
          <a:stretch/>
        </p:blipFill>
        <p:spPr>
          <a:xfrm>
            <a:off x="2772000" y="1604520"/>
            <a:ext cx="6646560" cy="39772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25917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Fors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NMBU\NMBU_symbol_1000prosent_av_18mm_RGB_hvit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0041" y="2571889"/>
            <a:ext cx="2862720" cy="17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Bilde 5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93"/>
          <a:stretch/>
        </p:blipFill>
        <p:spPr>
          <a:xfrm>
            <a:off x="5969000" y="2570987"/>
            <a:ext cx="4321057" cy="1716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0322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animasjon">
    <p:bg>
      <p:bgPr>
        <a:solidFill>
          <a:srgbClr val="009D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5988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#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 noProof="0"/>
              <a:t>Norwegian University of Life Sciences</a:t>
            </a:r>
            <a:endParaRPr lang="en-GB" noProof="0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Tittel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presentasjon</a:t>
            </a:r>
            <a:endParaRPr lang="en-GB" noProof="0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6503D8D-F27D-49CA-A299-3589FD585F6D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cxnSp>
        <p:nvCxnSpPr>
          <p:cNvPr id="7" name="Rett linje 6"/>
          <p:cNvCxnSpPr/>
          <p:nvPr userDrawn="1"/>
        </p:nvCxnSpPr>
        <p:spPr>
          <a:xfrm>
            <a:off x="768000" y="6282000"/>
            <a:ext cx="106704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tel 1"/>
          <p:cNvSpPr>
            <a:spLocks noGrp="1"/>
          </p:cNvSpPr>
          <p:nvPr>
            <p:ph type="ctrTitle"/>
          </p:nvPr>
        </p:nvSpPr>
        <p:spPr>
          <a:xfrm>
            <a:off x="768000" y="2617200"/>
            <a:ext cx="10656000" cy="738664"/>
          </a:xfrm>
        </p:spPr>
        <p:txBody>
          <a:bodyPr anchor="b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b-NO" noProof="0"/>
              <a:t>Klikk for å redigere tittelstil</a:t>
            </a:r>
            <a:endParaRPr lang="en-GB" noProof="0" dirty="0"/>
          </a:p>
        </p:txBody>
      </p:sp>
      <p:sp>
        <p:nvSpPr>
          <p:cNvPr id="12" name="Undertittel 2"/>
          <p:cNvSpPr>
            <a:spLocks noGrp="1"/>
          </p:cNvSpPr>
          <p:nvPr>
            <p:ph type="subTitle" idx="1"/>
          </p:nvPr>
        </p:nvSpPr>
        <p:spPr>
          <a:xfrm>
            <a:off x="768000" y="3502800"/>
            <a:ext cx="10656000" cy="369332"/>
          </a:xfrm>
        </p:spPr>
        <p:txBody>
          <a:bodyPr>
            <a:noAutofit/>
          </a:bodyPr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noProof="0"/>
              <a:t>Klikk for å redigere undertittelstil i malen</a:t>
            </a:r>
            <a:endParaRPr lang="en-GB" noProof="0" dirty="0"/>
          </a:p>
        </p:txBody>
      </p:sp>
      <p:sp>
        <p:nvSpPr>
          <p:cNvPr id="14" name="Plassholder for tekst 12"/>
          <p:cNvSpPr>
            <a:spLocks noGrp="1"/>
          </p:cNvSpPr>
          <p:nvPr>
            <p:ph type="body" sz="quarter" idx="13" hasCustomPrompt="1"/>
          </p:nvPr>
        </p:nvSpPr>
        <p:spPr>
          <a:xfrm>
            <a:off x="768000" y="3956400"/>
            <a:ext cx="10656000" cy="336550"/>
          </a:xfrm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 err="1"/>
              <a:t>Dato</a:t>
            </a:r>
            <a:endParaRPr lang="en-GB" noProof="0" dirty="0"/>
          </a:p>
        </p:txBody>
      </p:sp>
      <p:pic>
        <p:nvPicPr>
          <p:cNvPr id="10" name="Picture 2" descr="Z:\NMBU\NMBU_symbol_1000prosent_av_18mm_RGB_hvit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7358" y="390436"/>
            <a:ext cx="902117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86468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#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768000" y="2617200"/>
            <a:ext cx="10656000" cy="738664"/>
          </a:xfrm>
        </p:spPr>
        <p:txBody>
          <a:bodyPr anchor="b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b-NO" noProof="0"/>
              <a:t>Klikk for å redigere tittelstil</a:t>
            </a:r>
            <a:endParaRPr lang="en-GB" noProof="0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768000" y="3502800"/>
            <a:ext cx="10656000" cy="369332"/>
          </a:xfrm>
        </p:spPr>
        <p:txBody>
          <a:bodyPr>
            <a:noAutofit/>
          </a:bodyPr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noProof="0"/>
              <a:t>Klikk for å redigere undertittelstil i malen</a:t>
            </a:r>
            <a:endParaRPr lang="en-GB" noProof="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 noProof="0"/>
              <a:t>Norwegian University of Life Sciences</a:t>
            </a:r>
            <a:endParaRPr lang="en-GB" noProof="0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Tittel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presentasjon</a:t>
            </a:r>
            <a:endParaRPr lang="en-GB" noProof="0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6503D8D-F27D-49CA-A299-3589FD585F6D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cxnSp>
        <p:nvCxnSpPr>
          <p:cNvPr id="7" name="Rett linje 6"/>
          <p:cNvCxnSpPr/>
          <p:nvPr userDrawn="1"/>
        </p:nvCxnSpPr>
        <p:spPr>
          <a:xfrm>
            <a:off x="768000" y="6282000"/>
            <a:ext cx="106704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lassholder for tekst 12"/>
          <p:cNvSpPr>
            <a:spLocks noGrp="1"/>
          </p:cNvSpPr>
          <p:nvPr>
            <p:ph type="body" sz="quarter" idx="13" hasCustomPrompt="1"/>
          </p:nvPr>
        </p:nvSpPr>
        <p:spPr>
          <a:xfrm>
            <a:off x="768000" y="3956400"/>
            <a:ext cx="10656000" cy="336550"/>
          </a:xfrm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 err="1"/>
              <a:t>Dato</a:t>
            </a:r>
            <a:endParaRPr lang="en-GB" noProof="0" dirty="0"/>
          </a:p>
        </p:txBody>
      </p:sp>
      <p:pic>
        <p:nvPicPr>
          <p:cNvPr id="10" name="Picture 2" descr="Z:\NMBU\NMBU_symbol_1000prosent_av_18mm_RGB_hvit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7358" y="390436"/>
            <a:ext cx="902117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438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noProof="0"/>
              <a:t>Klikk for å redigere tittelstil</a:t>
            </a:r>
            <a:endParaRPr lang="en-GB" noProof="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  <a:endParaRPr lang="en-GB" noProof="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noProof="0"/>
              <a:t>Norwegian University of Life Sciences</a:t>
            </a:r>
            <a:endParaRPr lang="en-GB" noProof="0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 err="1"/>
              <a:t>Tittel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presentasjon</a:t>
            </a:r>
            <a:endParaRPr lang="en-GB" noProof="0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03D8D-F27D-49CA-A299-3589FD585F6D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86075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318549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 til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noProof="0"/>
              <a:t>Klikk for å redigere tittelstil</a:t>
            </a:r>
            <a:endParaRPr lang="en-GB" noProof="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288000" y="1825832"/>
            <a:ext cx="5136000" cy="3979433"/>
          </a:xfrm>
        </p:spPr>
        <p:txBody>
          <a:bodyPr/>
          <a:lstStyle/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  <a:endParaRPr lang="en-GB" noProof="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noProof="0"/>
              <a:t>Norwegian University of Life Sciences</a:t>
            </a:r>
            <a:endParaRPr lang="en-GB" noProof="0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 err="1"/>
              <a:t>Tittel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presentasjon</a:t>
            </a:r>
            <a:endParaRPr lang="en-GB" noProof="0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03D8D-F27D-49CA-A299-3589FD585F6D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0" name="Plassholder for bilde 9"/>
          <p:cNvSpPr>
            <a:spLocks noGrp="1"/>
          </p:cNvSpPr>
          <p:nvPr>
            <p:ph type="pic" sz="quarter" idx="13"/>
          </p:nvPr>
        </p:nvSpPr>
        <p:spPr>
          <a:xfrm>
            <a:off x="767999" y="1922400"/>
            <a:ext cx="5160000" cy="4129200"/>
          </a:xfrm>
          <a:noFill/>
        </p:spPr>
        <p:txBody>
          <a:bodyPr tIns="2160000"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nb-NO" noProof="0"/>
              <a:t>Klikk ikonet for å legge til et bilde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25655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 til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noProof="0"/>
              <a:t>Klikk for å redigere tittelstil</a:t>
            </a:r>
            <a:endParaRPr lang="en-GB" noProof="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768000" y="1825832"/>
            <a:ext cx="5136000" cy="3979433"/>
          </a:xfrm>
        </p:spPr>
        <p:txBody>
          <a:bodyPr/>
          <a:lstStyle/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  <a:endParaRPr lang="en-GB" noProof="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noProof="0"/>
              <a:t>Norwegian University of Life Sciences</a:t>
            </a:r>
            <a:endParaRPr lang="en-GB" noProof="0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 err="1"/>
              <a:t>Tittel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presentasjon</a:t>
            </a:r>
            <a:endParaRPr lang="en-GB" noProof="0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03D8D-F27D-49CA-A299-3589FD585F6D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0" name="Plassholder for bilde 9"/>
          <p:cNvSpPr>
            <a:spLocks noGrp="1"/>
          </p:cNvSpPr>
          <p:nvPr>
            <p:ph type="pic" sz="quarter" idx="13"/>
          </p:nvPr>
        </p:nvSpPr>
        <p:spPr>
          <a:xfrm>
            <a:off x="6288021" y="1922400"/>
            <a:ext cx="5160000" cy="4129200"/>
          </a:xfrm>
          <a:noFill/>
        </p:spPr>
        <p:txBody>
          <a:bodyPr tIns="2160000" bIns="0"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nb-NO" noProof="0"/>
              <a:t>Klikk ikonet for å legge til et bilde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613589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vileslide med farge og bilde">
    <p:bg>
      <p:bgPr>
        <a:solidFill>
          <a:srgbClr val="009D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96512"/>
            <a:ext cx="12192000" cy="2761488"/>
          </a:xfrm>
          <a:prstGeom prst="rect">
            <a:avLst/>
          </a:prstGeom>
        </p:spPr>
      </p:pic>
      <p:sp>
        <p:nvSpPr>
          <p:cNvPr id="6" name="Tittel 1"/>
          <p:cNvSpPr>
            <a:spLocks noGrp="1"/>
          </p:cNvSpPr>
          <p:nvPr>
            <p:ph type="ctrTitle"/>
          </p:nvPr>
        </p:nvSpPr>
        <p:spPr>
          <a:xfrm>
            <a:off x="768000" y="2617200"/>
            <a:ext cx="10656000" cy="738664"/>
          </a:xfrm>
        </p:spPr>
        <p:txBody>
          <a:bodyPr anchor="b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b-NO" noProof="0"/>
              <a:t>Klikk for å redigere tittelstil</a:t>
            </a:r>
            <a:endParaRPr lang="en-GB" noProof="0" dirty="0"/>
          </a:p>
        </p:txBody>
      </p:sp>
      <p:sp>
        <p:nvSpPr>
          <p:cNvPr id="7" name="Undertittel 2"/>
          <p:cNvSpPr>
            <a:spLocks noGrp="1"/>
          </p:cNvSpPr>
          <p:nvPr>
            <p:ph type="subTitle" idx="1"/>
          </p:nvPr>
        </p:nvSpPr>
        <p:spPr>
          <a:xfrm>
            <a:off x="768000" y="3502800"/>
            <a:ext cx="10656000" cy="246221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noProof="0"/>
              <a:t>Klikk for å redigere undertittelstil i malen</a:t>
            </a:r>
            <a:endParaRPr lang="en-GB" noProof="0" dirty="0"/>
          </a:p>
        </p:txBody>
      </p:sp>
      <p:pic>
        <p:nvPicPr>
          <p:cNvPr id="10" name="Picture 2" descr="Z:\NMBU\NMBU_symbol_1000prosent_av_18mm_RGB_hvit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7358" y="390436"/>
            <a:ext cx="902117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468211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vileslide med tekst og bil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ssholder for bilde 11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0"/>
          </a:xfrm>
          <a:solidFill>
            <a:schemeClr val="bg1">
              <a:lumMod val="75000"/>
            </a:schemeClr>
          </a:solidFill>
        </p:spPr>
        <p:txBody>
          <a:bodyPr tIns="3600000"/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nb-NO" noProof="0"/>
              <a:t>Klikk ikonet for å legge til et bilde</a:t>
            </a:r>
            <a:endParaRPr lang="en-GB" noProof="0" dirty="0"/>
          </a:p>
        </p:txBody>
      </p:sp>
      <p:sp>
        <p:nvSpPr>
          <p:cNvPr id="7" name="Plassholder for tekst 6"/>
          <p:cNvSpPr>
            <a:spLocks noGrp="1"/>
          </p:cNvSpPr>
          <p:nvPr>
            <p:ph type="body" sz="quarter" idx="10" hasCustomPrompt="1"/>
          </p:nvPr>
        </p:nvSpPr>
        <p:spPr>
          <a:xfrm>
            <a:off x="10627200" y="392400"/>
            <a:ext cx="902400" cy="5400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.</a:t>
            </a:r>
          </a:p>
        </p:txBody>
      </p:sp>
      <p:sp>
        <p:nvSpPr>
          <p:cNvPr id="10" name="Plassholder for tekst 6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4096800"/>
            <a:ext cx="12192000" cy="27612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.</a:t>
            </a:r>
          </a:p>
        </p:txBody>
      </p:sp>
      <p:sp>
        <p:nvSpPr>
          <p:cNvPr id="8" name="Tittel 1"/>
          <p:cNvSpPr>
            <a:spLocks noGrp="1"/>
          </p:cNvSpPr>
          <p:nvPr>
            <p:ph type="ctrTitle"/>
          </p:nvPr>
        </p:nvSpPr>
        <p:spPr>
          <a:xfrm>
            <a:off x="768000" y="2617200"/>
            <a:ext cx="10656000" cy="738664"/>
          </a:xfrm>
        </p:spPr>
        <p:txBody>
          <a:bodyPr anchor="b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b-NO" noProof="0"/>
              <a:t>Klikk for å redigere tittelstil</a:t>
            </a:r>
            <a:endParaRPr lang="en-GB" noProof="0" dirty="0"/>
          </a:p>
        </p:txBody>
      </p:sp>
      <p:sp>
        <p:nvSpPr>
          <p:cNvPr id="9" name="Undertittel 2"/>
          <p:cNvSpPr>
            <a:spLocks noGrp="1"/>
          </p:cNvSpPr>
          <p:nvPr>
            <p:ph type="subTitle" idx="1"/>
          </p:nvPr>
        </p:nvSpPr>
        <p:spPr>
          <a:xfrm>
            <a:off x="768000" y="3502800"/>
            <a:ext cx="10656000" cy="246221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noProof="0"/>
              <a:t>Klikk for å redigere undertittelstil i malen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8135710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noProof="0"/>
              <a:t>Klikk for å redigere tittelstil</a:t>
            </a:r>
            <a:endParaRPr lang="en-GB" noProof="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noProof="0"/>
              <a:t>Norwegian University of Life Sciences</a:t>
            </a:r>
            <a:endParaRPr lang="en-GB" noProof="0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 err="1"/>
              <a:t>Tittel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presentasjon</a:t>
            </a:r>
            <a:endParaRPr lang="en-GB" noProof="0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03D8D-F27D-49CA-A299-3589FD585F6D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9" name="Plassholder for bilde 7"/>
          <p:cNvSpPr>
            <a:spLocks noGrp="1"/>
          </p:cNvSpPr>
          <p:nvPr>
            <p:ph type="pic" sz="quarter" idx="13"/>
          </p:nvPr>
        </p:nvSpPr>
        <p:spPr>
          <a:xfrm>
            <a:off x="768000" y="1920874"/>
            <a:ext cx="10656000" cy="4127501"/>
          </a:xfrm>
          <a:noFill/>
        </p:spPr>
        <p:txBody>
          <a:bodyPr tIns="2160000"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nb-NO" noProof="0"/>
              <a:t>Klikk ikonet for å legge til et bilde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684632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stes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NMBU\nmbu_ppt_sisteside_grafikk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20874"/>
            <a:ext cx="12192000" cy="4937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Z:\NMBU\NMBU_symbol_1000prosent_av_18mm_RGB_hvit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7358" y="390436"/>
            <a:ext cx="902117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358894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noProof="0"/>
              <a:t>Klikk for å redigere tittelstil</a:t>
            </a:r>
            <a:endParaRPr lang="en-GB" noProof="0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772471" y="1844825"/>
            <a:ext cx="5059059" cy="3960440"/>
          </a:xfrm>
        </p:spPr>
        <p:txBody>
          <a:bodyPr/>
          <a:lstStyle>
            <a:lvl1pPr marL="198000" marR="0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800"/>
            </a:lvl1pPr>
            <a:lvl2pPr marL="666000" marR="0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 sz="2400"/>
            </a:lvl2pPr>
            <a:lvl3pPr marL="1134000" marR="0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000"/>
            </a:lvl3pPr>
            <a:lvl4pPr marL="1600200" marR="0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 sz="1800"/>
            </a:lvl4pPr>
            <a:lvl5pPr marL="2052000" marR="0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198000" marR="0" lvl="0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Klikk for å redigere tekststiler i malen</a:t>
            </a:r>
          </a:p>
          <a:p>
            <a:pPr marL="198000" marR="0" lvl="1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Andre nivå</a:t>
            </a:r>
          </a:p>
          <a:p>
            <a:pPr marL="198000" marR="0" lvl="2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Tredje nivå</a:t>
            </a:r>
          </a:p>
          <a:p>
            <a:pPr marL="198000" marR="0" lvl="3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Fjerde nivå</a:t>
            </a:r>
          </a:p>
          <a:p>
            <a:pPr marL="198000" marR="0" lvl="4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Femte nivå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360471" y="1844825"/>
            <a:ext cx="5059059" cy="3960440"/>
          </a:xfrm>
        </p:spPr>
        <p:txBody>
          <a:bodyPr/>
          <a:lstStyle>
            <a:lvl1pPr marL="198000" marR="0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800"/>
            </a:lvl1pPr>
            <a:lvl2pPr marL="666000" marR="0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 sz="2400"/>
            </a:lvl2pPr>
            <a:lvl3pPr marL="1134000" marR="0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000"/>
            </a:lvl3pPr>
            <a:lvl4pPr marL="1600200" marR="0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 sz="1800"/>
            </a:lvl4pPr>
            <a:lvl5pPr marL="2052000" marR="0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198000" marR="0" lvl="0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Klikk for å redigere tekststiler i malen</a:t>
            </a:r>
          </a:p>
          <a:p>
            <a:pPr marL="198000" marR="0" lvl="1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Andre nivå</a:t>
            </a:r>
          </a:p>
          <a:p>
            <a:pPr marL="198000" marR="0" lvl="2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Tredje nivå</a:t>
            </a:r>
          </a:p>
          <a:p>
            <a:pPr marL="198000" marR="0" lvl="3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Fjerde nivå</a:t>
            </a:r>
          </a:p>
          <a:p>
            <a:pPr marL="198000" marR="0" lvl="4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Femte nivå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noProof="0"/>
              <a:t>Norwegian University of Life Sciences</a:t>
            </a:r>
            <a:endParaRPr lang="en-GB" noProof="0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 err="1"/>
              <a:t>Tittel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presentasjon</a:t>
            </a:r>
            <a:endParaRPr lang="en-GB" noProof="0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03D8D-F27D-49CA-A299-3589FD585F6D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7551242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noProof="0"/>
              <a:t>Klikk for å redigere tittelstil</a:t>
            </a:r>
            <a:endParaRPr lang="en-GB" noProof="0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67816" y="1592719"/>
            <a:ext cx="5076899" cy="738664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noProof="0"/>
              <a:t>Klikk for å redigere tekststiler i malen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351583" y="1592719"/>
            <a:ext cx="5077252" cy="738664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noProof="0"/>
              <a:t>Klikk for å redigere tekststiler i malen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noProof="0"/>
              <a:t>Norwegian University of Life Sciences</a:t>
            </a:r>
            <a:endParaRPr lang="en-GB" noProof="0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 err="1"/>
              <a:t>Tittel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presentasjon</a:t>
            </a:r>
            <a:endParaRPr lang="en-GB" noProof="0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03D8D-F27D-49CA-A299-3589FD585F6D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2" name="Plassholder for innhold 2"/>
          <p:cNvSpPr>
            <a:spLocks noGrp="1"/>
          </p:cNvSpPr>
          <p:nvPr>
            <p:ph sz="half" idx="13"/>
          </p:nvPr>
        </p:nvSpPr>
        <p:spPr>
          <a:xfrm>
            <a:off x="772471" y="2348880"/>
            <a:ext cx="5059059" cy="3456384"/>
          </a:xfrm>
        </p:spPr>
        <p:txBody>
          <a:bodyPr/>
          <a:lstStyle>
            <a:lvl1pPr marL="198000" marR="0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800"/>
            </a:lvl1pPr>
            <a:lvl2pPr marL="666000" marR="0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 sz="2400"/>
            </a:lvl2pPr>
            <a:lvl3pPr marL="1134000" marR="0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000"/>
            </a:lvl3pPr>
            <a:lvl4pPr marL="1600200" marR="0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 sz="1800"/>
            </a:lvl4pPr>
            <a:lvl5pPr marL="2052000" marR="0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198000" marR="0" lvl="0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Klikk for å redigere tekststiler i malen</a:t>
            </a:r>
          </a:p>
          <a:p>
            <a:pPr marL="198000" marR="0" lvl="1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Andre nivå</a:t>
            </a:r>
          </a:p>
          <a:p>
            <a:pPr marL="198000" marR="0" lvl="2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Tredje nivå</a:t>
            </a:r>
          </a:p>
          <a:p>
            <a:pPr marL="198000" marR="0" lvl="3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Fjerde nivå</a:t>
            </a:r>
          </a:p>
          <a:p>
            <a:pPr marL="198000" marR="0" lvl="4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Femte nivå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3" name="Plassholder for innhold 3"/>
          <p:cNvSpPr>
            <a:spLocks noGrp="1"/>
          </p:cNvSpPr>
          <p:nvPr>
            <p:ph sz="half" idx="2"/>
          </p:nvPr>
        </p:nvSpPr>
        <p:spPr>
          <a:xfrm>
            <a:off x="6360471" y="2348880"/>
            <a:ext cx="5059059" cy="3456384"/>
          </a:xfrm>
        </p:spPr>
        <p:txBody>
          <a:bodyPr/>
          <a:lstStyle>
            <a:lvl1pPr marL="198000" marR="0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800"/>
            </a:lvl1pPr>
            <a:lvl2pPr marL="666000" marR="0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 sz="2400"/>
            </a:lvl2pPr>
            <a:lvl3pPr marL="1134000" marR="0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000"/>
            </a:lvl3pPr>
            <a:lvl4pPr marL="1600200" marR="0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 sz="1800"/>
            </a:lvl4pPr>
            <a:lvl5pPr marL="2052000" marR="0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198000" marR="0" lvl="0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Klikk for å redigere tekststiler i malen</a:t>
            </a:r>
          </a:p>
          <a:p>
            <a:pPr marL="198000" marR="0" lvl="1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Andre nivå</a:t>
            </a:r>
          </a:p>
          <a:p>
            <a:pPr marL="198000" marR="0" lvl="2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Tredje nivå</a:t>
            </a:r>
          </a:p>
          <a:p>
            <a:pPr marL="198000" marR="0" lvl="3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Fjerde nivå</a:t>
            </a:r>
          </a:p>
          <a:p>
            <a:pPr marL="198000" marR="0" lvl="4" indent="-19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Femte nivå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8182897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noProof="0"/>
              <a:t>Klikk for å redigere tittelstil</a:t>
            </a:r>
            <a:endParaRPr lang="en-GB" noProof="0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noProof="0"/>
              <a:t>Norwegian University of Life Sciences</a:t>
            </a:r>
            <a:endParaRPr lang="en-GB" noProof="0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 err="1"/>
              <a:t>Tittel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presentasjon</a:t>
            </a:r>
            <a:endParaRPr lang="en-GB" noProof="0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03D8D-F27D-49CA-A299-3589FD585F6D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63220503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noProof="0"/>
              <a:t>Norwegian University of Life Sciences</a:t>
            </a:r>
            <a:endParaRPr lang="en-GB" noProof="0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 err="1"/>
              <a:t>Tittel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presentasjon</a:t>
            </a:r>
            <a:endParaRPr lang="en-GB" noProof="0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03D8D-F27D-49CA-A299-3589FD585F6D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07763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3386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61315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609600" y="273600"/>
            <a:ext cx="1097232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6583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09600" y="3682080"/>
            <a:ext cx="53544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23474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232320" y="3682080"/>
            <a:ext cx="53544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56868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09600" y="3682080"/>
            <a:ext cx="1097232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31352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w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image" Target="../media/image4.wmf"/><Relationship Id="rId2" Type="http://schemas.openxmlformats.org/officeDocument/2006/relationships/slideLayout" Target="../slideLayouts/slideLayout26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D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1"/>
          <p:cNvSpPr/>
          <p:nvPr/>
        </p:nvSpPr>
        <p:spPr>
          <a:xfrm>
            <a:off x="768000" y="6282000"/>
            <a:ext cx="10670400" cy="360"/>
          </a:xfrm>
          <a:prstGeom prst="line">
            <a:avLst/>
          </a:prstGeom>
          <a:ln w="1260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" name="Picture 2"/>
          <p:cNvPicPr/>
          <p:nvPr/>
        </p:nvPicPr>
        <p:blipFill>
          <a:blip r:embed="rId14"/>
          <a:stretch/>
        </p:blipFill>
        <p:spPr>
          <a:xfrm>
            <a:off x="10627200" y="389520"/>
            <a:ext cx="900480" cy="539280"/>
          </a:xfrm>
          <a:prstGeom prst="rect">
            <a:avLst/>
          </a:prstGeom>
          <a:ln>
            <a:noFill/>
          </a:ln>
        </p:spPr>
      </p:pic>
      <p:sp>
        <p:nvSpPr>
          <p:cNvPr id="2" name="Line 2"/>
          <p:cNvSpPr/>
          <p:nvPr/>
        </p:nvSpPr>
        <p:spPr>
          <a:xfrm>
            <a:off x="768000" y="6282000"/>
            <a:ext cx="10670400" cy="360"/>
          </a:xfrm>
          <a:prstGeom prst="line">
            <a:avLst/>
          </a:prstGeom>
          <a:ln w="1260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3" name="Picture 2"/>
          <p:cNvPicPr/>
          <p:nvPr/>
        </p:nvPicPr>
        <p:blipFill>
          <a:blip r:embed="rId15"/>
          <a:stretch/>
        </p:blipFill>
        <p:spPr>
          <a:xfrm>
            <a:off x="10627200" y="390600"/>
            <a:ext cx="900960" cy="539280"/>
          </a:xfrm>
          <a:prstGeom prst="rect">
            <a:avLst/>
          </a:prstGeom>
          <a:ln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nb-NO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nb-NO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nb-NO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nb-NO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nb-NO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nb-NO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nb-NO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nb-NO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  <p:extLst>
      <p:ext uri="{BB962C8B-B14F-4D97-AF65-F5344CB8AC3E}">
        <p14:creationId xmlns:p14="http://schemas.microsoft.com/office/powerpoint/2010/main" val="149733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2000" indent="-324000" algn="l" defTabSz="914400" rtl="0" eaLnBrk="1" latinLnBrk="0" hangingPunct="1">
        <a:lnSpc>
          <a:spcPct val="90000"/>
        </a:lnSpc>
        <a:spcBef>
          <a:spcPts val="1000"/>
        </a:spcBef>
        <a:buClr>
          <a:srgbClr val="000000"/>
        </a:buClr>
        <a:buSzPct val="45000"/>
        <a:buFont typeface="Wingdings" charset="2"/>
        <a:buChar char="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Line 1"/>
          <p:cNvSpPr/>
          <p:nvPr/>
        </p:nvSpPr>
        <p:spPr>
          <a:xfrm>
            <a:off x="768000" y="6282000"/>
            <a:ext cx="10670400" cy="360"/>
          </a:xfrm>
          <a:prstGeom prst="line">
            <a:avLst/>
          </a:prstGeom>
          <a:ln w="1260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1" name="Picture 2"/>
          <p:cNvPicPr/>
          <p:nvPr/>
        </p:nvPicPr>
        <p:blipFill>
          <a:blip r:embed="rId14"/>
          <a:stretch/>
        </p:blipFill>
        <p:spPr>
          <a:xfrm>
            <a:off x="10627200" y="389520"/>
            <a:ext cx="900480" cy="539280"/>
          </a:xfrm>
          <a:prstGeom prst="rect">
            <a:avLst/>
          </a:prstGeom>
          <a:ln>
            <a:noFill/>
          </a:ln>
        </p:spPr>
      </p:pic>
      <p:sp>
        <p:nvSpPr>
          <p:cNvPr id="42" name="PlaceHolder 2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nb-NO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nb-NO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nb-NO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nb-NO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nb-NO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nb-NO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nb-NO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nb-NO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  <p:extLst>
      <p:ext uri="{BB962C8B-B14F-4D97-AF65-F5344CB8AC3E}">
        <p14:creationId xmlns:p14="http://schemas.microsoft.com/office/powerpoint/2010/main" val="1113797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2000" indent="-324000" algn="l" defTabSz="914400" rtl="0" eaLnBrk="1" latinLnBrk="0" hangingPunct="1">
        <a:lnSpc>
          <a:spcPct val="90000"/>
        </a:lnSpc>
        <a:spcBef>
          <a:spcPts val="1000"/>
        </a:spcBef>
        <a:buClr>
          <a:srgbClr val="000000"/>
        </a:buClr>
        <a:buSzPct val="45000"/>
        <a:buFont typeface="Wingdings" charset="2"/>
        <a:buChar char="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768000" y="932072"/>
            <a:ext cx="9091357" cy="615553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/>
          <a:p>
            <a:r>
              <a:rPr lang="en-GB" noProof="0" dirty="0" err="1"/>
              <a:t>Klikk</a:t>
            </a:r>
            <a:r>
              <a:rPr lang="en-GB" noProof="0" dirty="0"/>
              <a:t> for å </a:t>
            </a:r>
            <a:r>
              <a:rPr lang="en-GB" noProof="0" dirty="0" err="1"/>
              <a:t>redigere</a:t>
            </a:r>
            <a:r>
              <a:rPr lang="en-GB" noProof="0" dirty="0"/>
              <a:t> </a:t>
            </a:r>
            <a:r>
              <a:rPr lang="en-GB" noProof="0" dirty="0" err="1"/>
              <a:t>tittelstil</a:t>
            </a:r>
            <a:endParaRPr lang="en-GB" noProof="0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68000" y="1825832"/>
            <a:ext cx="10656000" cy="3979433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lvl="0"/>
            <a:r>
              <a:rPr lang="en-GB" noProof="0" dirty="0" err="1"/>
              <a:t>Klikk</a:t>
            </a:r>
            <a:r>
              <a:rPr lang="en-GB" noProof="0" dirty="0"/>
              <a:t> for å </a:t>
            </a:r>
            <a:r>
              <a:rPr lang="en-GB" noProof="0" dirty="0" err="1"/>
              <a:t>redigere</a:t>
            </a:r>
            <a:r>
              <a:rPr lang="en-GB" noProof="0" dirty="0"/>
              <a:t> </a:t>
            </a:r>
            <a:r>
              <a:rPr lang="en-GB" noProof="0" dirty="0" err="1"/>
              <a:t>tekststiler</a:t>
            </a:r>
            <a:r>
              <a:rPr lang="en-GB" noProof="0" dirty="0"/>
              <a:t> </a:t>
            </a:r>
            <a:r>
              <a:rPr lang="en-GB" noProof="0" dirty="0" err="1"/>
              <a:t>i</a:t>
            </a:r>
            <a:r>
              <a:rPr lang="en-GB" noProof="0" dirty="0"/>
              <a:t> </a:t>
            </a:r>
            <a:r>
              <a:rPr lang="en-GB" noProof="0" dirty="0" err="1"/>
              <a:t>malen</a:t>
            </a:r>
            <a:endParaRPr lang="en-GB" noProof="0" dirty="0"/>
          </a:p>
          <a:p>
            <a:pPr lvl="1"/>
            <a:r>
              <a:rPr lang="en-GB" noProof="0" dirty="0"/>
              <a:t>Andre </a:t>
            </a:r>
            <a:r>
              <a:rPr lang="en-GB" noProof="0" dirty="0" err="1"/>
              <a:t>nivå</a:t>
            </a:r>
            <a:endParaRPr lang="en-GB" noProof="0" dirty="0"/>
          </a:p>
          <a:p>
            <a:pPr lvl="2"/>
            <a:r>
              <a:rPr lang="en-GB" noProof="0" dirty="0" err="1"/>
              <a:t>Tredje</a:t>
            </a:r>
            <a:r>
              <a:rPr lang="en-GB" noProof="0" dirty="0"/>
              <a:t> </a:t>
            </a:r>
            <a:r>
              <a:rPr lang="en-GB" noProof="0" dirty="0" err="1"/>
              <a:t>nivå</a:t>
            </a:r>
            <a:endParaRPr lang="en-GB" noProof="0" dirty="0"/>
          </a:p>
          <a:p>
            <a:pPr lvl="3"/>
            <a:r>
              <a:rPr lang="en-GB" noProof="0" dirty="0" err="1"/>
              <a:t>Fjerde</a:t>
            </a:r>
            <a:r>
              <a:rPr lang="en-GB" noProof="0" dirty="0"/>
              <a:t> </a:t>
            </a:r>
            <a:r>
              <a:rPr lang="en-GB" noProof="0" dirty="0" err="1"/>
              <a:t>nivå</a:t>
            </a:r>
            <a:endParaRPr lang="en-GB" noProof="0" dirty="0"/>
          </a:p>
          <a:p>
            <a:pPr lvl="4"/>
            <a:r>
              <a:rPr lang="en-GB" noProof="0" dirty="0" err="1"/>
              <a:t>Femte</a:t>
            </a:r>
            <a:r>
              <a:rPr lang="en-GB" noProof="0" dirty="0"/>
              <a:t> </a:t>
            </a:r>
            <a:r>
              <a:rPr lang="en-GB" noProof="0" dirty="0" err="1"/>
              <a:t>nivå</a:t>
            </a:r>
            <a:endParaRPr lang="en-GB" noProof="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7137600" y="6372140"/>
            <a:ext cx="385494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 b="0">
                <a:solidFill>
                  <a:srgbClr val="009D7F"/>
                </a:solidFill>
              </a:defRPr>
            </a:lvl1pPr>
          </a:lstStyle>
          <a:p>
            <a:r>
              <a:rPr lang="nb-NO" noProof="0"/>
              <a:t>Norwegian University of Life Sciences</a:t>
            </a:r>
            <a:endParaRPr lang="en-GB" noProof="0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768000" y="6372140"/>
            <a:ext cx="63440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 b="0">
                <a:solidFill>
                  <a:srgbClr val="009D7F"/>
                </a:solidFill>
              </a:defRPr>
            </a:lvl1pPr>
          </a:lstStyle>
          <a:p>
            <a:r>
              <a:rPr lang="en-GB" noProof="0" dirty="0" err="1"/>
              <a:t>Tittel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presentasjon</a:t>
            </a:r>
            <a:endParaRPr lang="en-GB" noProof="0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1026165" y="6372140"/>
            <a:ext cx="397835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 b="0">
                <a:solidFill>
                  <a:srgbClr val="009D7F"/>
                </a:solidFill>
              </a:defRPr>
            </a:lvl1pPr>
          </a:lstStyle>
          <a:p>
            <a:fld id="{76503D8D-F27D-49CA-A299-3589FD585F6D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cxnSp>
        <p:nvCxnSpPr>
          <p:cNvPr id="13" name="Rett linje 12"/>
          <p:cNvCxnSpPr/>
          <p:nvPr/>
        </p:nvCxnSpPr>
        <p:spPr>
          <a:xfrm>
            <a:off x="768000" y="6282000"/>
            <a:ext cx="10670400" cy="0"/>
          </a:xfrm>
          <a:prstGeom prst="line">
            <a:avLst/>
          </a:prstGeom>
          <a:ln w="12700">
            <a:solidFill>
              <a:srgbClr val="009D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C:\Users\Morten\Downloads\NMBU_symbol_1000prosent_av_18mm_RGB.wmf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7358" y="389642"/>
            <a:ext cx="901676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5724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rgbClr val="009D7F"/>
          </a:solidFill>
          <a:latin typeface="+mj-lt"/>
          <a:ea typeface="+mj-ea"/>
          <a:cs typeface="+mj-cs"/>
        </a:defRPr>
      </a:lvl1pPr>
    </p:titleStyle>
    <p:bodyStyle>
      <a:lvl1pPr marL="198000" indent="-1980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1980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4000" indent="-1980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1980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2000" indent="-1980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6877200" y="6372000"/>
            <a:ext cx="2890440" cy="15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r>
              <a:rPr lang="nb-NO" sz="1000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Norwegian University of Life Sciences</a:t>
            </a:r>
            <a:endParaRPr lang="nb-NO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19" name="CustomShape 2"/>
          <p:cNvSpPr/>
          <p:nvPr/>
        </p:nvSpPr>
        <p:spPr>
          <a:xfrm>
            <a:off x="9793560" y="6372000"/>
            <a:ext cx="297720" cy="15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r"/>
            <a:fld id="{5BAC22CE-E899-4058-8405-78490203DD1B}" type="slidenum">
              <a:rPr lang="nb-NO" sz="1000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pPr algn="r"/>
              <a:t>1</a:t>
            </a:fld>
            <a:endParaRPr lang="nb-NO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20" name="CustomShape 3"/>
          <p:cNvSpPr/>
          <p:nvPr/>
        </p:nvSpPr>
        <p:spPr>
          <a:xfrm>
            <a:off x="2100000" y="4500570"/>
            <a:ext cx="7991280" cy="108867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r>
              <a:rPr lang="en-US" sz="2400" b="1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aramond" panose="02020404030301010803" pitchFamily="18" charset="0"/>
              </a:rPr>
              <a:t>Kevin R. Kaushal</a:t>
            </a:r>
          </a:p>
          <a:p>
            <a:r>
              <a:rPr lang="en-US" sz="2400" b="1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aramond" panose="02020404030301010803" pitchFamily="18" charset="0"/>
              </a:rPr>
              <a:t>PhD candidate in Energy and Environmental Economics</a:t>
            </a:r>
          </a:p>
          <a:p>
            <a:r>
              <a:rPr lang="nb-NO" sz="2400" b="1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aramond" panose="02020404030301010803" pitchFamily="18" charset="0"/>
              </a:rPr>
              <a:t>Norwegian </a:t>
            </a:r>
            <a:r>
              <a:rPr lang="en-US" sz="2400" b="1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aramond" panose="02020404030301010803" pitchFamily="18" charset="0"/>
              </a:rPr>
              <a:t>University of </a:t>
            </a:r>
            <a:r>
              <a:rPr lang="nb-NO" sz="2400" b="1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aramond" panose="02020404030301010803" pitchFamily="18" charset="0"/>
              </a:rPr>
              <a:t>Life Sciences</a:t>
            </a:r>
            <a:endParaRPr lang="en-US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aramond" panose="02020404030301010803" pitchFamily="18" charset="0"/>
            </a:endParaRPr>
          </a:p>
          <a:p>
            <a:r>
              <a:rPr lang="en-US" sz="2400" b="1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aramond" panose="02020404030301010803" pitchFamily="18" charset="0"/>
              </a:rPr>
              <a:t>School of Economics and Business</a:t>
            </a:r>
            <a:endParaRPr lang="en-US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aramond" panose="02020404030301010803" pitchFamily="18" charset="0"/>
            </a:endParaRPr>
          </a:p>
          <a:p>
            <a:endParaRPr lang="nb-NO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aramond" panose="02020404030301010803" pitchFamily="18" charset="0"/>
            </a:endParaRPr>
          </a:p>
        </p:txBody>
      </p:sp>
      <p:sp>
        <p:nvSpPr>
          <p:cNvPr id="121" name="CustomShape 4"/>
          <p:cNvSpPr/>
          <p:nvPr/>
        </p:nvSpPr>
        <p:spPr>
          <a:xfrm>
            <a:off x="1809720" y="2786058"/>
            <a:ext cx="8398896" cy="45794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ctr"/>
            <a:r>
              <a:rPr lang="en-US" sz="2800" b="1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aramond" panose="02020404030301010803" pitchFamily="18" charset="0"/>
              </a:rPr>
              <a:t>Unilateral Policy Design against Carbon Leakage</a:t>
            </a:r>
            <a:endParaRPr lang="en-US" sz="20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aramond" panose="02020404030301010803" pitchFamily="18" charset="0"/>
            </a:endParaRPr>
          </a:p>
          <a:p>
            <a:pPr algn="ctr"/>
            <a:r>
              <a:rPr lang="en-US" sz="2800" i="1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aramond" panose="02020404030301010803" pitchFamily="18" charset="0"/>
              </a:rPr>
              <a:t>(w/ Professor Knut Einar </a:t>
            </a:r>
            <a:r>
              <a:rPr lang="en-US" sz="2800" i="1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aramond" panose="02020404030301010803" pitchFamily="18" charset="0"/>
              </a:rPr>
              <a:t>Rosendahl</a:t>
            </a:r>
            <a:r>
              <a:rPr lang="en-US" sz="2800" i="1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aramond" panose="02020404030301010803" pitchFamily="18" charset="0"/>
              </a:rPr>
              <a:t> )</a:t>
            </a:r>
            <a:endParaRPr lang="en-US" sz="20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87632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2076044" y="484629"/>
            <a:ext cx="6817680" cy="43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r>
              <a:rPr lang="en-US" sz="2800" spc="-1" dirty="0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  <a:latin typeface="Garamond" panose="02020404030301010803" pitchFamily="18" charset="0"/>
              </a:rPr>
              <a:t>Concluding Remarks</a:t>
            </a:r>
          </a:p>
        </p:txBody>
      </p:sp>
      <p:sp>
        <p:nvSpPr>
          <p:cNvPr id="123" name="CustomShape 2"/>
          <p:cNvSpPr/>
          <p:nvPr/>
        </p:nvSpPr>
        <p:spPr>
          <a:xfrm>
            <a:off x="2100000" y="1560000"/>
            <a:ext cx="7991280" cy="3978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198000" lvl="1" indent="-197280">
              <a:lnSpc>
                <a:spcPct val="150000"/>
              </a:lnSpc>
              <a:buClr>
                <a:srgbClr val="000000"/>
              </a:buClr>
              <a:buFont typeface="Arial"/>
              <a:buChar char="•"/>
            </a:pP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24" name="CustomShape 3"/>
          <p:cNvSpPr/>
          <p:nvPr/>
        </p:nvSpPr>
        <p:spPr>
          <a:xfrm>
            <a:off x="6877200" y="6372000"/>
            <a:ext cx="2890440" cy="15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r>
              <a:rPr lang="nb-NO" sz="1000" spc="-1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</a:rPr>
              <a:t>Norwegian University of Life Sciences</a:t>
            </a:r>
            <a:endParaRPr lang="nb-NO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25" name="CustomShape 4"/>
          <p:cNvSpPr/>
          <p:nvPr/>
        </p:nvSpPr>
        <p:spPr>
          <a:xfrm>
            <a:off x="9793560" y="6372000"/>
            <a:ext cx="297720" cy="15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r"/>
            <a:fld id="{8E6B4D80-77E8-470C-855D-117EE846A063}" type="slidenum">
              <a:rPr lang="nb-NO" sz="1000" spc="-1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</a:rPr>
              <a:pPr algn="r"/>
              <a:t>10</a:t>
            </a:fld>
            <a:endParaRPr lang="nb-NO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1955032" y="786192"/>
            <a:ext cx="8712968" cy="5523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000" dirty="0">
                <a:latin typeface="Garamond" pitchFamily="18" charset="0"/>
              </a:rPr>
              <a:t>Theoretical analysis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latin typeface="Garamond" pitchFamily="18" charset="0"/>
              </a:rPr>
              <a:t>Regional welfare improving effect under certain conditions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latin typeface="Garamond" pitchFamily="18" charset="0"/>
              </a:rPr>
              <a:t>Global welfare effect is unambiguously positive</a:t>
            </a:r>
          </a:p>
          <a:p>
            <a:pPr marL="3429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latin typeface="Garamond" pitchFamily="18" charset="0"/>
              </a:rPr>
              <a:t>Numerical simulation results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latin typeface="Garamond" pitchFamily="18" charset="0"/>
              </a:rPr>
              <a:t>Positive welfare effect in Norway when introducing a consumption tax</a:t>
            </a:r>
          </a:p>
          <a:p>
            <a:pPr lvl="2">
              <a:lnSpc>
                <a:spcPct val="150000"/>
              </a:lnSpc>
            </a:pPr>
            <a:r>
              <a:rPr lang="en-US" sz="1200" dirty="0">
                <a:latin typeface="Garamond" pitchFamily="18" charset="0"/>
              </a:rPr>
              <a:t>Also if other EU/EEA countries introduce a consumption tax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latin typeface="Garamond" pitchFamily="18" charset="0"/>
              </a:rPr>
              <a:t>Positive global welfare effect by introducing a consumption tax in EU/EEA countries</a:t>
            </a:r>
          </a:p>
          <a:p>
            <a:pPr lvl="1">
              <a:lnSpc>
                <a:spcPct val="150000"/>
              </a:lnSpc>
            </a:pPr>
            <a:r>
              <a:rPr lang="nb-NO" sz="1600" dirty="0">
                <a:latin typeface="Garamond" pitchFamily="18" charset="0"/>
              </a:rPr>
              <a:t>R</a:t>
            </a:r>
            <a:r>
              <a:rPr lang="en-US" sz="1600" dirty="0">
                <a:latin typeface="Garamond" pitchFamily="18" charset="0"/>
              </a:rPr>
              <a:t>educed leakage rate and global emission</a:t>
            </a:r>
          </a:p>
          <a:p>
            <a:pPr lvl="1">
              <a:lnSpc>
                <a:spcPct val="150000"/>
              </a:lnSpc>
            </a:pPr>
            <a:endParaRPr lang="en-US" sz="1600" dirty="0">
              <a:latin typeface="Garamond" pitchFamily="18" charset="0"/>
            </a:endParaRPr>
          </a:p>
          <a:p>
            <a:pPr marL="457200" lvl="1" indent="0">
              <a:lnSpc>
                <a:spcPct val="150000"/>
              </a:lnSpc>
              <a:buNone/>
            </a:pPr>
            <a:r>
              <a:rPr lang="en-US" sz="1400" i="1" dirty="0">
                <a:latin typeface="Garamond" pitchFamily="18" charset="0"/>
              </a:rPr>
              <a:t>If the tax is set equal to the output-based allocation factors (“benchmarks”), the administrative cost of adding such a consumption tax will likely be limited (</a:t>
            </a:r>
            <a:r>
              <a:rPr lang="en-US" sz="1400" i="1" dirty="0" err="1">
                <a:latin typeface="Garamond" pitchFamily="18" charset="0"/>
              </a:rPr>
              <a:t>Neuhoff</a:t>
            </a:r>
            <a:r>
              <a:rPr lang="en-US" sz="1400" i="1" dirty="0">
                <a:latin typeface="Garamond" pitchFamily="18" charset="0"/>
              </a:rPr>
              <a:t> et al., 2016a; </a:t>
            </a:r>
            <a:r>
              <a:rPr lang="en-US" sz="1400" i="1" dirty="0" err="1">
                <a:latin typeface="Garamond" pitchFamily="18" charset="0"/>
              </a:rPr>
              <a:t>Ismer</a:t>
            </a:r>
            <a:r>
              <a:rPr lang="en-US" sz="1400" i="1" dirty="0">
                <a:latin typeface="Garamond" pitchFamily="18" charset="0"/>
              </a:rPr>
              <a:t> and </a:t>
            </a:r>
            <a:r>
              <a:rPr lang="en-US" sz="1400" i="1" dirty="0" err="1">
                <a:latin typeface="Garamond" pitchFamily="18" charset="0"/>
              </a:rPr>
              <a:t>Haussner</a:t>
            </a:r>
            <a:r>
              <a:rPr lang="en-US" sz="1400" i="1" dirty="0">
                <a:latin typeface="Garamond" pitchFamily="18" charset="0"/>
              </a:rPr>
              <a:t>, 2016). </a:t>
            </a:r>
            <a:r>
              <a:rPr lang="en-US" sz="1400" i="1" dirty="0" err="1">
                <a:latin typeface="Garamond" pitchFamily="18" charset="0"/>
              </a:rPr>
              <a:t>Böhringer</a:t>
            </a:r>
            <a:r>
              <a:rPr lang="en-US" sz="1400" i="1" dirty="0">
                <a:latin typeface="Garamond" pitchFamily="18" charset="0"/>
              </a:rPr>
              <a:t> et al. (2017) shows that the outcome of this combined policy will be equivalent to a certain variant of border carbon adjustments. Thus, combining output-based allocation with a consumption tax seems like a powerful policy strategy to mitigate carbon leakage, also for individual countries involved in a more extensive emission trading system</a:t>
            </a:r>
          </a:p>
        </p:txBody>
      </p:sp>
    </p:spTree>
    <p:extLst>
      <p:ext uri="{BB962C8B-B14F-4D97-AF65-F5344CB8AC3E}">
        <p14:creationId xmlns:p14="http://schemas.microsoft.com/office/powerpoint/2010/main" val="48275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2076044" y="484629"/>
            <a:ext cx="6817680" cy="43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r>
              <a:rPr lang="en-US" sz="2800" spc="-1" dirty="0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  <a:latin typeface="Garamond" panose="02020404030301010803" pitchFamily="18" charset="0"/>
              </a:rPr>
              <a:t>References</a:t>
            </a:r>
          </a:p>
        </p:txBody>
      </p:sp>
      <p:sp>
        <p:nvSpPr>
          <p:cNvPr id="123" name="CustomShape 2"/>
          <p:cNvSpPr/>
          <p:nvPr/>
        </p:nvSpPr>
        <p:spPr>
          <a:xfrm>
            <a:off x="2100000" y="1560000"/>
            <a:ext cx="7991280" cy="3978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198000" lvl="1" indent="-197280">
              <a:lnSpc>
                <a:spcPct val="150000"/>
              </a:lnSpc>
              <a:buClr>
                <a:srgbClr val="000000"/>
              </a:buClr>
              <a:buFont typeface="Arial"/>
              <a:buChar char="•"/>
            </a:pP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24" name="CustomShape 3"/>
          <p:cNvSpPr/>
          <p:nvPr/>
        </p:nvSpPr>
        <p:spPr>
          <a:xfrm>
            <a:off x="6877200" y="6372000"/>
            <a:ext cx="2890440" cy="15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r>
              <a:rPr lang="nb-NO" sz="1000" spc="-1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</a:rPr>
              <a:t>Norwegian University of Life Sciences</a:t>
            </a:r>
            <a:endParaRPr lang="nb-NO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25" name="CustomShape 4"/>
          <p:cNvSpPr/>
          <p:nvPr/>
        </p:nvSpPr>
        <p:spPr>
          <a:xfrm>
            <a:off x="9793560" y="6372000"/>
            <a:ext cx="297720" cy="15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r"/>
            <a:fld id="{8E6B4D80-77E8-470C-855D-117EE846A063}" type="slidenum">
              <a:rPr lang="nb-NO" sz="1000" spc="-1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</a:rPr>
              <a:pPr algn="r"/>
              <a:t>11</a:t>
            </a:fld>
            <a:endParaRPr lang="nb-NO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551384" y="1052736"/>
            <a:ext cx="10009112" cy="52565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800" dirty="0" err="1">
                <a:latin typeface="Garamond" panose="02020404030301010803" pitchFamily="18" charset="0"/>
              </a:rPr>
              <a:t>Böhringer</a:t>
            </a:r>
            <a:r>
              <a:rPr lang="en-US" sz="1800" dirty="0">
                <a:latin typeface="Garamond" panose="02020404030301010803" pitchFamily="18" charset="0"/>
              </a:rPr>
              <a:t>, C., Lange, A., (2005). On the design of optimal grandfathering schemes for emission allowances, European Economic Review.  49, 2041-2055.</a:t>
            </a:r>
          </a:p>
          <a:p>
            <a:pPr>
              <a:lnSpc>
                <a:spcPct val="150000"/>
              </a:lnSpc>
            </a:pPr>
            <a:r>
              <a:rPr lang="en-US" sz="1800" dirty="0" err="1">
                <a:latin typeface="Garamond" panose="02020404030301010803" pitchFamily="18" charset="0"/>
              </a:rPr>
              <a:t>Böhringer</a:t>
            </a:r>
            <a:r>
              <a:rPr lang="en-US" sz="1800" dirty="0">
                <a:latin typeface="Garamond" panose="02020404030301010803" pitchFamily="18" charset="0"/>
              </a:rPr>
              <a:t>, C., </a:t>
            </a:r>
            <a:r>
              <a:rPr lang="en-US" sz="1800" dirty="0" err="1">
                <a:latin typeface="Garamond" panose="02020404030301010803" pitchFamily="18" charset="0"/>
              </a:rPr>
              <a:t>Rosendahl</a:t>
            </a:r>
            <a:r>
              <a:rPr lang="en-US" sz="1800" dirty="0">
                <a:latin typeface="Garamond" panose="02020404030301010803" pitchFamily="18" charset="0"/>
              </a:rPr>
              <a:t>, K. E., </a:t>
            </a:r>
            <a:r>
              <a:rPr lang="en-US" sz="1800" dirty="0" err="1">
                <a:latin typeface="Garamond" panose="02020404030301010803" pitchFamily="18" charset="0"/>
              </a:rPr>
              <a:t>Storrøsten</a:t>
            </a:r>
            <a:r>
              <a:rPr lang="en-US" sz="1800" dirty="0">
                <a:latin typeface="Garamond" panose="02020404030301010803" pitchFamily="18" charset="0"/>
              </a:rPr>
              <a:t>, H. B. (2017). Robust policies to mitigate carbon leakage, Journal of Public Economics 149: 35–46.</a:t>
            </a:r>
          </a:p>
          <a:p>
            <a:pPr>
              <a:lnSpc>
                <a:spcPct val="150000"/>
              </a:lnSpc>
            </a:pPr>
            <a:r>
              <a:rPr lang="en-US" sz="1800" dirty="0" err="1">
                <a:latin typeface="Garamond" panose="02020404030301010803" pitchFamily="18" charset="0"/>
              </a:rPr>
              <a:t>Ismer</a:t>
            </a:r>
            <a:r>
              <a:rPr lang="en-US" sz="1800" dirty="0">
                <a:latin typeface="Garamond" panose="02020404030301010803" pitchFamily="18" charset="0"/>
              </a:rPr>
              <a:t>, R., </a:t>
            </a:r>
            <a:r>
              <a:rPr lang="en-US" sz="1800" dirty="0" err="1">
                <a:latin typeface="Garamond" panose="02020404030301010803" pitchFamily="18" charset="0"/>
              </a:rPr>
              <a:t>Haussner</a:t>
            </a:r>
            <a:r>
              <a:rPr lang="en-US" sz="1800" dirty="0">
                <a:latin typeface="Garamond" panose="02020404030301010803" pitchFamily="18" charset="0"/>
              </a:rPr>
              <a:t>, M. (2016). Inclusion of Consumption into the EU ETS: The Legal Basis under European Union Law. Review of European Community &amp; International Environmental Law, 25 (1): 69-80.</a:t>
            </a:r>
          </a:p>
          <a:p>
            <a:pPr>
              <a:lnSpc>
                <a:spcPct val="150000"/>
              </a:lnSpc>
            </a:pPr>
            <a:r>
              <a:rPr lang="en-US" sz="1800" dirty="0" err="1">
                <a:latin typeface="Garamond" panose="02020404030301010803" pitchFamily="18" charset="0"/>
              </a:rPr>
              <a:t>Neuhoff</a:t>
            </a:r>
            <a:r>
              <a:rPr lang="en-US" sz="1800" dirty="0">
                <a:latin typeface="Garamond" panose="02020404030301010803" pitchFamily="18" charset="0"/>
              </a:rPr>
              <a:t>, K., </a:t>
            </a:r>
            <a:r>
              <a:rPr lang="en-US" sz="1800" dirty="0" err="1">
                <a:latin typeface="Garamond" panose="02020404030301010803" pitchFamily="18" charset="0"/>
              </a:rPr>
              <a:t>Ismer</a:t>
            </a:r>
            <a:r>
              <a:rPr lang="en-US" sz="1800" dirty="0">
                <a:latin typeface="Garamond" panose="02020404030301010803" pitchFamily="18" charset="0"/>
              </a:rPr>
              <a:t>, R., Acworth, W., </a:t>
            </a:r>
            <a:r>
              <a:rPr lang="en-US" sz="1800" dirty="0" err="1">
                <a:latin typeface="Garamond" panose="02020404030301010803" pitchFamily="18" charset="0"/>
              </a:rPr>
              <a:t>Ancygier</a:t>
            </a:r>
            <a:r>
              <a:rPr lang="en-US" sz="1800" dirty="0">
                <a:latin typeface="Garamond" panose="02020404030301010803" pitchFamily="18" charset="0"/>
              </a:rPr>
              <a:t>, A., Fischer, C., </a:t>
            </a:r>
            <a:r>
              <a:rPr lang="en-US" sz="1800" dirty="0" err="1">
                <a:latin typeface="Garamond" panose="02020404030301010803" pitchFamily="18" charset="0"/>
              </a:rPr>
              <a:t>Haussner</a:t>
            </a:r>
            <a:r>
              <a:rPr lang="en-US" sz="1800" dirty="0">
                <a:latin typeface="Garamond" panose="02020404030301010803" pitchFamily="18" charset="0"/>
              </a:rPr>
              <a:t>, M., Kangas, H., Kim, Y., Munnings, C., Owen, A., </a:t>
            </a:r>
            <a:r>
              <a:rPr lang="en-US" sz="1800" dirty="0" err="1">
                <a:latin typeface="Garamond" panose="02020404030301010803" pitchFamily="18" charset="0"/>
              </a:rPr>
              <a:t>Pauliuk</a:t>
            </a:r>
            <a:r>
              <a:rPr lang="en-US" sz="1800" dirty="0">
                <a:latin typeface="Garamond" panose="02020404030301010803" pitchFamily="18" charset="0"/>
              </a:rPr>
              <a:t>, S., Sartor, O., Sato, M., </a:t>
            </a:r>
            <a:r>
              <a:rPr lang="en-US" sz="1800" dirty="0" err="1">
                <a:latin typeface="Garamond" panose="02020404030301010803" pitchFamily="18" charset="0"/>
              </a:rPr>
              <a:t>Stede</a:t>
            </a:r>
            <a:r>
              <a:rPr lang="en-US" sz="1800" dirty="0">
                <a:latin typeface="Garamond" panose="02020404030301010803" pitchFamily="18" charset="0"/>
              </a:rPr>
              <a:t>, J., Sterner, T., </a:t>
            </a:r>
            <a:r>
              <a:rPr lang="en-US" sz="1800" dirty="0" err="1">
                <a:latin typeface="Garamond" panose="02020404030301010803" pitchFamily="18" charset="0"/>
              </a:rPr>
              <a:t>Tervooren</a:t>
            </a:r>
            <a:r>
              <a:rPr lang="en-US" sz="1800" dirty="0">
                <a:latin typeface="Garamond" panose="02020404030301010803" pitchFamily="18" charset="0"/>
              </a:rPr>
              <a:t>, M., </a:t>
            </a:r>
            <a:r>
              <a:rPr lang="en-US" sz="1800" dirty="0" err="1">
                <a:latin typeface="Garamond" panose="02020404030301010803" pitchFamily="18" charset="0"/>
              </a:rPr>
              <a:t>Tusveld</a:t>
            </a:r>
            <a:r>
              <a:rPr lang="en-US" sz="1800" dirty="0">
                <a:latin typeface="Garamond" panose="02020404030301010803" pitchFamily="18" charset="0"/>
              </a:rPr>
              <a:t>, R., Wood, R., </a:t>
            </a:r>
            <a:r>
              <a:rPr lang="en-US" sz="1800" dirty="0" err="1">
                <a:latin typeface="Garamond" panose="02020404030301010803" pitchFamily="18" charset="0"/>
              </a:rPr>
              <a:t>Xiliang</a:t>
            </a:r>
            <a:r>
              <a:rPr lang="en-US" sz="1800" dirty="0">
                <a:latin typeface="Garamond" panose="02020404030301010803" pitchFamily="18" charset="0"/>
              </a:rPr>
              <a:t>, Z., Zetterberg, L., </a:t>
            </a:r>
            <a:r>
              <a:rPr lang="en-US" sz="1800" dirty="0" err="1">
                <a:latin typeface="Garamond" panose="02020404030301010803" pitchFamily="18" charset="0"/>
              </a:rPr>
              <a:t>Zipperer</a:t>
            </a:r>
            <a:r>
              <a:rPr lang="en-US" sz="1800" dirty="0">
                <a:latin typeface="Garamond" panose="02020404030301010803" pitchFamily="18" charset="0"/>
              </a:rPr>
              <a:t>, V. (2016a). Inclusion of Consumption of carbon intensive materials in emissions trading – An option for carbon pricing post-2020. </a:t>
            </a:r>
            <a:r>
              <a:rPr lang="en-US" sz="1800" i="1" dirty="0">
                <a:latin typeface="Garamond" panose="02020404030301010803" pitchFamily="18" charset="0"/>
              </a:rPr>
              <a:t>Climate Strategies: report may 2016</a:t>
            </a:r>
            <a:r>
              <a:rPr lang="en-US" sz="1800" dirty="0">
                <a:latin typeface="Garamond" panose="020204040303010108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64881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848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2076044" y="484629"/>
            <a:ext cx="6817680" cy="43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r>
              <a:rPr lang="en-US" sz="2800" spc="-1" dirty="0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  <a:latin typeface="Garamond" panose="02020404030301010803" pitchFamily="18" charset="0"/>
              </a:rPr>
              <a:t>What is carbon leakage?</a:t>
            </a: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aramond" panose="02020404030301010803" pitchFamily="18" charset="0"/>
            </a:endParaRPr>
          </a:p>
        </p:txBody>
      </p:sp>
      <p:sp>
        <p:nvSpPr>
          <p:cNvPr id="123" name="CustomShape 2"/>
          <p:cNvSpPr/>
          <p:nvPr/>
        </p:nvSpPr>
        <p:spPr>
          <a:xfrm>
            <a:off x="2100000" y="1560000"/>
            <a:ext cx="7991280" cy="3978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198000" lvl="1" indent="-197280">
              <a:lnSpc>
                <a:spcPct val="150000"/>
              </a:lnSpc>
              <a:buClr>
                <a:srgbClr val="000000"/>
              </a:buClr>
              <a:buFont typeface="Arial"/>
              <a:buChar char="•"/>
            </a:pP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24" name="CustomShape 3"/>
          <p:cNvSpPr/>
          <p:nvPr/>
        </p:nvSpPr>
        <p:spPr>
          <a:xfrm>
            <a:off x="6877200" y="6372000"/>
            <a:ext cx="2890440" cy="15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r>
              <a:rPr lang="nb-NO" sz="1000" spc="-1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</a:rPr>
              <a:t>Norwegian University of Life Sciences</a:t>
            </a:r>
            <a:endParaRPr lang="nb-NO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25" name="CustomShape 4"/>
          <p:cNvSpPr/>
          <p:nvPr/>
        </p:nvSpPr>
        <p:spPr>
          <a:xfrm>
            <a:off x="9793560" y="6372000"/>
            <a:ext cx="297720" cy="15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r"/>
            <a:fld id="{8E6B4D80-77E8-470C-855D-117EE846A063}" type="slidenum">
              <a:rPr lang="nb-NO" sz="1000" spc="-1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</a:rPr>
              <a:pPr algn="r"/>
              <a:t>2</a:t>
            </a:fld>
            <a:endParaRPr lang="nb-NO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7" name="Plassholder for innhold 2"/>
          <p:cNvSpPr txBox="1">
            <a:spLocks/>
          </p:cNvSpPr>
          <p:nvPr/>
        </p:nvSpPr>
        <p:spPr>
          <a:xfrm>
            <a:off x="1199456" y="1071546"/>
            <a:ext cx="8816578" cy="4857784"/>
          </a:xfrm>
          <a:prstGeom prst="rect">
            <a:avLst/>
          </a:prstGeom>
        </p:spPr>
        <p:txBody>
          <a:bodyPr/>
          <a:lstStyle/>
          <a:p>
            <a:pPr marL="228600" indent="-228600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>
                <a:latin typeface="Garamond" pitchFamily="18" charset="0"/>
              </a:rPr>
              <a:t>Climate policy in one (group of) country may lead to increased emissions in other countries	=   Leakage</a:t>
            </a:r>
          </a:p>
          <a:p>
            <a:pPr marL="666000" lvl="1" indent="-197280">
              <a:lnSpc>
                <a:spcPct val="150000"/>
              </a:lnSpc>
              <a:spcBef>
                <a:spcPts val="500"/>
              </a:spcBef>
              <a:buClr>
                <a:srgbClr val="000000"/>
              </a:buClr>
              <a:buFont typeface="Arial"/>
              <a:buChar char="–"/>
              <a:defRPr/>
            </a:pPr>
            <a:r>
              <a:rPr lang="en-US" sz="1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aramond" panose="02020404030301010803" pitchFamily="18" charset="0"/>
              </a:rPr>
              <a:t>Leakage rate:</a:t>
            </a:r>
          </a:p>
          <a:p>
            <a:pPr marL="666000" lvl="1" indent="-197280">
              <a:lnSpc>
                <a:spcPct val="150000"/>
              </a:lnSpc>
              <a:spcBef>
                <a:spcPts val="5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aramond" panose="02020404030301010803" pitchFamily="18" charset="0"/>
              </a:rPr>
              <a:t>How much??</a:t>
            </a:r>
          </a:p>
          <a:p>
            <a:pPr marL="228600" indent="-228600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>
                <a:latin typeface="Garamond" pitchFamily="18" charset="0"/>
              </a:rPr>
              <a:t>Reduced climate benefit of climate policy</a:t>
            </a:r>
          </a:p>
          <a:p>
            <a:pPr marL="228600" indent="-228600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>
                <a:latin typeface="Garamond" pitchFamily="18" charset="0"/>
              </a:rPr>
              <a:t>Two main channels for leakage</a:t>
            </a:r>
          </a:p>
          <a:p>
            <a:pPr marL="685800" lvl="1" indent="-228600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>
                <a:latin typeface="Garamond" pitchFamily="18" charset="0"/>
              </a:rPr>
              <a:t>Energy Market</a:t>
            </a:r>
          </a:p>
          <a:p>
            <a:pPr marL="685800" lvl="1" indent="-228600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>
                <a:latin typeface="Garamond" pitchFamily="18" charset="0"/>
              </a:rPr>
              <a:t>Emission Intensive and Trade Exposed (EITE)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667372" y="2071678"/>
          <a:ext cx="31496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" name="Equation" r:id="rId3" imgW="1638000" imgH="380880" progId="">
                  <p:embed/>
                </p:oleObj>
              </mc:Choice>
              <mc:Fallback>
                <p:oleObj name="Equation" r:id="rId3" imgW="1638000" imgH="38088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72" y="2071678"/>
                        <a:ext cx="31496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06780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2076044" y="357167"/>
            <a:ext cx="7377542" cy="557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r>
              <a:rPr lang="en-US" sz="2600" spc="-1" dirty="0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  <a:latin typeface="Garamond" panose="02020404030301010803" pitchFamily="18" charset="0"/>
              </a:rPr>
              <a:t>Focusing on the Emission Intensive and Trade Exposed</a:t>
            </a:r>
            <a:endParaRPr lang="en-US" sz="26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aramond" panose="02020404030301010803" pitchFamily="18" charset="0"/>
            </a:endParaRPr>
          </a:p>
        </p:txBody>
      </p:sp>
      <p:sp>
        <p:nvSpPr>
          <p:cNvPr id="123" name="CustomShape 2"/>
          <p:cNvSpPr/>
          <p:nvPr/>
        </p:nvSpPr>
        <p:spPr>
          <a:xfrm>
            <a:off x="2100000" y="1560000"/>
            <a:ext cx="7991280" cy="3978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198000" lvl="1" indent="-197280">
              <a:lnSpc>
                <a:spcPct val="150000"/>
              </a:lnSpc>
              <a:buClr>
                <a:srgbClr val="000000"/>
              </a:buClr>
              <a:buFont typeface="Arial"/>
              <a:buChar char="•"/>
            </a:pP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24" name="CustomShape 3"/>
          <p:cNvSpPr/>
          <p:nvPr/>
        </p:nvSpPr>
        <p:spPr>
          <a:xfrm>
            <a:off x="6877200" y="6372000"/>
            <a:ext cx="2890440" cy="15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r>
              <a:rPr lang="nb-NO" sz="1000" spc="-1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</a:rPr>
              <a:t>Norwegian University of Life Sciences</a:t>
            </a:r>
            <a:endParaRPr lang="nb-NO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25" name="CustomShape 4"/>
          <p:cNvSpPr/>
          <p:nvPr/>
        </p:nvSpPr>
        <p:spPr>
          <a:xfrm>
            <a:off x="9793560" y="6372000"/>
            <a:ext cx="297720" cy="15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r"/>
            <a:fld id="{8E6B4D80-77E8-470C-855D-117EE846A063}" type="slidenum">
              <a:rPr lang="nb-NO" sz="1000" spc="-1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</a:rPr>
              <a:pPr algn="r"/>
              <a:t>3</a:t>
            </a:fld>
            <a:endParaRPr lang="nb-NO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127448" y="1560000"/>
            <a:ext cx="9362180" cy="536713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>
            <a:defPPr>
              <a:defRPr lang="nb-NO"/>
            </a:defPPr>
            <a:lvl1pPr marL="198000" indent="-197280">
              <a:lnSpc>
                <a:spcPct val="150000"/>
              </a:lnSpc>
              <a:buClr>
                <a:srgbClr val="000000"/>
              </a:buClr>
              <a:buFont typeface="Arial"/>
              <a:buChar char="•"/>
              <a:defRPr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defRPr>
            </a:lvl1pPr>
            <a:lvl2pPr marL="666000" lvl="1" indent="-197280">
              <a:lnSpc>
                <a:spcPct val="150000"/>
              </a:lnSpc>
              <a:buClr>
                <a:srgbClr val="000000"/>
              </a:buClr>
              <a:buFont typeface="Arial"/>
              <a:buChar char="–"/>
              <a:defRPr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defRPr>
            </a:lvl2pPr>
            <a:lvl3pPr marL="1134000" lvl="2" indent="-197280">
              <a:lnSpc>
                <a:spcPct val="150000"/>
              </a:lnSpc>
              <a:buClr>
                <a:srgbClr val="000000"/>
              </a:buClr>
              <a:buFont typeface="Courier New"/>
              <a:buChar char="o"/>
              <a:defRPr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defRPr>
            </a:lvl3pPr>
          </a:lstStyle>
          <a:p>
            <a:r>
              <a:rPr lang="en-US" dirty="0">
                <a:latin typeface="Garamond" panose="02020404030301010803" pitchFamily="18" charset="0"/>
              </a:rPr>
              <a:t>Unilateral action  -&gt; carbon leakage</a:t>
            </a:r>
            <a:r>
              <a:rPr lang="en-US" b="0" i="1" dirty="0">
                <a:latin typeface="Garamond" panose="02020404030301010803" pitchFamily="18" charset="0"/>
              </a:rPr>
              <a:t>(a result of other countries soft climate regulations)</a:t>
            </a:r>
          </a:p>
          <a:p>
            <a:endParaRPr lang="en-US" b="0" i="1" dirty="0">
              <a:latin typeface="Garamond" panose="02020404030301010803" pitchFamily="18" charset="0"/>
            </a:endParaRPr>
          </a:p>
          <a:p>
            <a:r>
              <a:rPr lang="en-US" dirty="0">
                <a:latin typeface="Garamond" panose="02020404030301010803" pitchFamily="18" charset="0"/>
              </a:rPr>
              <a:t>How to mitigate the carbon leakage in EITE sector?</a:t>
            </a:r>
          </a:p>
          <a:p>
            <a:pPr lvl="1"/>
            <a:r>
              <a:rPr lang="en-US" sz="1600" dirty="0">
                <a:latin typeface="Garamond" panose="02020404030301010803" pitchFamily="18" charset="0"/>
              </a:rPr>
              <a:t>Output-based allocation (OBA) -&gt; (Allocation of free quotas linked to output)</a:t>
            </a:r>
          </a:p>
          <a:p>
            <a:pPr lvl="1"/>
            <a:endParaRPr lang="en-US" sz="1600" dirty="0">
              <a:latin typeface="Garamond" panose="02020404030301010803" pitchFamily="18" charset="0"/>
            </a:endParaRPr>
          </a:p>
          <a:p>
            <a:r>
              <a:rPr lang="en-US" dirty="0">
                <a:latin typeface="Garamond" panose="02020404030301010803" pitchFamily="18" charset="0"/>
              </a:rPr>
              <a:t>A quota market with Output-Based Allocation (OBA)</a:t>
            </a:r>
          </a:p>
          <a:p>
            <a:pPr lvl="1"/>
            <a:r>
              <a:rPr lang="en-US" sz="1600" dirty="0">
                <a:latin typeface="Garamond" panose="02020404030301010803" pitchFamily="18" charset="0"/>
              </a:rPr>
              <a:t>(</a:t>
            </a:r>
            <a:r>
              <a:rPr lang="en-US" sz="1600" dirty="0" err="1">
                <a:latin typeface="Garamond" panose="02020404030301010803" pitchFamily="18" charset="0"/>
              </a:rPr>
              <a:t>Böhringer</a:t>
            </a:r>
            <a:r>
              <a:rPr lang="en-US" sz="1600" dirty="0">
                <a:latin typeface="Garamond" panose="02020404030301010803" pitchFamily="18" charset="0"/>
              </a:rPr>
              <a:t> and Lange, 2005): OBA reduces leakage, but stimulates domestic production and acts as an implicit production subsidy</a:t>
            </a:r>
          </a:p>
          <a:p>
            <a:pPr lvl="1"/>
            <a:r>
              <a:rPr lang="en-US" sz="1600" dirty="0">
                <a:latin typeface="Garamond" panose="02020404030301010803" pitchFamily="18" charset="0"/>
              </a:rPr>
              <a:t>EU ETS: practicing free allocation of emission allowances for several years</a:t>
            </a:r>
          </a:p>
        </p:txBody>
      </p:sp>
    </p:spTree>
    <p:extLst>
      <p:ext uri="{BB962C8B-B14F-4D97-AF65-F5344CB8AC3E}">
        <p14:creationId xmlns:p14="http://schemas.microsoft.com/office/powerpoint/2010/main" val="3171792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2100000" y="184285"/>
            <a:ext cx="7377542" cy="557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r>
              <a:rPr lang="en-US" sz="2600" spc="-1" dirty="0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  <a:latin typeface="Garamond" panose="02020404030301010803" pitchFamily="18" charset="0"/>
              </a:rPr>
              <a:t>Quota Market with Output-Based Allocation(OBA)</a:t>
            </a:r>
            <a:endParaRPr lang="en-US" sz="26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aramond" panose="02020404030301010803" pitchFamily="18" charset="0"/>
            </a:endParaRPr>
          </a:p>
        </p:txBody>
      </p:sp>
      <p:sp>
        <p:nvSpPr>
          <p:cNvPr id="123" name="CustomShape 2"/>
          <p:cNvSpPr/>
          <p:nvPr/>
        </p:nvSpPr>
        <p:spPr>
          <a:xfrm>
            <a:off x="2100000" y="1560000"/>
            <a:ext cx="7991280" cy="3978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198000" lvl="1" indent="-197280">
              <a:lnSpc>
                <a:spcPct val="150000"/>
              </a:lnSpc>
              <a:buClr>
                <a:srgbClr val="000000"/>
              </a:buClr>
              <a:buFont typeface="Arial"/>
              <a:buChar char="•"/>
            </a:pP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24" name="CustomShape 3"/>
          <p:cNvSpPr/>
          <p:nvPr/>
        </p:nvSpPr>
        <p:spPr>
          <a:xfrm>
            <a:off x="6877200" y="6372000"/>
            <a:ext cx="2890440" cy="15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r>
              <a:rPr lang="nb-NO" sz="1000" spc="-1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</a:rPr>
              <a:t>Norwegian University of Life Sciences</a:t>
            </a:r>
            <a:endParaRPr lang="nb-NO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25" name="CustomShape 4"/>
          <p:cNvSpPr/>
          <p:nvPr/>
        </p:nvSpPr>
        <p:spPr>
          <a:xfrm>
            <a:off x="9793560" y="6372000"/>
            <a:ext cx="297720" cy="15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r"/>
            <a:fld id="{8E6B4D80-77E8-470C-855D-117EE846A063}" type="slidenum">
              <a:rPr lang="nb-NO" sz="1000" spc="-1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</a:rPr>
              <a:pPr algn="r"/>
              <a:t>4</a:t>
            </a:fld>
            <a:endParaRPr lang="nb-NO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767408" y="741947"/>
            <a:ext cx="9722220" cy="536713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>
            <a:defPPr>
              <a:defRPr lang="nb-NO"/>
            </a:defPPr>
            <a:lvl1pPr marL="198000" indent="-197280">
              <a:lnSpc>
                <a:spcPct val="150000"/>
              </a:lnSpc>
              <a:buClr>
                <a:srgbClr val="000000"/>
              </a:buClr>
              <a:buFont typeface="Arial"/>
              <a:buChar char="•"/>
              <a:defRPr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defRPr>
            </a:lvl1pPr>
            <a:lvl2pPr marL="666000" lvl="1" indent="-197280">
              <a:lnSpc>
                <a:spcPct val="150000"/>
              </a:lnSpc>
              <a:buClr>
                <a:srgbClr val="000000"/>
              </a:buClr>
              <a:buFont typeface="Arial"/>
              <a:buChar char="–"/>
              <a:defRPr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defRPr>
            </a:lvl2pPr>
            <a:lvl3pPr marL="1134000" lvl="2" indent="-197280">
              <a:lnSpc>
                <a:spcPct val="150000"/>
              </a:lnSpc>
              <a:buClr>
                <a:srgbClr val="000000"/>
              </a:buClr>
              <a:buFont typeface="Courier New"/>
              <a:buChar char="o"/>
              <a:defRPr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defRPr>
            </a:lvl3pPr>
          </a:lstStyle>
          <a:p>
            <a:r>
              <a:rPr lang="en-US" dirty="0">
                <a:latin typeface="Garamond" panose="02020404030301010803" pitchFamily="18" charset="0"/>
              </a:rPr>
              <a:t>In this paper: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A subset of countries involved in this quota system may want to increase their effort to reduce carbon emissions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examine the welfare effects of introducing a consumption tax on all use of EITE goods in a situation where a quota system has already been implemented, together with OBA on the EITE goods.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There are papers examining consumption tax in environmental regulation</a:t>
            </a:r>
          </a:p>
          <a:p>
            <a:pPr lvl="2">
              <a:buFont typeface="Wingdings" pitchFamily="2" charset="2"/>
              <a:buChar char="§"/>
            </a:pPr>
            <a:r>
              <a:rPr lang="en-US" sz="1600" dirty="0">
                <a:latin typeface="Garamond" panose="02020404030301010803" pitchFamily="18" charset="0"/>
              </a:rPr>
              <a:t>However, we look at multiple goods in an multi-sector and multi-region economy,  with a subset of countries involved in the quota market</a:t>
            </a:r>
          </a:p>
          <a:p>
            <a:pPr lvl="2">
              <a:buFont typeface="Wingdings" pitchFamily="2" charset="2"/>
              <a:buChar char="§"/>
            </a:pPr>
            <a:r>
              <a:rPr lang="en-US" sz="1600" dirty="0">
                <a:latin typeface="Garamond" panose="02020404030301010803" pitchFamily="18" charset="0"/>
              </a:rPr>
              <a:t>Paper builds on the basic model and findings in </a:t>
            </a:r>
            <a:r>
              <a:rPr lang="en-US" sz="1600" dirty="0" err="1">
                <a:latin typeface="Garamond" panose="02020404030301010803" pitchFamily="18" charset="0"/>
              </a:rPr>
              <a:t>Böhringer</a:t>
            </a:r>
            <a:r>
              <a:rPr lang="en-US" sz="1600" dirty="0">
                <a:latin typeface="Garamond" panose="02020404030301010803" pitchFamily="18" charset="0"/>
              </a:rPr>
              <a:t> et al. (2017)</a:t>
            </a:r>
          </a:p>
          <a:p>
            <a:pPr lvl="1"/>
            <a:r>
              <a:rPr lang="en-US" b="1" dirty="0">
                <a:latin typeface="Garamond" panose="02020404030301010803" pitchFamily="18" charset="0"/>
              </a:rPr>
              <a:t>The motivation: </a:t>
            </a:r>
            <a:r>
              <a:rPr lang="en-US" dirty="0">
                <a:latin typeface="Garamond" panose="02020404030301010803" pitchFamily="18" charset="0"/>
              </a:rPr>
              <a:t>current situation in Europe</a:t>
            </a:r>
          </a:p>
          <a:p>
            <a:pPr lvl="2">
              <a:buFont typeface="Wingdings" pitchFamily="2" charset="2"/>
              <a:buChar char="§"/>
            </a:pPr>
            <a:r>
              <a:rPr lang="en-US" sz="1600" dirty="0">
                <a:latin typeface="Garamond" panose="02020404030301010803" pitchFamily="18" charset="0"/>
              </a:rPr>
              <a:t>Where the EU/EEA countries have set quite ambitious climate targets</a:t>
            </a:r>
          </a:p>
          <a:p>
            <a:pPr lvl="2">
              <a:buFont typeface="Wingdings" pitchFamily="2" charset="2"/>
              <a:buChar char="§"/>
            </a:pPr>
            <a:r>
              <a:rPr lang="en-US" sz="1600" dirty="0">
                <a:latin typeface="Garamond" panose="02020404030301010803" pitchFamily="18" charset="0"/>
              </a:rPr>
              <a:t>EU institutions have responded enthusiastically to the Paris Climate Agreement outcome</a:t>
            </a:r>
          </a:p>
          <a:p>
            <a:pPr lvl="2">
              <a:buFont typeface="Wingdings" pitchFamily="2" charset="2"/>
              <a:buChar char="§"/>
            </a:pPr>
            <a:r>
              <a:rPr lang="en-US" sz="1600" dirty="0">
                <a:latin typeface="Garamond" panose="02020404030301010803" pitchFamily="18" charset="0"/>
              </a:rPr>
              <a:t>However, significant political tension and different interests among the member states </a:t>
            </a:r>
          </a:p>
          <a:p>
            <a:pPr lvl="1">
              <a:buFont typeface="Arial" pitchFamily="34" charset="0"/>
              <a:buChar char="•"/>
            </a:pPr>
            <a:endParaRPr lang="en-US" sz="1600" dirty="0">
              <a:latin typeface="Garamond" panose="02020404030301010803" pitchFamily="18" charset="0"/>
            </a:endParaRPr>
          </a:p>
          <a:p>
            <a:pPr lvl="2">
              <a:buFont typeface="Wingdings" pitchFamily="2" charset="2"/>
              <a:buChar char="§"/>
            </a:pPr>
            <a:endParaRPr lang="en-US" sz="16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792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2076808" y="312287"/>
            <a:ext cx="6817680" cy="43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r>
              <a:rPr lang="en-US" sz="2800" spc="-1" dirty="0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  <a:latin typeface="Garamond" panose="02020404030301010803" pitchFamily="18" charset="0"/>
              </a:rPr>
              <a:t>Model</a:t>
            </a: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aramond" panose="02020404030301010803" pitchFamily="18" charset="0"/>
            </a:endParaRPr>
          </a:p>
        </p:txBody>
      </p:sp>
      <p:sp>
        <p:nvSpPr>
          <p:cNvPr id="123" name="CustomShape 2"/>
          <p:cNvSpPr/>
          <p:nvPr/>
        </p:nvSpPr>
        <p:spPr>
          <a:xfrm>
            <a:off x="2100000" y="1560000"/>
            <a:ext cx="7991280" cy="3978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198000" lvl="1" indent="-197280">
              <a:lnSpc>
                <a:spcPct val="150000"/>
              </a:lnSpc>
              <a:buClr>
                <a:srgbClr val="000000"/>
              </a:buClr>
              <a:buFont typeface="Arial"/>
              <a:buChar char="•"/>
            </a:pP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24" name="CustomShape 3"/>
          <p:cNvSpPr/>
          <p:nvPr/>
        </p:nvSpPr>
        <p:spPr>
          <a:xfrm>
            <a:off x="6877200" y="6372000"/>
            <a:ext cx="2890440" cy="15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r>
              <a:rPr lang="nb-NO" sz="1000" spc="-1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</a:rPr>
              <a:t>Norwegian University of Life Sciences</a:t>
            </a:r>
            <a:endParaRPr lang="nb-NO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25" name="CustomShape 4"/>
          <p:cNvSpPr/>
          <p:nvPr/>
        </p:nvSpPr>
        <p:spPr>
          <a:xfrm>
            <a:off x="9793560" y="6372000"/>
            <a:ext cx="297720" cy="15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r"/>
            <a:fld id="{8E6B4D80-77E8-470C-855D-117EE846A063}" type="slidenum">
              <a:rPr lang="nb-NO" sz="1000" spc="-1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</a:rPr>
              <a:pPr algn="r"/>
              <a:t>5</a:t>
            </a:fld>
            <a:endParaRPr lang="nb-NO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11424" y="808239"/>
            <a:ext cx="9540700" cy="556376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>
            <a:defPPr>
              <a:defRPr lang="nb-NO"/>
            </a:defPPr>
            <a:lvl1pPr marL="198000" indent="-197280">
              <a:lnSpc>
                <a:spcPct val="150000"/>
              </a:lnSpc>
              <a:buClr>
                <a:srgbClr val="000000"/>
              </a:buClr>
              <a:buFont typeface="Arial"/>
              <a:buChar char="•"/>
              <a:defRPr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defRPr>
            </a:lvl1pPr>
            <a:lvl2pPr marL="666000" lvl="1" indent="-197280">
              <a:lnSpc>
                <a:spcPct val="150000"/>
              </a:lnSpc>
              <a:buClr>
                <a:srgbClr val="000000"/>
              </a:buClr>
              <a:buFont typeface="Arial"/>
              <a:buChar char="–"/>
              <a:defRPr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defRPr>
            </a:lvl2pPr>
            <a:lvl3pPr marL="1134000" lvl="2" indent="-197280">
              <a:lnSpc>
                <a:spcPct val="150000"/>
              </a:lnSpc>
              <a:buClr>
                <a:srgbClr val="000000"/>
              </a:buClr>
              <a:buFont typeface="Courier New"/>
              <a:buChar char="o"/>
              <a:defRPr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defRPr>
            </a:lvl3pPr>
          </a:lstStyle>
          <a:p>
            <a:pPr>
              <a:buFont typeface="Arial" pitchFamily="34" charset="0"/>
              <a:buChar char="•"/>
            </a:pPr>
            <a:endParaRPr lang="en-US" sz="2400" dirty="0">
              <a:latin typeface="Garamond" panose="02020404030301010803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Garamond" panose="02020404030301010803" pitchFamily="18" charset="0"/>
              </a:rPr>
              <a:t>Regions NOR, EU and ROW:</a:t>
            </a:r>
          </a:p>
          <a:p>
            <a:pPr lvl="1"/>
            <a:r>
              <a:rPr lang="en-US" sz="2000" dirty="0">
                <a:latin typeface="Garamond" panose="02020404030301010803" pitchFamily="18" charset="0"/>
              </a:rPr>
              <a:t>Producers of same goods across regions are homogenous: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>
                <a:latin typeface="Garamond" pitchFamily="18" charset="0"/>
              </a:rPr>
              <a:t>emission-free and tradable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>
                <a:latin typeface="Garamond" pitchFamily="18" charset="0"/>
              </a:rPr>
              <a:t>emission-intensive and trade-exposed, the sectors where OBA is considered (e.g. metal and other mineral production)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>
                <a:latin typeface="Garamond" pitchFamily="18" charset="0"/>
              </a:rPr>
              <a:t>emission-intensive and non-tradable, where leakage is not of concern (e.g. electricity production and transport)</a:t>
            </a:r>
          </a:p>
          <a:p>
            <a:pPr lvl="1"/>
            <a:r>
              <a:rPr lang="en-US" dirty="0">
                <a:latin typeface="Garamond" pitchFamily="18" charset="0"/>
              </a:rPr>
              <a:t>WIOD data (base-year 2009)</a:t>
            </a:r>
          </a:p>
          <a:p>
            <a:pPr lvl="2">
              <a:buFont typeface="Wingdings" pitchFamily="2" charset="2"/>
              <a:buChar char="§"/>
            </a:pPr>
            <a:r>
              <a:rPr lang="en-US" sz="1600" dirty="0">
                <a:latin typeface="Garamond" pitchFamily="18" charset="0"/>
              </a:rPr>
              <a:t>Emission reduction target at 20 percent of base-year emission for NOR and EU</a:t>
            </a:r>
          </a:p>
          <a:p>
            <a:pPr lvl="2">
              <a:buFont typeface="Wingdings" pitchFamily="2" charset="2"/>
              <a:buChar char="§"/>
            </a:pPr>
            <a:r>
              <a:rPr lang="en-US" sz="1600" dirty="0">
                <a:latin typeface="Garamond" pitchFamily="18" charset="0"/>
              </a:rPr>
              <a:t>Consumption tax introduced in NOR, a more stringent target</a:t>
            </a:r>
          </a:p>
          <a:p>
            <a:pPr lvl="2">
              <a:buFont typeface="Wingdings" pitchFamily="2" charset="2"/>
              <a:buChar char="§"/>
            </a:pPr>
            <a:r>
              <a:rPr lang="en-US" sz="1600" dirty="0">
                <a:latin typeface="Garamond" pitchFamily="18" charset="0"/>
              </a:rPr>
              <a:t>We use the standard calibration procedure in numerical simulation analysis, where base-year data information defines the fixed parameter values.</a:t>
            </a:r>
          </a:p>
          <a:p>
            <a:pPr lvl="2">
              <a:buFont typeface="Wingdings" pitchFamily="2" charset="2"/>
              <a:buChar char="§"/>
            </a:pPr>
            <a:endParaRPr lang="en-US" dirty="0">
              <a:latin typeface="Garamond" pitchFamily="18" charset="0"/>
            </a:endParaRPr>
          </a:p>
          <a:p>
            <a:pPr lvl="2">
              <a:buFont typeface="Wingdings" pitchFamily="2" charset="2"/>
              <a:buChar char="§"/>
            </a:pPr>
            <a:endParaRPr lang="en-US" dirty="0">
              <a:latin typeface="Garamond" pitchFamily="18" charset="0"/>
            </a:endParaRPr>
          </a:p>
          <a:p>
            <a:pPr lvl="1"/>
            <a:endParaRPr lang="en-US" sz="2000" dirty="0">
              <a:latin typeface="Garamond" pitchFamily="18" charset="0"/>
            </a:endParaRPr>
          </a:p>
          <a:p>
            <a:pPr lvl="1"/>
            <a:endParaRPr lang="en-US" sz="2000" dirty="0">
              <a:latin typeface="Garamond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2000" dirty="0">
              <a:latin typeface="Garamond" pitchFamily="18" charset="0"/>
            </a:endParaRPr>
          </a:p>
          <a:p>
            <a:pPr lvl="2"/>
            <a:endParaRPr lang="en-US" sz="2400" dirty="0">
              <a:latin typeface="Garamond" panose="02020404030301010803" pitchFamily="18" charset="0"/>
            </a:endParaRPr>
          </a:p>
        </p:txBody>
      </p:sp>
      <p:grpSp>
        <p:nvGrpSpPr>
          <p:cNvPr id="9" name="Gruppe 6"/>
          <p:cNvGrpSpPr/>
          <p:nvPr/>
        </p:nvGrpSpPr>
        <p:grpSpPr>
          <a:xfrm>
            <a:off x="7223086" y="188641"/>
            <a:ext cx="1851825" cy="1665665"/>
            <a:chOff x="107504" y="4334023"/>
            <a:chExt cx="1512168" cy="1385613"/>
          </a:xfrm>
        </p:grpSpPr>
        <p:cxnSp>
          <p:nvCxnSpPr>
            <p:cNvPr id="10" name="Rett linje 7"/>
            <p:cNvCxnSpPr>
              <a:stCxn id="12" idx="3"/>
              <a:endCxn id="13" idx="1"/>
            </p:cNvCxnSpPr>
            <p:nvPr/>
          </p:nvCxnSpPr>
          <p:spPr>
            <a:xfrm>
              <a:off x="760724" y="4559650"/>
              <a:ext cx="3548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uppe 8"/>
            <p:cNvGrpSpPr/>
            <p:nvPr/>
          </p:nvGrpSpPr>
          <p:grpSpPr>
            <a:xfrm>
              <a:off x="107504" y="4334023"/>
              <a:ext cx="1512168" cy="1385613"/>
              <a:chOff x="3923928" y="3573016"/>
              <a:chExt cx="1512168" cy="1385613"/>
            </a:xfrm>
          </p:grpSpPr>
          <p:sp>
            <p:nvSpPr>
              <p:cNvPr id="12" name="TekstSylinder 9"/>
              <p:cNvSpPr txBox="1"/>
              <p:nvPr/>
            </p:nvSpPr>
            <p:spPr>
              <a:xfrm>
                <a:off x="4007478" y="3645024"/>
                <a:ext cx="569670" cy="307236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00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nb-NO" dirty="0"/>
                  <a:t>NOR</a:t>
                </a:r>
              </a:p>
            </p:txBody>
          </p:sp>
          <p:sp>
            <p:nvSpPr>
              <p:cNvPr id="13" name="TekstSylinder 10"/>
              <p:cNvSpPr txBox="1"/>
              <p:nvPr/>
            </p:nvSpPr>
            <p:spPr>
              <a:xfrm>
                <a:off x="4932040" y="3645024"/>
                <a:ext cx="412592" cy="307236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nb-NO" dirty="0"/>
                  <a:t>EU</a:t>
                </a:r>
              </a:p>
            </p:txBody>
          </p:sp>
          <p:cxnSp>
            <p:nvCxnSpPr>
              <p:cNvPr id="14" name="Rett linje 11"/>
              <p:cNvCxnSpPr>
                <a:stCxn id="12" idx="2"/>
                <a:endCxn id="16" idx="0"/>
              </p:cNvCxnSpPr>
              <p:nvPr/>
            </p:nvCxnSpPr>
            <p:spPr>
              <a:xfrm>
                <a:off x="4292314" y="3952260"/>
                <a:ext cx="428870" cy="69913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Rett linje 12"/>
              <p:cNvCxnSpPr>
                <a:stCxn id="13" idx="2"/>
                <a:endCxn id="16" idx="0"/>
              </p:cNvCxnSpPr>
              <p:nvPr/>
            </p:nvCxnSpPr>
            <p:spPr>
              <a:xfrm flipH="1">
                <a:off x="4721184" y="3952260"/>
                <a:ext cx="417153" cy="69913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TekstSylinder 13"/>
              <p:cNvSpPr txBox="1"/>
              <p:nvPr/>
            </p:nvSpPr>
            <p:spPr>
              <a:xfrm>
                <a:off x="4415405" y="4651394"/>
                <a:ext cx="611557" cy="307235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nb-NO" dirty="0"/>
                  <a:t>ROW</a:t>
                </a:r>
              </a:p>
            </p:txBody>
          </p:sp>
          <p:sp>
            <p:nvSpPr>
              <p:cNvPr id="17" name="Rektangel 14"/>
              <p:cNvSpPr/>
              <p:nvPr/>
            </p:nvSpPr>
            <p:spPr>
              <a:xfrm>
                <a:off x="3923928" y="3573016"/>
                <a:ext cx="1512168" cy="576064"/>
              </a:xfrm>
              <a:prstGeom prst="rect">
                <a:avLst/>
              </a:prstGeom>
              <a:noFill/>
              <a:ln>
                <a:solidFill>
                  <a:srgbClr val="009D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71792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2063552" y="279301"/>
            <a:ext cx="6817680" cy="43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r>
              <a:rPr lang="en-US" sz="2800" spc="-1" dirty="0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  <a:latin typeface="Garamond" panose="02020404030301010803" pitchFamily="18" charset="0"/>
              </a:rPr>
              <a:t>Welfare Effect in NOR</a:t>
            </a: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aramond" panose="02020404030301010803" pitchFamily="18" charset="0"/>
            </a:endParaRPr>
          </a:p>
        </p:txBody>
      </p:sp>
      <p:sp>
        <p:nvSpPr>
          <p:cNvPr id="124" name="CustomShape 3"/>
          <p:cNvSpPr/>
          <p:nvPr/>
        </p:nvSpPr>
        <p:spPr>
          <a:xfrm>
            <a:off x="6877200" y="6372000"/>
            <a:ext cx="2890440" cy="15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r>
              <a:rPr lang="nb-NO" sz="1000" spc="-1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</a:rPr>
              <a:t>Norwegian University of Life Sciences</a:t>
            </a:r>
            <a:endParaRPr lang="nb-NO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25" name="CustomShape 4"/>
          <p:cNvSpPr/>
          <p:nvPr/>
        </p:nvSpPr>
        <p:spPr>
          <a:xfrm>
            <a:off x="9793560" y="6372000"/>
            <a:ext cx="297720" cy="15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r"/>
            <a:fld id="{8E6B4D80-77E8-470C-855D-117EE846A063}" type="slidenum">
              <a:rPr lang="nb-NO" sz="1000" spc="-1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</a:rPr>
              <a:pPr algn="r"/>
              <a:t>6</a:t>
            </a:fld>
            <a:endParaRPr lang="nb-NO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1847528" y="2492897"/>
            <a:ext cx="6192688" cy="591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endParaRPr lang="en-US" sz="2000" dirty="0">
              <a:latin typeface="Garamond" pitchFamily="18" charset="0"/>
            </a:endParaRPr>
          </a:p>
        </p:txBody>
      </p:sp>
      <p:sp>
        <p:nvSpPr>
          <p:cNvPr id="28" name="Content Placeholder 2"/>
          <p:cNvSpPr txBox="1">
            <a:spLocks/>
          </p:cNvSpPr>
          <p:nvPr/>
        </p:nvSpPr>
        <p:spPr>
          <a:xfrm>
            <a:off x="1675671" y="4494895"/>
            <a:ext cx="8344544" cy="201178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50000"/>
              </a:lnSpc>
            </a:pPr>
            <a:r>
              <a:rPr lang="en-US" sz="2000" dirty="0">
                <a:latin typeface="Garamond" pitchFamily="18" charset="0"/>
              </a:rPr>
              <a:t>The consumption tax w.r.t. </a:t>
            </a:r>
            <a:r>
              <a:rPr lang="en-US" sz="2000" dirty="0" err="1">
                <a:latin typeface="Garamond" pitchFamily="18" charset="0"/>
              </a:rPr>
              <a:t>subglobal</a:t>
            </a:r>
            <a:r>
              <a:rPr lang="en-US" sz="2000" dirty="0">
                <a:latin typeface="Garamond" pitchFamily="18" charset="0"/>
              </a:rPr>
              <a:t> welfare effect is unambiguously positive if:</a:t>
            </a:r>
          </a:p>
          <a:p>
            <a:pPr lvl="2">
              <a:lnSpc>
                <a:spcPct val="150000"/>
              </a:lnSpc>
            </a:pPr>
            <a:r>
              <a:rPr lang="en-US" sz="1600" dirty="0">
                <a:latin typeface="Garamond" pitchFamily="18" charset="0"/>
              </a:rPr>
              <a:t>the region is a net-importer of the Emission-Intensive and Trade-Exposed good. </a:t>
            </a:r>
          </a:p>
          <a:p>
            <a:pPr lvl="2">
              <a:lnSpc>
                <a:spcPct val="150000"/>
              </a:lnSpc>
            </a:pPr>
            <a:r>
              <a:rPr lang="en-US" sz="1600" dirty="0">
                <a:latin typeface="Garamond" pitchFamily="18" charset="0"/>
              </a:rPr>
              <a:t>joint emissions from sector y and z in region</a:t>
            </a:r>
            <a:r>
              <a:rPr lang="en-US" sz="1600" i="1" dirty="0">
                <a:latin typeface="Garamond" pitchFamily="18" charset="0"/>
              </a:rPr>
              <a:t> </a:t>
            </a:r>
            <a:r>
              <a:rPr lang="en-US" sz="1600" i="1" dirty="0" err="1">
                <a:latin typeface="Garamond" pitchFamily="18" charset="0"/>
              </a:rPr>
              <a:t>i</a:t>
            </a:r>
            <a:r>
              <a:rPr lang="en-US" sz="1600" i="1" dirty="0">
                <a:latin typeface="Garamond" pitchFamily="18" charset="0"/>
              </a:rPr>
              <a:t> </a:t>
            </a:r>
            <a:r>
              <a:rPr lang="en-US" sz="1600" dirty="0">
                <a:latin typeface="Garamond" pitchFamily="18" charset="0"/>
              </a:rPr>
              <a:t>are unchanged or increases</a:t>
            </a:r>
          </a:p>
          <a:p>
            <a:pPr lvl="2">
              <a:lnSpc>
                <a:spcPct val="150000"/>
              </a:lnSpc>
            </a:pPr>
            <a:r>
              <a:rPr lang="en-US" sz="1600" dirty="0">
                <a:latin typeface="Garamond" pitchFamily="18" charset="0"/>
              </a:rPr>
              <a:t>If either of these breaks, then it is unclear what that the regional welfare effect might be for region </a:t>
            </a:r>
            <a:r>
              <a:rPr lang="en-US" sz="1600" i="1" dirty="0" err="1">
                <a:latin typeface="Garamond" pitchFamily="18" charset="0"/>
              </a:rPr>
              <a:t>i</a:t>
            </a:r>
            <a:endParaRPr lang="en-US" sz="1600" i="1" dirty="0">
              <a:latin typeface="Garamond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1584" y="709501"/>
            <a:ext cx="6992718" cy="3920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792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2083644" y="370736"/>
            <a:ext cx="6817680" cy="43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r>
              <a:rPr lang="en-US" sz="2800" spc="-1" dirty="0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  <a:latin typeface="Garamond" panose="02020404030301010803" pitchFamily="18" charset="0"/>
              </a:rPr>
              <a:t>Global Welfare Effect</a:t>
            </a: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aramond" panose="02020404030301010803" pitchFamily="18" charset="0"/>
            </a:endParaRPr>
          </a:p>
        </p:txBody>
      </p:sp>
      <p:sp>
        <p:nvSpPr>
          <p:cNvPr id="123" name="CustomShape 2"/>
          <p:cNvSpPr/>
          <p:nvPr/>
        </p:nvSpPr>
        <p:spPr>
          <a:xfrm>
            <a:off x="2100000" y="1560000"/>
            <a:ext cx="7991280" cy="3978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198000" lvl="1" indent="-197280">
              <a:lnSpc>
                <a:spcPct val="150000"/>
              </a:lnSpc>
              <a:buClr>
                <a:srgbClr val="000000"/>
              </a:buClr>
              <a:buFont typeface="Arial"/>
              <a:buChar char="•"/>
            </a:pP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24" name="CustomShape 3"/>
          <p:cNvSpPr/>
          <p:nvPr/>
        </p:nvSpPr>
        <p:spPr>
          <a:xfrm>
            <a:off x="6877200" y="6372000"/>
            <a:ext cx="2890440" cy="15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r>
              <a:rPr lang="nb-NO" sz="1000" spc="-1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</a:rPr>
              <a:t>Norwegian University of Life Sciences</a:t>
            </a:r>
            <a:endParaRPr lang="nb-NO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25" name="CustomShape 4"/>
          <p:cNvSpPr/>
          <p:nvPr/>
        </p:nvSpPr>
        <p:spPr>
          <a:xfrm>
            <a:off x="9793560" y="6372000"/>
            <a:ext cx="297720" cy="15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r"/>
            <a:fld id="{8E6B4D80-77E8-470C-855D-117EE846A063}" type="slidenum">
              <a:rPr lang="nb-NO" sz="1000" spc="-1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</a:rPr>
              <a:pPr algn="r"/>
              <a:t>7</a:t>
            </a:fld>
            <a:endParaRPr lang="nb-NO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1703512" y="2583967"/>
            <a:ext cx="6192688" cy="591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endParaRPr lang="en-US" sz="2000" dirty="0">
              <a:latin typeface="Garamond" pitchFamily="18" charset="0"/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1779352" y="4581129"/>
            <a:ext cx="8632576" cy="23637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50000"/>
              </a:lnSpc>
            </a:pPr>
            <a:r>
              <a:rPr lang="en-US" sz="1600" dirty="0">
                <a:latin typeface="Garamond" pitchFamily="18" charset="0"/>
              </a:rPr>
              <a:t>The consumption tax in region </a:t>
            </a:r>
            <a:r>
              <a:rPr lang="en-US" sz="1600" i="1" dirty="0" err="1">
                <a:latin typeface="Garamond" pitchFamily="18" charset="0"/>
              </a:rPr>
              <a:t>i</a:t>
            </a:r>
            <a:r>
              <a:rPr lang="en-US" sz="1600" dirty="0">
                <a:latin typeface="Garamond" pitchFamily="18" charset="0"/>
              </a:rPr>
              <a:t> w.r.t to global welfare would be welfare improving when both region </a:t>
            </a:r>
            <a:r>
              <a:rPr lang="en-US" sz="1600" i="1" dirty="0" err="1">
                <a:latin typeface="Garamond" pitchFamily="18" charset="0"/>
              </a:rPr>
              <a:t>i</a:t>
            </a:r>
            <a:r>
              <a:rPr lang="en-US" sz="1600" dirty="0">
                <a:latin typeface="Garamond" pitchFamily="18" charset="0"/>
              </a:rPr>
              <a:t> and </a:t>
            </a:r>
            <a:r>
              <a:rPr lang="en-US" sz="1600" i="1" dirty="0">
                <a:latin typeface="Garamond" pitchFamily="18" charset="0"/>
              </a:rPr>
              <a:t>j</a:t>
            </a:r>
            <a:r>
              <a:rPr lang="en-US" sz="1600" dirty="0">
                <a:latin typeface="Garamond" pitchFamily="18" charset="0"/>
              </a:rPr>
              <a:t> have introduced an OBA-policy, and are part of the joint tradable emission market.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latin typeface="Garamond" pitchFamily="18" charset="0"/>
              </a:rPr>
              <a:t>We also find this when only region </a:t>
            </a:r>
            <a:r>
              <a:rPr lang="en-US" sz="1600" i="1" dirty="0" err="1">
                <a:latin typeface="Garamond" pitchFamily="18" charset="0"/>
              </a:rPr>
              <a:t>i</a:t>
            </a:r>
            <a:r>
              <a:rPr lang="en-US" sz="1600" dirty="0">
                <a:latin typeface="Garamond" pitchFamily="18" charset="0"/>
              </a:rPr>
              <a:t> has undertaken an environmental policy with OBA and introduces a consumption tax.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624" y="752400"/>
            <a:ext cx="6881184" cy="3998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792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2076044" y="484629"/>
            <a:ext cx="6817680" cy="43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r>
              <a:rPr lang="en-US" sz="2800" spc="-1" dirty="0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  <a:latin typeface="Garamond" panose="02020404030301010803" pitchFamily="18" charset="0"/>
              </a:rPr>
              <a:t>Numerical Simulation – Leakage Rate</a:t>
            </a:r>
          </a:p>
        </p:txBody>
      </p:sp>
      <p:sp>
        <p:nvSpPr>
          <p:cNvPr id="123" name="CustomShape 2"/>
          <p:cNvSpPr/>
          <p:nvPr/>
        </p:nvSpPr>
        <p:spPr>
          <a:xfrm>
            <a:off x="2100000" y="1560000"/>
            <a:ext cx="7991280" cy="3978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198000" lvl="1" indent="-197280">
              <a:lnSpc>
                <a:spcPct val="150000"/>
              </a:lnSpc>
              <a:buClr>
                <a:srgbClr val="000000"/>
              </a:buClr>
              <a:buFont typeface="Arial"/>
              <a:buChar char="•"/>
            </a:pP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24" name="CustomShape 3"/>
          <p:cNvSpPr/>
          <p:nvPr/>
        </p:nvSpPr>
        <p:spPr>
          <a:xfrm>
            <a:off x="6877200" y="6372000"/>
            <a:ext cx="2890440" cy="15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r>
              <a:rPr lang="nb-NO" sz="1000" spc="-1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</a:rPr>
              <a:t>Norwegian University of Life Sciences</a:t>
            </a:r>
            <a:endParaRPr lang="nb-NO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25" name="CustomShape 4"/>
          <p:cNvSpPr/>
          <p:nvPr/>
        </p:nvSpPr>
        <p:spPr>
          <a:xfrm>
            <a:off x="9793560" y="6372000"/>
            <a:ext cx="297720" cy="15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r"/>
            <a:fld id="{8E6B4D80-77E8-470C-855D-117EE846A063}" type="slidenum">
              <a:rPr lang="nb-NO" sz="1000" spc="-1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</a:rPr>
              <a:pPr algn="r"/>
              <a:t>8</a:t>
            </a:fld>
            <a:endParaRPr lang="nb-NO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0421416"/>
              </p:ext>
            </p:extLst>
          </p:nvPr>
        </p:nvGraphicFramePr>
        <p:xfrm>
          <a:off x="2279576" y="1311212"/>
          <a:ext cx="7056784" cy="42275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029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2064693" y="117399"/>
            <a:ext cx="7343675" cy="43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r>
              <a:rPr lang="en-US" sz="2400" spc="-1" dirty="0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  <a:latin typeface="Garamond" panose="02020404030301010803" pitchFamily="18" charset="0"/>
              </a:rPr>
              <a:t>Numerical Simulation – Welfare in other countries (Europe)</a:t>
            </a:r>
          </a:p>
        </p:txBody>
      </p:sp>
      <p:sp>
        <p:nvSpPr>
          <p:cNvPr id="123" name="CustomShape 2"/>
          <p:cNvSpPr/>
          <p:nvPr/>
        </p:nvSpPr>
        <p:spPr>
          <a:xfrm>
            <a:off x="2100000" y="1560000"/>
            <a:ext cx="7991280" cy="3978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198000" lvl="1" indent="-197280">
              <a:lnSpc>
                <a:spcPct val="150000"/>
              </a:lnSpc>
              <a:buClr>
                <a:srgbClr val="000000"/>
              </a:buClr>
              <a:buFont typeface="Arial"/>
              <a:buChar char="•"/>
            </a:pP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24" name="CustomShape 3"/>
          <p:cNvSpPr/>
          <p:nvPr/>
        </p:nvSpPr>
        <p:spPr>
          <a:xfrm>
            <a:off x="6877200" y="6372000"/>
            <a:ext cx="2890440" cy="15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r>
              <a:rPr lang="nb-NO" sz="1000" spc="-1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</a:rPr>
              <a:t>Norwegian University of Life Sciences</a:t>
            </a:r>
            <a:endParaRPr lang="nb-NO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25" name="CustomShape 4"/>
          <p:cNvSpPr/>
          <p:nvPr/>
        </p:nvSpPr>
        <p:spPr>
          <a:xfrm>
            <a:off x="9793560" y="6372000"/>
            <a:ext cx="297720" cy="15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r"/>
            <a:fld id="{8E6B4D80-77E8-470C-855D-117EE846A063}" type="slidenum">
              <a:rPr lang="nb-NO" sz="1000" spc="-1">
                <a:solidFill>
                  <a:srgbClr val="009D7F"/>
                </a:solidFill>
                <a:uFill>
                  <a:solidFill>
                    <a:srgbClr val="FFFFFF"/>
                  </a:solidFill>
                </a:uFill>
              </a:rPr>
              <a:pPr algn="r"/>
              <a:t>9</a:t>
            </a:fld>
            <a:endParaRPr lang="nb-NO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4120475"/>
              </p:ext>
            </p:extLst>
          </p:nvPr>
        </p:nvGraphicFramePr>
        <p:xfrm>
          <a:off x="3647729" y="547598"/>
          <a:ext cx="4536506" cy="5735036"/>
        </p:xfrm>
        <a:graphic>
          <a:graphicData uri="http://schemas.openxmlformats.org/drawingml/2006/table">
            <a:tbl>
              <a:tblPr firstRow="1" firstCol="1" bandRow="1"/>
              <a:tblGrid>
                <a:gridCol w="14724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59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59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868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Country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Regional Welfare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REF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OBA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 i="1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OBA &amp; 100% consumption tax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Austria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Belgium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Bulgaria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Cyprus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Czech Republic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Germany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Denmark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Spain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Estonia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Finland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France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81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United Kingdom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Greece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Hungary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Ireland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Italy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Lithuania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Luxembourg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Latvia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35 %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Malta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8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Netherland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8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Norway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6 %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8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Poland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8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Portugal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8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Romania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8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Slovakia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8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Slovenia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981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Sweden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4 %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i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5 %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63" marR="46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6964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NMBU_PPT_Engelsk">
  <a:themeElements>
    <a:clrScheme name="NMBU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9D7F"/>
      </a:accent1>
      <a:accent2>
        <a:srgbClr val="FEC843"/>
      </a:accent2>
      <a:accent3>
        <a:srgbClr val="556680"/>
      </a:accent3>
      <a:accent4>
        <a:srgbClr val="00A1CD"/>
      </a:accent4>
      <a:accent5>
        <a:srgbClr val="000000"/>
      </a:accent5>
      <a:accent6>
        <a:srgbClr val="C8ACB7"/>
      </a:accent6>
      <a:hlink>
        <a:srgbClr val="009D7F"/>
      </a:hlink>
      <a:folHlink>
        <a:srgbClr val="77645A"/>
      </a:folHlink>
    </a:clrScheme>
    <a:fontScheme name="Office klassis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4227</TotalTime>
  <Words>1234</Words>
  <Application>Microsoft Office PowerPoint</Application>
  <PresentationFormat>Widescreen</PresentationFormat>
  <Paragraphs>219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Courier New</vt:lpstr>
      <vt:lpstr>DejaVu Sans</vt:lpstr>
      <vt:lpstr>Garamond</vt:lpstr>
      <vt:lpstr>Symbol</vt:lpstr>
      <vt:lpstr>Times New Roman</vt:lpstr>
      <vt:lpstr>Wingdings</vt:lpstr>
      <vt:lpstr>Office Theme</vt:lpstr>
      <vt:lpstr>1_Office Theme</vt:lpstr>
      <vt:lpstr>NMBU_PPT_Engelsk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UMB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Kevin Kaushal</dc:creator>
  <dc:description>template by addpoint.no</dc:description>
  <cp:lastModifiedBy>Kevin</cp:lastModifiedBy>
  <cp:revision>632</cp:revision>
  <cp:lastPrinted>2014-09-25T07:16:43Z</cp:lastPrinted>
  <dcterms:created xsi:type="dcterms:W3CDTF">2014-01-24T14:13:48Z</dcterms:created>
  <dcterms:modified xsi:type="dcterms:W3CDTF">2017-09-05T12:27:04Z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 by">
    <vt:lpwstr>addpoint.no</vt:lpwstr>
  </property>
</Properties>
</file>