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Lst>
  <p:notesMasterIdLst>
    <p:notesMasterId r:id="rId16"/>
  </p:notesMasterIdLst>
  <p:handoutMasterIdLst>
    <p:handoutMasterId r:id="rId17"/>
  </p:handoutMasterIdLst>
  <p:sldIdLst>
    <p:sldId id="280" r:id="rId2"/>
    <p:sldId id="478" r:id="rId3"/>
    <p:sldId id="479" r:id="rId4"/>
    <p:sldId id="448" r:id="rId5"/>
    <p:sldId id="410" r:id="rId6"/>
    <p:sldId id="457" r:id="rId7"/>
    <p:sldId id="466" r:id="rId8"/>
    <p:sldId id="480" r:id="rId9"/>
    <p:sldId id="460" r:id="rId10"/>
    <p:sldId id="482" r:id="rId11"/>
    <p:sldId id="473" r:id="rId12"/>
    <p:sldId id="481" r:id="rId13"/>
    <p:sldId id="483" r:id="rId14"/>
    <p:sldId id="462" r:id="rId15"/>
  </p:sldIdLst>
  <p:sldSz cx="9144000" cy="6858000" type="screen4x3"/>
  <p:notesSz cx="6672263" cy="9629775"/>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789">
          <p15:clr>
            <a:srgbClr val="A4A3A4"/>
          </p15:clr>
        </p15:guide>
        <p15:guide id="2" pos="1425">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FF27"/>
    <a:srgbClr val="FFFFC5"/>
    <a:srgbClr val="B88C00"/>
    <a:srgbClr val="73FF73"/>
    <a:srgbClr val="B3FFB3"/>
    <a:srgbClr val="FFFF9F"/>
    <a:srgbClr val="ECC258"/>
    <a:srgbClr val="FFFFA3"/>
    <a:srgbClr val="FFFF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Keine Formatvorlage, Tabellengitternetz">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1" autoAdjust="0"/>
    <p:restoredTop sz="94651" autoAdjust="0"/>
  </p:normalViewPr>
  <p:slideViewPr>
    <p:cSldViewPr snapToGrid="0">
      <p:cViewPr varScale="1">
        <p:scale>
          <a:sx n="71" d="100"/>
          <a:sy n="71" d="100"/>
        </p:scale>
        <p:origin x="1494" y="51"/>
      </p:cViewPr>
      <p:guideLst>
        <p:guide orient="horz" pos="789"/>
        <p:guide pos="1425"/>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899482" cy="447538"/>
          </a:xfrm>
          <a:prstGeom prst="rect">
            <a:avLst/>
          </a:prstGeom>
          <a:noFill/>
          <a:ln w="9525">
            <a:noFill/>
            <a:miter lim="800000"/>
            <a:headEnd type="none" w="sm" len="sm"/>
            <a:tailEnd type="none" w="sm" len="sm"/>
          </a:ln>
          <a:effectLst/>
        </p:spPr>
        <p:txBody>
          <a:bodyPr vert="horz" wrap="square" lIns="90305" tIns="45152" rIns="90305" bIns="45152" numCol="1" anchor="t" anchorCtr="0" compatLnSpc="1">
            <a:prstTxWarp prst="textNoShape">
              <a:avLst/>
            </a:prstTxWarp>
          </a:bodyPr>
          <a:lstStyle>
            <a:lvl1pPr defTabSz="902760">
              <a:defRPr sz="1200"/>
            </a:lvl1pPr>
          </a:lstStyle>
          <a:p>
            <a:endParaRPr lang="en-US"/>
          </a:p>
        </p:txBody>
      </p:sp>
      <p:sp>
        <p:nvSpPr>
          <p:cNvPr id="58371" name="Rectangle 3"/>
          <p:cNvSpPr>
            <a:spLocks noGrp="1" noChangeArrowheads="1"/>
          </p:cNvSpPr>
          <p:nvPr>
            <p:ph type="dt" sz="quarter" idx="1"/>
          </p:nvPr>
        </p:nvSpPr>
        <p:spPr bwMode="auto">
          <a:xfrm>
            <a:off x="3815193" y="0"/>
            <a:ext cx="2824089" cy="447538"/>
          </a:xfrm>
          <a:prstGeom prst="rect">
            <a:avLst/>
          </a:prstGeom>
          <a:noFill/>
          <a:ln w="9525">
            <a:noFill/>
            <a:miter lim="800000"/>
            <a:headEnd type="none" w="sm" len="sm"/>
            <a:tailEnd type="none" w="sm" len="sm"/>
          </a:ln>
          <a:effectLst/>
        </p:spPr>
        <p:txBody>
          <a:bodyPr vert="horz" wrap="square" lIns="90305" tIns="45152" rIns="90305" bIns="45152" numCol="1" anchor="t" anchorCtr="0" compatLnSpc="1">
            <a:prstTxWarp prst="textNoShape">
              <a:avLst/>
            </a:prstTxWarp>
          </a:bodyPr>
          <a:lstStyle>
            <a:lvl1pPr algn="r" defTabSz="902760">
              <a:defRPr sz="1200"/>
            </a:lvl1pPr>
          </a:lstStyle>
          <a:p>
            <a:endParaRPr lang="en-US"/>
          </a:p>
        </p:txBody>
      </p:sp>
      <p:sp>
        <p:nvSpPr>
          <p:cNvPr id="58372" name="Rectangle 4"/>
          <p:cNvSpPr>
            <a:spLocks noGrp="1" noChangeArrowheads="1"/>
          </p:cNvSpPr>
          <p:nvPr>
            <p:ph type="ftr" sz="quarter" idx="2"/>
          </p:nvPr>
        </p:nvSpPr>
        <p:spPr bwMode="auto">
          <a:xfrm>
            <a:off x="0" y="9179152"/>
            <a:ext cx="2899482" cy="447538"/>
          </a:xfrm>
          <a:prstGeom prst="rect">
            <a:avLst/>
          </a:prstGeom>
          <a:noFill/>
          <a:ln w="9525">
            <a:noFill/>
            <a:miter lim="800000"/>
            <a:headEnd type="none" w="sm" len="sm"/>
            <a:tailEnd type="none" w="sm" len="sm"/>
          </a:ln>
          <a:effectLst/>
        </p:spPr>
        <p:txBody>
          <a:bodyPr vert="horz" wrap="square" lIns="90305" tIns="45152" rIns="90305" bIns="45152" numCol="1" anchor="b" anchorCtr="0" compatLnSpc="1">
            <a:prstTxWarp prst="textNoShape">
              <a:avLst/>
            </a:prstTxWarp>
          </a:bodyPr>
          <a:lstStyle>
            <a:lvl1pPr defTabSz="902760">
              <a:defRPr sz="1200"/>
            </a:lvl1pPr>
          </a:lstStyle>
          <a:p>
            <a:endParaRPr lang="en-US"/>
          </a:p>
        </p:txBody>
      </p:sp>
      <p:sp>
        <p:nvSpPr>
          <p:cNvPr id="58373" name="Rectangle 5"/>
          <p:cNvSpPr>
            <a:spLocks noGrp="1" noChangeArrowheads="1"/>
          </p:cNvSpPr>
          <p:nvPr>
            <p:ph type="sldNum" sz="quarter" idx="3"/>
          </p:nvPr>
        </p:nvSpPr>
        <p:spPr bwMode="auto">
          <a:xfrm>
            <a:off x="3815193" y="9179152"/>
            <a:ext cx="2824089" cy="447538"/>
          </a:xfrm>
          <a:prstGeom prst="rect">
            <a:avLst/>
          </a:prstGeom>
          <a:noFill/>
          <a:ln w="9525">
            <a:noFill/>
            <a:miter lim="800000"/>
            <a:headEnd type="none" w="sm" len="sm"/>
            <a:tailEnd type="none" w="sm" len="sm"/>
          </a:ln>
          <a:effectLst/>
        </p:spPr>
        <p:txBody>
          <a:bodyPr vert="horz" wrap="square" lIns="90305" tIns="45152" rIns="90305" bIns="45152" numCol="1" anchor="b" anchorCtr="0" compatLnSpc="1">
            <a:prstTxWarp prst="textNoShape">
              <a:avLst/>
            </a:prstTxWarp>
          </a:bodyPr>
          <a:lstStyle>
            <a:lvl1pPr algn="r" defTabSz="902760">
              <a:defRPr sz="1200"/>
            </a:lvl1pPr>
          </a:lstStyle>
          <a:p>
            <a:fld id="{2D1CA224-EFBD-44F4-A32C-78CF731BB58A}" type="slidenum">
              <a:rPr lang="en-US"/>
              <a:pPr/>
              <a:t>‹Nr.›</a:t>
            </a:fld>
            <a:endParaRPr lang="en-US"/>
          </a:p>
        </p:txBody>
      </p:sp>
    </p:spTree>
    <p:extLst>
      <p:ext uri="{BB962C8B-B14F-4D97-AF65-F5344CB8AC3E}">
        <p14:creationId xmlns:p14="http://schemas.microsoft.com/office/powerpoint/2010/main" val="1795925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2" y="2"/>
            <a:ext cx="2891629" cy="481489"/>
          </a:xfrm>
          <a:prstGeom prst="rect">
            <a:avLst/>
          </a:prstGeom>
          <a:noFill/>
          <a:ln w="9525">
            <a:noFill/>
            <a:miter lim="800000"/>
            <a:headEnd type="none" w="sm" len="sm"/>
            <a:tailEnd type="none" w="sm" len="sm"/>
          </a:ln>
          <a:effectLst/>
        </p:spPr>
        <p:txBody>
          <a:bodyPr vert="horz" wrap="square" lIns="90305" tIns="45152" rIns="90305" bIns="45152" numCol="1" anchor="t" anchorCtr="0" compatLnSpc="1">
            <a:prstTxWarp prst="textNoShape">
              <a:avLst/>
            </a:prstTxWarp>
          </a:bodyPr>
          <a:lstStyle>
            <a:lvl1pPr defTabSz="902760">
              <a:defRPr sz="1200"/>
            </a:lvl1pPr>
          </a:lstStyle>
          <a:p>
            <a:endParaRPr lang="en-US"/>
          </a:p>
        </p:txBody>
      </p:sp>
      <p:sp>
        <p:nvSpPr>
          <p:cNvPr id="16387" name="Rectangle 3"/>
          <p:cNvSpPr>
            <a:spLocks noGrp="1" noChangeArrowheads="1"/>
          </p:cNvSpPr>
          <p:nvPr>
            <p:ph type="dt" idx="1"/>
          </p:nvPr>
        </p:nvSpPr>
        <p:spPr bwMode="auto">
          <a:xfrm>
            <a:off x="3780638" y="2"/>
            <a:ext cx="2891628" cy="481489"/>
          </a:xfrm>
          <a:prstGeom prst="rect">
            <a:avLst/>
          </a:prstGeom>
          <a:noFill/>
          <a:ln w="9525">
            <a:noFill/>
            <a:miter lim="800000"/>
            <a:headEnd type="none" w="sm" len="sm"/>
            <a:tailEnd type="none" w="sm" len="sm"/>
          </a:ln>
          <a:effectLst/>
        </p:spPr>
        <p:txBody>
          <a:bodyPr vert="horz" wrap="square" lIns="90305" tIns="45152" rIns="90305" bIns="45152" numCol="1" anchor="t" anchorCtr="0" compatLnSpc="1">
            <a:prstTxWarp prst="textNoShape">
              <a:avLst/>
            </a:prstTxWarp>
          </a:bodyPr>
          <a:lstStyle>
            <a:lvl1pPr algn="r" defTabSz="902760">
              <a:defRPr sz="1200"/>
            </a:lvl1pPr>
          </a:lstStyle>
          <a:p>
            <a:endParaRPr lang="en-US"/>
          </a:p>
        </p:txBody>
      </p:sp>
      <p:sp>
        <p:nvSpPr>
          <p:cNvPr id="16388" name="Rectangle 4"/>
          <p:cNvSpPr>
            <a:spLocks noGrp="1" noRot="1" noChangeAspect="1" noChangeArrowheads="1" noTextEdit="1"/>
          </p:cNvSpPr>
          <p:nvPr>
            <p:ph type="sldImg" idx="2"/>
          </p:nvPr>
        </p:nvSpPr>
        <p:spPr bwMode="auto">
          <a:xfrm>
            <a:off x="209550" y="300038"/>
            <a:ext cx="6180138" cy="463550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383247" y="5236191"/>
            <a:ext cx="5604198" cy="3669808"/>
          </a:xfrm>
          <a:prstGeom prst="rect">
            <a:avLst/>
          </a:prstGeom>
          <a:noFill/>
          <a:ln w="9525">
            <a:noFill/>
            <a:miter lim="800000"/>
            <a:headEnd type="none" w="sm" len="sm"/>
            <a:tailEnd type="none" w="sm" len="sm"/>
          </a:ln>
          <a:effectLst/>
        </p:spPr>
        <p:txBody>
          <a:bodyPr vert="horz" wrap="square" lIns="90305" tIns="45152" rIns="90305" bIns="45152"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6390" name="Rectangle 6"/>
          <p:cNvSpPr>
            <a:spLocks noGrp="1" noChangeArrowheads="1"/>
          </p:cNvSpPr>
          <p:nvPr>
            <p:ph type="ftr" sz="quarter" idx="4"/>
          </p:nvPr>
        </p:nvSpPr>
        <p:spPr bwMode="auto">
          <a:xfrm>
            <a:off x="2" y="9148288"/>
            <a:ext cx="2891629" cy="481489"/>
          </a:xfrm>
          <a:prstGeom prst="rect">
            <a:avLst/>
          </a:prstGeom>
          <a:noFill/>
          <a:ln w="9525">
            <a:noFill/>
            <a:miter lim="800000"/>
            <a:headEnd type="none" w="sm" len="sm"/>
            <a:tailEnd type="none" w="sm" len="sm"/>
          </a:ln>
          <a:effectLst/>
        </p:spPr>
        <p:txBody>
          <a:bodyPr vert="horz" wrap="square" lIns="90305" tIns="45152" rIns="90305" bIns="45152" numCol="1" anchor="b" anchorCtr="0" compatLnSpc="1">
            <a:prstTxWarp prst="textNoShape">
              <a:avLst/>
            </a:prstTxWarp>
          </a:bodyPr>
          <a:lstStyle>
            <a:lvl1pPr defTabSz="902760">
              <a:defRPr sz="1200"/>
            </a:lvl1pPr>
          </a:lstStyle>
          <a:p>
            <a:endParaRPr lang="en-US"/>
          </a:p>
        </p:txBody>
      </p:sp>
      <p:sp>
        <p:nvSpPr>
          <p:cNvPr id="16391" name="Rectangle 7"/>
          <p:cNvSpPr>
            <a:spLocks noGrp="1" noChangeArrowheads="1"/>
          </p:cNvSpPr>
          <p:nvPr>
            <p:ph type="sldNum" sz="quarter" idx="5"/>
          </p:nvPr>
        </p:nvSpPr>
        <p:spPr bwMode="auto">
          <a:xfrm>
            <a:off x="3780638" y="9148288"/>
            <a:ext cx="2891628" cy="481489"/>
          </a:xfrm>
          <a:prstGeom prst="rect">
            <a:avLst/>
          </a:prstGeom>
          <a:noFill/>
          <a:ln w="9525">
            <a:noFill/>
            <a:miter lim="800000"/>
            <a:headEnd type="none" w="sm" len="sm"/>
            <a:tailEnd type="none" w="sm" len="sm"/>
          </a:ln>
          <a:effectLst/>
        </p:spPr>
        <p:txBody>
          <a:bodyPr vert="horz" wrap="square" lIns="90305" tIns="45152" rIns="90305" bIns="45152" numCol="1" anchor="b" anchorCtr="0" compatLnSpc="1">
            <a:prstTxWarp prst="textNoShape">
              <a:avLst/>
            </a:prstTxWarp>
          </a:bodyPr>
          <a:lstStyle>
            <a:lvl1pPr algn="r" defTabSz="902760">
              <a:defRPr sz="1200"/>
            </a:lvl1pPr>
          </a:lstStyle>
          <a:p>
            <a:fld id="{6CC9E65A-08D1-40F1-B891-E276FBC3E57E}" type="slidenum">
              <a:rPr lang="en-US"/>
              <a:pPr/>
              <a:t>‹Nr.›</a:t>
            </a:fld>
            <a:endParaRPr lang="en-US"/>
          </a:p>
        </p:txBody>
      </p:sp>
    </p:spTree>
    <p:extLst>
      <p:ext uri="{BB962C8B-B14F-4D97-AF65-F5344CB8AC3E}">
        <p14:creationId xmlns:p14="http://schemas.microsoft.com/office/powerpoint/2010/main" val="4040895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16" name="Picture 15" descr="logo1"/>
          <p:cNvPicPr>
            <a:picLocks noChangeAspect="1" noChangeArrowheads="1"/>
          </p:cNvPicPr>
          <p:nvPr userDrawn="1"/>
        </p:nvPicPr>
        <p:blipFill>
          <a:blip r:embed="rId2" cstate="print"/>
          <a:srcRect/>
          <a:stretch>
            <a:fillRect/>
          </a:stretch>
        </p:blipFill>
        <p:spPr bwMode="auto">
          <a:xfrm>
            <a:off x="533400" y="609600"/>
            <a:ext cx="990600" cy="911225"/>
          </a:xfrm>
          <a:prstGeom prst="rect">
            <a:avLst/>
          </a:prstGeom>
          <a:noFill/>
        </p:spPr>
      </p:pic>
      <p:sp>
        <p:nvSpPr>
          <p:cNvPr id="7170" name="Rectangle 2"/>
          <p:cNvSpPr>
            <a:spLocks noGrp="1" noChangeArrowheads="1"/>
          </p:cNvSpPr>
          <p:nvPr>
            <p:ph type="subTitle" sz="quarter" idx="1"/>
          </p:nvPr>
        </p:nvSpPr>
        <p:spPr>
          <a:xfrm>
            <a:off x="1655064" y="3733800"/>
            <a:ext cx="7159752" cy="1752600"/>
          </a:xfrm>
        </p:spPr>
        <p:txBody>
          <a:bodyPr/>
          <a:lstStyle>
            <a:lvl1pPr marL="0" indent="0" algn="ctr">
              <a:buFontTx/>
              <a:buNone/>
              <a:defRPr/>
            </a:lvl1pPr>
          </a:lstStyle>
          <a:p>
            <a:r>
              <a:rPr lang="de-DE" smtClean="0"/>
              <a:t>Formatvorlage des Untertitelmasters durch Klicken bearbeiten</a:t>
            </a:r>
            <a:endParaRPr lang="en-US"/>
          </a:p>
        </p:txBody>
      </p:sp>
      <p:sp>
        <p:nvSpPr>
          <p:cNvPr id="7171" name="Rectangle 3"/>
          <p:cNvSpPr>
            <a:spLocks noGrp="1" noChangeArrowheads="1"/>
          </p:cNvSpPr>
          <p:nvPr>
            <p:ph type="ctrTitle" sz="quarter"/>
          </p:nvPr>
        </p:nvSpPr>
        <p:spPr>
          <a:xfrm>
            <a:off x="1664208" y="1447800"/>
            <a:ext cx="7132320" cy="1143000"/>
          </a:xfrm>
        </p:spPr>
        <p:txBody>
          <a:bodyPr/>
          <a:lstStyle>
            <a:lvl1pPr>
              <a:defRPr/>
            </a:lvl1pPr>
          </a:lstStyle>
          <a:p>
            <a:r>
              <a:rPr lang="de-DE" dirty="0" smtClean="0"/>
              <a:t>Titelmasterformat durch Klicken bearbeiten</a:t>
            </a:r>
            <a:endParaRPr lang="en-US" dirty="0"/>
          </a:p>
        </p:txBody>
      </p:sp>
      <p:sp>
        <p:nvSpPr>
          <p:cNvPr id="7174" name="Line 6"/>
          <p:cNvSpPr>
            <a:spLocks noChangeShapeType="1"/>
          </p:cNvSpPr>
          <p:nvPr/>
        </p:nvSpPr>
        <p:spPr bwMode="auto">
          <a:xfrm flipV="1">
            <a:off x="8839200" y="685800"/>
            <a:ext cx="0" cy="548640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7175" name="Line 7"/>
          <p:cNvSpPr>
            <a:spLocks noChangeShapeType="1"/>
          </p:cNvSpPr>
          <p:nvPr/>
        </p:nvSpPr>
        <p:spPr bwMode="auto">
          <a:xfrm flipV="1">
            <a:off x="304800" y="685800"/>
            <a:ext cx="0" cy="548640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7176" name="Arc 8"/>
          <p:cNvSpPr>
            <a:spLocks/>
          </p:cNvSpPr>
          <p:nvPr/>
        </p:nvSpPr>
        <p:spPr bwMode="auto">
          <a:xfrm>
            <a:off x="8458200" y="3048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7177" name="Arc 9"/>
          <p:cNvSpPr>
            <a:spLocks/>
          </p:cNvSpPr>
          <p:nvPr/>
        </p:nvSpPr>
        <p:spPr bwMode="auto">
          <a:xfrm rot="16200000">
            <a:off x="304800" y="3048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7178" name="Line 10"/>
          <p:cNvSpPr>
            <a:spLocks noChangeShapeType="1"/>
          </p:cNvSpPr>
          <p:nvPr/>
        </p:nvSpPr>
        <p:spPr bwMode="auto">
          <a:xfrm>
            <a:off x="685800" y="304800"/>
            <a:ext cx="7772400" cy="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7179" name="Arc 11"/>
          <p:cNvSpPr>
            <a:spLocks/>
          </p:cNvSpPr>
          <p:nvPr/>
        </p:nvSpPr>
        <p:spPr bwMode="auto">
          <a:xfrm rot="10800000">
            <a:off x="304800" y="61722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7180" name="Arc 12"/>
          <p:cNvSpPr>
            <a:spLocks/>
          </p:cNvSpPr>
          <p:nvPr/>
        </p:nvSpPr>
        <p:spPr bwMode="auto">
          <a:xfrm rot="5400000">
            <a:off x="8458200" y="61722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13" name="Line 4"/>
          <p:cNvSpPr>
            <a:spLocks noChangeShapeType="1"/>
          </p:cNvSpPr>
          <p:nvPr userDrawn="1"/>
        </p:nvSpPr>
        <p:spPr bwMode="auto">
          <a:xfrm>
            <a:off x="685800" y="6553200"/>
            <a:ext cx="6343650" cy="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14" name="Rectangle 12"/>
          <p:cNvSpPr>
            <a:spLocks noChangeArrowheads="1"/>
          </p:cNvSpPr>
          <p:nvPr userDrawn="1"/>
        </p:nvSpPr>
        <p:spPr bwMode="auto">
          <a:xfrm>
            <a:off x="7002780" y="6451918"/>
            <a:ext cx="1438214" cy="215444"/>
          </a:xfrm>
          <a:prstGeom prst="rect">
            <a:avLst/>
          </a:prstGeom>
          <a:noFill/>
          <a:ln w="9525">
            <a:noFill/>
            <a:miter lim="800000"/>
            <a:headEnd type="none" w="sm" len="sm"/>
            <a:tailEnd type="none" w="sm" len="sm"/>
          </a:ln>
          <a:effectLst/>
        </p:spPr>
        <p:txBody>
          <a:bodyPr wrap="none">
            <a:spAutoFit/>
          </a:bodyPr>
          <a:lstStyle/>
          <a:p>
            <a:r>
              <a:rPr lang="de-DE" sz="800" dirty="0" smtClean="0">
                <a:latin typeface="Calibri"/>
                <a:cs typeface="Calibri"/>
              </a:rPr>
              <a:t>© </a:t>
            </a:r>
            <a:r>
              <a:rPr lang="de-DE" sz="800" dirty="0" smtClean="0">
                <a:latin typeface="Arial" charset="0"/>
              </a:rPr>
              <a:t>Prof</a:t>
            </a:r>
            <a:r>
              <a:rPr lang="de-DE" sz="800" dirty="0">
                <a:latin typeface="Arial" charset="0"/>
              </a:rPr>
              <a:t>. Dr. Georg Erdmann</a:t>
            </a:r>
          </a:p>
        </p:txBody>
      </p:sp>
      <p:sp>
        <p:nvSpPr>
          <p:cNvPr id="15" name="Text Box 15"/>
          <p:cNvSpPr txBox="1">
            <a:spLocks noChangeArrowheads="1"/>
          </p:cNvSpPr>
          <p:nvPr userDrawn="1"/>
        </p:nvSpPr>
        <p:spPr bwMode="auto">
          <a:xfrm>
            <a:off x="330200" y="1162050"/>
            <a:ext cx="385763" cy="214313"/>
          </a:xfrm>
          <a:prstGeom prst="rect">
            <a:avLst/>
          </a:prstGeom>
          <a:noFill/>
          <a:ln w="9525">
            <a:noFill/>
            <a:miter lim="800000"/>
            <a:headEnd type="none" w="sm" len="sm"/>
            <a:tailEnd type="none" w="sm" len="sm"/>
          </a:ln>
          <a:effectLst/>
        </p:spPr>
        <p:txBody>
          <a:bodyPr wrap="none">
            <a:spAutoFit/>
          </a:bodyPr>
          <a:lstStyle/>
          <a:p>
            <a:pPr eaLnBrk="0" hangingPunct="0">
              <a:defRPr/>
            </a:pPr>
            <a:fld id="{7262F955-FE60-4D40-8B67-68771E1820AE}" type="slidenum">
              <a:rPr sz="800" noProof="1">
                <a:cs typeface="+mn-cs"/>
              </a:rPr>
              <a:pPr eaLnBrk="0" hangingPunct="0">
                <a:defRPr/>
              </a:pPr>
              <a:t>‹Nr.›</a:t>
            </a:fld>
            <a:endParaRPr lang="de-DE" sz="800" noProof="1">
              <a:cs typeface="+mn-cs"/>
            </a:endParaRPr>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transition>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589088" y="381000"/>
            <a:ext cx="7127875" cy="8715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Hier klicken, zu bearbeiten.</a:t>
            </a:r>
          </a:p>
        </p:txBody>
      </p:sp>
      <p:sp>
        <p:nvSpPr>
          <p:cNvPr id="6147" name="Rectangle 3"/>
          <p:cNvSpPr>
            <a:spLocks noGrp="1" noChangeArrowheads="1"/>
          </p:cNvSpPr>
          <p:nvPr>
            <p:ph type="body" idx="1"/>
          </p:nvPr>
        </p:nvSpPr>
        <p:spPr bwMode="auto">
          <a:xfrm>
            <a:off x="2262188" y="1576388"/>
            <a:ext cx="6559550" cy="4827587"/>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dirty="0" err="1" smtClean="0"/>
              <a:t>Hier</a:t>
            </a:r>
            <a:r>
              <a:rPr lang="en-US" dirty="0" smtClean="0"/>
              <a:t> </a:t>
            </a:r>
            <a:r>
              <a:rPr lang="en-US" dirty="0" err="1" smtClean="0"/>
              <a:t>klicken</a:t>
            </a:r>
            <a:r>
              <a:rPr lang="en-US" dirty="0" smtClean="0"/>
              <a:t>, um Master-</a:t>
            </a:r>
            <a:r>
              <a:rPr lang="en-US" dirty="0" err="1" smtClean="0"/>
              <a:t>Textformat</a:t>
            </a:r>
            <a:r>
              <a:rPr lang="en-US" dirty="0" smtClean="0"/>
              <a:t> </a:t>
            </a:r>
            <a:r>
              <a:rPr lang="en-US" dirty="0" err="1" smtClean="0"/>
              <a:t>zu</a:t>
            </a:r>
            <a:r>
              <a:rPr lang="en-US" dirty="0" smtClean="0"/>
              <a:t> </a:t>
            </a:r>
            <a:r>
              <a:rPr lang="en-US" dirty="0" err="1" smtClean="0"/>
              <a:t>bearbeiten</a:t>
            </a:r>
            <a:r>
              <a:rPr lang="en-US" dirty="0" smtClean="0"/>
              <a:t>.</a:t>
            </a:r>
          </a:p>
          <a:p>
            <a:pPr lvl="1"/>
            <a:r>
              <a:rPr lang="en-US" dirty="0" err="1" smtClean="0"/>
              <a:t>Zweite</a:t>
            </a:r>
            <a:r>
              <a:rPr lang="en-US" dirty="0" smtClean="0"/>
              <a:t> </a:t>
            </a:r>
            <a:r>
              <a:rPr lang="en-US" dirty="0" err="1" smtClean="0"/>
              <a:t>Ebene</a:t>
            </a:r>
            <a:endParaRPr lang="en-US" dirty="0" smtClean="0"/>
          </a:p>
          <a:p>
            <a:pPr lvl="2"/>
            <a:r>
              <a:rPr lang="en-US" dirty="0" err="1" smtClean="0"/>
              <a:t>Dritte</a:t>
            </a:r>
            <a:r>
              <a:rPr lang="en-US" dirty="0" smtClean="0"/>
              <a:t> </a:t>
            </a:r>
            <a:r>
              <a:rPr lang="en-US" dirty="0" err="1" smtClean="0"/>
              <a:t>Ebene</a:t>
            </a:r>
            <a:endParaRPr lang="en-US" dirty="0" smtClean="0"/>
          </a:p>
          <a:p>
            <a:pPr lvl="3"/>
            <a:r>
              <a:rPr lang="en-US" dirty="0" err="1" smtClean="0"/>
              <a:t>Vierte</a:t>
            </a:r>
            <a:r>
              <a:rPr lang="en-US" dirty="0" smtClean="0"/>
              <a:t> </a:t>
            </a:r>
            <a:r>
              <a:rPr lang="en-US" dirty="0" err="1" smtClean="0"/>
              <a:t>Ebene</a:t>
            </a:r>
            <a:endParaRPr lang="en-US" dirty="0" smtClean="0"/>
          </a:p>
          <a:p>
            <a:pPr lvl="4"/>
            <a:r>
              <a:rPr lang="en-US" dirty="0" err="1" smtClean="0"/>
              <a:t>Fünfte</a:t>
            </a:r>
            <a:r>
              <a:rPr lang="en-US" dirty="0" smtClean="0"/>
              <a:t> </a:t>
            </a:r>
            <a:r>
              <a:rPr lang="en-US" dirty="0" err="1" smtClean="0"/>
              <a:t>Ebene</a:t>
            </a:r>
            <a:r>
              <a:rPr lang="en-US" dirty="0" smtClean="0"/>
              <a:t> Prof. Dr. Georg Erdmann</a:t>
            </a:r>
          </a:p>
        </p:txBody>
      </p:sp>
      <p:sp>
        <p:nvSpPr>
          <p:cNvPr id="6148" name="Line 4"/>
          <p:cNvSpPr>
            <a:spLocks noChangeShapeType="1"/>
          </p:cNvSpPr>
          <p:nvPr/>
        </p:nvSpPr>
        <p:spPr bwMode="auto">
          <a:xfrm>
            <a:off x="685800" y="6553200"/>
            <a:ext cx="6343650" cy="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6149" name="Line 5"/>
          <p:cNvSpPr>
            <a:spLocks noChangeShapeType="1"/>
          </p:cNvSpPr>
          <p:nvPr/>
        </p:nvSpPr>
        <p:spPr bwMode="auto">
          <a:xfrm flipV="1">
            <a:off x="8839200" y="685800"/>
            <a:ext cx="0" cy="548640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6150" name="Line 6"/>
          <p:cNvSpPr>
            <a:spLocks noChangeShapeType="1"/>
          </p:cNvSpPr>
          <p:nvPr/>
        </p:nvSpPr>
        <p:spPr bwMode="auto">
          <a:xfrm flipV="1">
            <a:off x="304800" y="685800"/>
            <a:ext cx="0" cy="548640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6151" name="Arc 7"/>
          <p:cNvSpPr>
            <a:spLocks/>
          </p:cNvSpPr>
          <p:nvPr/>
        </p:nvSpPr>
        <p:spPr bwMode="auto">
          <a:xfrm>
            <a:off x="8458200" y="3048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6152" name="Arc 8"/>
          <p:cNvSpPr>
            <a:spLocks/>
          </p:cNvSpPr>
          <p:nvPr/>
        </p:nvSpPr>
        <p:spPr bwMode="auto">
          <a:xfrm rot="16200000">
            <a:off x="304800" y="3048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6153" name="Line 9"/>
          <p:cNvSpPr>
            <a:spLocks noChangeShapeType="1"/>
          </p:cNvSpPr>
          <p:nvPr/>
        </p:nvSpPr>
        <p:spPr bwMode="auto">
          <a:xfrm>
            <a:off x="685800" y="304800"/>
            <a:ext cx="7772400" cy="0"/>
          </a:xfrm>
          <a:prstGeom prst="line">
            <a:avLst/>
          </a:prstGeom>
          <a:noFill/>
          <a:ln w="12700">
            <a:solidFill>
              <a:schemeClr val="tx1"/>
            </a:solidFill>
            <a:round/>
            <a:headEnd type="none" w="sm" len="sm"/>
            <a:tailEnd type="none" w="sm" len="sm"/>
          </a:ln>
          <a:effectLst/>
        </p:spPr>
        <p:txBody>
          <a:bodyPr wrap="none" anchor="ctr"/>
          <a:lstStyle/>
          <a:p>
            <a:endParaRPr lang="de-DE"/>
          </a:p>
        </p:txBody>
      </p:sp>
      <p:sp>
        <p:nvSpPr>
          <p:cNvPr id="6154" name="Arc 10"/>
          <p:cNvSpPr>
            <a:spLocks/>
          </p:cNvSpPr>
          <p:nvPr/>
        </p:nvSpPr>
        <p:spPr bwMode="auto">
          <a:xfrm rot="10800000">
            <a:off x="304800" y="61722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6155" name="Arc 11"/>
          <p:cNvSpPr>
            <a:spLocks/>
          </p:cNvSpPr>
          <p:nvPr/>
        </p:nvSpPr>
        <p:spPr bwMode="auto">
          <a:xfrm rot="5400000">
            <a:off x="8458200" y="6172200"/>
            <a:ext cx="3810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type="none" w="sm" len="sm"/>
            <a:tailEnd type="none" w="sm" len="sm"/>
          </a:ln>
          <a:effectLst/>
        </p:spPr>
        <p:txBody>
          <a:bodyPr wrap="none" anchor="ctr"/>
          <a:lstStyle/>
          <a:p>
            <a:endParaRPr lang="de-DE"/>
          </a:p>
        </p:txBody>
      </p:sp>
      <p:sp>
        <p:nvSpPr>
          <p:cNvPr id="6156" name="Rectangle 12"/>
          <p:cNvSpPr>
            <a:spLocks noChangeArrowheads="1"/>
          </p:cNvSpPr>
          <p:nvPr/>
        </p:nvSpPr>
        <p:spPr bwMode="auto">
          <a:xfrm>
            <a:off x="7002780" y="6451918"/>
            <a:ext cx="1438214" cy="215444"/>
          </a:xfrm>
          <a:prstGeom prst="rect">
            <a:avLst/>
          </a:prstGeom>
          <a:noFill/>
          <a:ln w="9525">
            <a:noFill/>
            <a:miter lim="800000"/>
            <a:headEnd type="none" w="sm" len="sm"/>
            <a:tailEnd type="none" w="sm" len="sm"/>
          </a:ln>
          <a:effectLst/>
        </p:spPr>
        <p:txBody>
          <a:bodyPr wrap="none">
            <a:spAutoFit/>
          </a:bodyPr>
          <a:lstStyle/>
          <a:p>
            <a:r>
              <a:rPr lang="de-DE" sz="800" dirty="0" smtClean="0">
                <a:latin typeface="Calibri"/>
                <a:cs typeface="Calibri"/>
              </a:rPr>
              <a:t>© </a:t>
            </a:r>
            <a:r>
              <a:rPr lang="de-DE" sz="800" dirty="0" smtClean="0">
                <a:latin typeface="Arial" charset="0"/>
              </a:rPr>
              <a:t>Prof</a:t>
            </a:r>
            <a:r>
              <a:rPr lang="de-DE" sz="800" dirty="0">
                <a:latin typeface="Arial" charset="0"/>
              </a:rPr>
              <a:t>. Dr. Georg Erdmann</a:t>
            </a:r>
          </a:p>
        </p:txBody>
      </p:sp>
      <p:pic>
        <p:nvPicPr>
          <p:cNvPr id="6159" name="Picture 15" descr="logo1"/>
          <p:cNvPicPr>
            <a:picLocks noChangeAspect="1" noChangeArrowheads="1"/>
          </p:cNvPicPr>
          <p:nvPr/>
        </p:nvPicPr>
        <p:blipFill>
          <a:blip r:embed="rId6" cstate="print"/>
          <a:srcRect/>
          <a:stretch>
            <a:fillRect/>
          </a:stretch>
        </p:blipFill>
        <p:spPr bwMode="auto">
          <a:xfrm>
            <a:off x="533400" y="609600"/>
            <a:ext cx="990600" cy="911225"/>
          </a:xfrm>
          <a:prstGeom prst="rect">
            <a:avLst/>
          </a:prstGeom>
          <a:noFill/>
        </p:spPr>
      </p:pic>
      <p:sp>
        <p:nvSpPr>
          <p:cNvPr id="14" name="Text Box 15"/>
          <p:cNvSpPr txBox="1">
            <a:spLocks noChangeArrowheads="1"/>
          </p:cNvSpPr>
          <p:nvPr userDrawn="1"/>
        </p:nvSpPr>
        <p:spPr bwMode="auto">
          <a:xfrm>
            <a:off x="330200" y="1162050"/>
            <a:ext cx="385763" cy="214313"/>
          </a:xfrm>
          <a:prstGeom prst="rect">
            <a:avLst/>
          </a:prstGeom>
          <a:noFill/>
          <a:ln w="9525">
            <a:noFill/>
            <a:miter lim="800000"/>
            <a:headEnd type="none" w="sm" len="sm"/>
            <a:tailEnd type="none" w="sm" len="sm"/>
          </a:ln>
          <a:effectLst/>
        </p:spPr>
        <p:txBody>
          <a:bodyPr wrap="none">
            <a:spAutoFit/>
          </a:bodyPr>
          <a:lstStyle/>
          <a:p>
            <a:pPr eaLnBrk="0" hangingPunct="0">
              <a:defRPr/>
            </a:pPr>
            <a:fld id="{7262F955-FE60-4D40-8B67-68771E1820AE}" type="slidenum">
              <a:rPr sz="800" noProof="1">
                <a:cs typeface="+mn-cs"/>
              </a:rPr>
              <a:pPr eaLnBrk="0" hangingPunct="0">
                <a:defRPr/>
              </a:pPr>
              <a:t>‹Nr.›</a:t>
            </a:fld>
            <a:endParaRPr lang="de-DE" sz="800" noProof="1">
              <a:cs typeface="+mn-cs"/>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7" r:id="rId3"/>
    <p:sldLayoutId id="2147483658" r:id="rId4"/>
  </p:sldLayoutIdLst>
  <p:transition>
    <p:random/>
  </p:transition>
  <p:timing>
    <p:tnLst>
      <p:par>
        <p:cTn id="1" dur="indefinite" restart="never" nodeType="tmRoot"/>
      </p:par>
    </p:tnLst>
  </p:timing>
  <p:txStyles>
    <p:titleStyle>
      <a:lvl1pPr algn="r" rtl="0" eaLnBrk="1" fontAlgn="base" hangingPunct="1">
        <a:spcBef>
          <a:spcPct val="0"/>
        </a:spcBef>
        <a:spcAft>
          <a:spcPct val="0"/>
        </a:spcAft>
        <a:defRPr sz="2800" i="1">
          <a:solidFill>
            <a:schemeClr val="tx2"/>
          </a:solidFill>
          <a:latin typeface="+mj-lt"/>
          <a:ea typeface="+mj-ea"/>
          <a:cs typeface="+mj-cs"/>
        </a:defRPr>
      </a:lvl1pPr>
      <a:lvl2pPr algn="r" rtl="0" eaLnBrk="1" fontAlgn="base" hangingPunct="1">
        <a:spcBef>
          <a:spcPct val="0"/>
        </a:spcBef>
        <a:spcAft>
          <a:spcPct val="0"/>
        </a:spcAft>
        <a:defRPr sz="2800" i="1">
          <a:solidFill>
            <a:schemeClr val="tx2"/>
          </a:solidFill>
          <a:latin typeface="Times New Roman" pitchFamily="18" charset="0"/>
        </a:defRPr>
      </a:lvl2pPr>
      <a:lvl3pPr algn="r" rtl="0" eaLnBrk="1" fontAlgn="base" hangingPunct="1">
        <a:spcBef>
          <a:spcPct val="0"/>
        </a:spcBef>
        <a:spcAft>
          <a:spcPct val="0"/>
        </a:spcAft>
        <a:defRPr sz="2800" i="1">
          <a:solidFill>
            <a:schemeClr val="tx2"/>
          </a:solidFill>
          <a:latin typeface="Times New Roman" pitchFamily="18" charset="0"/>
        </a:defRPr>
      </a:lvl3pPr>
      <a:lvl4pPr algn="r" rtl="0" eaLnBrk="1" fontAlgn="base" hangingPunct="1">
        <a:spcBef>
          <a:spcPct val="0"/>
        </a:spcBef>
        <a:spcAft>
          <a:spcPct val="0"/>
        </a:spcAft>
        <a:defRPr sz="2800" i="1">
          <a:solidFill>
            <a:schemeClr val="tx2"/>
          </a:solidFill>
          <a:latin typeface="Times New Roman" pitchFamily="18" charset="0"/>
        </a:defRPr>
      </a:lvl4pPr>
      <a:lvl5pPr algn="r" rtl="0" eaLnBrk="1" fontAlgn="base" hangingPunct="1">
        <a:spcBef>
          <a:spcPct val="0"/>
        </a:spcBef>
        <a:spcAft>
          <a:spcPct val="0"/>
        </a:spcAft>
        <a:defRPr sz="2800" i="1">
          <a:solidFill>
            <a:schemeClr val="tx2"/>
          </a:solidFill>
          <a:latin typeface="Times New Roman" pitchFamily="18" charset="0"/>
        </a:defRPr>
      </a:lvl5pPr>
      <a:lvl6pPr marL="457200" algn="r" rtl="0" eaLnBrk="1" fontAlgn="base" hangingPunct="1">
        <a:spcBef>
          <a:spcPct val="0"/>
        </a:spcBef>
        <a:spcAft>
          <a:spcPct val="0"/>
        </a:spcAft>
        <a:defRPr sz="2800" i="1">
          <a:solidFill>
            <a:schemeClr val="tx2"/>
          </a:solidFill>
          <a:latin typeface="Times New Roman" pitchFamily="18" charset="0"/>
        </a:defRPr>
      </a:lvl6pPr>
      <a:lvl7pPr marL="914400" algn="r" rtl="0" eaLnBrk="1" fontAlgn="base" hangingPunct="1">
        <a:spcBef>
          <a:spcPct val="0"/>
        </a:spcBef>
        <a:spcAft>
          <a:spcPct val="0"/>
        </a:spcAft>
        <a:defRPr sz="2800" i="1">
          <a:solidFill>
            <a:schemeClr val="tx2"/>
          </a:solidFill>
          <a:latin typeface="Times New Roman" pitchFamily="18" charset="0"/>
        </a:defRPr>
      </a:lvl7pPr>
      <a:lvl8pPr marL="1371600" algn="r" rtl="0" eaLnBrk="1" fontAlgn="base" hangingPunct="1">
        <a:spcBef>
          <a:spcPct val="0"/>
        </a:spcBef>
        <a:spcAft>
          <a:spcPct val="0"/>
        </a:spcAft>
        <a:defRPr sz="2800" i="1">
          <a:solidFill>
            <a:schemeClr val="tx2"/>
          </a:solidFill>
          <a:latin typeface="Times New Roman" pitchFamily="18" charset="0"/>
        </a:defRPr>
      </a:lvl8pPr>
      <a:lvl9pPr marL="1828800" algn="r" rtl="0" eaLnBrk="1" fontAlgn="base" hangingPunct="1">
        <a:spcBef>
          <a:spcPct val="0"/>
        </a:spcBef>
        <a:spcAft>
          <a:spcPct val="0"/>
        </a:spcAft>
        <a:defRPr sz="2800" i="1">
          <a:solidFill>
            <a:schemeClr val="tx2"/>
          </a:solidFill>
          <a:latin typeface="Times New Roman" pitchFamily="18" charset="0"/>
        </a:defRPr>
      </a:lvl9pPr>
    </p:titleStyle>
    <p:bodyStyle>
      <a:lvl1pPr marL="342900" indent="-342900" algn="l" rtl="0" eaLnBrk="1" fontAlgn="base" hangingPunct="1">
        <a:lnSpc>
          <a:spcPct val="90000"/>
        </a:lnSpc>
        <a:spcBef>
          <a:spcPct val="20000"/>
        </a:spcBef>
        <a:spcAft>
          <a:spcPct val="0"/>
        </a:spcAft>
        <a:buClr>
          <a:schemeClr val="tx2"/>
        </a:buClr>
        <a:buChar char="•"/>
        <a:defRPr>
          <a:solidFill>
            <a:schemeClr val="tx1"/>
          </a:solidFill>
          <a:latin typeface="Calibri" pitchFamily="34" charset="0"/>
          <a:ea typeface="+mn-ea"/>
          <a:cs typeface="Calibri" pitchFamily="34" charset="0"/>
        </a:defRPr>
      </a:lvl1pPr>
      <a:lvl2pPr marL="742950" indent="-285750" algn="l" rtl="0" eaLnBrk="1" fontAlgn="base" hangingPunct="1">
        <a:lnSpc>
          <a:spcPct val="90000"/>
        </a:lnSpc>
        <a:spcBef>
          <a:spcPct val="20000"/>
        </a:spcBef>
        <a:spcAft>
          <a:spcPct val="0"/>
        </a:spcAft>
        <a:buClr>
          <a:schemeClr val="tx2"/>
        </a:buClr>
        <a:buChar char="–"/>
        <a:defRPr>
          <a:solidFill>
            <a:schemeClr val="tx1"/>
          </a:solidFill>
          <a:latin typeface="Calibri" pitchFamily="34" charset="0"/>
          <a:cs typeface="Calibri" pitchFamily="34" charset="0"/>
        </a:defRPr>
      </a:lvl2pPr>
      <a:lvl3pPr marL="1143000" indent="-228600" algn="l" rtl="0" eaLnBrk="1" fontAlgn="base" hangingPunct="1">
        <a:lnSpc>
          <a:spcPct val="90000"/>
        </a:lnSpc>
        <a:spcBef>
          <a:spcPct val="20000"/>
        </a:spcBef>
        <a:spcAft>
          <a:spcPct val="0"/>
        </a:spcAft>
        <a:buClr>
          <a:schemeClr val="tx2"/>
        </a:buClr>
        <a:buChar char="•"/>
        <a:defRPr sz="1600">
          <a:solidFill>
            <a:schemeClr val="tx1"/>
          </a:solidFill>
          <a:latin typeface="Calibri" pitchFamily="34" charset="0"/>
          <a:cs typeface="Calibri" pitchFamily="34" charset="0"/>
        </a:defRPr>
      </a:lvl3pPr>
      <a:lvl4pPr marL="1600200" indent="-228600" algn="l" rtl="0" eaLnBrk="1" fontAlgn="base" hangingPunct="1">
        <a:lnSpc>
          <a:spcPct val="90000"/>
        </a:lnSpc>
        <a:spcBef>
          <a:spcPct val="20000"/>
        </a:spcBef>
        <a:spcAft>
          <a:spcPct val="0"/>
        </a:spcAft>
        <a:buClr>
          <a:schemeClr val="tx2"/>
        </a:buClr>
        <a:buChar char="–"/>
        <a:defRPr sz="1600">
          <a:solidFill>
            <a:schemeClr val="tx1"/>
          </a:solidFill>
          <a:latin typeface="Calibri" pitchFamily="34" charset="0"/>
          <a:cs typeface="Calibri" pitchFamily="34" charset="0"/>
        </a:defRPr>
      </a:lvl4pPr>
      <a:lvl5pPr marL="2057400" indent="-228600" algn="l" rtl="0" eaLnBrk="1" fontAlgn="base" hangingPunct="1">
        <a:lnSpc>
          <a:spcPct val="90000"/>
        </a:lnSpc>
        <a:spcBef>
          <a:spcPct val="20000"/>
        </a:spcBef>
        <a:spcAft>
          <a:spcPct val="0"/>
        </a:spcAft>
        <a:buClr>
          <a:schemeClr val="tx2"/>
        </a:buClr>
        <a:buChar char="•"/>
        <a:defRPr sz="1400">
          <a:solidFill>
            <a:schemeClr val="tx1"/>
          </a:solidFill>
          <a:latin typeface="Calibri" pitchFamily="34" charset="0"/>
          <a:cs typeface="Calibri" pitchFamily="34" charset="0"/>
        </a:defRPr>
      </a:lvl5pPr>
      <a:lvl6pPr marL="2514600" indent="-228600" algn="l" rtl="0" eaLnBrk="1" fontAlgn="base" hangingPunct="1">
        <a:lnSpc>
          <a:spcPct val="90000"/>
        </a:lnSpc>
        <a:spcBef>
          <a:spcPct val="20000"/>
        </a:spcBef>
        <a:spcAft>
          <a:spcPct val="0"/>
        </a:spcAft>
        <a:buClr>
          <a:schemeClr val="tx2"/>
        </a:buClr>
        <a:buChar char="•"/>
        <a:defRPr sz="1400">
          <a:solidFill>
            <a:schemeClr val="tx1"/>
          </a:solidFill>
          <a:latin typeface="+mn-lt"/>
        </a:defRPr>
      </a:lvl6pPr>
      <a:lvl7pPr marL="2971800" indent="-228600" algn="l" rtl="0" eaLnBrk="1" fontAlgn="base" hangingPunct="1">
        <a:lnSpc>
          <a:spcPct val="90000"/>
        </a:lnSpc>
        <a:spcBef>
          <a:spcPct val="20000"/>
        </a:spcBef>
        <a:spcAft>
          <a:spcPct val="0"/>
        </a:spcAft>
        <a:buClr>
          <a:schemeClr val="tx2"/>
        </a:buClr>
        <a:buChar char="•"/>
        <a:defRPr sz="1400">
          <a:solidFill>
            <a:schemeClr val="tx1"/>
          </a:solidFill>
          <a:latin typeface="+mn-lt"/>
        </a:defRPr>
      </a:lvl7pPr>
      <a:lvl8pPr marL="3429000" indent="-228600" algn="l" rtl="0" eaLnBrk="1" fontAlgn="base" hangingPunct="1">
        <a:lnSpc>
          <a:spcPct val="90000"/>
        </a:lnSpc>
        <a:spcBef>
          <a:spcPct val="20000"/>
        </a:spcBef>
        <a:spcAft>
          <a:spcPct val="0"/>
        </a:spcAft>
        <a:buClr>
          <a:schemeClr val="tx2"/>
        </a:buClr>
        <a:buChar char="•"/>
        <a:defRPr sz="1400">
          <a:solidFill>
            <a:schemeClr val="tx1"/>
          </a:solidFill>
          <a:latin typeface="+mn-lt"/>
        </a:defRPr>
      </a:lvl8pPr>
      <a:lvl9pPr marL="3886200" indent="-228600" algn="l" rtl="0" eaLnBrk="1" fontAlgn="base" hangingPunct="1">
        <a:lnSpc>
          <a:spcPct val="90000"/>
        </a:lnSpc>
        <a:spcBef>
          <a:spcPct val="20000"/>
        </a:spcBef>
        <a:spcAft>
          <a:spcPct val="0"/>
        </a:spcAft>
        <a:buClr>
          <a:schemeClr val="tx2"/>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sz="quarter"/>
          </p:nvPr>
        </p:nvSpPr>
        <p:spPr>
          <a:xfrm>
            <a:off x="685799" y="1203158"/>
            <a:ext cx="7861041" cy="4877602"/>
          </a:xfrm>
        </p:spPr>
        <p:txBody>
          <a:bodyPr/>
          <a:lstStyle/>
          <a:p>
            <a:r>
              <a:rPr lang="en-US" sz="4000" dirty="0" smtClean="0"/>
              <a:t>Innovation in the Energy Sector: Technologies after 2030 </a:t>
            </a:r>
            <a:br>
              <a:rPr lang="en-US" sz="4000" dirty="0" smtClean="0"/>
            </a:br>
            <a:r>
              <a:rPr lang="en-US" sz="4000" dirty="0" smtClean="0"/>
              <a:t>and </a:t>
            </a:r>
            <a:r>
              <a:rPr lang="en-US" sz="4000" dirty="0"/>
              <a:t>N</a:t>
            </a:r>
            <a:r>
              <a:rPr lang="en-US" sz="4000" dirty="0" smtClean="0"/>
              <a:t>ecessary Policies Today</a:t>
            </a:r>
            <a:br>
              <a:rPr lang="en-US" sz="4000" dirty="0" smtClean="0"/>
            </a:br>
            <a:r>
              <a:rPr lang="en-US" sz="4000" dirty="0" smtClean="0"/>
              <a:t> </a:t>
            </a:r>
            <a:r>
              <a:rPr lang="de-DE" sz="1800" dirty="0" smtClean="0"/>
              <a:t/>
            </a:r>
            <a:br>
              <a:rPr lang="de-DE" sz="1800" dirty="0" smtClean="0"/>
            </a:br>
            <a:r>
              <a:rPr lang="de-DE" sz="2400" dirty="0" smtClean="0"/>
              <a:t>Prof. Dr. Georg Erdmann, TU Berlin</a:t>
            </a:r>
            <a:br>
              <a:rPr lang="de-DE" sz="2400" dirty="0" smtClean="0"/>
            </a:br>
            <a:r>
              <a:rPr lang="en-US" sz="2400" dirty="0" smtClean="0"/>
              <a:t>President, GEE </a:t>
            </a:r>
            <a:r>
              <a:rPr lang="en-US" sz="2400" dirty="0" err="1" smtClean="0"/>
              <a:t>e.V</a:t>
            </a:r>
            <a:r>
              <a:rPr lang="en-US" sz="2400" dirty="0" smtClean="0"/>
              <a:t>., Former President IAEE</a:t>
            </a:r>
            <a:br>
              <a:rPr lang="en-US" sz="2400" dirty="0" smtClean="0"/>
            </a:br>
            <a:r>
              <a:rPr lang="en-US" sz="2400" dirty="0" smtClean="0"/>
              <a:t>Independent Expert Group "</a:t>
            </a:r>
            <a:r>
              <a:rPr lang="en-US" sz="2400" dirty="0" err="1" smtClean="0"/>
              <a:t>Energie</a:t>
            </a:r>
            <a:r>
              <a:rPr lang="en-US" sz="2400" dirty="0" smtClean="0"/>
              <a:t> der </a:t>
            </a:r>
            <a:r>
              <a:rPr lang="en-US" sz="2400" dirty="0" err="1" smtClean="0"/>
              <a:t>Zukunft</a:t>
            </a:r>
            <a:r>
              <a:rPr lang="en-US" sz="2400" dirty="0" smtClean="0"/>
              <a:t>"</a:t>
            </a:r>
            <a:br>
              <a:rPr lang="en-US" sz="2400" dirty="0" smtClean="0"/>
            </a:br>
            <a:r>
              <a:rPr lang="en-US" sz="2400" dirty="0" smtClean="0"/>
              <a:t>Steering Committee Member, ICEF Tokyo</a:t>
            </a:r>
            <a:br>
              <a:rPr lang="en-US" sz="2400" dirty="0" smtClean="0"/>
            </a:br>
            <a:r>
              <a:rPr lang="de-DE" sz="2400" dirty="0" smtClean="0"/>
              <a:t/>
            </a:r>
            <a:br>
              <a:rPr lang="de-DE" sz="2400" dirty="0" smtClean="0"/>
            </a:br>
            <a:r>
              <a:rPr lang="de-DE" sz="2400" dirty="0" smtClean="0"/>
              <a:t>10</a:t>
            </a:r>
            <a:r>
              <a:rPr lang="de-DE" sz="2400" baseline="30000" dirty="0" smtClean="0"/>
              <a:t>th</a:t>
            </a:r>
            <a:r>
              <a:rPr lang="de-DE" sz="2400" dirty="0" smtClean="0"/>
              <a:t> European IAEE Conference Vienna, 6 September 2017</a:t>
            </a:r>
            <a:endParaRPr lang="en-US" sz="2400" dirty="0"/>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Some Major Problems to be Solved after 2035</a:t>
            </a:r>
            <a:endParaRPr lang="en-US" dirty="0"/>
          </a:p>
        </p:txBody>
      </p:sp>
      <p:sp>
        <p:nvSpPr>
          <p:cNvPr id="3" name="Inhaltsplatzhalter 2"/>
          <p:cNvSpPr>
            <a:spLocks noGrp="1"/>
          </p:cNvSpPr>
          <p:nvPr>
            <p:ph idx="1"/>
          </p:nvPr>
        </p:nvSpPr>
        <p:spPr>
          <a:xfrm>
            <a:off x="2262188" y="1677451"/>
            <a:ext cx="6559550" cy="4726524"/>
          </a:xfrm>
        </p:spPr>
        <p:txBody>
          <a:bodyPr/>
          <a:lstStyle/>
          <a:p>
            <a:pPr>
              <a:spcBef>
                <a:spcPts val="1800"/>
              </a:spcBef>
            </a:pPr>
            <a:r>
              <a:rPr lang="en-US" sz="2000" dirty="0" smtClean="0"/>
              <a:t>Electricity: 100% renewables needs long term (seasonal) storage capacities: Chemical storage or something else (such as HVDC)? </a:t>
            </a:r>
            <a:r>
              <a:rPr lang="en-US" sz="800" dirty="0" smtClean="0"/>
              <a:t/>
            </a:r>
            <a:br>
              <a:rPr lang="en-US" sz="800" dirty="0" smtClean="0"/>
            </a:br>
            <a:r>
              <a:rPr lang="en-US" sz="800" dirty="0" smtClean="0"/>
              <a:t/>
            </a:r>
            <a:br>
              <a:rPr lang="en-US" sz="800" dirty="0" smtClean="0"/>
            </a:br>
            <a:r>
              <a:rPr lang="en-US" sz="2000" dirty="0" smtClean="0"/>
              <a:t>Capital </a:t>
            </a:r>
            <a:r>
              <a:rPr lang="en-US" sz="2000" dirty="0"/>
              <a:t>intensive technologies (such as electrolysis) </a:t>
            </a:r>
            <a:r>
              <a:rPr lang="en-US" sz="2000" dirty="0" smtClean="0"/>
              <a:t>may cause economic </a:t>
            </a:r>
            <a:r>
              <a:rPr lang="en-US" sz="2000" dirty="0"/>
              <a:t>pressure towards base-load </a:t>
            </a:r>
            <a:r>
              <a:rPr lang="en-US" sz="2000" dirty="0" smtClean="0"/>
              <a:t>electricity supply (new </a:t>
            </a:r>
            <a:r>
              <a:rPr lang="en-US" sz="2000" dirty="0" smtClean="0"/>
              <a:t>nuclear?)</a:t>
            </a:r>
            <a:endParaRPr lang="en-US" sz="2000" dirty="0"/>
          </a:p>
          <a:p>
            <a:pPr>
              <a:spcBef>
                <a:spcPts val="1800"/>
              </a:spcBef>
            </a:pPr>
            <a:r>
              <a:rPr lang="en-US" sz="2000" dirty="0" smtClean="0"/>
              <a:t>Heat: Second  generation biofuels, electrical heat pumps or something else?</a:t>
            </a:r>
          </a:p>
          <a:p>
            <a:pPr>
              <a:spcBef>
                <a:spcPts val="1800"/>
              </a:spcBef>
            </a:pPr>
            <a:r>
              <a:rPr lang="en-US" sz="2000" dirty="0" smtClean="0"/>
              <a:t>Transportation, in particular over long distances: </a:t>
            </a:r>
            <a:r>
              <a:rPr lang="en-US" sz="2000" dirty="0" smtClean="0"/>
              <a:t/>
            </a:r>
            <a:br>
              <a:rPr lang="en-US" sz="2000" dirty="0" smtClean="0"/>
            </a:br>
            <a:r>
              <a:rPr lang="en-US" sz="2000" dirty="0" smtClean="0"/>
              <a:t>2</a:t>
            </a:r>
            <a:r>
              <a:rPr lang="en-US" sz="2000" baseline="30000" dirty="0" smtClean="0"/>
              <a:t>nd</a:t>
            </a:r>
            <a:r>
              <a:rPr lang="en-US" sz="2000" dirty="0" smtClean="0"/>
              <a:t>  </a:t>
            </a:r>
            <a:r>
              <a:rPr lang="en-US" sz="2000" dirty="0" smtClean="0"/>
              <a:t>generation fuels from renewables or something else?</a:t>
            </a:r>
          </a:p>
          <a:p>
            <a:pPr>
              <a:spcBef>
                <a:spcPts val="1800"/>
              </a:spcBef>
            </a:pPr>
            <a:r>
              <a:rPr lang="en-US" sz="2000" dirty="0" smtClean="0"/>
              <a:t>Fossil fuel owners </a:t>
            </a:r>
            <a:r>
              <a:rPr lang="en-US" sz="2000" dirty="0" smtClean="0"/>
              <a:t>may </a:t>
            </a:r>
            <a:r>
              <a:rPr lang="en-US" sz="2000" dirty="0" smtClean="0"/>
              <a:t>have </a:t>
            </a:r>
            <a:r>
              <a:rPr lang="en-US" sz="2000" dirty="0" smtClean="0"/>
              <a:t>an economic incentive to </a:t>
            </a:r>
            <a:r>
              <a:rPr lang="en-US" sz="2000" dirty="0" smtClean="0"/>
              <a:t>continue extracting </a:t>
            </a:r>
            <a:r>
              <a:rPr lang="en-US" sz="2000" dirty="0" smtClean="0"/>
              <a:t>and </a:t>
            </a:r>
            <a:r>
              <a:rPr lang="en-US" sz="2000" dirty="0" smtClean="0"/>
              <a:t>using </a:t>
            </a:r>
            <a:r>
              <a:rPr lang="en-US" sz="2000" dirty="0" smtClean="0"/>
              <a:t>their wealth in the ground: </a:t>
            </a:r>
            <a:r>
              <a:rPr lang="en-US" sz="2000" dirty="0" smtClean="0"/>
              <a:t/>
            </a:r>
            <a:br>
              <a:rPr lang="en-US" sz="2000" dirty="0" smtClean="0"/>
            </a:br>
            <a:r>
              <a:rPr lang="en-US" sz="2000" dirty="0" smtClean="0"/>
              <a:t>Can </a:t>
            </a:r>
            <a:r>
              <a:rPr lang="en-US" sz="2000" dirty="0" smtClean="0"/>
              <a:t>Carbon Capture and Use </a:t>
            </a:r>
            <a:r>
              <a:rPr lang="en-US" sz="2000" dirty="0" smtClean="0"/>
              <a:t>(CCU) become </a:t>
            </a:r>
            <a:r>
              <a:rPr lang="en-US" sz="2000" dirty="0" smtClean="0"/>
              <a:t>the answer</a:t>
            </a:r>
            <a:r>
              <a:rPr lang="en-US" sz="2000" dirty="0" smtClean="0"/>
              <a:t>?</a:t>
            </a:r>
            <a:endParaRPr lang="en-US" sz="2000" dirty="0" smtClean="0"/>
          </a:p>
        </p:txBody>
      </p:sp>
    </p:spTree>
    <p:extLst>
      <p:ext uri="{BB962C8B-B14F-4D97-AF65-F5344CB8AC3E}">
        <p14:creationId xmlns:p14="http://schemas.microsoft.com/office/powerpoint/2010/main" val="1782539142"/>
      </p:ext>
    </p:extLst>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Disruptive Innovations are Needed</a:t>
            </a:r>
            <a:endParaRPr lang="en-US" dirty="0"/>
          </a:p>
        </p:txBody>
      </p:sp>
      <p:sp>
        <p:nvSpPr>
          <p:cNvPr id="3" name="Inhaltsplatzhalter 2"/>
          <p:cNvSpPr>
            <a:spLocks noGrp="1"/>
          </p:cNvSpPr>
          <p:nvPr>
            <p:ph idx="1"/>
          </p:nvPr>
        </p:nvSpPr>
        <p:spPr/>
        <p:txBody>
          <a:bodyPr/>
          <a:lstStyle/>
          <a:p>
            <a:pPr>
              <a:spcBef>
                <a:spcPts val="1800"/>
              </a:spcBef>
            </a:pPr>
            <a:r>
              <a:rPr lang="en-US" sz="2000" dirty="0" smtClean="0"/>
              <a:t>Most research focuses on contemporary problems and is going to solve them in a more or less effective way</a:t>
            </a:r>
          </a:p>
          <a:p>
            <a:pPr>
              <a:spcBef>
                <a:spcPts val="1800"/>
              </a:spcBef>
            </a:pPr>
            <a:r>
              <a:rPr lang="en-US" sz="2000" dirty="0" smtClean="0"/>
              <a:t>But for </a:t>
            </a:r>
            <a:r>
              <a:rPr lang="en-US" sz="2000" dirty="0"/>
              <a:t>meeting the Paris Agreement, </a:t>
            </a:r>
            <a:r>
              <a:rPr lang="en-US" sz="2000" dirty="0" smtClean="0"/>
              <a:t>research should include a larger variety of ideas that may become </a:t>
            </a:r>
            <a:r>
              <a:rPr lang="en-US" sz="2000" dirty="0" smtClean="0"/>
              <a:t>interesting / market </a:t>
            </a:r>
            <a:r>
              <a:rPr lang="en-US" sz="2000" dirty="0" smtClean="0"/>
              <a:t>ready after 2035:</a:t>
            </a:r>
          </a:p>
          <a:p>
            <a:pPr lvl="1">
              <a:spcBef>
                <a:spcPts val="600"/>
              </a:spcBef>
            </a:pPr>
            <a:r>
              <a:rPr lang="en-US" sz="2000" dirty="0"/>
              <a:t>Understanding </a:t>
            </a:r>
            <a:r>
              <a:rPr lang="en-US" sz="2000" dirty="0" smtClean="0"/>
              <a:t>catalysis </a:t>
            </a:r>
            <a:br>
              <a:rPr lang="en-US" sz="2000" dirty="0" smtClean="0"/>
            </a:br>
            <a:r>
              <a:rPr lang="en-US" sz="2000" dirty="0" smtClean="0"/>
              <a:t>(electrolysis, fuel cells, …)</a:t>
            </a:r>
            <a:endParaRPr lang="en-US" sz="2000" dirty="0"/>
          </a:p>
          <a:p>
            <a:pPr lvl="1">
              <a:spcBef>
                <a:spcPts val="600"/>
              </a:spcBef>
            </a:pPr>
            <a:r>
              <a:rPr lang="en-US" sz="2000" dirty="0"/>
              <a:t>In-situ gasification of coal deposits</a:t>
            </a:r>
          </a:p>
          <a:p>
            <a:pPr lvl="1">
              <a:spcBef>
                <a:spcPts val="600"/>
              </a:spcBef>
            </a:pPr>
            <a:r>
              <a:rPr lang="en-US" sz="2000" dirty="0" smtClean="0"/>
              <a:t>Carbon-free </a:t>
            </a:r>
            <a:r>
              <a:rPr lang="en-US" sz="2000" dirty="0"/>
              <a:t>steel works</a:t>
            </a:r>
          </a:p>
          <a:p>
            <a:pPr lvl="1">
              <a:spcBef>
                <a:spcPts val="600"/>
              </a:spcBef>
            </a:pPr>
            <a:r>
              <a:rPr lang="en-US" sz="2000" dirty="0"/>
              <a:t>Super High Voltage DC power transmission</a:t>
            </a:r>
          </a:p>
          <a:p>
            <a:pPr lvl="1">
              <a:spcBef>
                <a:spcPts val="600"/>
              </a:spcBef>
            </a:pPr>
            <a:r>
              <a:rPr lang="en-US" sz="2000" dirty="0"/>
              <a:t>CO</a:t>
            </a:r>
            <a:r>
              <a:rPr lang="en-US" sz="2000" baseline="-25000" dirty="0"/>
              <a:t>2</a:t>
            </a:r>
            <a:r>
              <a:rPr lang="en-US" sz="2000" dirty="0"/>
              <a:t>-free air </a:t>
            </a:r>
            <a:r>
              <a:rPr lang="en-US" sz="2000" dirty="0" smtClean="0"/>
              <a:t>traffic</a:t>
            </a:r>
          </a:p>
          <a:p>
            <a:pPr lvl="1">
              <a:spcBef>
                <a:spcPts val="600"/>
              </a:spcBef>
            </a:pPr>
            <a:r>
              <a:rPr lang="en-US" sz="2000" dirty="0"/>
              <a:t>CCS, CCU, …</a:t>
            </a:r>
          </a:p>
          <a:p>
            <a:pPr lvl="1">
              <a:spcBef>
                <a:spcPts val="600"/>
              </a:spcBef>
            </a:pPr>
            <a:r>
              <a:rPr lang="en-US" sz="2000" dirty="0" smtClean="0"/>
              <a:t>…</a:t>
            </a:r>
            <a:endParaRPr lang="en-US" sz="2000" dirty="0"/>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Agenda: Towards Net Zero GHG Emissions</a:t>
            </a:r>
            <a:endParaRPr lang="en-US" dirty="0"/>
          </a:p>
        </p:txBody>
      </p:sp>
      <p:sp>
        <p:nvSpPr>
          <p:cNvPr id="3" name="Inhaltsplatzhalter 2"/>
          <p:cNvSpPr>
            <a:spLocks noGrp="1"/>
          </p:cNvSpPr>
          <p:nvPr>
            <p:ph idx="1"/>
          </p:nvPr>
        </p:nvSpPr>
        <p:spPr>
          <a:xfrm>
            <a:off x="2720340" y="1865014"/>
            <a:ext cx="6101398" cy="4538961"/>
          </a:xfrm>
        </p:spPr>
        <p:txBody>
          <a:bodyPr/>
          <a:lstStyle/>
          <a:p>
            <a:pPr>
              <a:spcBef>
                <a:spcPts val="2400"/>
              </a:spcBef>
            </a:pPr>
            <a:r>
              <a:rPr lang="en-US" sz="2400" dirty="0" smtClean="0"/>
              <a:t>Status today</a:t>
            </a:r>
          </a:p>
          <a:p>
            <a:pPr>
              <a:spcBef>
                <a:spcPts val="2400"/>
              </a:spcBef>
            </a:pPr>
            <a:r>
              <a:rPr lang="en-US" sz="2400" dirty="0" smtClean="0"/>
              <a:t>Innovations in the short run: Promotion of promising technologies that are ready for market entry</a:t>
            </a:r>
          </a:p>
          <a:p>
            <a:pPr>
              <a:spcBef>
                <a:spcPts val="2400"/>
              </a:spcBef>
            </a:pPr>
            <a:r>
              <a:rPr lang="en-US" sz="2400" dirty="0" smtClean="0"/>
              <a:t>Innovations in the long run: Don’t neglect technologies that may </a:t>
            </a:r>
            <a:r>
              <a:rPr lang="en-US" sz="2400" dirty="0" smtClean="0"/>
              <a:t>only be </a:t>
            </a:r>
            <a:r>
              <a:rPr lang="en-US" sz="2400" dirty="0" smtClean="0"/>
              <a:t>needed </a:t>
            </a:r>
            <a:br>
              <a:rPr lang="en-US" sz="2400" dirty="0" smtClean="0"/>
            </a:br>
            <a:r>
              <a:rPr lang="en-US" sz="2400" dirty="0" smtClean="0"/>
              <a:t>after 2035</a:t>
            </a:r>
          </a:p>
          <a:p>
            <a:pPr>
              <a:spcBef>
                <a:spcPts val="2400"/>
              </a:spcBef>
            </a:pPr>
            <a:r>
              <a:rPr lang="en-US" sz="2400" b="1" dirty="0" smtClean="0"/>
              <a:t>Present approach is short term focused, in spite of the long term GHG ambitions</a:t>
            </a:r>
          </a:p>
          <a:p>
            <a:pPr>
              <a:spcBef>
                <a:spcPts val="1800"/>
              </a:spcBef>
            </a:pPr>
            <a:endParaRPr lang="en-US" sz="2400" dirty="0" smtClean="0"/>
          </a:p>
        </p:txBody>
      </p:sp>
    </p:spTree>
    <p:extLst>
      <p:ext uri="{BB962C8B-B14F-4D97-AF65-F5344CB8AC3E}">
        <p14:creationId xmlns:p14="http://schemas.microsoft.com/office/powerpoint/2010/main" val="2377202055"/>
      </p:ext>
    </p:extLst>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Necessary </a:t>
            </a:r>
            <a:r>
              <a:rPr lang="en-US" dirty="0" smtClean="0"/>
              <a:t>Innovation Policies Today</a:t>
            </a:r>
            <a:endParaRPr lang="de-DE" dirty="0"/>
          </a:p>
        </p:txBody>
      </p:sp>
      <p:sp>
        <p:nvSpPr>
          <p:cNvPr id="3" name="Inhaltsplatzhalter 2"/>
          <p:cNvSpPr>
            <a:spLocks noGrp="1"/>
          </p:cNvSpPr>
          <p:nvPr>
            <p:ph idx="1"/>
          </p:nvPr>
        </p:nvSpPr>
        <p:spPr/>
        <p:txBody>
          <a:bodyPr/>
          <a:lstStyle/>
          <a:p>
            <a:pPr lvl="0">
              <a:spcBef>
                <a:spcPts val="1800"/>
              </a:spcBef>
              <a:buClr>
                <a:srgbClr val="CC3300"/>
              </a:buClr>
            </a:pPr>
            <a:endParaRPr lang="en-US" sz="2000" dirty="0" smtClean="0">
              <a:solidFill>
                <a:srgbClr val="000000"/>
              </a:solidFill>
            </a:endParaRPr>
          </a:p>
          <a:p>
            <a:pPr lvl="0">
              <a:spcBef>
                <a:spcPts val="1800"/>
              </a:spcBef>
              <a:buClr>
                <a:srgbClr val="CC3300"/>
              </a:buClr>
            </a:pPr>
            <a:endParaRPr lang="en-US" sz="2000" dirty="0">
              <a:solidFill>
                <a:srgbClr val="000000"/>
              </a:solidFill>
            </a:endParaRPr>
          </a:p>
          <a:p>
            <a:pPr lvl="0">
              <a:spcBef>
                <a:spcPts val="1800"/>
              </a:spcBef>
              <a:buClr>
                <a:srgbClr val="CC3300"/>
              </a:buClr>
            </a:pPr>
            <a:r>
              <a:rPr lang="en-US" sz="2000" dirty="0" smtClean="0">
                <a:solidFill>
                  <a:srgbClr val="000000"/>
                </a:solidFill>
              </a:rPr>
              <a:t>Today </a:t>
            </a:r>
            <a:r>
              <a:rPr lang="en-US" sz="2000" dirty="0">
                <a:solidFill>
                  <a:srgbClr val="000000"/>
                </a:solidFill>
              </a:rPr>
              <a:t>most possible </a:t>
            </a:r>
            <a:r>
              <a:rPr lang="en-US" sz="2000" dirty="0" smtClean="0">
                <a:solidFill>
                  <a:srgbClr val="000000"/>
                </a:solidFill>
              </a:rPr>
              <a:t>long-term innovations </a:t>
            </a:r>
            <a:r>
              <a:rPr lang="en-US" sz="2000" dirty="0">
                <a:solidFill>
                  <a:srgbClr val="000000"/>
                </a:solidFill>
              </a:rPr>
              <a:t>are still outside the mainstream research agenda and receive insufficient </a:t>
            </a:r>
            <a:r>
              <a:rPr lang="en-US" sz="2000" dirty="0" smtClean="0">
                <a:solidFill>
                  <a:srgbClr val="000000"/>
                </a:solidFill>
              </a:rPr>
              <a:t>grants from governments and international institutions</a:t>
            </a:r>
          </a:p>
          <a:p>
            <a:pPr lvl="0">
              <a:spcBef>
                <a:spcPts val="1800"/>
              </a:spcBef>
              <a:buClr>
                <a:srgbClr val="CC3300"/>
              </a:buClr>
            </a:pPr>
            <a:r>
              <a:rPr lang="en-US" sz="2000" dirty="0" smtClean="0">
                <a:solidFill>
                  <a:srgbClr val="000000"/>
                </a:solidFill>
              </a:rPr>
              <a:t>“Innovation for a Cool/Clean Earth Forum” (ICEF), Tokyo</a:t>
            </a:r>
            <a:endParaRPr lang="en-US" sz="2000" dirty="0">
              <a:solidFill>
                <a:srgbClr val="000000"/>
              </a:solidFill>
            </a:endParaRPr>
          </a:p>
          <a:p>
            <a:endParaRPr lang="de-DE" dirty="0"/>
          </a:p>
        </p:txBody>
      </p:sp>
    </p:spTree>
    <p:extLst>
      <p:ext uri="{BB962C8B-B14F-4D97-AF65-F5344CB8AC3E}">
        <p14:creationId xmlns:p14="http://schemas.microsoft.com/office/powerpoint/2010/main" val="589159000"/>
      </p:ext>
    </p:extLst>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Muchas</a:t>
            </a:r>
            <a:r>
              <a:rPr lang="en-US" dirty="0" smtClean="0"/>
              <a:t> Gracias</a:t>
            </a:r>
            <a:endParaRPr lang="en-US" dirty="0"/>
          </a:p>
        </p:txBody>
      </p:sp>
      <p:graphicFrame>
        <p:nvGraphicFramePr>
          <p:cNvPr id="1026" name="Object 2"/>
          <p:cNvGraphicFramePr>
            <a:graphicFrameLocks noChangeAspect="1"/>
          </p:cNvGraphicFramePr>
          <p:nvPr/>
        </p:nvGraphicFramePr>
        <p:xfrm>
          <a:off x="-10697" y="171450"/>
          <a:ext cx="9154697" cy="6457950"/>
        </p:xfrm>
        <a:graphic>
          <a:graphicData uri="http://schemas.openxmlformats.org/presentationml/2006/ole">
            <mc:AlternateContent xmlns:mc="http://schemas.openxmlformats.org/markup-compatibility/2006">
              <mc:Choice xmlns:v="urn:schemas-microsoft-com:vml" Requires="v">
                <p:oleObj spid="_x0000_s1040" name="Acrobat Document" r:id="rId3" imgW="7345512" imgH="5181456" progId="Acrobat.Document.DC">
                  <p:embed/>
                </p:oleObj>
              </mc:Choice>
              <mc:Fallback>
                <p:oleObj name="Acrobat Document" r:id="rId3" imgW="7345512" imgH="5181456" progId="Acrobat.Document.DC">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7" y="171450"/>
                        <a:ext cx="9154697" cy="645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e 7"/>
          <p:cNvGraphicFramePr>
            <a:graphicFrameLocks noGrp="1"/>
          </p:cNvGraphicFramePr>
          <p:nvPr>
            <p:extLst>
              <p:ext uri="{D42A27DB-BD31-4B8C-83A1-F6EECF244321}">
                <p14:modId xmlns:p14="http://schemas.microsoft.com/office/powerpoint/2010/main" val="3990263492"/>
              </p:ext>
            </p:extLst>
          </p:nvPr>
        </p:nvGraphicFramePr>
        <p:xfrm>
          <a:off x="457199" y="1577340"/>
          <a:ext cx="8355331" cy="4777739"/>
        </p:xfrm>
        <a:graphic>
          <a:graphicData uri="http://schemas.openxmlformats.org/drawingml/2006/table">
            <a:tbl>
              <a:tblPr firstRow="1" firstCol="1" bandRow="1" bandCol="1">
                <a:tableStyleId>{F5AB1C69-6EDB-4FF4-983F-18BD219EF322}</a:tableStyleId>
              </a:tblPr>
              <a:tblGrid>
                <a:gridCol w="5013435">
                  <a:extLst>
                    <a:ext uri="{9D8B030D-6E8A-4147-A177-3AD203B41FA5}">
                      <a16:colId xmlns:a16="http://schemas.microsoft.com/office/drawing/2014/main" val="20000"/>
                    </a:ext>
                  </a:extLst>
                </a:gridCol>
                <a:gridCol w="1040525">
                  <a:extLst>
                    <a:ext uri="{9D8B030D-6E8A-4147-A177-3AD203B41FA5}">
                      <a16:colId xmlns:a16="http://schemas.microsoft.com/office/drawing/2014/main" val="20001"/>
                    </a:ext>
                  </a:extLst>
                </a:gridCol>
                <a:gridCol w="232541">
                  <a:extLst>
                    <a:ext uri="{9D8B030D-6E8A-4147-A177-3AD203B41FA5}">
                      <a16:colId xmlns:a16="http://schemas.microsoft.com/office/drawing/2014/main" val="20002"/>
                    </a:ext>
                  </a:extLst>
                </a:gridCol>
                <a:gridCol w="994410">
                  <a:extLst>
                    <a:ext uri="{9D8B030D-6E8A-4147-A177-3AD203B41FA5}">
                      <a16:colId xmlns:a16="http://schemas.microsoft.com/office/drawing/2014/main" val="20003"/>
                    </a:ext>
                  </a:extLst>
                </a:gridCol>
                <a:gridCol w="1074420">
                  <a:extLst>
                    <a:ext uri="{9D8B030D-6E8A-4147-A177-3AD203B41FA5}">
                      <a16:colId xmlns:a16="http://schemas.microsoft.com/office/drawing/2014/main" val="20004"/>
                    </a:ext>
                  </a:extLst>
                </a:gridCol>
              </a:tblGrid>
              <a:tr h="459800">
                <a:tc>
                  <a:txBody>
                    <a:bodyPr/>
                    <a:lstStyle/>
                    <a:p>
                      <a:pPr algn="l">
                        <a:lnSpc>
                          <a:spcPct val="100000"/>
                        </a:lnSpc>
                        <a:spcBef>
                          <a:spcPts val="600"/>
                        </a:spcBef>
                        <a:spcAft>
                          <a:spcPts val="0"/>
                        </a:spcAft>
                      </a:pPr>
                      <a:endParaRPr lang="en-US" sz="2000" b="1" noProof="0" dirty="0">
                        <a:solidFill>
                          <a:schemeClr val="tx1"/>
                        </a:solidFill>
                        <a:effectLst/>
                        <a:latin typeface="Calibri" pitchFamily="34" charset="0"/>
                        <a:ea typeface="Times New Roman"/>
                      </a:endParaRPr>
                    </a:p>
                  </a:txBody>
                  <a:tcPr marL="50079" marR="5007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noProof="0" dirty="0" smtClean="0">
                          <a:solidFill>
                            <a:schemeClr val="tx1"/>
                          </a:solidFill>
                          <a:latin typeface="Calibri" pitchFamily="34" charset="0"/>
                          <a:cs typeface="Calibri" pitchFamily="34" charset="0"/>
                        </a:rPr>
                        <a:t>2015</a:t>
                      </a:r>
                      <a:endParaRPr lang="en-US" sz="2000" b="1" noProof="0" dirty="0">
                        <a:solidFill>
                          <a:schemeClr val="tx1"/>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000" b="1" noProof="0" dirty="0">
                        <a:solidFill>
                          <a:schemeClr val="tx1"/>
                        </a:solidFill>
                        <a:latin typeface="Calibri" pitchFamily="34" charset="0"/>
                        <a:cs typeface="Calibri"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noProof="0" dirty="0" smtClean="0">
                          <a:solidFill>
                            <a:schemeClr val="tx1"/>
                          </a:solidFill>
                          <a:latin typeface="Calibri" pitchFamily="34" charset="0"/>
                          <a:cs typeface="Calibri" pitchFamily="34" charset="0"/>
                        </a:rPr>
                        <a:t>2020</a:t>
                      </a:r>
                      <a:endParaRPr lang="en-US" sz="2000" b="1" noProof="0" dirty="0">
                        <a:solidFill>
                          <a:schemeClr val="tx1"/>
                        </a:solidFill>
                        <a:latin typeface="Calibri" pitchFamily="34" charset="0"/>
                        <a:cs typeface="Calibri"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noProof="0" dirty="0" smtClean="0">
                          <a:solidFill>
                            <a:schemeClr val="tx1"/>
                          </a:solidFill>
                          <a:latin typeface="Calibri" pitchFamily="34" charset="0"/>
                          <a:cs typeface="Calibri" pitchFamily="34" charset="0"/>
                        </a:rPr>
                        <a:t>2050</a:t>
                      </a:r>
                      <a:endParaRPr lang="en-US" sz="2000" b="1" noProof="0" dirty="0">
                        <a:solidFill>
                          <a:schemeClr val="tx1"/>
                        </a:solidFill>
                        <a:latin typeface="Calibri" pitchFamily="34" charset="0"/>
                        <a:cs typeface="Calibri" pitchFamily="34" charset="0"/>
                      </a:endParaRPr>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Greenhouse</a:t>
                      </a:r>
                      <a:r>
                        <a:rPr lang="en-US" sz="2000" b="0" baseline="0" noProof="0" dirty="0" smtClean="0">
                          <a:solidFill>
                            <a:schemeClr val="tx1"/>
                          </a:solidFill>
                          <a:effectLst/>
                          <a:latin typeface="Calibri" pitchFamily="34" charset="0"/>
                        </a:rPr>
                        <a:t> gas emissions</a:t>
                      </a:r>
                      <a:r>
                        <a:rPr lang="en-US" sz="2000" b="0" noProof="0" dirty="0" smtClean="0">
                          <a:solidFill>
                            <a:schemeClr val="tx1"/>
                          </a:solidFill>
                          <a:effectLst/>
                          <a:latin typeface="Calibri" pitchFamily="34" charset="0"/>
                        </a:rPr>
                        <a:t> (base year 1990)</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-27,2%</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de-DE" sz="2000" b="0" dirty="0" smtClean="0">
                          <a:solidFill>
                            <a:schemeClr val="tx1"/>
                          </a:solidFill>
                          <a:latin typeface="Calibri" pitchFamily="34" charset="0"/>
                          <a:cs typeface="Calibri" pitchFamily="34" charset="0"/>
                          <a:sym typeface="Symbol"/>
                        </a:rPr>
                        <a:t>- 40%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sym typeface="Symbol"/>
                        </a:rPr>
                        <a:t>-80-95%</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Primary</a:t>
                      </a:r>
                      <a:r>
                        <a:rPr lang="en-US" sz="2000" b="0" baseline="0" noProof="0" dirty="0" smtClean="0">
                          <a:solidFill>
                            <a:schemeClr val="tx1"/>
                          </a:solidFill>
                          <a:effectLst/>
                          <a:latin typeface="Calibri" pitchFamily="34" charset="0"/>
                        </a:rPr>
                        <a:t> energy consumption</a:t>
                      </a:r>
                      <a:r>
                        <a:rPr lang="en-US" sz="2000" b="0" noProof="0" dirty="0" smtClean="0">
                          <a:solidFill>
                            <a:schemeClr val="tx1"/>
                          </a:solidFill>
                          <a:effectLst/>
                          <a:latin typeface="Calibri" pitchFamily="34" charset="0"/>
                        </a:rPr>
                        <a:t>  (base year</a:t>
                      </a:r>
                      <a:r>
                        <a:rPr lang="en-US" sz="2000" b="0" baseline="0" noProof="0" dirty="0" smtClean="0">
                          <a:solidFill>
                            <a:schemeClr val="tx1"/>
                          </a:solidFill>
                          <a:effectLst/>
                          <a:latin typeface="Calibri" pitchFamily="34" charset="0"/>
                        </a:rPr>
                        <a:t> </a:t>
                      </a:r>
                      <a:r>
                        <a:rPr lang="en-US" sz="2000" b="0" noProof="0" dirty="0" smtClean="0">
                          <a:solidFill>
                            <a:schemeClr val="tx1"/>
                          </a:solidFill>
                          <a:effectLst/>
                          <a:latin typeface="Calibri" pitchFamily="34" charset="0"/>
                        </a:rPr>
                        <a:t>2008)</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 -7,6%</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3300"/>
                    </a:solidFill>
                  </a:tcPr>
                </a:tc>
                <a:tc>
                  <a:txBody>
                    <a:bodyPr/>
                    <a:lstStyle/>
                    <a:p>
                      <a:pPr algn="ctr"/>
                      <a:r>
                        <a:rPr lang="de-DE" sz="2000" b="0" dirty="0" smtClean="0">
                          <a:solidFill>
                            <a:schemeClr val="tx1"/>
                          </a:solidFill>
                          <a:latin typeface="Calibri" pitchFamily="34" charset="0"/>
                          <a:cs typeface="Calibri" pitchFamily="34" charset="0"/>
                          <a:sym typeface="Symbol"/>
                        </a:rPr>
                        <a:t>- 20%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sym typeface="Symbol"/>
                        </a:rPr>
                        <a:t>-50%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Gross electricity consumption (base year 2008)</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 -4,0%</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0000"/>
                    </a:solidFill>
                  </a:tcPr>
                </a:tc>
                <a:tc>
                  <a:txBody>
                    <a:bodyPr/>
                    <a:lstStyle/>
                    <a:p>
                      <a:pPr algn="ctr"/>
                      <a:r>
                        <a:rPr lang="de-DE" sz="2000" b="0" dirty="0" smtClean="0">
                          <a:solidFill>
                            <a:schemeClr val="tx1"/>
                          </a:solidFill>
                          <a:latin typeface="Calibri" pitchFamily="34" charset="0"/>
                          <a:cs typeface="Calibri" pitchFamily="34" charset="0"/>
                          <a:sym typeface="Symbol"/>
                        </a:rPr>
                        <a:t>-10%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sym typeface="Symbol"/>
                        </a:rPr>
                        <a:t>-25%</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r h="479771">
                <a:tc>
                  <a:txBody>
                    <a:bodyPr/>
                    <a:lstStyle/>
                    <a:p>
                      <a:pPr algn="l">
                        <a:lnSpc>
                          <a:spcPct val="100000"/>
                        </a:lnSpc>
                        <a:spcBef>
                          <a:spcPts val="600"/>
                        </a:spcBef>
                        <a:spcAft>
                          <a:spcPts val="0"/>
                        </a:spcAft>
                      </a:pPr>
                      <a:r>
                        <a:rPr lang="en-US" sz="2000" b="0" kern="1200" noProof="0" dirty="0" smtClean="0">
                          <a:solidFill>
                            <a:schemeClr val="tx1"/>
                          </a:solidFill>
                          <a:latin typeface="Calibri" pitchFamily="34" charset="0"/>
                          <a:ea typeface="+mn-ea"/>
                          <a:cs typeface="+mn-cs"/>
                        </a:rPr>
                        <a:t>Heat demand in buildings (base year 2008)</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-11,1%</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algn="ctr"/>
                      <a:r>
                        <a:rPr lang="de-DE" sz="2000" b="0" dirty="0" smtClean="0">
                          <a:solidFill>
                            <a:schemeClr val="tx1"/>
                          </a:solidFill>
                          <a:latin typeface="Calibri" pitchFamily="34" charset="0"/>
                          <a:cs typeface="Calibri" pitchFamily="34" charset="0"/>
                          <a:sym typeface="Symbol"/>
                        </a:rPr>
                        <a:t>-20%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Final energy in transportation (base year 2005)</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000" b="0" dirty="0" smtClean="0">
                          <a:solidFill>
                            <a:schemeClr val="tx1"/>
                          </a:solidFill>
                          <a:latin typeface="Calibri" pitchFamily="34" charset="0"/>
                          <a:cs typeface="Calibri" pitchFamily="34" charset="0"/>
                        </a:rPr>
                        <a:t>+1,3%</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000" b="0" dirty="0" smtClean="0">
                          <a:solidFill>
                            <a:schemeClr val="tx1"/>
                          </a:solidFill>
                          <a:latin typeface="Calibri" pitchFamily="34" charset="0"/>
                          <a:cs typeface="Calibri" pitchFamily="34" charset="0"/>
                          <a:sym typeface="Symbol"/>
                        </a:rPr>
                        <a:t>-10%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000" b="0" dirty="0" smtClean="0">
                          <a:solidFill>
                            <a:schemeClr val="tx1"/>
                          </a:solidFill>
                          <a:latin typeface="Calibri" pitchFamily="34" charset="0"/>
                          <a:cs typeface="Calibri" pitchFamily="34" charset="0"/>
                          <a:sym typeface="Symbol"/>
                        </a:rPr>
                        <a:t>-40%</a:t>
                      </a:r>
                      <a:endParaRPr lang="de-DE" sz="2000" b="0" dirty="0" smtClean="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Renewable share of primary energy</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14,9%</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92D050"/>
                    </a:solidFill>
                  </a:tcPr>
                </a:tc>
                <a:tc>
                  <a:txBody>
                    <a:bodyPr/>
                    <a:lstStyle/>
                    <a:p>
                      <a:pPr algn="ctr"/>
                      <a:r>
                        <a:rPr lang="de-DE" sz="2000" b="0" dirty="0" smtClean="0">
                          <a:solidFill>
                            <a:schemeClr val="tx1"/>
                          </a:solidFill>
                          <a:latin typeface="Calibri" pitchFamily="34" charset="0"/>
                          <a:cs typeface="Calibri" pitchFamily="34" charset="0"/>
                        </a:rPr>
                        <a:t>18%</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60%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6"/>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Renewable share of electricity consumption</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31,6%</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92D050"/>
                    </a:solidFill>
                  </a:tcPr>
                </a:tc>
                <a:tc>
                  <a:txBody>
                    <a:bodyPr/>
                    <a:lstStyle/>
                    <a:p>
                      <a:pPr algn="ctr"/>
                      <a:r>
                        <a:rPr lang="de-DE" sz="2000" b="0" dirty="0" smtClean="0">
                          <a:solidFill>
                            <a:schemeClr val="tx1"/>
                          </a:solidFill>
                          <a:latin typeface="Calibri" pitchFamily="34" charset="0"/>
                          <a:cs typeface="Calibri" pitchFamily="34" charset="0"/>
                        </a:rPr>
                        <a:t>35%</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≥80%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7"/>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Renewable share of heat demand</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de-DE" sz="2000" b="0" dirty="0" smtClean="0">
                          <a:solidFill>
                            <a:schemeClr val="tx1"/>
                          </a:solidFill>
                          <a:latin typeface="Calibri" pitchFamily="34" charset="0"/>
                          <a:cs typeface="Calibri" pitchFamily="34" charset="0"/>
                        </a:rPr>
                        <a:t>13,2%</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92D050"/>
                    </a:solidFill>
                  </a:tcPr>
                </a:tc>
                <a:tc>
                  <a:txBody>
                    <a:bodyPr/>
                    <a:lstStyle/>
                    <a:p>
                      <a:pPr algn="ctr"/>
                      <a:r>
                        <a:rPr lang="de-DE" sz="2000" b="0" dirty="0" smtClean="0">
                          <a:solidFill>
                            <a:schemeClr val="tx1"/>
                          </a:solidFill>
                          <a:latin typeface="Calibri" pitchFamily="34" charset="0"/>
                          <a:cs typeface="Calibri" pitchFamily="34" charset="0"/>
                        </a:rPr>
                        <a:t>14%</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8"/>
                  </a:ext>
                </a:extLst>
              </a:tr>
              <a:tr h="479771">
                <a:tc>
                  <a:txBody>
                    <a:bodyPr/>
                    <a:lstStyle/>
                    <a:p>
                      <a:pPr algn="l">
                        <a:lnSpc>
                          <a:spcPct val="100000"/>
                        </a:lnSpc>
                        <a:spcBef>
                          <a:spcPts val="600"/>
                        </a:spcBef>
                        <a:spcAft>
                          <a:spcPts val="0"/>
                        </a:spcAft>
                      </a:pPr>
                      <a:r>
                        <a:rPr lang="en-US" sz="2000" b="0" noProof="0" dirty="0" smtClean="0">
                          <a:solidFill>
                            <a:schemeClr val="tx1"/>
                          </a:solidFill>
                          <a:effectLst/>
                          <a:latin typeface="Calibri" pitchFamily="34" charset="0"/>
                        </a:rPr>
                        <a:t>Renewable</a:t>
                      </a:r>
                      <a:r>
                        <a:rPr lang="en-US" sz="2000" b="0" baseline="0" noProof="0" dirty="0" smtClean="0">
                          <a:solidFill>
                            <a:schemeClr val="tx1"/>
                          </a:solidFill>
                          <a:effectLst/>
                          <a:latin typeface="Calibri" pitchFamily="34" charset="0"/>
                        </a:rPr>
                        <a:t> share in transportation</a:t>
                      </a:r>
                      <a:endParaRPr lang="en-US" sz="2000" b="0" noProof="0" dirty="0">
                        <a:solidFill>
                          <a:schemeClr val="tx1"/>
                        </a:solidFill>
                        <a:effectLst/>
                        <a:latin typeface="Calibri" pitchFamily="34" charset="0"/>
                        <a:ea typeface="Times New Roman"/>
                      </a:endParaRPr>
                    </a:p>
                  </a:txBody>
                  <a:tcPr marL="50083" marR="5008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000" b="0" dirty="0" smtClean="0">
                          <a:solidFill>
                            <a:schemeClr val="tx1"/>
                          </a:solidFill>
                          <a:latin typeface="Calibri" pitchFamily="34" charset="0"/>
                          <a:cs typeface="Calibri" pitchFamily="34" charset="0"/>
                        </a:rPr>
                        <a:t>  5,2%</a:t>
                      </a:r>
                      <a:endParaRPr lang="de-DE" sz="2000" b="0" dirty="0">
                        <a:solidFill>
                          <a:schemeClr val="tx1"/>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33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000" b="0" dirty="0" smtClean="0">
                          <a:solidFill>
                            <a:schemeClr val="tx1"/>
                          </a:solidFill>
                          <a:latin typeface="Calibri" pitchFamily="34" charset="0"/>
                          <a:cs typeface="Calibri" pitchFamily="34" charset="0"/>
                        </a:rPr>
                        <a:t>10%</a:t>
                      </a:r>
                      <a:endParaRPr lang="de-DE" sz="2000" b="0" dirty="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2000" b="0" dirty="0" smtClean="0">
                        <a:solidFill>
                          <a:schemeClr val="tx1"/>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
        <p:nvSpPr>
          <p:cNvPr id="2" name="Titel 1"/>
          <p:cNvSpPr>
            <a:spLocks noGrp="1"/>
          </p:cNvSpPr>
          <p:nvPr>
            <p:ph type="title"/>
          </p:nvPr>
        </p:nvSpPr>
        <p:spPr>
          <a:xfrm>
            <a:off x="1920240" y="381000"/>
            <a:ext cx="6903720" cy="1116000"/>
          </a:xfrm>
        </p:spPr>
        <p:txBody>
          <a:bodyPr/>
          <a:lstStyle/>
          <a:p>
            <a:r>
              <a:rPr lang="en-US" dirty="0" smtClean="0">
                <a:solidFill>
                  <a:srgbClr val="CC3300"/>
                </a:solidFill>
              </a:rPr>
              <a:t>Germany: Will </a:t>
            </a:r>
            <a:r>
              <a:rPr lang="en-US" dirty="0">
                <a:solidFill>
                  <a:srgbClr val="CC3300"/>
                </a:solidFill>
              </a:rPr>
              <a:t>the 2020 Targets be </a:t>
            </a:r>
            <a:r>
              <a:rPr lang="en-US" dirty="0" smtClean="0">
                <a:solidFill>
                  <a:srgbClr val="CC3300"/>
                </a:solidFill>
              </a:rPr>
              <a:t>Reached</a:t>
            </a:r>
            <a:r>
              <a:rPr lang="en-US" dirty="0">
                <a:solidFill>
                  <a:srgbClr val="CC3300"/>
                </a:solidFill>
              </a:rPr>
              <a:t>?</a:t>
            </a:r>
            <a:r>
              <a:rPr lang="en-US" sz="1800" dirty="0">
                <a:solidFill>
                  <a:srgbClr val="CC3300"/>
                </a:solidFill>
              </a:rPr>
              <a:t> </a:t>
            </a:r>
            <a:br>
              <a:rPr lang="en-US" sz="1800" dirty="0">
                <a:solidFill>
                  <a:srgbClr val="CC3300"/>
                </a:solidFill>
              </a:rPr>
            </a:br>
            <a:r>
              <a:rPr lang="en-US" sz="1800" dirty="0">
                <a:solidFill>
                  <a:srgbClr val="CC3300"/>
                </a:solidFill>
              </a:rPr>
              <a:t>[Assessment Report of the Independent Expert Commission 2016]</a:t>
            </a:r>
            <a:endParaRPr lang="de-DE" sz="1800" dirty="0"/>
          </a:p>
        </p:txBody>
      </p:sp>
      <p:sp>
        <p:nvSpPr>
          <p:cNvPr id="3" name="Textfeld 2"/>
          <p:cNvSpPr txBox="1"/>
          <p:nvPr/>
        </p:nvSpPr>
        <p:spPr>
          <a:xfrm>
            <a:off x="457199" y="2569427"/>
            <a:ext cx="8355330" cy="3785652"/>
          </a:xfrm>
          <a:prstGeom prst="rect">
            <a:avLst/>
          </a:prstGeom>
          <a:solidFill>
            <a:schemeClr val="bg1"/>
          </a:solidFill>
        </p:spPr>
        <p:txBody>
          <a:bodyPr wrap="square" rtlCol="0">
            <a:spAutoFit/>
          </a:bodyPr>
          <a:lstStyle/>
          <a:p>
            <a:endParaRPr lang="de-DE" sz="2400" dirty="0" smtClean="0">
              <a:latin typeface="Calibri" panose="020F0502020204030204" pitchFamily="34" charset="0"/>
              <a:cs typeface="Calibri" panose="020F0502020204030204" pitchFamily="34" charset="0"/>
            </a:endParaRPr>
          </a:p>
          <a:p>
            <a:endParaRPr lang="de-DE" sz="2400" dirty="0">
              <a:latin typeface="Calibri" panose="020F0502020204030204" pitchFamily="34" charset="0"/>
              <a:cs typeface="Calibri" panose="020F0502020204030204" pitchFamily="34" charset="0"/>
            </a:endParaRPr>
          </a:p>
          <a:p>
            <a:endParaRPr lang="de-DE" sz="2400" dirty="0" smtClean="0">
              <a:latin typeface="Calibri" panose="020F0502020204030204" pitchFamily="34" charset="0"/>
              <a:cs typeface="Calibri" panose="020F0502020204030204" pitchFamily="34" charset="0"/>
            </a:endParaRPr>
          </a:p>
          <a:p>
            <a:pPr algn="ctr"/>
            <a:endParaRPr lang="de-DE" sz="2400" dirty="0" smtClean="0">
              <a:latin typeface="Calibri" panose="020F0502020204030204" pitchFamily="34" charset="0"/>
              <a:cs typeface="Calibri" panose="020F0502020204030204" pitchFamily="34" charset="0"/>
            </a:endParaRPr>
          </a:p>
          <a:p>
            <a:pPr algn="ctr"/>
            <a:r>
              <a:rPr lang="en-US" sz="2400" dirty="0" smtClean="0">
                <a:latin typeface="Calibri" panose="020F0502020204030204" pitchFamily="34" charset="0"/>
                <a:cs typeface="Calibri" panose="020F0502020204030204" pitchFamily="34" charset="0"/>
              </a:rPr>
              <a:t>Consequence: Public debate focuses on short term aspects </a:t>
            </a:r>
            <a:br>
              <a:rPr lang="en-US" sz="2400" dirty="0" smtClean="0">
                <a:latin typeface="Calibri" panose="020F0502020204030204" pitchFamily="34" charset="0"/>
                <a:cs typeface="Calibri" panose="020F0502020204030204" pitchFamily="34" charset="0"/>
              </a:rPr>
            </a:br>
            <a:r>
              <a:rPr lang="en-US" sz="2400" dirty="0" smtClean="0">
                <a:latin typeface="Calibri" panose="020F0502020204030204" pitchFamily="34" charset="0"/>
                <a:cs typeface="Calibri" panose="020F0502020204030204" pitchFamily="34" charset="0"/>
              </a:rPr>
              <a:t>of ta rather long term project </a:t>
            </a:r>
          </a:p>
          <a:p>
            <a:pPr algn="ctr"/>
            <a:r>
              <a:rPr lang="en-US" sz="2400" dirty="0" smtClean="0">
                <a:latin typeface="Calibri" panose="020F0502020204030204" pitchFamily="34" charset="0"/>
                <a:cs typeface="Calibri" panose="020F0502020204030204" pitchFamily="34" charset="0"/>
              </a:rPr>
              <a:t>while neglecting long term requirements and needs</a:t>
            </a:r>
          </a:p>
          <a:p>
            <a:endParaRPr lang="en-US" sz="2400" dirty="0" smtClean="0">
              <a:latin typeface="Calibri" panose="020F0502020204030204" pitchFamily="34" charset="0"/>
              <a:cs typeface="Calibri" panose="020F0502020204030204" pitchFamily="34" charset="0"/>
            </a:endParaRPr>
          </a:p>
          <a:p>
            <a:endParaRPr lang="de-DE" sz="2400" dirty="0" smtClean="0">
              <a:latin typeface="Calibri" panose="020F0502020204030204" pitchFamily="34" charset="0"/>
              <a:cs typeface="Calibri" panose="020F0502020204030204" pitchFamily="34" charset="0"/>
            </a:endParaRPr>
          </a:p>
          <a:p>
            <a:r>
              <a:rPr lang="de-DE" sz="2400" dirty="0" smtClean="0">
                <a:latin typeface="Calibri" panose="020F0502020204030204" pitchFamily="34" charset="0"/>
                <a:cs typeface="Calibri" panose="020F0502020204030204" pitchFamily="34" charset="0"/>
              </a:rPr>
              <a:t> </a:t>
            </a:r>
            <a:endParaRPr lang="de-DE"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1858075"/>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Agenda: Towards Net Zero GHG Emissions</a:t>
            </a:r>
            <a:endParaRPr lang="en-US" dirty="0"/>
          </a:p>
        </p:txBody>
      </p:sp>
      <p:sp>
        <p:nvSpPr>
          <p:cNvPr id="3" name="Inhaltsplatzhalter 2"/>
          <p:cNvSpPr>
            <a:spLocks noGrp="1"/>
          </p:cNvSpPr>
          <p:nvPr>
            <p:ph idx="1"/>
          </p:nvPr>
        </p:nvSpPr>
        <p:spPr>
          <a:xfrm>
            <a:off x="2720340" y="1865014"/>
            <a:ext cx="6101398" cy="4538961"/>
          </a:xfrm>
        </p:spPr>
        <p:txBody>
          <a:bodyPr/>
          <a:lstStyle/>
          <a:p>
            <a:pPr>
              <a:spcBef>
                <a:spcPts val="2400"/>
              </a:spcBef>
            </a:pPr>
            <a:r>
              <a:rPr lang="en-US" sz="2400" dirty="0" smtClean="0"/>
              <a:t>Status today</a:t>
            </a:r>
          </a:p>
          <a:p>
            <a:pPr>
              <a:spcBef>
                <a:spcPts val="2400"/>
              </a:spcBef>
            </a:pPr>
            <a:r>
              <a:rPr lang="en-US" sz="2400" b="1" dirty="0" smtClean="0"/>
              <a:t>Innovations in the short run: Promotion of technologies that are market ready</a:t>
            </a:r>
          </a:p>
          <a:p>
            <a:pPr>
              <a:spcBef>
                <a:spcPts val="2400"/>
              </a:spcBef>
            </a:pPr>
            <a:r>
              <a:rPr lang="en-US" sz="2400" dirty="0" smtClean="0"/>
              <a:t>Innovations in the long run: Don’t neglect technologies that may </a:t>
            </a:r>
            <a:r>
              <a:rPr lang="en-US" sz="2400" dirty="0" smtClean="0"/>
              <a:t>only be </a:t>
            </a:r>
            <a:r>
              <a:rPr lang="en-US" sz="2400" dirty="0" smtClean="0"/>
              <a:t>needed </a:t>
            </a:r>
            <a:br>
              <a:rPr lang="en-US" sz="2400" dirty="0" smtClean="0"/>
            </a:br>
            <a:r>
              <a:rPr lang="en-US" sz="2400" dirty="0" smtClean="0"/>
              <a:t>after 2035</a:t>
            </a:r>
          </a:p>
          <a:p>
            <a:pPr>
              <a:spcBef>
                <a:spcPts val="2400"/>
              </a:spcBef>
            </a:pPr>
            <a:r>
              <a:rPr lang="en-US" sz="2400" dirty="0" smtClean="0"/>
              <a:t>Present approach is short term focused, in spite of the long term GHG ambitions</a:t>
            </a:r>
          </a:p>
          <a:p>
            <a:pPr>
              <a:spcBef>
                <a:spcPts val="1800"/>
              </a:spcBef>
            </a:pPr>
            <a:endParaRPr lang="en-US" sz="2400" dirty="0" smtClean="0"/>
          </a:p>
        </p:txBody>
      </p:sp>
    </p:spTree>
    <p:extLst>
      <p:ext uri="{BB962C8B-B14F-4D97-AF65-F5344CB8AC3E}">
        <p14:creationId xmlns:p14="http://schemas.microsoft.com/office/powerpoint/2010/main" val="1137745789"/>
      </p:ext>
    </p:extLst>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REN Capacity Additions in Germany </a:t>
            </a:r>
            <a:endParaRPr lang="en-US" dirty="0"/>
          </a:p>
        </p:txBody>
      </p:sp>
      <p:grpSp>
        <p:nvGrpSpPr>
          <p:cNvPr id="3" name="Gruppieren 55"/>
          <p:cNvGrpSpPr/>
          <p:nvPr/>
        </p:nvGrpSpPr>
        <p:grpSpPr>
          <a:xfrm>
            <a:off x="1526286" y="2053951"/>
            <a:ext cx="7160514" cy="3174765"/>
            <a:chOff x="1526286" y="2029968"/>
            <a:chExt cx="7160514" cy="3035869"/>
          </a:xfrm>
        </p:grpSpPr>
        <p:grpSp>
          <p:nvGrpSpPr>
            <p:cNvPr id="4" name="Gruppieren 111"/>
            <p:cNvGrpSpPr/>
            <p:nvPr/>
          </p:nvGrpSpPr>
          <p:grpSpPr>
            <a:xfrm>
              <a:off x="1565910" y="2029968"/>
              <a:ext cx="7120890" cy="2258568"/>
              <a:chOff x="1615440" y="1600200"/>
              <a:chExt cx="6751320" cy="2160270"/>
            </a:xfrm>
          </p:grpSpPr>
          <p:cxnSp>
            <p:nvCxnSpPr>
              <p:cNvPr id="53" name="Gerade Verbindung 52"/>
              <p:cNvCxnSpPr/>
              <p:nvPr/>
            </p:nvCxnSpPr>
            <p:spPr bwMode="auto">
              <a:xfrm>
                <a:off x="1615440" y="3037523"/>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51" name="Gerade Verbindung 50"/>
              <p:cNvCxnSpPr/>
              <p:nvPr/>
            </p:nvCxnSpPr>
            <p:spPr bwMode="auto">
              <a:xfrm>
                <a:off x="1615440" y="160020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52" name="Gerade Verbindung 51"/>
              <p:cNvCxnSpPr/>
              <p:nvPr/>
            </p:nvCxnSpPr>
            <p:spPr bwMode="auto">
              <a:xfrm>
                <a:off x="1615440" y="233172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54" name="Gerade Verbindung 53"/>
              <p:cNvCxnSpPr/>
              <p:nvPr/>
            </p:nvCxnSpPr>
            <p:spPr bwMode="auto">
              <a:xfrm>
                <a:off x="1615440" y="376047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grpSp>
        <p:cxnSp>
          <p:nvCxnSpPr>
            <p:cNvPr id="55" name="Gerade Verbindung 54"/>
            <p:cNvCxnSpPr/>
            <p:nvPr/>
          </p:nvCxnSpPr>
          <p:spPr bwMode="auto">
            <a:xfrm>
              <a:off x="1526286" y="5065837"/>
              <a:ext cx="7120890" cy="0"/>
            </a:xfrm>
            <a:prstGeom prst="line">
              <a:avLst/>
            </a:prstGeom>
            <a:noFill/>
            <a:ln w="3175" cap="flat" cmpd="sng" algn="ctr">
              <a:solidFill>
                <a:schemeClr val="bg1">
                  <a:lumMod val="50000"/>
                </a:schemeClr>
              </a:solidFill>
              <a:prstDash val="sysDash"/>
              <a:round/>
              <a:headEnd type="none" w="sm" len="sm"/>
              <a:tailEnd type="none" w="med" len="lg"/>
            </a:ln>
            <a:effectLst/>
          </p:spPr>
        </p:cxnSp>
      </p:grpSp>
      <p:sp>
        <p:nvSpPr>
          <p:cNvPr id="46" name="Rectangle 12"/>
          <p:cNvSpPr>
            <a:spLocks noChangeArrowheads="1"/>
          </p:cNvSpPr>
          <p:nvPr/>
        </p:nvSpPr>
        <p:spPr bwMode="auto">
          <a:xfrm>
            <a:off x="1554274" y="1831627"/>
            <a:ext cx="20213" cy="4215031"/>
          </a:xfrm>
          <a:prstGeom prst="rect">
            <a:avLst/>
          </a:prstGeom>
          <a:solidFill>
            <a:schemeClr val="tx1"/>
          </a:solidFill>
          <a:ln w="9" cap="flat">
            <a:noFill/>
            <a:prstDash val="solid"/>
            <a:bevel/>
            <a:headEnd/>
            <a:tailEnd/>
          </a:ln>
        </p:spPr>
        <p:txBody>
          <a:bodyPr vert="horz" wrap="square" lIns="91440" tIns="45720" rIns="91440" bIns="45720" numCol="1" anchor="t" anchorCtr="0" compatLnSpc="1">
            <a:prstTxWarp prst="textNoShape">
              <a:avLst/>
            </a:prstTxWarp>
          </a:bodyPr>
          <a:lstStyle/>
          <a:p>
            <a:endParaRPr lang="de-DE" sz="1800">
              <a:latin typeface="Calibri" pitchFamily="34" charset="0"/>
            </a:endParaRPr>
          </a:p>
        </p:txBody>
      </p:sp>
      <p:sp>
        <p:nvSpPr>
          <p:cNvPr id="30729" name="Freeform 9"/>
          <p:cNvSpPr>
            <a:spLocks noEditPoints="1"/>
          </p:cNvSpPr>
          <p:nvPr/>
        </p:nvSpPr>
        <p:spPr bwMode="auto">
          <a:xfrm>
            <a:off x="1651978" y="5917229"/>
            <a:ext cx="6810244" cy="125275"/>
          </a:xfrm>
          <a:custGeom>
            <a:avLst/>
            <a:gdLst/>
            <a:ahLst/>
            <a:cxnLst>
              <a:cxn ang="0">
                <a:pos x="176" y="0"/>
              </a:cxn>
              <a:cxn ang="0">
                <a:pos x="0" y="65"/>
              </a:cxn>
              <a:cxn ang="0">
                <a:pos x="549" y="65"/>
              </a:cxn>
              <a:cxn ang="0">
                <a:pos x="725" y="70"/>
              </a:cxn>
              <a:cxn ang="0">
                <a:pos x="549" y="65"/>
              </a:cxn>
              <a:cxn ang="0">
                <a:pos x="993" y="59"/>
              </a:cxn>
              <a:cxn ang="0">
                <a:pos x="824" y="65"/>
              </a:cxn>
              <a:cxn ang="0">
                <a:pos x="1098" y="54"/>
              </a:cxn>
              <a:cxn ang="0">
                <a:pos x="1267" y="65"/>
              </a:cxn>
              <a:cxn ang="0">
                <a:pos x="1098" y="54"/>
              </a:cxn>
              <a:cxn ang="0">
                <a:pos x="1542" y="54"/>
              </a:cxn>
              <a:cxn ang="0">
                <a:pos x="1366" y="65"/>
              </a:cxn>
              <a:cxn ang="0">
                <a:pos x="1640" y="54"/>
              </a:cxn>
              <a:cxn ang="0">
                <a:pos x="1816" y="65"/>
              </a:cxn>
              <a:cxn ang="0">
                <a:pos x="1640" y="54"/>
              </a:cxn>
              <a:cxn ang="0">
                <a:pos x="2091" y="54"/>
              </a:cxn>
              <a:cxn ang="0">
                <a:pos x="1915" y="65"/>
              </a:cxn>
              <a:cxn ang="0">
                <a:pos x="2189" y="59"/>
              </a:cxn>
              <a:cxn ang="0">
                <a:pos x="2358" y="65"/>
              </a:cxn>
              <a:cxn ang="0">
                <a:pos x="2189" y="59"/>
              </a:cxn>
              <a:cxn ang="0">
                <a:pos x="2633" y="54"/>
              </a:cxn>
              <a:cxn ang="0">
                <a:pos x="2457" y="65"/>
              </a:cxn>
              <a:cxn ang="0">
                <a:pos x="2731" y="54"/>
              </a:cxn>
              <a:cxn ang="0">
                <a:pos x="2907" y="65"/>
              </a:cxn>
              <a:cxn ang="0">
                <a:pos x="2731" y="54"/>
              </a:cxn>
              <a:cxn ang="0">
                <a:pos x="3182" y="54"/>
              </a:cxn>
              <a:cxn ang="0">
                <a:pos x="3006" y="65"/>
              </a:cxn>
              <a:cxn ang="0">
                <a:pos x="3280" y="65"/>
              </a:cxn>
              <a:cxn ang="0">
                <a:pos x="3449" y="70"/>
              </a:cxn>
              <a:cxn ang="0">
                <a:pos x="3280" y="65"/>
              </a:cxn>
              <a:cxn ang="0">
                <a:pos x="3724" y="59"/>
              </a:cxn>
              <a:cxn ang="0">
                <a:pos x="3548" y="65"/>
              </a:cxn>
              <a:cxn ang="0">
                <a:pos x="3822" y="59"/>
              </a:cxn>
              <a:cxn ang="0">
                <a:pos x="3998" y="65"/>
              </a:cxn>
              <a:cxn ang="0">
                <a:pos x="3822" y="59"/>
              </a:cxn>
            </a:cxnLst>
            <a:rect l="0" t="0" r="r" b="b"/>
            <a:pathLst>
              <a:path w="3998" h="70">
                <a:moveTo>
                  <a:pt x="0" y="0"/>
                </a:moveTo>
                <a:lnTo>
                  <a:pt x="176" y="0"/>
                </a:lnTo>
                <a:lnTo>
                  <a:pt x="176" y="65"/>
                </a:lnTo>
                <a:lnTo>
                  <a:pt x="0" y="65"/>
                </a:lnTo>
                <a:lnTo>
                  <a:pt x="0" y="0"/>
                </a:lnTo>
                <a:close/>
                <a:moveTo>
                  <a:pt x="549" y="65"/>
                </a:moveTo>
                <a:lnTo>
                  <a:pt x="725" y="65"/>
                </a:lnTo>
                <a:lnTo>
                  <a:pt x="725" y="70"/>
                </a:lnTo>
                <a:lnTo>
                  <a:pt x="549" y="70"/>
                </a:lnTo>
                <a:lnTo>
                  <a:pt x="549" y="65"/>
                </a:lnTo>
                <a:close/>
                <a:moveTo>
                  <a:pt x="824" y="59"/>
                </a:moveTo>
                <a:lnTo>
                  <a:pt x="993" y="59"/>
                </a:lnTo>
                <a:lnTo>
                  <a:pt x="993" y="65"/>
                </a:lnTo>
                <a:lnTo>
                  <a:pt x="824" y="65"/>
                </a:lnTo>
                <a:lnTo>
                  <a:pt x="824" y="59"/>
                </a:lnTo>
                <a:close/>
                <a:moveTo>
                  <a:pt x="1098" y="54"/>
                </a:moveTo>
                <a:lnTo>
                  <a:pt x="1267" y="54"/>
                </a:lnTo>
                <a:lnTo>
                  <a:pt x="1267" y="65"/>
                </a:lnTo>
                <a:lnTo>
                  <a:pt x="1098" y="65"/>
                </a:lnTo>
                <a:lnTo>
                  <a:pt x="1098" y="54"/>
                </a:lnTo>
                <a:close/>
                <a:moveTo>
                  <a:pt x="1366" y="54"/>
                </a:moveTo>
                <a:lnTo>
                  <a:pt x="1542" y="54"/>
                </a:lnTo>
                <a:lnTo>
                  <a:pt x="1542" y="65"/>
                </a:lnTo>
                <a:lnTo>
                  <a:pt x="1366" y="65"/>
                </a:lnTo>
                <a:lnTo>
                  <a:pt x="1366" y="54"/>
                </a:lnTo>
                <a:close/>
                <a:moveTo>
                  <a:pt x="1640" y="54"/>
                </a:moveTo>
                <a:lnTo>
                  <a:pt x="1816" y="54"/>
                </a:lnTo>
                <a:lnTo>
                  <a:pt x="1816" y="65"/>
                </a:lnTo>
                <a:lnTo>
                  <a:pt x="1640" y="65"/>
                </a:lnTo>
                <a:lnTo>
                  <a:pt x="1640" y="54"/>
                </a:lnTo>
                <a:close/>
                <a:moveTo>
                  <a:pt x="1915" y="54"/>
                </a:moveTo>
                <a:lnTo>
                  <a:pt x="2091" y="54"/>
                </a:lnTo>
                <a:lnTo>
                  <a:pt x="2091" y="65"/>
                </a:lnTo>
                <a:lnTo>
                  <a:pt x="1915" y="65"/>
                </a:lnTo>
                <a:lnTo>
                  <a:pt x="1915" y="54"/>
                </a:lnTo>
                <a:close/>
                <a:moveTo>
                  <a:pt x="2189" y="59"/>
                </a:moveTo>
                <a:lnTo>
                  <a:pt x="2358" y="59"/>
                </a:lnTo>
                <a:lnTo>
                  <a:pt x="2358" y="65"/>
                </a:lnTo>
                <a:lnTo>
                  <a:pt x="2189" y="65"/>
                </a:lnTo>
                <a:lnTo>
                  <a:pt x="2189" y="59"/>
                </a:lnTo>
                <a:close/>
                <a:moveTo>
                  <a:pt x="2457" y="54"/>
                </a:moveTo>
                <a:lnTo>
                  <a:pt x="2633" y="54"/>
                </a:lnTo>
                <a:lnTo>
                  <a:pt x="2633" y="65"/>
                </a:lnTo>
                <a:lnTo>
                  <a:pt x="2457" y="65"/>
                </a:lnTo>
                <a:lnTo>
                  <a:pt x="2457" y="54"/>
                </a:lnTo>
                <a:close/>
                <a:moveTo>
                  <a:pt x="2731" y="54"/>
                </a:moveTo>
                <a:lnTo>
                  <a:pt x="2907" y="54"/>
                </a:lnTo>
                <a:lnTo>
                  <a:pt x="2907" y="65"/>
                </a:lnTo>
                <a:lnTo>
                  <a:pt x="2731" y="65"/>
                </a:lnTo>
                <a:lnTo>
                  <a:pt x="2731" y="54"/>
                </a:lnTo>
                <a:close/>
                <a:moveTo>
                  <a:pt x="3006" y="54"/>
                </a:moveTo>
                <a:lnTo>
                  <a:pt x="3182" y="54"/>
                </a:lnTo>
                <a:lnTo>
                  <a:pt x="3182" y="65"/>
                </a:lnTo>
                <a:lnTo>
                  <a:pt x="3006" y="65"/>
                </a:lnTo>
                <a:lnTo>
                  <a:pt x="3006" y="54"/>
                </a:lnTo>
                <a:close/>
                <a:moveTo>
                  <a:pt x="3280" y="65"/>
                </a:moveTo>
                <a:lnTo>
                  <a:pt x="3449" y="65"/>
                </a:lnTo>
                <a:lnTo>
                  <a:pt x="3449" y="70"/>
                </a:lnTo>
                <a:lnTo>
                  <a:pt x="3280" y="70"/>
                </a:lnTo>
                <a:lnTo>
                  <a:pt x="3280" y="65"/>
                </a:lnTo>
                <a:close/>
                <a:moveTo>
                  <a:pt x="3548" y="59"/>
                </a:moveTo>
                <a:lnTo>
                  <a:pt x="3724" y="59"/>
                </a:lnTo>
                <a:lnTo>
                  <a:pt x="3724" y="65"/>
                </a:lnTo>
                <a:lnTo>
                  <a:pt x="3548" y="65"/>
                </a:lnTo>
                <a:lnTo>
                  <a:pt x="3548" y="59"/>
                </a:lnTo>
                <a:close/>
                <a:moveTo>
                  <a:pt x="3822" y="59"/>
                </a:moveTo>
                <a:lnTo>
                  <a:pt x="3998" y="59"/>
                </a:lnTo>
                <a:lnTo>
                  <a:pt x="3998" y="65"/>
                </a:lnTo>
                <a:lnTo>
                  <a:pt x="3822" y="65"/>
                </a:lnTo>
                <a:lnTo>
                  <a:pt x="3822" y="59"/>
                </a:lnTo>
                <a:close/>
              </a:path>
            </a:pathLst>
          </a:custGeom>
          <a:solidFill>
            <a:srgbClr val="C6D9F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0" name="Freeform 10"/>
          <p:cNvSpPr>
            <a:spLocks noEditPoints="1"/>
          </p:cNvSpPr>
          <p:nvPr/>
        </p:nvSpPr>
        <p:spPr bwMode="auto">
          <a:xfrm>
            <a:off x="1651978" y="4857765"/>
            <a:ext cx="6810244" cy="1175790"/>
          </a:xfrm>
          <a:custGeom>
            <a:avLst/>
            <a:gdLst/>
            <a:ahLst/>
            <a:cxnLst>
              <a:cxn ang="0">
                <a:pos x="176" y="222"/>
              </a:cxn>
              <a:cxn ang="0">
                <a:pos x="0" y="592"/>
              </a:cxn>
              <a:cxn ang="0">
                <a:pos x="275" y="71"/>
              </a:cxn>
              <a:cxn ang="0">
                <a:pos x="451" y="657"/>
              </a:cxn>
              <a:cxn ang="0">
                <a:pos x="275" y="71"/>
              </a:cxn>
              <a:cxn ang="0">
                <a:pos x="725" y="81"/>
              </a:cxn>
              <a:cxn ang="0">
                <a:pos x="549" y="657"/>
              </a:cxn>
              <a:cxn ang="0">
                <a:pos x="824" y="27"/>
              </a:cxn>
              <a:cxn ang="0">
                <a:pos x="993" y="651"/>
              </a:cxn>
              <a:cxn ang="0">
                <a:pos x="824" y="27"/>
              </a:cxn>
              <a:cxn ang="0">
                <a:pos x="1267" y="190"/>
              </a:cxn>
              <a:cxn ang="0">
                <a:pos x="1098" y="646"/>
              </a:cxn>
              <a:cxn ang="0">
                <a:pos x="1366" y="239"/>
              </a:cxn>
              <a:cxn ang="0">
                <a:pos x="1542" y="646"/>
              </a:cxn>
              <a:cxn ang="0">
                <a:pos x="1366" y="239"/>
              </a:cxn>
              <a:cxn ang="0">
                <a:pos x="1816" y="146"/>
              </a:cxn>
              <a:cxn ang="0">
                <a:pos x="1640" y="646"/>
              </a:cxn>
              <a:cxn ang="0">
                <a:pos x="1915" y="282"/>
              </a:cxn>
              <a:cxn ang="0">
                <a:pos x="2091" y="646"/>
              </a:cxn>
              <a:cxn ang="0">
                <a:pos x="1915" y="282"/>
              </a:cxn>
              <a:cxn ang="0">
                <a:pos x="2358" y="505"/>
              </a:cxn>
              <a:cxn ang="0">
                <a:pos x="2189" y="651"/>
              </a:cxn>
              <a:cxn ang="0">
                <a:pos x="2457" y="0"/>
              </a:cxn>
              <a:cxn ang="0">
                <a:pos x="2633" y="646"/>
              </a:cxn>
              <a:cxn ang="0">
                <a:pos x="2457" y="0"/>
              </a:cxn>
              <a:cxn ang="0">
                <a:pos x="2907" y="391"/>
              </a:cxn>
              <a:cxn ang="0">
                <a:pos x="2731" y="646"/>
              </a:cxn>
              <a:cxn ang="0">
                <a:pos x="3006" y="266"/>
              </a:cxn>
              <a:cxn ang="0">
                <a:pos x="3182" y="646"/>
              </a:cxn>
              <a:cxn ang="0">
                <a:pos x="3006" y="266"/>
              </a:cxn>
              <a:cxn ang="0">
                <a:pos x="3449" y="174"/>
              </a:cxn>
              <a:cxn ang="0">
                <a:pos x="3280" y="657"/>
              </a:cxn>
              <a:cxn ang="0">
                <a:pos x="3548" y="38"/>
              </a:cxn>
              <a:cxn ang="0">
                <a:pos x="3724" y="651"/>
              </a:cxn>
              <a:cxn ang="0">
                <a:pos x="3548" y="38"/>
              </a:cxn>
              <a:cxn ang="0">
                <a:pos x="3998" y="282"/>
              </a:cxn>
              <a:cxn ang="0">
                <a:pos x="3822" y="651"/>
              </a:cxn>
            </a:cxnLst>
            <a:rect l="0" t="0" r="r" b="b"/>
            <a:pathLst>
              <a:path w="3998" h="657">
                <a:moveTo>
                  <a:pt x="0" y="222"/>
                </a:moveTo>
                <a:lnTo>
                  <a:pt x="176" y="222"/>
                </a:lnTo>
                <a:lnTo>
                  <a:pt x="176" y="592"/>
                </a:lnTo>
                <a:lnTo>
                  <a:pt x="0" y="592"/>
                </a:lnTo>
                <a:lnTo>
                  <a:pt x="0" y="222"/>
                </a:lnTo>
                <a:close/>
                <a:moveTo>
                  <a:pt x="275" y="71"/>
                </a:moveTo>
                <a:lnTo>
                  <a:pt x="451" y="71"/>
                </a:lnTo>
                <a:lnTo>
                  <a:pt x="451" y="657"/>
                </a:lnTo>
                <a:lnTo>
                  <a:pt x="275" y="657"/>
                </a:lnTo>
                <a:lnTo>
                  <a:pt x="275" y="71"/>
                </a:lnTo>
                <a:close/>
                <a:moveTo>
                  <a:pt x="549" y="81"/>
                </a:moveTo>
                <a:lnTo>
                  <a:pt x="725" y="81"/>
                </a:lnTo>
                <a:lnTo>
                  <a:pt x="725" y="657"/>
                </a:lnTo>
                <a:lnTo>
                  <a:pt x="549" y="657"/>
                </a:lnTo>
                <a:lnTo>
                  <a:pt x="549" y="81"/>
                </a:lnTo>
                <a:close/>
                <a:moveTo>
                  <a:pt x="824" y="27"/>
                </a:moveTo>
                <a:lnTo>
                  <a:pt x="993" y="27"/>
                </a:lnTo>
                <a:lnTo>
                  <a:pt x="993" y="651"/>
                </a:lnTo>
                <a:lnTo>
                  <a:pt x="824" y="651"/>
                </a:lnTo>
                <a:lnTo>
                  <a:pt x="824" y="27"/>
                </a:lnTo>
                <a:close/>
                <a:moveTo>
                  <a:pt x="1098" y="190"/>
                </a:moveTo>
                <a:lnTo>
                  <a:pt x="1267" y="190"/>
                </a:lnTo>
                <a:lnTo>
                  <a:pt x="1267" y="646"/>
                </a:lnTo>
                <a:lnTo>
                  <a:pt x="1098" y="646"/>
                </a:lnTo>
                <a:lnTo>
                  <a:pt x="1098" y="190"/>
                </a:lnTo>
                <a:close/>
                <a:moveTo>
                  <a:pt x="1366" y="239"/>
                </a:moveTo>
                <a:lnTo>
                  <a:pt x="1542" y="239"/>
                </a:lnTo>
                <a:lnTo>
                  <a:pt x="1542" y="646"/>
                </a:lnTo>
                <a:lnTo>
                  <a:pt x="1366" y="646"/>
                </a:lnTo>
                <a:lnTo>
                  <a:pt x="1366" y="239"/>
                </a:lnTo>
                <a:close/>
                <a:moveTo>
                  <a:pt x="1640" y="146"/>
                </a:moveTo>
                <a:lnTo>
                  <a:pt x="1816" y="146"/>
                </a:lnTo>
                <a:lnTo>
                  <a:pt x="1816" y="646"/>
                </a:lnTo>
                <a:lnTo>
                  <a:pt x="1640" y="646"/>
                </a:lnTo>
                <a:lnTo>
                  <a:pt x="1640" y="146"/>
                </a:lnTo>
                <a:close/>
                <a:moveTo>
                  <a:pt x="1915" y="282"/>
                </a:moveTo>
                <a:lnTo>
                  <a:pt x="2091" y="282"/>
                </a:lnTo>
                <a:lnTo>
                  <a:pt x="2091" y="646"/>
                </a:lnTo>
                <a:lnTo>
                  <a:pt x="1915" y="646"/>
                </a:lnTo>
                <a:lnTo>
                  <a:pt x="1915" y="282"/>
                </a:lnTo>
                <a:close/>
                <a:moveTo>
                  <a:pt x="2189" y="505"/>
                </a:moveTo>
                <a:lnTo>
                  <a:pt x="2358" y="505"/>
                </a:lnTo>
                <a:lnTo>
                  <a:pt x="2358" y="651"/>
                </a:lnTo>
                <a:lnTo>
                  <a:pt x="2189" y="651"/>
                </a:lnTo>
                <a:lnTo>
                  <a:pt x="2189" y="505"/>
                </a:lnTo>
                <a:close/>
                <a:moveTo>
                  <a:pt x="2457" y="0"/>
                </a:moveTo>
                <a:lnTo>
                  <a:pt x="2633" y="0"/>
                </a:lnTo>
                <a:lnTo>
                  <a:pt x="2633" y="646"/>
                </a:lnTo>
                <a:lnTo>
                  <a:pt x="2457" y="646"/>
                </a:lnTo>
                <a:lnTo>
                  <a:pt x="2457" y="0"/>
                </a:lnTo>
                <a:close/>
                <a:moveTo>
                  <a:pt x="2731" y="391"/>
                </a:moveTo>
                <a:lnTo>
                  <a:pt x="2907" y="391"/>
                </a:lnTo>
                <a:lnTo>
                  <a:pt x="2907" y="646"/>
                </a:lnTo>
                <a:lnTo>
                  <a:pt x="2731" y="646"/>
                </a:lnTo>
                <a:lnTo>
                  <a:pt x="2731" y="391"/>
                </a:lnTo>
                <a:close/>
                <a:moveTo>
                  <a:pt x="3006" y="266"/>
                </a:moveTo>
                <a:lnTo>
                  <a:pt x="3182" y="266"/>
                </a:lnTo>
                <a:lnTo>
                  <a:pt x="3182" y="646"/>
                </a:lnTo>
                <a:lnTo>
                  <a:pt x="3006" y="646"/>
                </a:lnTo>
                <a:lnTo>
                  <a:pt x="3006" y="266"/>
                </a:lnTo>
                <a:close/>
                <a:moveTo>
                  <a:pt x="3280" y="174"/>
                </a:moveTo>
                <a:lnTo>
                  <a:pt x="3449" y="174"/>
                </a:lnTo>
                <a:lnTo>
                  <a:pt x="3449" y="657"/>
                </a:lnTo>
                <a:lnTo>
                  <a:pt x="3280" y="657"/>
                </a:lnTo>
                <a:lnTo>
                  <a:pt x="3280" y="174"/>
                </a:lnTo>
                <a:close/>
                <a:moveTo>
                  <a:pt x="3548" y="38"/>
                </a:moveTo>
                <a:lnTo>
                  <a:pt x="3724" y="38"/>
                </a:lnTo>
                <a:lnTo>
                  <a:pt x="3724" y="651"/>
                </a:lnTo>
                <a:lnTo>
                  <a:pt x="3548" y="651"/>
                </a:lnTo>
                <a:lnTo>
                  <a:pt x="3548" y="38"/>
                </a:lnTo>
                <a:close/>
                <a:moveTo>
                  <a:pt x="3822" y="282"/>
                </a:moveTo>
                <a:lnTo>
                  <a:pt x="3998" y="282"/>
                </a:lnTo>
                <a:lnTo>
                  <a:pt x="3998" y="651"/>
                </a:lnTo>
                <a:lnTo>
                  <a:pt x="3822" y="651"/>
                </a:lnTo>
                <a:lnTo>
                  <a:pt x="3822" y="282"/>
                </a:lnTo>
                <a:close/>
              </a:path>
            </a:pathLst>
          </a:custGeom>
          <a:solidFill>
            <a:srgbClr val="B88C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1" name="Freeform 11"/>
          <p:cNvSpPr>
            <a:spLocks noEditPoints="1"/>
          </p:cNvSpPr>
          <p:nvPr/>
        </p:nvSpPr>
        <p:spPr bwMode="auto">
          <a:xfrm>
            <a:off x="5837263" y="4818393"/>
            <a:ext cx="2624959" cy="739118"/>
          </a:xfrm>
          <a:custGeom>
            <a:avLst/>
            <a:gdLst/>
            <a:ahLst/>
            <a:cxnLst>
              <a:cxn ang="0">
                <a:pos x="0" y="17"/>
              </a:cxn>
              <a:cxn ang="0">
                <a:pos x="176" y="17"/>
              </a:cxn>
              <a:cxn ang="0">
                <a:pos x="176" y="22"/>
              </a:cxn>
              <a:cxn ang="0">
                <a:pos x="0" y="22"/>
              </a:cxn>
              <a:cxn ang="0">
                <a:pos x="0" y="17"/>
              </a:cxn>
              <a:cxn ang="0">
                <a:pos x="274" y="407"/>
              </a:cxn>
              <a:cxn ang="0">
                <a:pos x="450" y="407"/>
              </a:cxn>
              <a:cxn ang="0">
                <a:pos x="450" y="413"/>
              </a:cxn>
              <a:cxn ang="0">
                <a:pos x="274" y="413"/>
              </a:cxn>
              <a:cxn ang="0">
                <a:pos x="274" y="407"/>
              </a:cxn>
              <a:cxn ang="0">
                <a:pos x="549" y="266"/>
              </a:cxn>
              <a:cxn ang="0">
                <a:pos x="725" y="266"/>
              </a:cxn>
              <a:cxn ang="0">
                <a:pos x="725" y="288"/>
              </a:cxn>
              <a:cxn ang="0">
                <a:pos x="549" y="288"/>
              </a:cxn>
              <a:cxn ang="0">
                <a:pos x="549" y="266"/>
              </a:cxn>
              <a:cxn ang="0">
                <a:pos x="823" y="168"/>
              </a:cxn>
              <a:cxn ang="0">
                <a:pos x="992" y="168"/>
              </a:cxn>
              <a:cxn ang="0">
                <a:pos x="992" y="196"/>
              </a:cxn>
              <a:cxn ang="0">
                <a:pos x="823" y="196"/>
              </a:cxn>
              <a:cxn ang="0">
                <a:pos x="823" y="168"/>
              </a:cxn>
              <a:cxn ang="0">
                <a:pos x="1091" y="0"/>
              </a:cxn>
              <a:cxn ang="0">
                <a:pos x="1267" y="0"/>
              </a:cxn>
              <a:cxn ang="0">
                <a:pos x="1267" y="60"/>
              </a:cxn>
              <a:cxn ang="0">
                <a:pos x="1091" y="60"/>
              </a:cxn>
              <a:cxn ang="0">
                <a:pos x="1091" y="0"/>
              </a:cxn>
              <a:cxn ang="0">
                <a:pos x="1365" y="282"/>
              </a:cxn>
              <a:cxn ang="0">
                <a:pos x="1541" y="282"/>
              </a:cxn>
              <a:cxn ang="0">
                <a:pos x="1541" y="304"/>
              </a:cxn>
              <a:cxn ang="0">
                <a:pos x="1365" y="304"/>
              </a:cxn>
              <a:cxn ang="0">
                <a:pos x="1365" y="282"/>
              </a:cxn>
            </a:cxnLst>
            <a:rect l="0" t="0" r="r" b="b"/>
            <a:pathLst>
              <a:path w="1541" h="413">
                <a:moveTo>
                  <a:pt x="0" y="17"/>
                </a:moveTo>
                <a:lnTo>
                  <a:pt x="176" y="17"/>
                </a:lnTo>
                <a:lnTo>
                  <a:pt x="176" y="22"/>
                </a:lnTo>
                <a:lnTo>
                  <a:pt x="0" y="22"/>
                </a:lnTo>
                <a:lnTo>
                  <a:pt x="0" y="17"/>
                </a:lnTo>
                <a:close/>
                <a:moveTo>
                  <a:pt x="274" y="407"/>
                </a:moveTo>
                <a:lnTo>
                  <a:pt x="450" y="407"/>
                </a:lnTo>
                <a:lnTo>
                  <a:pt x="450" y="413"/>
                </a:lnTo>
                <a:lnTo>
                  <a:pt x="274" y="413"/>
                </a:lnTo>
                <a:lnTo>
                  <a:pt x="274" y="407"/>
                </a:lnTo>
                <a:close/>
                <a:moveTo>
                  <a:pt x="549" y="266"/>
                </a:moveTo>
                <a:lnTo>
                  <a:pt x="725" y="266"/>
                </a:lnTo>
                <a:lnTo>
                  <a:pt x="725" y="288"/>
                </a:lnTo>
                <a:lnTo>
                  <a:pt x="549" y="288"/>
                </a:lnTo>
                <a:lnTo>
                  <a:pt x="549" y="266"/>
                </a:lnTo>
                <a:close/>
                <a:moveTo>
                  <a:pt x="823" y="168"/>
                </a:moveTo>
                <a:lnTo>
                  <a:pt x="992" y="168"/>
                </a:lnTo>
                <a:lnTo>
                  <a:pt x="992" y="196"/>
                </a:lnTo>
                <a:lnTo>
                  <a:pt x="823" y="196"/>
                </a:lnTo>
                <a:lnTo>
                  <a:pt x="823" y="168"/>
                </a:lnTo>
                <a:close/>
                <a:moveTo>
                  <a:pt x="1091" y="0"/>
                </a:moveTo>
                <a:lnTo>
                  <a:pt x="1267" y="0"/>
                </a:lnTo>
                <a:lnTo>
                  <a:pt x="1267" y="60"/>
                </a:lnTo>
                <a:lnTo>
                  <a:pt x="1091" y="60"/>
                </a:lnTo>
                <a:lnTo>
                  <a:pt x="1091" y="0"/>
                </a:lnTo>
                <a:close/>
                <a:moveTo>
                  <a:pt x="1365" y="282"/>
                </a:moveTo>
                <a:lnTo>
                  <a:pt x="1541" y="282"/>
                </a:lnTo>
                <a:lnTo>
                  <a:pt x="1541" y="304"/>
                </a:lnTo>
                <a:lnTo>
                  <a:pt x="1365" y="304"/>
                </a:lnTo>
                <a:lnTo>
                  <a:pt x="1365" y="282"/>
                </a:lnTo>
                <a:close/>
              </a:path>
            </a:pathLst>
          </a:custGeom>
          <a:solidFill>
            <a:srgbClr val="8666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2" name="Freeform 12"/>
          <p:cNvSpPr>
            <a:spLocks noEditPoints="1"/>
          </p:cNvSpPr>
          <p:nvPr/>
        </p:nvSpPr>
        <p:spPr bwMode="auto">
          <a:xfrm>
            <a:off x="1651978" y="2098149"/>
            <a:ext cx="6810244" cy="3663381"/>
          </a:xfrm>
          <a:custGeom>
            <a:avLst/>
            <a:gdLst/>
            <a:ahLst/>
            <a:cxnLst>
              <a:cxn ang="0">
                <a:pos x="176" y="1754"/>
              </a:cxn>
              <a:cxn ang="0">
                <a:pos x="0" y="1764"/>
              </a:cxn>
              <a:cxn ang="0">
                <a:pos x="275" y="1596"/>
              </a:cxn>
              <a:cxn ang="0">
                <a:pos x="451" y="1613"/>
              </a:cxn>
              <a:cxn ang="0">
                <a:pos x="275" y="1596"/>
              </a:cxn>
              <a:cxn ang="0">
                <a:pos x="725" y="1596"/>
              </a:cxn>
              <a:cxn ang="0">
                <a:pos x="549" y="1623"/>
              </a:cxn>
              <a:cxn ang="0">
                <a:pos x="824" y="1542"/>
              </a:cxn>
              <a:cxn ang="0">
                <a:pos x="993" y="1569"/>
              </a:cxn>
              <a:cxn ang="0">
                <a:pos x="824" y="1542"/>
              </a:cxn>
              <a:cxn ang="0">
                <a:pos x="1267" y="1585"/>
              </a:cxn>
              <a:cxn ang="0">
                <a:pos x="1098" y="1732"/>
              </a:cxn>
              <a:cxn ang="0">
                <a:pos x="1366" y="1569"/>
              </a:cxn>
              <a:cxn ang="0">
                <a:pos x="1542" y="1781"/>
              </a:cxn>
              <a:cxn ang="0">
                <a:pos x="1366" y="1569"/>
              </a:cxn>
              <a:cxn ang="0">
                <a:pos x="1816" y="1504"/>
              </a:cxn>
              <a:cxn ang="0">
                <a:pos x="1640" y="1688"/>
              </a:cxn>
              <a:cxn ang="0">
                <a:pos x="1915" y="1542"/>
              </a:cxn>
              <a:cxn ang="0">
                <a:pos x="2091" y="1824"/>
              </a:cxn>
              <a:cxn ang="0">
                <a:pos x="1915" y="1542"/>
              </a:cxn>
              <a:cxn ang="0">
                <a:pos x="2358" y="1645"/>
              </a:cxn>
              <a:cxn ang="0">
                <a:pos x="2189" y="2047"/>
              </a:cxn>
              <a:cxn ang="0">
                <a:pos x="2457" y="668"/>
              </a:cxn>
              <a:cxn ang="0">
                <a:pos x="2633" y="1537"/>
              </a:cxn>
              <a:cxn ang="0">
                <a:pos x="2457" y="668"/>
              </a:cxn>
              <a:cxn ang="0">
                <a:pos x="2907" y="136"/>
              </a:cxn>
              <a:cxn ang="0">
                <a:pos x="2731" y="1927"/>
              </a:cxn>
              <a:cxn ang="0">
                <a:pos x="3006" y="120"/>
              </a:cxn>
              <a:cxn ang="0">
                <a:pos x="3182" y="1786"/>
              </a:cxn>
              <a:cxn ang="0">
                <a:pos x="3006" y="120"/>
              </a:cxn>
              <a:cxn ang="0">
                <a:pos x="3449" y="0"/>
              </a:cxn>
              <a:cxn ang="0">
                <a:pos x="3280" y="1688"/>
              </a:cxn>
              <a:cxn ang="0">
                <a:pos x="3548" y="782"/>
              </a:cxn>
              <a:cxn ang="0">
                <a:pos x="3724" y="1520"/>
              </a:cxn>
              <a:cxn ang="0">
                <a:pos x="3548" y="782"/>
              </a:cxn>
              <a:cxn ang="0">
                <a:pos x="3998" y="1406"/>
              </a:cxn>
              <a:cxn ang="0">
                <a:pos x="3822" y="1802"/>
              </a:cxn>
            </a:cxnLst>
            <a:rect l="0" t="0" r="r" b="b"/>
            <a:pathLst>
              <a:path w="3998" h="2047">
                <a:moveTo>
                  <a:pt x="0" y="1754"/>
                </a:moveTo>
                <a:lnTo>
                  <a:pt x="176" y="1754"/>
                </a:lnTo>
                <a:lnTo>
                  <a:pt x="176" y="1764"/>
                </a:lnTo>
                <a:lnTo>
                  <a:pt x="0" y="1764"/>
                </a:lnTo>
                <a:lnTo>
                  <a:pt x="0" y="1754"/>
                </a:lnTo>
                <a:close/>
                <a:moveTo>
                  <a:pt x="275" y="1596"/>
                </a:moveTo>
                <a:lnTo>
                  <a:pt x="451" y="1596"/>
                </a:lnTo>
                <a:lnTo>
                  <a:pt x="451" y="1613"/>
                </a:lnTo>
                <a:lnTo>
                  <a:pt x="275" y="1613"/>
                </a:lnTo>
                <a:lnTo>
                  <a:pt x="275" y="1596"/>
                </a:lnTo>
                <a:close/>
                <a:moveTo>
                  <a:pt x="549" y="1596"/>
                </a:moveTo>
                <a:lnTo>
                  <a:pt x="725" y="1596"/>
                </a:lnTo>
                <a:lnTo>
                  <a:pt x="725" y="1623"/>
                </a:lnTo>
                <a:lnTo>
                  <a:pt x="549" y="1623"/>
                </a:lnTo>
                <a:lnTo>
                  <a:pt x="549" y="1596"/>
                </a:lnTo>
                <a:close/>
                <a:moveTo>
                  <a:pt x="824" y="1542"/>
                </a:moveTo>
                <a:lnTo>
                  <a:pt x="993" y="1542"/>
                </a:lnTo>
                <a:lnTo>
                  <a:pt x="993" y="1569"/>
                </a:lnTo>
                <a:lnTo>
                  <a:pt x="824" y="1569"/>
                </a:lnTo>
                <a:lnTo>
                  <a:pt x="824" y="1542"/>
                </a:lnTo>
                <a:close/>
                <a:moveTo>
                  <a:pt x="1098" y="1585"/>
                </a:moveTo>
                <a:lnTo>
                  <a:pt x="1267" y="1585"/>
                </a:lnTo>
                <a:lnTo>
                  <a:pt x="1267" y="1732"/>
                </a:lnTo>
                <a:lnTo>
                  <a:pt x="1098" y="1732"/>
                </a:lnTo>
                <a:lnTo>
                  <a:pt x="1098" y="1585"/>
                </a:lnTo>
                <a:close/>
                <a:moveTo>
                  <a:pt x="1366" y="1569"/>
                </a:moveTo>
                <a:lnTo>
                  <a:pt x="1542" y="1569"/>
                </a:lnTo>
                <a:lnTo>
                  <a:pt x="1542" y="1781"/>
                </a:lnTo>
                <a:lnTo>
                  <a:pt x="1366" y="1781"/>
                </a:lnTo>
                <a:lnTo>
                  <a:pt x="1366" y="1569"/>
                </a:lnTo>
                <a:close/>
                <a:moveTo>
                  <a:pt x="1640" y="1504"/>
                </a:moveTo>
                <a:lnTo>
                  <a:pt x="1816" y="1504"/>
                </a:lnTo>
                <a:lnTo>
                  <a:pt x="1816" y="1688"/>
                </a:lnTo>
                <a:lnTo>
                  <a:pt x="1640" y="1688"/>
                </a:lnTo>
                <a:lnTo>
                  <a:pt x="1640" y="1504"/>
                </a:lnTo>
                <a:close/>
                <a:moveTo>
                  <a:pt x="1915" y="1542"/>
                </a:moveTo>
                <a:lnTo>
                  <a:pt x="2091" y="1542"/>
                </a:lnTo>
                <a:lnTo>
                  <a:pt x="2091" y="1824"/>
                </a:lnTo>
                <a:lnTo>
                  <a:pt x="1915" y="1824"/>
                </a:lnTo>
                <a:lnTo>
                  <a:pt x="1915" y="1542"/>
                </a:lnTo>
                <a:close/>
                <a:moveTo>
                  <a:pt x="2189" y="1645"/>
                </a:moveTo>
                <a:lnTo>
                  <a:pt x="2358" y="1645"/>
                </a:lnTo>
                <a:lnTo>
                  <a:pt x="2358" y="2047"/>
                </a:lnTo>
                <a:lnTo>
                  <a:pt x="2189" y="2047"/>
                </a:lnTo>
                <a:lnTo>
                  <a:pt x="2189" y="1645"/>
                </a:lnTo>
                <a:close/>
                <a:moveTo>
                  <a:pt x="2457" y="668"/>
                </a:moveTo>
                <a:lnTo>
                  <a:pt x="2633" y="668"/>
                </a:lnTo>
                <a:lnTo>
                  <a:pt x="2633" y="1537"/>
                </a:lnTo>
                <a:lnTo>
                  <a:pt x="2457" y="1537"/>
                </a:lnTo>
                <a:lnTo>
                  <a:pt x="2457" y="668"/>
                </a:lnTo>
                <a:close/>
                <a:moveTo>
                  <a:pt x="2731" y="136"/>
                </a:moveTo>
                <a:lnTo>
                  <a:pt x="2907" y="136"/>
                </a:lnTo>
                <a:lnTo>
                  <a:pt x="2907" y="1927"/>
                </a:lnTo>
                <a:lnTo>
                  <a:pt x="2731" y="1927"/>
                </a:lnTo>
                <a:lnTo>
                  <a:pt x="2731" y="136"/>
                </a:lnTo>
                <a:close/>
                <a:moveTo>
                  <a:pt x="3006" y="120"/>
                </a:moveTo>
                <a:lnTo>
                  <a:pt x="3182" y="120"/>
                </a:lnTo>
                <a:lnTo>
                  <a:pt x="3182" y="1786"/>
                </a:lnTo>
                <a:lnTo>
                  <a:pt x="3006" y="1786"/>
                </a:lnTo>
                <a:lnTo>
                  <a:pt x="3006" y="120"/>
                </a:lnTo>
                <a:close/>
                <a:moveTo>
                  <a:pt x="3280" y="0"/>
                </a:moveTo>
                <a:lnTo>
                  <a:pt x="3449" y="0"/>
                </a:lnTo>
                <a:lnTo>
                  <a:pt x="3449" y="1688"/>
                </a:lnTo>
                <a:lnTo>
                  <a:pt x="3280" y="1688"/>
                </a:lnTo>
                <a:lnTo>
                  <a:pt x="3280" y="0"/>
                </a:lnTo>
                <a:close/>
                <a:moveTo>
                  <a:pt x="3548" y="782"/>
                </a:moveTo>
                <a:lnTo>
                  <a:pt x="3724" y="782"/>
                </a:lnTo>
                <a:lnTo>
                  <a:pt x="3724" y="1520"/>
                </a:lnTo>
                <a:lnTo>
                  <a:pt x="3548" y="1520"/>
                </a:lnTo>
                <a:lnTo>
                  <a:pt x="3548" y="782"/>
                </a:lnTo>
                <a:close/>
                <a:moveTo>
                  <a:pt x="3822" y="1406"/>
                </a:moveTo>
                <a:lnTo>
                  <a:pt x="3998" y="1406"/>
                </a:lnTo>
                <a:lnTo>
                  <a:pt x="3998" y="1802"/>
                </a:lnTo>
                <a:lnTo>
                  <a:pt x="3822" y="1802"/>
                </a:lnTo>
                <a:lnTo>
                  <a:pt x="3822" y="1406"/>
                </a:lnTo>
                <a:close/>
              </a:path>
            </a:pathLst>
          </a:cu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3" name="Freeform 13"/>
          <p:cNvSpPr>
            <a:spLocks noEditPoints="1"/>
          </p:cNvSpPr>
          <p:nvPr/>
        </p:nvSpPr>
        <p:spPr bwMode="auto">
          <a:xfrm>
            <a:off x="1651978" y="4780810"/>
            <a:ext cx="6810244" cy="1272430"/>
          </a:xfrm>
          <a:custGeom>
            <a:avLst/>
            <a:gdLst/>
            <a:ahLst/>
            <a:cxnLst>
              <a:cxn ang="0">
                <a:pos x="176" y="249"/>
              </a:cxn>
              <a:cxn ang="0">
                <a:pos x="0" y="255"/>
              </a:cxn>
              <a:cxn ang="0">
                <a:pos x="275" y="92"/>
              </a:cxn>
              <a:cxn ang="0">
                <a:pos x="451" y="97"/>
              </a:cxn>
              <a:cxn ang="0">
                <a:pos x="275" y="92"/>
              </a:cxn>
              <a:cxn ang="0">
                <a:pos x="725" y="86"/>
              </a:cxn>
              <a:cxn ang="0">
                <a:pos x="549" y="97"/>
              </a:cxn>
              <a:cxn ang="0">
                <a:pos x="824" y="21"/>
              </a:cxn>
              <a:cxn ang="0">
                <a:pos x="993" y="43"/>
              </a:cxn>
              <a:cxn ang="0">
                <a:pos x="824" y="21"/>
              </a:cxn>
              <a:cxn ang="0">
                <a:pos x="1267" y="65"/>
              </a:cxn>
              <a:cxn ang="0">
                <a:pos x="1098" y="86"/>
              </a:cxn>
              <a:cxn ang="0">
                <a:pos x="1366" y="65"/>
              </a:cxn>
              <a:cxn ang="0">
                <a:pos x="1542" y="70"/>
              </a:cxn>
              <a:cxn ang="0">
                <a:pos x="1366" y="65"/>
              </a:cxn>
              <a:cxn ang="0">
                <a:pos x="1816" y="0"/>
              </a:cxn>
              <a:cxn ang="0">
                <a:pos x="1640" y="5"/>
              </a:cxn>
              <a:cxn ang="0">
                <a:pos x="1915" y="38"/>
              </a:cxn>
              <a:cxn ang="0">
                <a:pos x="2091" y="43"/>
              </a:cxn>
              <a:cxn ang="0">
                <a:pos x="1915" y="38"/>
              </a:cxn>
              <a:cxn ang="0">
                <a:pos x="2358" y="700"/>
              </a:cxn>
              <a:cxn ang="0">
                <a:pos x="2189" y="705"/>
              </a:cxn>
              <a:cxn ang="0">
                <a:pos x="2457" y="700"/>
              </a:cxn>
              <a:cxn ang="0">
                <a:pos x="2633" y="705"/>
              </a:cxn>
              <a:cxn ang="0">
                <a:pos x="2457" y="700"/>
              </a:cxn>
              <a:cxn ang="0">
                <a:pos x="2907" y="700"/>
              </a:cxn>
              <a:cxn ang="0">
                <a:pos x="2731" y="705"/>
              </a:cxn>
              <a:cxn ang="0">
                <a:pos x="3006" y="700"/>
              </a:cxn>
              <a:cxn ang="0">
                <a:pos x="3182" y="711"/>
              </a:cxn>
              <a:cxn ang="0">
                <a:pos x="3006" y="700"/>
              </a:cxn>
              <a:cxn ang="0">
                <a:pos x="3449" y="705"/>
              </a:cxn>
              <a:cxn ang="0">
                <a:pos x="3280" y="711"/>
              </a:cxn>
              <a:cxn ang="0">
                <a:pos x="3548" y="700"/>
              </a:cxn>
              <a:cxn ang="0">
                <a:pos x="3724" y="705"/>
              </a:cxn>
              <a:cxn ang="0">
                <a:pos x="3548" y="700"/>
              </a:cxn>
              <a:cxn ang="0">
                <a:pos x="3998" y="700"/>
              </a:cxn>
              <a:cxn ang="0">
                <a:pos x="3822" y="705"/>
              </a:cxn>
            </a:cxnLst>
            <a:rect l="0" t="0" r="r" b="b"/>
            <a:pathLst>
              <a:path w="3998" h="711">
                <a:moveTo>
                  <a:pt x="0" y="249"/>
                </a:moveTo>
                <a:lnTo>
                  <a:pt x="176" y="249"/>
                </a:lnTo>
                <a:lnTo>
                  <a:pt x="176" y="255"/>
                </a:lnTo>
                <a:lnTo>
                  <a:pt x="0" y="255"/>
                </a:lnTo>
                <a:lnTo>
                  <a:pt x="0" y="249"/>
                </a:lnTo>
                <a:close/>
                <a:moveTo>
                  <a:pt x="275" y="92"/>
                </a:moveTo>
                <a:lnTo>
                  <a:pt x="451" y="92"/>
                </a:lnTo>
                <a:lnTo>
                  <a:pt x="451" y="97"/>
                </a:lnTo>
                <a:lnTo>
                  <a:pt x="275" y="97"/>
                </a:lnTo>
                <a:lnTo>
                  <a:pt x="275" y="92"/>
                </a:lnTo>
                <a:close/>
                <a:moveTo>
                  <a:pt x="549" y="86"/>
                </a:moveTo>
                <a:lnTo>
                  <a:pt x="725" y="86"/>
                </a:lnTo>
                <a:lnTo>
                  <a:pt x="725" y="97"/>
                </a:lnTo>
                <a:lnTo>
                  <a:pt x="549" y="97"/>
                </a:lnTo>
                <a:lnTo>
                  <a:pt x="549" y="86"/>
                </a:lnTo>
                <a:close/>
                <a:moveTo>
                  <a:pt x="824" y="21"/>
                </a:moveTo>
                <a:lnTo>
                  <a:pt x="993" y="21"/>
                </a:lnTo>
                <a:lnTo>
                  <a:pt x="993" y="43"/>
                </a:lnTo>
                <a:lnTo>
                  <a:pt x="824" y="43"/>
                </a:lnTo>
                <a:lnTo>
                  <a:pt x="824" y="21"/>
                </a:lnTo>
                <a:close/>
                <a:moveTo>
                  <a:pt x="1098" y="65"/>
                </a:moveTo>
                <a:lnTo>
                  <a:pt x="1267" y="65"/>
                </a:lnTo>
                <a:lnTo>
                  <a:pt x="1267" y="86"/>
                </a:lnTo>
                <a:lnTo>
                  <a:pt x="1098" y="86"/>
                </a:lnTo>
                <a:lnTo>
                  <a:pt x="1098" y="65"/>
                </a:lnTo>
                <a:close/>
                <a:moveTo>
                  <a:pt x="1366" y="65"/>
                </a:moveTo>
                <a:lnTo>
                  <a:pt x="1542" y="65"/>
                </a:lnTo>
                <a:lnTo>
                  <a:pt x="1542" y="70"/>
                </a:lnTo>
                <a:lnTo>
                  <a:pt x="1366" y="70"/>
                </a:lnTo>
                <a:lnTo>
                  <a:pt x="1366" y="65"/>
                </a:lnTo>
                <a:close/>
                <a:moveTo>
                  <a:pt x="1640" y="0"/>
                </a:moveTo>
                <a:lnTo>
                  <a:pt x="1816" y="0"/>
                </a:lnTo>
                <a:lnTo>
                  <a:pt x="1816" y="5"/>
                </a:lnTo>
                <a:lnTo>
                  <a:pt x="1640" y="5"/>
                </a:lnTo>
                <a:lnTo>
                  <a:pt x="1640" y="0"/>
                </a:lnTo>
                <a:close/>
                <a:moveTo>
                  <a:pt x="1915" y="38"/>
                </a:moveTo>
                <a:lnTo>
                  <a:pt x="2091" y="38"/>
                </a:lnTo>
                <a:lnTo>
                  <a:pt x="2091" y="43"/>
                </a:lnTo>
                <a:lnTo>
                  <a:pt x="1915" y="43"/>
                </a:lnTo>
                <a:lnTo>
                  <a:pt x="1915" y="38"/>
                </a:lnTo>
                <a:close/>
                <a:moveTo>
                  <a:pt x="2189" y="700"/>
                </a:moveTo>
                <a:lnTo>
                  <a:pt x="2358" y="700"/>
                </a:lnTo>
                <a:lnTo>
                  <a:pt x="2358" y="705"/>
                </a:lnTo>
                <a:lnTo>
                  <a:pt x="2189" y="705"/>
                </a:lnTo>
                <a:lnTo>
                  <a:pt x="2189" y="700"/>
                </a:lnTo>
                <a:close/>
                <a:moveTo>
                  <a:pt x="2457" y="700"/>
                </a:moveTo>
                <a:lnTo>
                  <a:pt x="2633" y="700"/>
                </a:lnTo>
                <a:lnTo>
                  <a:pt x="2633" y="705"/>
                </a:lnTo>
                <a:lnTo>
                  <a:pt x="2457" y="705"/>
                </a:lnTo>
                <a:lnTo>
                  <a:pt x="2457" y="700"/>
                </a:lnTo>
                <a:close/>
                <a:moveTo>
                  <a:pt x="2731" y="700"/>
                </a:moveTo>
                <a:lnTo>
                  <a:pt x="2907" y="700"/>
                </a:lnTo>
                <a:lnTo>
                  <a:pt x="2907" y="705"/>
                </a:lnTo>
                <a:lnTo>
                  <a:pt x="2731" y="705"/>
                </a:lnTo>
                <a:lnTo>
                  <a:pt x="2731" y="700"/>
                </a:lnTo>
                <a:close/>
                <a:moveTo>
                  <a:pt x="3006" y="700"/>
                </a:moveTo>
                <a:lnTo>
                  <a:pt x="3182" y="700"/>
                </a:lnTo>
                <a:lnTo>
                  <a:pt x="3182" y="711"/>
                </a:lnTo>
                <a:lnTo>
                  <a:pt x="3006" y="711"/>
                </a:lnTo>
                <a:lnTo>
                  <a:pt x="3006" y="700"/>
                </a:lnTo>
                <a:close/>
                <a:moveTo>
                  <a:pt x="3280" y="705"/>
                </a:moveTo>
                <a:lnTo>
                  <a:pt x="3449" y="705"/>
                </a:lnTo>
                <a:lnTo>
                  <a:pt x="3449" y="711"/>
                </a:lnTo>
                <a:lnTo>
                  <a:pt x="3280" y="711"/>
                </a:lnTo>
                <a:lnTo>
                  <a:pt x="3280" y="705"/>
                </a:lnTo>
                <a:close/>
                <a:moveTo>
                  <a:pt x="3548" y="700"/>
                </a:moveTo>
                <a:lnTo>
                  <a:pt x="3724" y="700"/>
                </a:lnTo>
                <a:lnTo>
                  <a:pt x="3724" y="705"/>
                </a:lnTo>
                <a:lnTo>
                  <a:pt x="3548" y="705"/>
                </a:lnTo>
                <a:lnTo>
                  <a:pt x="3548" y="700"/>
                </a:lnTo>
                <a:close/>
                <a:moveTo>
                  <a:pt x="3822" y="700"/>
                </a:moveTo>
                <a:lnTo>
                  <a:pt x="3998" y="700"/>
                </a:lnTo>
                <a:lnTo>
                  <a:pt x="3998" y="705"/>
                </a:lnTo>
                <a:lnTo>
                  <a:pt x="3822" y="705"/>
                </a:lnTo>
                <a:lnTo>
                  <a:pt x="3822" y="700"/>
                </a:lnTo>
                <a:close/>
              </a:path>
            </a:pathLst>
          </a:custGeom>
          <a:solidFill>
            <a:srgbClr val="E46C0A"/>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4" name="Freeform 14"/>
          <p:cNvSpPr>
            <a:spLocks noEditPoints="1"/>
          </p:cNvSpPr>
          <p:nvPr/>
        </p:nvSpPr>
        <p:spPr bwMode="auto">
          <a:xfrm>
            <a:off x="1651978" y="1933503"/>
            <a:ext cx="6810244" cy="3303665"/>
          </a:xfrm>
          <a:custGeom>
            <a:avLst/>
            <a:gdLst/>
            <a:ahLst/>
            <a:cxnLst>
              <a:cxn ang="0">
                <a:pos x="176" y="1813"/>
              </a:cxn>
              <a:cxn ang="0">
                <a:pos x="0" y="1846"/>
              </a:cxn>
              <a:cxn ang="0">
                <a:pos x="275" y="1661"/>
              </a:cxn>
              <a:cxn ang="0">
                <a:pos x="451" y="1688"/>
              </a:cxn>
              <a:cxn ang="0">
                <a:pos x="275" y="1661"/>
              </a:cxn>
              <a:cxn ang="0">
                <a:pos x="725" y="1656"/>
              </a:cxn>
              <a:cxn ang="0">
                <a:pos x="549" y="1677"/>
              </a:cxn>
              <a:cxn ang="0">
                <a:pos x="824" y="1553"/>
              </a:cxn>
              <a:cxn ang="0">
                <a:pos x="993" y="1612"/>
              </a:cxn>
              <a:cxn ang="0">
                <a:pos x="824" y="1553"/>
              </a:cxn>
              <a:cxn ang="0">
                <a:pos x="1267" y="1569"/>
              </a:cxn>
              <a:cxn ang="0">
                <a:pos x="1098" y="1656"/>
              </a:cxn>
              <a:cxn ang="0">
                <a:pos x="1366" y="1531"/>
              </a:cxn>
              <a:cxn ang="0">
                <a:pos x="1542" y="1656"/>
              </a:cxn>
              <a:cxn ang="0">
                <a:pos x="1366" y="1531"/>
              </a:cxn>
              <a:cxn ang="0">
                <a:pos x="1816" y="1417"/>
              </a:cxn>
              <a:cxn ang="0">
                <a:pos x="1640" y="1591"/>
              </a:cxn>
              <a:cxn ang="0">
                <a:pos x="1915" y="1482"/>
              </a:cxn>
              <a:cxn ang="0">
                <a:pos x="2091" y="1629"/>
              </a:cxn>
              <a:cxn ang="0">
                <a:pos x="1915" y="1482"/>
              </a:cxn>
              <a:cxn ang="0">
                <a:pos x="2358" y="1612"/>
              </a:cxn>
              <a:cxn ang="0">
                <a:pos x="2189" y="1737"/>
              </a:cxn>
              <a:cxn ang="0">
                <a:pos x="2457" y="657"/>
              </a:cxn>
              <a:cxn ang="0">
                <a:pos x="2633" y="760"/>
              </a:cxn>
              <a:cxn ang="0">
                <a:pos x="2457" y="657"/>
              </a:cxn>
              <a:cxn ang="0">
                <a:pos x="2907" y="136"/>
              </a:cxn>
              <a:cxn ang="0">
                <a:pos x="2731" y="228"/>
              </a:cxn>
              <a:cxn ang="0">
                <a:pos x="3006" y="0"/>
              </a:cxn>
              <a:cxn ang="0">
                <a:pos x="3182" y="212"/>
              </a:cxn>
              <a:cxn ang="0">
                <a:pos x="3006" y="0"/>
              </a:cxn>
              <a:cxn ang="0">
                <a:pos x="3449" y="49"/>
              </a:cxn>
              <a:cxn ang="0">
                <a:pos x="3280" y="92"/>
              </a:cxn>
              <a:cxn ang="0">
                <a:pos x="3548" y="798"/>
              </a:cxn>
              <a:cxn ang="0">
                <a:pos x="3724" y="874"/>
              </a:cxn>
              <a:cxn ang="0">
                <a:pos x="3548" y="798"/>
              </a:cxn>
              <a:cxn ang="0">
                <a:pos x="3998" y="1406"/>
              </a:cxn>
              <a:cxn ang="0">
                <a:pos x="3822" y="1498"/>
              </a:cxn>
            </a:cxnLst>
            <a:rect l="0" t="0" r="r" b="b"/>
            <a:pathLst>
              <a:path w="3998" h="1846">
                <a:moveTo>
                  <a:pt x="0" y="1813"/>
                </a:moveTo>
                <a:lnTo>
                  <a:pt x="176" y="1813"/>
                </a:lnTo>
                <a:lnTo>
                  <a:pt x="176" y="1846"/>
                </a:lnTo>
                <a:lnTo>
                  <a:pt x="0" y="1846"/>
                </a:lnTo>
                <a:lnTo>
                  <a:pt x="0" y="1813"/>
                </a:lnTo>
                <a:close/>
                <a:moveTo>
                  <a:pt x="275" y="1661"/>
                </a:moveTo>
                <a:lnTo>
                  <a:pt x="451" y="1661"/>
                </a:lnTo>
                <a:lnTo>
                  <a:pt x="451" y="1688"/>
                </a:lnTo>
                <a:lnTo>
                  <a:pt x="275" y="1688"/>
                </a:lnTo>
                <a:lnTo>
                  <a:pt x="275" y="1661"/>
                </a:lnTo>
                <a:close/>
                <a:moveTo>
                  <a:pt x="549" y="1656"/>
                </a:moveTo>
                <a:lnTo>
                  <a:pt x="725" y="1656"/>
                </a:lnTo>
                <a:lnTo>
                  <a:pt x="725" y="1677"/>
                </a:lnTo>
                <a:lnTo>
                  <a:pt x="549" y="1677"/>
                </a:lnTo>
                <a:lnTo>
                  <a:pt x="549" y="1656"/>
                </a:lnTo>
                <a:close/>
                <a:moveTo>
                  <a:pt x="824" y="1553"/>
                </a:moveTo>
                <a:lnTo>
                  <a:pt x="993" y="1553"/>
                </a:lnTo>
                <a:lnTo>
                  <a:pt x="993" y="1612"/>
                </a:lnTo>
                <a:lnTo>
                  <a:pt x="824" y="1612"/>
                </a:lnTo>
                <a:lnTo>
                  <a:pt x="824" y="1553"/>
                </a:lnTo>
                <a:close/>
                <a:moveTo>
                  <a:pt x="1098" y="1569"/>
                </a:moveTo>
                <a:lnTo>
                  <a:pt x="1267" y="1569"/>
                </a:lnTo>
                <a:lnTo>
                  <a:pt x="1267" y="1656"/>
                </a:lnTo>
                <a:lnTo>
                  <a:pt x="1098" y="1656"/>
                </a:lnTo>
                <a:lnTo>
                  <a:pt x="1098" y="1569"/>
                </a:lnTo>
                <a:close/>
                <a:moveTo>
                  <a:pt x="1366" y="1531"/>
                </a:moveTo>
                <a:lnTo>
                  <a:pt x="1542" y="1531"/>
                </a:lnTo>
                <a:lnTo>
                  <a:pt x="1542" y="1656"/>
                </a:lnTo>
                <a:lnTo>
                  <a:pt x="1366" y="1656"/>
                </a:lnTo>
                <a:lnTo>
                  <a:pt x="1366" y="1531"/>
                </a:lnTo>
                <a:close/>
                <a:moveTo>
                  <a:pt x="1640" y="1417"/>
                </a:moveTo>
                <a:lnTo>
                  <a:pt x="1816" y="1417"/>
                </a:lnTo>
                <a:lnTo>
                  <a:pt x="1816" y="1591"/>
                </a:lnTo>
                <a:lnTo>
                  <a:pt x="1640" y="1591"/>
                </a:lnTo>
                <a:lnTo>
                  <a:pt x="1640" y="1417"/>
                </a:lnTo>
                <a:close/>
                <a:moveTo>
                  <a:pt x="1915" y="1482"/>
                </a:moveTo>
                <a:lnTo>
                  <a:pt x="2091" y="1482"/>
                </a:lnTo>
                <a:lnTo>
                  <a:pt x="2091" y="1629"/>
                </a:lnTo>
                <a:lnTo>
                  <a:pt x="1915" y="1629"/>
                </a:lnTo>
                <a:lnTo>
                  <a:pt x="1915" y="1482"/>
                </a:lnTo>
                <a:close/>
                <a:moveTo>
                  <a:pt x="2189" y="1612"/>
                </a:moveTo>
                <a:lnTo>
                  <a:pt x="2358" y="1612"/>
                </a:lnTo>
                <a:lnTo>
                  <a:pt x="2358" y="1737"/>
                </a:lnTo>
                <a:lnTo>
                  <a:pt x="2189" y="1737"/>
                </a:lnTo>
                <a:lnTo>
                  <a:pt x="2189" y="1612"/>
                </a:lnTo>
                <a:close/>
                <a:moveTo>
                  <a:pt x="2457" y="657"/>
                </a:moveTo>
                <a:lnTo>
                  <a:pt x="2633" y="657"/>
                </a:lnTo>
                <a:lnTo>
                  <a:pt x="2633" y="760"/>
                </a:lnTo>
                <a:lnTo>
                  <a:pt x="2457" y="760"/>
                </a:lnTo>
                <a:lnTo>
                  <a:pt x="2457" y="657"/>
                </a:lnTo>
                <a:close/>
                <a:moveTo>
                  <a:pt x="2731" y="136"/>
                </a:moveTo>
                <a:lnTo>
                  <a:pt x="2907" y="136"/>
                </a:lnTo>
                <a:lnTo>
                  <a:pt x="2907" y="228"/>
                </a:lnTo>
                <a:lnTo>
                  <a:pt x="2731" y="228"/>
                </a:lnTo>
                <a:lnTo>
                  <a:pt x="2731" y="136"/>
                </a:lnTo>
                <a:close/>
                <a:moveTo>
                  <a:pt x="3006" y="0"/>
                </a:moveTo>
                <a:lnTo>
                  <a:pt x="3182" y="0"/>
                </a:lnTo>
                <a:lnTo>
                  <a:pt x="3182" y="212"/>
                </a:lnTo>
                <a:lnTo>
                  <a:pt x="3006" y="212"/>
                </a:lnTo>
                <a:lnTo>
                  <a:pt x="3006" y="0"/>
                </a:lnTo>
                <a:close/>
                <a:moveTo>
                  <a:pt x="3280" y="49"/>
                </a:moveTo>
                <a:lnTo>
                  <a:pt x="3449" y="49"/>
                </a:lnTo>
                <a:lnTo>
                  <a:pt x="3449" y="92"/>
                </a:lnTo>
                <a:lnTo>
                  <a:pt x="3280" y="92"/>
                </a:lnTo>
                <a:lnTo>
                  <a:pt x="3280" y="49"/>
                </a:lnTo>
                <a:close/>
                <a:moveTo>
                  <a:pt x="3548" y="798"/>
                </a:moveTo>
                <a:lnTo>
                  <a:pt x="3724" y="798"/>
                </a:lnTo>
                <a:lnTo>
                  <a:pt x="3724" y="874"/>
                </a:lnTo>
                <a:lnTo>
                  <a:pt x="3548" y="874"/>
                </a:lnTo>
                <a:lnTo>
                  <a:pt x="3548" y="798"/>
                </a:lnTo>
                <a:close/>
                <a:moveTo>
                  <a:pt x="3822" y="1406"/>
                </a:moveTo>
                <a:lnTo>
                  <a:pt x="3998" y="1406"/>
                </a:lnTo>
                <a:lnTo>
                  <a:pt x="3998" y="1498"/>
                </a:lnTo>
                <a:lnTo>
                  <a:pt x="3822" y="1498"/>
                </a:lnTo>
                <a:lnTo>
                  <a:pt x="3822" y="1406"/>
                </a:lnTo>
                <a:close/>
              </a:path>
            </a:pathLst>
          </a:custGeom>
          <a:solidFill>
            <a:srgbClr val="92D05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6" name="Freeform 16"/>
          <p:cNvSpPr>
            <a:spLocks noEditPoints="1"/>
          </p:cNvSpPr>
          <p:nvPr/>
        </p:nvSpPr>
        <p:spPr bwMode="auto">
          <a:xfrm>
            <a:off x="1503045" y="2040880"/>
            <a:ext cx="65466" cy="4018103"/>
          </a:xfrm>
          <a:custGeom>
            <a:avLst/>
            <a:gdLst/>
            <a:ahLst/>
            <a:cxnLst>
              <a:cxn ang="0">
                <a:pos x="0" y="2225"/>
              </a:cxn>
              <a:cxn ang="0">
                <a:pos x="28" y="2225"/>
              </a:cxn>
              <a:cxn ang="0">
                <a:pos x="28" y="2236"/>
              </a:cxn>
              <a:cxn ang="0">
                <a:pos x="0" y="2236"/>
              </a:cxn>
              <a:cxn ang="0">
                <a:pos x="0" y="2225"/>
              </a:cxn>
              <a:cxn ang="0">
                <a:pos x="0" y="1780"/>
              </a:cxn>
              <a:cxn ang="0">
                <a:pos x="28" y="1780"/>
              </a:cxn>
              <a:cxn ang="0">
                <a:pos x="28" y="1791"/>
              </a:cxn>
              <a:cxn ang="0">
                <a:pos x="0" y="1791"/>
              </a:cxn>
              <a:cxn ang="0">
                <a:pos x="0" y="1780"/>
              </a:cxn>
              <a:cxn ang="0">
                <a:pos x="0" y="1335"/>
              </a:cxn>
              <a:cxn ang="0">
                <a:pos x="28" y="1335"/>
              </a:cxn>
              <a:cxn ang="0">
                <a:pos x="28" y="1346"/>
              </a:cxn>
              <a:cxn ang="0">
                <a:pos x="0" y="1346"/>
              </a:cxn>
              <a:cxn ang="0">
                <a:pos x="0" y="1335"/>
              </a:cxn>
              <a:cxn ang="0">
                <a:pos x="0" y="890"/>
              </a:cxn>
              <a:cxn ang="0">
                <a:pos x="28" y="890"/>
              </a:cxn>
              <a:cxn ang="0">
                <a:pos x="28" y="901"/>
              </a:cxn>
              <a:cxn ang="0">
                <a:pos x="0" y="901"/>
              </a:cxn>
              <a:cxn ang="0">
                <a:pos x="0" y="890"/>
              </a:cxn>
              <a:cxn ang="0">
                <a:pos x="0" y="445"/>
              </a:cxn>
              <a:cxn ang="0">
                <a:pos x="28" y="445"/>
              </a:cxn>
              <a:cxn ang="0">
                <a:pos x="28" y="456"/>
              </a:cxn>
              <a:cxn ang="0">
                <a:pos x="0" y="456"/>
              </a:cxn>
              <a:cxn ang="0">
                <a:pos x="0" y="445"/>
              </a:cxn>
              <a:cxn ang="0">
                <a:pos x="0" y="0"/>
              </a:cxn>
              <a:cxn ang="0">
                <a:pos x="28" y="0"/>
              </a:cxn>
              <a:cxn ang="0">
                <a:pos x="28" y="11"/>
              </a:cxn>
              <a:cxn ang="0">
                <a:pos x="0" y="11"/>
              </a:cxn>
              <a:cxn ang="0">
                <a:pos x="0" y="0"/>
              </a:cxn>
            </a:cxnLst>
            <a:rect l="0" t="0" r="r" b="b"/>
            <a:pathLst>
              <a:path w="28" h="2236">
                <a:moveTo>
                  <a:pt x="0" y="2225"/>
                </a:moveTo>
                <a:lnTo>
                  <a:pt x="28" y="2225"/>
                </a:lnTo>
                <a:lnTo>
                  <a:pt x="28" y="2236"/>
                </a:lnTo>
                <a:lnTo>
                  <a:pt x="0" y="2236"/>
                </a:lnTo>
                <a:lnTo>
                  <a:pt x="0" y="2225"/>
                </a:lnTo>
                <a:close/>
                <a:moveTo>
                  <a:pt x="0" y="1780"/>
                </a:moveTo>
                <a:lnTo>
                  <a:pt x="28" y="1780"/>
                </a:lnTo>
                <a:lnTo>
                  <a:pt x="28" y="1791"/>
                </a:lnTo>
                <a:lnTo>
                  <a:pt x="0" y="1791"/>
                </a:lnTo>
                <a:lnTo>
                  <a:pt x="0" y="1780"/>
                </a:lnTo>
                <a:close/>
                <a:moveTo>
                  <a:pt x="0" y="1335"/>
                </a:moveTo>
                <a:lnTo>
                  <a:pt x="28" y="1335"/>
                </a:lnTo>
                <a:lnTo>
                  <a:pt x="28" y="1346"/>
                </a:lnTo>
                <a:lnTo>
                  <a:pt x="0" y="1346"/>
                </a:lnTo>
                <a:lnTo>
                  <a:pt x="0" y="1335"/>
                </a:lnTo>
                <a:close/>
                <a:moveTo>
                  <a:pt x="0" y="890"/>
                </a:moveTo>
                <a:lnTo>
                  <a:pt x="28" y="890"/>
                </a:lnTo>
                <a:lnTo>
                  <a:pt x="28" y="901"/>
                </a:lnTo>
                <a:lnTo>
                  <a:pt x="0" y="901"/>
                </a:lnTo>
                <a:lnTo>
                  <a:pt x="0" y="890"/>
                </a:lnTo>
                <a:close/>
                <a:moveTo>
                  <a:pt x="0" y="445"/>
                </a:moveTo>
                <a:lnTo>
                  <a:pt x="28" y="445"/>
                </a:lnTo>
                <a:lnTo>
                  <a:pt x="28" y="456"/>
                </a:lnTo>
                <a:lnTo>
                  <a:pt x="0" y="456"/>
                </a:lnTo>
                <a:lnTo>
                  <a:pt x="0" y="445"/>
                </a:lnTo>
                <a:close/>
                <a:moveTo>
                  <a:pt x="0" y="0"/>
                </a:moveTo>
                <a:lnTo>
                  <a:pt x="28" y="0"/>
                </a:lnTo>
                <a:lnTo>
                  <a:pt x="28" y="11"/>
                </a:lnTo>
                <a:lnTo>
                  <a:pt x="0" y="11"/>
                </a:lnTo>
                <a:lnTo>
                  <a:pt x="0" y="0"/>
                </a:lnTo>
                <a:close/>
              </a:path>
            </a:pathLst>
          </a:custGeom>
          <a:solidFill>
            <a:srgbClr val="000000"/>
          </a:solidFill>
          <a:ln w="7" cap="flat">
            <a:noFill/>
            <a:prstDash val="solid"/>
            <a:bevel/>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38" name="Rectangle 18"/>
          <p:cNvSpPr>
            <a:spLocks noChangeArrowheads="1"/>
          </p:cNvSpPr>
          <p:nvPr/>
        </p:nvSpPr>
        <p:spPr bwMode="auto">
          <a:xfrm>
            <a:off x="1306185" y="5891453"/>
            <a:ext cx="117020"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39" name="Rectangle 19"/>
          <p:cNvSpPr>
            <a:spLocks noChangeArrowheads="1"/>
          </p:cNvSpPr>
          <p:nvPr/>
        </p:nvSpPr>
        <p:spPr bwMode="auto">
          <a:xfrm>
            <a:off x="955128" y="5085557"/>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2000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0" name="Rectangle 20"/>
          <p:cNvSpPr>
            <a:spLocks noChangeArrowheads="1"/>
          </p:cNvSpPr>
          <p:nvPr/>
        </p:nvSpPr>
        <p:spPr bwMode="auto">
          <a:xfrm>
            <a:off x="955128" y="4292750"/>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4000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1" name="Rectangle 21"/>
          <p:cNvSpPr>
            <a:spLocks noChangeArrowheads="1"/>
          </p:cNvSpPr>
          <p:nvPr/>
        </p:nvSpPr>
        <p:spPr bwMode="auto">
          <a:xfrm>
            <a:off x="955128" y="3494573"/>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6000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2" name="Rectangle 22"/>
          <p:cNvSpPr>
            <a:spLocks noChangeArrowheads="1"/>
          </p:cNvSpPr>
          <p:nvPr/>
        </p:nvSpPr>
        <p:spPr bwMode="auto">
          <a:xfrm>
            <a:off x="955128" y="270176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8000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3" name="Rectangle 23"/>
          <p:cNvSpPr>
            <a:spLocks noChangeArrowheads="1"/>
          </p:cNvSpPr>
          <p:nvPr/>
        </p:nvSpPr>
        <p:spPr bwMode="auto">
          <a:xfrm>
            <a:off x="838108" y="1903588"/>
            <a:ext cx="58509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10000</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44" name="Rectangle 24"/>
          <p:cNvSpPr>
            <a:spLocks noChangeArrowheads="1"/>
          </p:cNvSpPr>
          <p:nvPr/>
        </p:nvSpPr>
        <p:spPr bwMode="auto">
          <a:xfrm>
            <a:off x="1616206"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2000</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45" name="Rectangle 25"/>
          <p:cNvSpPr>
            <a:spLocks noChangeArrowheads="1"/>
          </p:cNvSpPr>
          <p:nvPr/>
        </p:nvSpPr>
        <p:spPr bwMode="auto">
          <a:xfrm>
            <a:off x="2546269"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2002</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6" name="Rectangle 26"/>
          <p:cNvSpPr>
            <a:spLocks noChangeArrowheads="1"/>
          </p:cNvSpPr>
          <p:nvPr/>
        </p:nvSpPr>
        <p:spPr bwMode="auto">
          <a:xfrm>
            <a:off x="3474629"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2004</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7" name="Rectangle 27"/>
          <p:cNvSpPr>
            <a:spLocks noChangeArrowheads="1"/>
          </p:cNvSpPr>
          <p:nvPr/>
        </p:nvSpPr>
        <p:spPr bwMode="auto">
          <a:xfrm>
            <a:off x="4404693"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2006</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8" name="Rectangle 28"/>
          <p:cNvSpPr>
            <a:spLocks noChangeArrowheads="1"/>
          </p:cNvSpPr>
          <p:nvPr/>
        </p:nvSpPr>
        <p:spPr bwMode="auto">
          <a:xfrm>
            <a:off x="5334756"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2008</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49" name="Rectangle 29"/>
          <p:cNvSpPr>
            <a:spLocks noChangeArrowheads="1"/>
          </p:cNvSpPr>
          <p:nvPr/>
        </p:nvSpPr>
        <p:spPr bwMode="auto">
          <a:xfrm>
            <a:off x="6264819"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2010</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50" name="Rectangle 30"/>
          <p:cNvSpPr>
            <a:spLocks noChangeArrowheads="1"/>
          </p:cNvSpPr>
          <p:nvPr/>
        </p:nvSpPr>
        <p:spPr bwMode="auto">
          <a:xfrm>
            <a:off x="7194883"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2012</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51" name="Rectangle 31"/>
          <p:cNvSpPr>
            <a:spLocks noChangeArrowheads="1"/>
          </p:cNvSpPr>
          <p:nvPr/>
        </p:nvSpPr>
        <p:spPr bwMode="auto">
          <a:xfrm>
            <a:off x="8124946" y="6112754"/>
            <a:ext cx="468077"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2014</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52" name="Rectangle 32"/>
          <p:cNvSpPr>
            <a:spLocks noChangeArrowheads="1"/>
          </p:cNvSpPr>
          <p:nvPr/>
        </p:nvSpPr>
        <p:spPr bwMode="auto">
          <a:xfrm>
            <a:off x="1609499" y="1505759"/>
            <a:ext cx="2683492"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Net capacity additions [MW]</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55" name="Rectangle 35"/>
          <p:cNvSpPr>
            <a:spLocks noChangeArrowheads="1"/>
          </p:cNvSpPr>
          <p:nvPr/>
        </p:nvSpPr>
        <p:spPr bwMode="auto">
          <a:xfrm>
            <a:off x="2079503" y="3681639"/>
            <a:ext cx="565861"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Hydro</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57" name="Rectangle 37"/>
          <p:cNvSpPr>
            <a:spLocks noChangeArrowheads="1"/>
          </p:cNvSpPr>
          <p:nvPr/>
        </p:nvSpPr>
        <p:spPr bwMode="auto">
          <a:xfrm>
            <a:off x="2079503" y="3349852"/>
            <a:ext cx="1324273"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Wind onshore</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sp>
        <p:nvSpPr>
          <p:cNvPr id="30759" name="Rectangle 39"/>
          <p:cNvSpPr>
            <a:spLocks noChangeArrowheads="1"/>
          </p:cNvSpPr>
          <p:nvPr/>
        </p:nvSpPr>
        <p:spPr bwMode="auto">
          <a:xfrm>
            <a:off x="2082910" y="3018065"/>
            <a:ext cx="1338251"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Wind offshore</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61" name="Rectangle 41"/>
          <p:cNvSpPr>
            <a:spLocks noChangeArrowheads="1"/>
          </p:cNvSpPr>
          <p:nvPr/>
        </p:nvSpPr>
        <p:spPr bwMode="auto">
          <a:xfrm>
            <a:off x="2072689" y="2686279"/>
            <a:ext cx="354712" cy="276999"/>
          </a:xfrm>
          <a:prstGeom prst="rect">
            <a:avLst/>
          </a:prstGeom>
          <a:solidFill>
            <a:schemeClr val="bg1"/>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PV  </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30763" name="Rectangle 43"/>
          <p:cNvSpPr>
            <a:spLocks noChangeArrowheads="1"/>
          </p:cNvSpPr>
          <p:nvPr/>
        </p:nvSpPr>
        <p:spPr bwMode="auto">
          <a:xfrm>
            <a:off x="2073085" y="2380588"/>
            <a:ext cx="399725"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cs typeface="Arial" pitchFamily="34" charset="0"/>
              </a:rPr>
              <a:t>DKG</a:t>
            </a:r>
            <a:endParaRPr kumimoji="0" lang="en-US" sz="1800" b="0" i="0" u="none" strike="noStrike" cap="none" normalizeH="0" baseline="0" smtClean="0">
              <a:ln>
                <a:noFill/>
              </a:ln>
              <a:solidFill>
                <a:schemeClr val="tx1"/>
              </a:solidFill>
              <a:effectLst/>
              <a:latin typeface="Calibri" pitchFamily="34" charset="0"/>
              <a:cs typeface="Arial" pitchFamily="34" charset="0"/>
            </a:endParaRPr>
          </a:p>
        </p:txBody>
      </p:sp>
      <p:grpSp>
        <p:nvGrpSpPr>
          <p:cNvPr id="13" name="Gruppieren 12"/>
          <p:cNvGrpSpPr/>
          <p:nvPr/>
        </p:nvGrpSpPr>
        <p:grpSpPr>
          <a:xfrm>
            <a:off x="1832667" y="2158762"/>
            <a:ext cx="186418" cy="1724277"/>
            <a:chOff x="1832667" y="2131972"/>
            <a:chExt cx="186418" cy="1783869"/>
          </a:xfrm>
        </p:grpSpPr>
        <p:sp>
          <p:nvSpPr>
            <p:cNvPr id="30754" name="Rectangle 34"/>
            <p:cNvSpPr>
              <a:spLocks noChangeArrowheads="1"/>
            </p:cNvSpPr>
            <p:nvPr/>
          </p:nvSpPr>
          <p:spPr bwMode="auto">
            <a:xfrm>
              <a:off x="1839085" y="3807841"/>
              <a:ext cx="180000" cy="108000"/>
            </a:xfrm>
            <a:prstGeom prst="rect">
              <a:avLst/>
            </a:prstGeom>
            <a:solidFill>
              <a:srgbClr val="C6D9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56" name="Rectangle 36"/>
            <p:cNvSpPr>
              <a:spLocks noChangeArrowheads="1"/>
            </p:cNvSpPr>
            <p:nvPr/>
          </p:nvSpPr>
          <p:spPr bwMode="auto">
            <a:xfrm>
              <a:off x="1839085" y="3459119"/>
              <a:ext cx="180000" cy="108000"/>
            </a:xfrm>
            <a:prstGeom prst="rect">
              <a:avLst/>
            </a:prstGeom>
            <a:solidFill>
              <a:srgbClr val="B88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58" name="Rectangle 38"/>
            <p:cNvSpPr>
              <a:spLocks noChangeArrowheads="1"/>
            </p:cNvSpPr>
            <p:nvPr/>
          </p:nvSpPr>
          <p:spPr bwMode="auto">
            <a:xfrm>
              <a:off x="1839085" y="3127332"/>
              <a:ext cx="180000" cy="108000"/>
            </a:xfrm>
            <a:prstGeom prst="rect">
              <a:avLst/>
            </a:prstGeom>
            <a:solidFill>
              <a:srgbClr val="8666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60" name="Rectangle 40"/>
            <p:cNvSpPr>
              <a:spLocks noChangeArrowheads="1"/>
            </p:cNvSpPr>
            <p:nvPr/>
          </p:nvSpPr>
          <p:spPr bwMode="auto">
            <a:xfrm>
              <a:off x="1839085" y="2795546"/>
              <a:ext cx="180000" cy="10800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62" name="Rectangle 42"/>
            <p:cNvSpPr>
              <a:spLocks noChangeArrowheads="1"/>
            </p:cNvSpPr>
            <p:nvPr/>
          </p:nvSpPr>
          <p:spPr bwMode="auto">
            <a:xfrm>
              <a:off x="1832667" y="2463759"/>
              <a:ext cx="180000" cy="108000"/>
            </a:xfrm>
            <a:prstGeom prst="rect">
              <a:avLst/>
            </a:prstGeom>
            <a:solidFill>
              <a:srgbClr val="E46C0A"/>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sp>
          <p:nvSpPr>
            <p:cNvPr id="30764" name="Rectangle 44"/>
            <p:cNvSpPr>
              <a:spLocks noChangeArrowheads="1"/>
            </p:cNvSpPr>
            <p:nvPr/>
          </p:nvSpPr>
          <p:spPr bwMode="auto">
            <a:xfrm>
              <a:off x="1839085" y="2131972"/>
              <a:ext cx="180000" cy="108000"/>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800">
                <a:latin typeface="Calibri" pitchFamily="34" charset="0"/>
              </a:endParaRPr>
            </a:p>
          </p:txBody>
        </p:sp>
      </p:grpSp>
      <p:sp>
        <p:nvSpPr>
          <p:cNvPr id="30765" name="Rectangle 45"/>
          <p:cNvSpPr>
            <a:spLocks noChangeArrowheads="1"/>
          </p:cNvSpPr>
          <p:nvPr/>
        </p:nvSpPr>
        <p:spPr bwMode="auto">
          <a:xfrm>
            <a:off x="2074393" y="2048801"/>
            <a:ext cx="774251" cy="28804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pitchFamily="34" charset="0"/>
              </a:rPr>
              <a:t>Biomass</a:t>
            </a:r>
            <a:endParaRPr kumimoji="0" lang="en-US" sz="1800" b="0" i="0" u="none" strike="noStrike" cap="none" normalizeH="0" baseline="0" dirty="0" smtClean="0">
              <a:ln>
                <a:noFill/>
              </a:ln>
              <a:solidFill>
                <a:schemeClr val="tx1"/>
              </a:solidFill>
              <a:effectLst/>
              <a:latin typeface="Calibri" pitchFamily="34" charset="0"/>
              <a:cs typeface="Arial" pitchFamily="34" charset="0"/>
            </a:endParaRPr>
          </a:p>
        </p:txBody>
      </p:sp>
      <p:sp>
        <p:nvSpPr>
          <p:cNvPr id="57" name="Freeform 15"/>
          <p:cNvSpPr>
            <a:spLocks noEditPoints="1"/>
          </p:cNvSpPr>
          <p:nvPr/>
        </p:nvSpPr>
        <p:spPr bwMode="auto">
          <a:xfrm>
            <a:off x="1552258" y="6042117"/>
            <a:ext cx="6989762" cy="58105"/>
          </a:xfrm>
          <a:custGeom>
            <a:avLst/>
            <a:gdLst/>
            <a:ahLst/>
            <a:cxnLst>
              <a:cxn ang="0">
                <a:pos x="15" y="35"/>
              </a:cxn>
              <a:cxn ang="0">
                <a:pos x="0" y="0"/>
              </a:cxn>
              <a:cxn ang="0">
                <a:pos x="311" y="0"/>
              </a:cxn>
              <a:cxn ang="0">
                <a:pos x="296" y="35"/>
              </a:cxn>
              <a:cxn ang="0">
                <a:pos x="311" y="0"/>
              </a:cxn>
              <a:cxn ang="0">
                <a:pos x="607" y="35"/>
              </a:cxn>
              <a:cxn ang="0">
                <a:pos x="592" y="0"/>
              </a:cxn>
              <a:cxn ang="0">
                <a:pos x="903" y="0"/>
              </a:cxn>
              <a:cxn ang="0">
                <a:pos x="888" y="35"/>
              </a:cxn>
              <a:cxn ang="0">
                <a:pos x="903" y="0"/>
              </a:cxn>
              <a:cxn ang="0">
                <a:pos x="1199" y="35"/>
              </a:cxn>
              <a:cxn ang="0">
                <a:pos x="1184" y="0"/>
              </a:cxn>
              <a:cxn ang="0">
                <a:pos x="1495" y="0"/>
              </a:cxn>
              <a:cxn ang="0">
                <a:pos x="1480" y="35"/>
              </a:cxn>
              <a:cxn ang="0">
                <a:pos x="1495" y="0"/>
              </a:cxn>
              <a:cxn ang="0">
                <a:pos x="1790" y="35"/>
              </a:cxn>
              <a:cxn ang="0">
                <a:pos x="1776" y="0"/>
              </a:cxn>
              <a:cxn ang="0">
                <a:pos x="2086" y="0"/>
              </a:cxn>
              <a:cxn ang="0">
                <a:pos x="2072" y="35"/>
              </a:cxn>
              <a:cxn ang="0">
                <a:pos x="2086" y="0"/>
              </a:cxn>
              <a:cxn ang="0">
                <a:pos x="2382" y="35"/>
              </a:cxn>
              <a:cxn ang="0">
                <a:pos x="2367" y="0"/>
              </a:cxn>
              <a:cxn ang="0">
                <a:pos x="2678" y="0"/>
              </a:cxn>
              <a:cxn ang="0">
                <a:pos x="2663" y="35"/>
              </a:cxn>
              <a:cxn ang="0">
                <a:pos x="2678" y="0"/>
              </a:cxn>
              <a:cxn ang="0">
                <a:pos x="2981" y="35"/>
              </a:cxn>
              <a:cxn ang="0">
                <a:pos x="2967" y="0"/>
              </a:cxn>
              <a:cxn ang="0">
                <a:pos x="3277" y="0"/>
              </a:cxn>
              <a:cxn ang="0">
                <a:pos x="3263" y="35"/>
              </a:cxn>
              <a:cxn ang="0">
                <a:pos x="3277" y="0"/>
              </a:cxn>
              <a:cxn ang="0">
                <a:pos x="3573" y="35"/>
              </a:cxn>
              <a:cxn ang="0">
                <a:pos x="3559" y="0"/>
              </a:cxn>
              <a:cxn ang="0">
                <a:pos x="3869" y="0"/>
              </a:cxn>
              <a:cxn ang="0">
                <a:pos x="3854" y="35"/>
              </a:cxn>
              <a:cxn ang="0">
                <a:pos x="3869" y="0"/>
              </a:cxn>
              <a:cxn ang="0">
                <a:pos x="4165" y="35"/>
              </a:cxn>
              <a:cxn ang="0">
                <a:pos x="4150" y="0"/>
              </a:cxn>
              <a:cxn ang="0">
                <a:pos x="4461" y="0"/>
              </a:cxn>
              <a:cxn ang="0">
                <a:pos x="4446" y="35"/>
              </a:cxn>
              <a:cxn ang="0">
                <a:pos x="4461" y="0"/>
              </a:cxn>
            </a:cxnLst>
            <a:rect l="0" t="0" r="r" b="b"/>
            <a:pathLst>
              <a:path w="4461" h="35">
                <a:moveTo>
                  <a:pt x="15" y="0"/>
                </a:moveTo>
                <a:lnTo>
                  <a:pt x="15" y="35"/>
                </a:lnTo>
                <a:lnTo>
                  <a:pt x="0" y="35"/>
                </a:lnTo>
                <a:lnTo>
                  <a:pt x="0" y="0"/>
                </a:lnTo>
                <a:lnTo>
                  <a:pt x="15" y="0"/>
                </a:lnTo>
                <a:close/>
                <a:moveTo>
                  <a:pt x="311" y="0"/>
                </a:moveTo>
                <a:lnTo>
                  <a:pt x="311" y="35"/>
                </a:lnTo>
                <a:lnTo>
                  <a:pt x="296" y="35"/>
                </a:lnTo>
                <a:lnTo>
                  <a:pt x="296" y="0"/>
                </a:lnTo>
                <a:lnTo>
                  <a:pt x="311" y="0"/>
                </a:lnTo>
                <a:close/>
                <a:moveTo>
                  <a:pt x="607" y="0"/>
                </a:moveTo>
                <a:lnTo>
                  <a:pt x="607" y="35"/>
                </a:lnTo>
                <a:lnTo>
                  <a:pt x="592" y="35"/>
                </a:lnTo>
                <a:lnTo>
                  <a:pt x="592" y="0"/>
                </a:lnTo>
                <a:lnTo>
                  <a:pt x="607" y="0"/>
                </a:lnTo>
                <a:close/>
                <a:moveTo>
                  <a:pt x="903" y="0"/>
                </a:moveTo>
                <a:lnTo>
                  <a:pt x="903" y="35"/>
                </a:lnTo>
                <a:lnTo>
                  <a:pt x="888" y="35"/>
                </a:lnTo>
                <a:lnTo>
                  <a:pt x="888" y="0"/>
                </a:lnTo>
                <a:lnTo>
                  <a:pt x="903" y="0"/>
                </a:lnTo>
                <a:close/>
                <a:moveTo>
                  <a:pt x="1199" y="0"/>
                </a:moveTo>
                <a:lnTo>
                  <a:pt x="1199" y="35"/>
                </a:lnTo>
                <a:lnTo>
                  <a:pt x="1184" y="35"/>
                </a:lnTo>
                <a:lnTo>
                  <a:pt x="1184" y="0"/>
                </a:lnTo>
                <a:lnTo>
                  <a:pt x="1199" y="0"/>
                </a:lnTo>
                <a:close/>
                <a:moveTo>
                  <a:pt x="1495" y="0"/>
                </a:moveTo>
                <a:lnTo>
                  <a:pt x="1495" y="35"/>
                </a:lnTo>
                <a:lnTo>
                  <a:pt x="1480" y="35"/>
                </a:lnTo>
                <a:lnTo>
                  <a:pt x="1480" y="0"/>
                </a:lnTo>
                <a:lnTo>
                  <a:pt x="1495" y="0"/>
                </a:lnTo>
                <a:close/>
                <a:moveTo>
                  <a:pt x="1790" y="0"/>
                </a:moveTo>
                <a:lnTo>
                  <a:pt x="1790" y="35"/>
                </a:lnTo>
                <a:lnTo>
                  <a:pt x="1776" y="35"/>
                </a:lnTo>
                <a:lnTo>
                  <a:pt x="1776" y="0"/>
                </a:lnTo>
                <a:lnTo>
                  <a:pt x="1790" y="0"/>
                </a:lnTo>
                <a:close/>
                <a:moveTo>
                  <a:pt x="2086" y="0"/>
                </a:moveTo>
                <a:lnTo>
                  <a:pt x="2086" y="35"/>
                </a:lnTo>
                <a:lnTo>
                  <a:pt x="2072" y="35"/>
                </a:lnTo>
                <a:lnTo>
                  <a:pt x="2072" y="0"/>
                </a:lnTo>
                <a:lnTo>
                  <a:pt x="2086" y="0"/>
                </a:lnTo>
                <a:close/>
                <a:moveTo>
                  <a:pt x="2382" y="0"/>
                </a:moveTo>
                <a:lnTo>
                  <a:pt x="2382" y="35"/>
                </a:lnTo>
                <a:lnTo>
                  <a:pt x="2367" y="35"/>
                </a:lnTo>
                <a:lnTo>
                  <a:pt x="2367" y="0"/>
                </a:lnTo>
                <a:lnTo>
                  <a:pt x="2382" y="0"/>
                </a:lnTo>
                <a:close/>
                <a:moveTo>
                  <a:pt x="2678" y="0"/>
                </a:moveTo>
                <a:lnTo>
                  <a:pt x="2678" y="35"/>
                </a:lnTo>
                <a:lnTo>
                  <a:pt x="2663" y="35"/>
                </a:lnTo>
                <a:lnTo>
                  <a:pt x="2663" y="0"/>
                </a:lnTo>
                <a:lnTo>
                  <a:pt x="2678" y="0"/>
                </a:lnTo>
                <a:close/>
                <a:moveTo>
                  <a:pt x="2981" y="0"/>
                </a:moveTo>
                <a:lnTo>
                  <a:pt x="2981" y="35"/>
                </a:lnTo>
                <a:lnTo>
                  <a:pt x="2967" y="35"/>
                </a:lnTo>
                <a:lnTo>
                  <a:pt x="2967" y="0"/>
                </a:lnTo>
                <a:lnTo>
                  <a:pt x="2981" y="0"/>
                </a:lnTo>
                <a:close/>
                <a:moveTo>
                  <a:pt x="3277" y="0"/>
                </a:moveTo>
                <a:lnTo>
                  <a:pt x="3277" y="35"/>
                </a:lnTo>
                <a:lnTo>
                  <a:pt x="3263" y="35"/>
                </a:lnTo>
                <a:lnTo>
                  <a:pt x="3263" y="0"/>
                </a:lnTo>
                <a:lnTo>
                  <a:pt x="3277" y="0"/>
                </a:lnTo>
                <a:close/>
                <a:moveTo>
                  <a:pt x="3573" y="0"/>
                </a:moveTo>
                <a:lnTo>
                  <a:pt x="3573" y="35"/>
                </a:lnTo>
                <a:lnTo>
                  <a:pt x="3559" y="35"/>
                </a:lnTo>
                <a:lnTo>
                  <a:pt x="3559" y="0"/>
                </a:lnTo>
                <a:lnTo>
                  <a:pt x="3573" y="0"/>
                </a:lnTo>
                <a:close/>
                <a:moveTo>
                  <a:pt x="3869" y="0"/>
                </a:moveTo>
                <a:lnTo>
                  <a:pt x="3869" y="35"/>
                </a:lnTo>
                <a:lnTo>
                  <a:pt x="3854" y="35"/>
                </a:lnTo>
                <a:lnTo>
                  <a:pt x="3854" y="0"/>
                </a:lnTo>
                <a:lnTo>
                  <a:pt x="3869" y="0"/>
                </a:lnTo>
                <a:close/>
                <a:moveTo>
                  <a:pt x="4165" y="0"/>
                </a:moveTo>
                <a:lnTo>
                  <a:pt x="4165" y="35"/>
                </a:lnTo>
                <a:lnTo>
                  <a:pt x="4150" y="35"/>
                </a:lnTo>
                <a:lnTo>
                  <a:pt x="4150" y="0"/>
                </a:lnTo>
                <a:lnTo>
                  <a:pt x="4165" y="0"/>
                </a:lnTo>
                <a:close/>
                <a:moveTo>
                  <a:pt x="4461" y="0"/>
                </a:moveTo>
                <a:lnTo>
                  <a:pt x="4461" y="35"/>
                </a:lnTo>
                <a:lnTo>
                  <a:pt x="4446" y="35"/>
                </a:lnTo>
                <a:lnTo>
                  <a:pt x="4446" y="0"/>
                </a:lnTo>
                <a:lnTo>
                  <a:pt x="4461" y="0"/>
                </a:lnTo>
                <a:close/>
              </a:path>
            </a:pathLst>
          </a:custGeom>
          <a:solidFill>
            <a:srgbClr val="000000"/>
          </a:solidFill>
          <a:ln w="7" cap="flat">
            <a:noFill/>
            <a:prstDash val="solid"/>
            <a:bevel/>
            <a:headEnd/>
            <a:tailEnd/>
          </a:ln>
        </p:spPr>
        <p:txBody>
          <a:bodyPr vert="horz" wrap="square" lIns="91440" tIns="45720" rIns="91440" bIns="45720" numCol="1" anchor="t" anchorCtr="0" compatLnSpc="1">
            <a:prstTxWarp prst="textNoShape">
              <a:avLst/>
            </a:prstTxWarp>
          </a:bodyPr>
          <a:lstStyle/>
          <a:p>
            <a:endParaRPr lang="en-US" sz="1800"/>
          </a:p>
        </p:txBody>
      </p:sp>
      <p:sp>
        <p:nvSpPr>
          <p:cNvPr id="47" name="Rectangle 14"/>
          <p:cNvSpPr>
            <a:spLocks noChangeArrowheads="1"/>
          </p:cNvSpPr>
          <p:nvPr/>
        </p:nvSpPr>
        <p:spPr bwMode="auto">
          <a:xfrm>
            <a:off x="1564381" y="6038084"/>
            <a:ext cx="7112313" cy="15434"/>
          </a:xfrm>
          <a:prstGeom prst="rect">
            <a:avLst/>
          </a:prstGeom>
          <a:solidFill>
            <a:schemeClr val="tx1"/>
          </a:solidFill>
          <a:ln w="9" cap="flat">
            <a:solidFill>
              <a:schemeClr val="tx1"/>
            </a:solidFill>
            <a:prstDash val="solid"/>
            <a:bevel/>
            <a:headEnd/>
            <a:tailEnd/>
          </a:ln>
        </p:spPr>
        <p:txBody>
          <a:bodyPr vert="horz" wrap="square" lIns="91440" tIns="45720" rIns="91440" bIns="45720" numCol="1" anchor="t" anchorCtr="0" compatLnSpc="1">
            <a:prstTxWarp prst="textNoShape">
              <a:avLst/>
            </a:prstTxWarp>
          </a:bodyPr>
          <a:lstStyle/>
          <a:p>
            <a:endParaRPr lang="de-DE" sz="1800">
              <a:latin typeface="Calibri" pitchFamily="34" charset="0"/>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60"/>
          <p:cNvGrpSpPr/>
          <p:nvPr/>
        </p:nvGrpSpPr>
        <p:grpSpPr>
          <a:xfrm>
            <a:off x="1615440" y="1828800"/>
            <a:ext cx="6751320" cy="3086100"/>
            <a:chOff x="1615440" y="1600200"/>
            <a:chExt cx="6751320" cy="2160270"/>
          </a:xfrm>
        </p:grpSpPr>
        <p:cxnSp>
          <p:nvCxnSpPr>
            <p:cNvPr id="62" name="Gerade Verbindung 61"/>
            <p:cNvCxnSpPr/>
            <p:nvPr/>
          </p:nvCxnSpPr>
          <p:spPr bwMode="auto">
            <a:xfrm>
              <a:off x="1615440" y="160020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63" name="Gerade Verbindung 62"/>
            <p:cNvCxnSpPr/>
            <p:nvPr/>
          </p:nvCxnSpPr>
          <p:spPr bwMode="auto">
            <a:xfrm>
              <a:off x="1615440" y="233172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64" name="Gerade Verbindung 63"/>
            <p:cNvCxnSpPr/>
            <p:nvPr/>
          </p:nvCxnSpPr>
          <p:spPr bwMode="auto">
            <a:xfrm>
              <a:off x="1615440" y="3037523"/>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cxnSp>
          <p:nvCxnSpPr>
            <p:cNvPr id="65" name="Gerade Verbindung 64"/>
            <p:cNvCxnSpPr/>
            <p:nvPr/>
          </p:nvCxnSpPr>
          <p:spPr bwMode="auto">
            <a:xfrm>
              <a:off x="1615440" y="3760470"/>
              <a:ext cx="6751320" cy="0"/>
            </a:xfrm>
            <a:prstGeom prst="line">
              <a:avLst/>
            </a:prstGeom>
            <a:noFill/>
            <a:ln w="3175" cap="flat" cmpd="sng" algn="ctr">
              <a:solidFill>
                <a:schemeClr val="bg1">
                  <a:lumMod val="50000"/>
                </a:schemeClr>
              </a:solidFill>
              <a:prstDash val="sysDash"/>
              <a:round/>
              <a:headEnd type="none" w="sm" len="sm"/>
              <a:tailEnd type="none" w="med" len="lg"/>
            </a:ln>
            <a:effectLst/>
          </p:spPr>
        </p:cxnSp>
      </p:grpSp>
      <p:sp>
        <p:nvSpPr>
          <p:cNvPr id="2" name="Titel 1"/>
          <p:cNvSpPr>
            <a:spLocks noGrp="1"/>
          </p:cNvSpPr>
          <p:nvPr>
            <p:ph type="title"/>
          </p:nvPr>
        </p:nvSpPr>
        <p:spPr>
          <a:xfrm>
            <a:off x="1692275" y="380999"/>
            <a:ext cx="6985000" cy="1116000"/>
          </a:xfrm>
        </p:spPr>
        <p:txBody>
          <a:bodyPr/>
          <a:lstStyle/>
          <a:p>
            <a:r>
              <a:rPr lang="en-US" dirty="0" smtClean="0"/>
              <a:t>High Unit Payments for Renewable Electricity</a:t>
            </a:r>
            <a:r>
              <a:rPr lang="en-US" sz="1800" dirty="0" smtClean="0"/>
              <a:t> </a:t>
            </a:r>
            <a:br>
              <a:rPr lang="en-US" sz="1800" dirty="0" smtClean="0"/>
            </a:br>
            <a:r>
              <a:rPr lang="en-US" sz="1800" dirty="0" smtClean="0"/>
              <a:t>[Source: Own calculations based on EEG 2014]</a:t>
            </a:r>
            <a:endParaRPr lang="en-US" sz="1800" dirty="0"/>
          </a:p>
        </p:txBody>
      </p:sp>
      <p:grpSp>
        <p:nvGrpSpPr>
          <p:cNvPr id="4" name="Gruppieren 17"/>
          <p:cNvGrpSpPr/>
          <p:nvPr/>
        </p:nvGrpSpPr>
        <p:grpSpPr>
          <a:xfrm>
            <a:off x="1427945" y="1436688"/>
            <a:ext cx="7270285" cy="4946381"/>
            <a:chOff x="1427945" y="1436688"/>
            <a:chExt cx="7270285" cy="4946381"/>
          </a:xfrm>
        </p:grpSpPr>
        <p:sp>
          <p:nvSpPr>
            <p:cNvPr id="19" name="Rectangle 18"/>
            <p:cNvSpPr>
              <a:spLocks noChangeArrowheads="1"/>
            </p:cNvSpPr>
            <p:nvPr/>
          </p:nvSpPr>
          <p:spPr bwMode="auto">
            <a:xfrm>
              <a:off x="1463080" y="5842542"/>
              <a:ext cx="65"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20" name="Line 1001"/>
            <p:cNvSpPr>
              <a:spLocks noChangeShapeType="1"/>
            </p:cNvSpPr>
            <p:nvPr/>
          </p:nvSpPr>
          <p:spPr bwMode="auto">
            <a:xfrm>
              <a:off x="1682184" y="5949950"/>
              <a:ext cx="7016046" cy="0"/>
            </a:xfrm>
            <a:prstGeom prst="line">
              <a:avLst/>
            </a:prstGeom>
            <a:noFill/>
            <a:ln w="19050">
              <a:solidFill>
                <a:srgbClr val="000000"/>
              </a:solidFill>
              <a:round/>
              <a:headEnd/>
              <a:tailEnd type="triangle" w="med" len="lg"/>
            </a:ln>
          </p:spPr>
          <p:txBody>
            <a:bodyPr/>
            <a:lstStyle/>
            <a:p>
              <a:endParaRPr lang="en-US" sz="2000" dirty="0">
                <a:latin typeface="Calibri" pitchFamily="34" charset="0"/>
                <a:cs typeface="Calibri" pitchFamily="34" charset="0"/>
              </a:endParaRPr>
            </a:p>
          </p:txBody>
        </p:sp>
        <p:sp>
          <p:nvSpPr>
            <p:cNvPr id="21" name="Line 1001"/>
            <p:cNvSpPr>
              <a:spLocks noChangeShapeType="1"/>
            </p:cNvSpPr>
            <p:nvPr/>
          </p:nvSpPr>
          <p:spPr bwMode="auto">
            <a:xfrm flipH="1" flipV="1">
              <a:off x="1670826" y="1436688"/>
              <a:ext cx="0" cy="4540250"/>
            </a:xfrm>
            <a:prstGeom prst="line">
              <a:avLst/>
            </a:prstGeom>
            <a:noFill/>
            <a:ln w="19050">
              <a:solidFill>
                <a:srgbClr val="000000"/>
              </a:solidFill>
              <a:round/>
              <a:headEnd/>
              <a:tailEnd type="triangle" w="med" len="lg"/>
            </a:ln>
          </p:spPr>
          <p:txBody>
            <a:bodyPr/>
            <a:lstStyle/>
            <a:p>
              <a:endParaRPr lang="en-US" sz="2000" dirty="0">
                <a:latin typeface="Calibri" pitchFamily="34" charset="0"/>
                <a:cs typeface="Calibri" pitchFamily="34" charset="0"/>
              </a:endParaRPr>
            </a:p>
          </p:txBody>
        </p:sp>
        <p:sp>
          <p:nvSpPr>
            <p:cNvPr id="22" name="Rectangle 19"/>
            <p:cNvSpPr>
              <a:spLocks noChangeArrowheads="1"/>
            </p:cNvSpPr>
            <p:nvPr/>
          </p:nvSpPr>
          <p:spPr bwMode="auto">
            <a:xfrm>
              <a:off x="1427945" y="6075292"/>
              <a:ext cx="519373"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1990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24" name="Rectangle 21"/>
            <p:cNvSpPr>
              <a:spLocks noChangeArrowheads="1"/>
            </p:cNvSpPr>
            <p:nvPr/>
          </p:nvSpPr>
          <p:spPr bwMode="auto">
            <a:xfrm>
              <a:off x="2884112" y="6075292"/>
              <a:ext cx="519373"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2000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37" name="Rectangle 23"/>
            <p:cNvSpPr>
              <a:spLocks noChangeArrowheads="1"/>
            </p:cNvSpPr>
            <p:nvPr/>
          </p:nvSpPr>
          <p:spPr bwMode="auto">
            <a:xfrm>
              <a:off x="4341395" y="6075292"/>
              <a:ext cx="519373"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2010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40" name="Rectangle 25"/>
            <p:cNvSpPr>
              <a:spLocks noChangeArrowheads="1"/>
            </p:cNvSpPr>
            <p:nvPr/>
          </p:nvSpPr>
          <p:spPr bwMode="auto">
            <a:xfrm>
              <a:off x="5797562" y="6075292"/>
              <a:ext cx="519373"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2020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42" name="Rectangle 27"/>
            <p:cNvSpPr>
              <a:spLocks noChangeArrowheads="1"/>
            </p:cNvSpPr>
            <p:nvPr/>
          </p:nvSpPr>
          <p:spPr bwMode="auto">
            <a:xfrm>
              <a:off x="7254844" y="6075292"/>
              <a:ext cx="519373" cy="30777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2030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43" name="Freeform 10"/>
            <p:cNvSpPr>
              <a:spLocks noEditPoints="1"/>
            </p:cNvSpPr>
            <p:nvPr/>
          </p:nvSpPr>
          <p:spPr bwMode="auto">
            <a:xfrm>
              <a:off x="1665355" y="5940548"/>
              <a:ext cx="6686866" cy="69727"/>
            </a:xfrm>
            <a:custGeom>
              <a:avLst/>
              <a:gdLst/>
              <a:ahLst/>
              <a:cxnLst>
                <a:cxn ang="0">
                  <a:pos x="0" y="0"/>
                </a:cxn>
                <a:cxn ang="0">
                  <a:pos x="115" y="43"/>
                </a:cxn>
                <a:cxn ang="0">
                  <a:pos x="240" y="43"/>
                </a:cxn>
                <a:cxn ang="0">
                  <a:pos x="360" y="0"/>
                </a:cxn>
                <a:cxn ang="0">
                  <a:pos x="360" y="0"/>
                </a:cxn>
                <a:cxn ang="0">
                  <a:pos x="466" y="0"/>
                </a:cxn>
                <a:cxn ang="0">
                  <a:pos x="581" y="43"/>
                </a:cxn>
                <a:cxn ang="0">
                  <a:pos x="706" y="43"/>
                </a:cxn>
                <a:cxn ang="0">
                  <a:pos x="821" y="0"/>
                </a:cxn>
                <a:cxn ang="0">
                  <a:pos x="821" y="0"/>
                </a:cxn>
                <a:cxn ang="0">
                  <a:pos x="931" y="0"/>
                </a:cxn>
                <a:cxn ang="0">
                  <a:pos x="1047" y="43"/>
                </a:cxn>
                <a:cxn ang="0">
                  <a:pos x="1171" y="43"/>
                </a:cxn>
                <a:cxn ang="0">
                  <a:pos x="1287" y="0"/>
                </a:cxn>
                <a:cxn ang="0">
                  <a:pos x="1287" y="0"/>
                </a:cxn>
                <a:cxn ang="0">
                  <a:pos x="1397" y="0"/>
                </a:cxn>
                <a:cxn ang="0">
                  <a:pos x="1512" y="43"/>
                </a:cxn>
                <a:cxn ang="0">
                  <a:pos x="1637" y="43"/>
                </a:cxn>
                <a:cxn ang="0">
                  <a:pos x="1752" y="0"/>
                </a:cxn>
                <a:cxn ang="0">
                  <a:pos x="1752" y="0"/>
                </a:cxn>
                <a:cxn ang="0">
                  <a:pos x="1858" y="0"/>
                </a:cxn>
                <a:cxn ang="0">
                  <a:pos x="1978" y="43"/>
                </a:cxn>
                <a:cxn ang="0">
                  <a:pos x="2103" y="43"/>
                </a:cxn>
                <a:cxn ang="0">
                  <a:pos x="2218" y="0"/>
                </a:cxn>
                <a:cxn ang="0">
                  <a:pos x="2218" y="0"/>
                </a:cxn>
                <a:cxn ang="0">
                  <a:pos x="2323" y="0"/>
                </a:cxn>
                <a:cxn ang="0">
                  <a:pos x="2439" y="43"/>
                </a:cxn>
                <a:cxn ang="0">
                  <a:pos x="2568" y="43"/>
                </a:cxn>
                <a:cxn ang="0">
                  <a:pos x="2683" y="0"/>
                </a:cxn>
                <a:cxn ang="0">
                  <a:pos x="2683" y="0"/>
                </a:cxn>
                <a:cxn ang="0">
                  <a:pos x="2789" y="0"/>
                </a:cxn>
                <a:cxn ang="0">
                  <a:pos x="2904" y="43"/>
                </a:cxn>
                <a:cxn ang="0">
                  <a:pos x="3029" y="43"/>
                </a:cxn>
                <a:cxn ang="0">
                  <a:pos x="3149" y="0"/>
                </a:cxn>
                <a:cxn ang="0">
                  <a:pos x="3149" y="0"/>
                </a:cxn>
                <a:cxn ang="0">
                  <a:pos x="3255" y="0"/>
                </a:cxn>
                <a:cxn ang="0">
                  <a:pos x="3370" y="43"/>
                </a:cxn>
                <a:cxn ang="0">
                  <a:pos x="3495" y="43"/>
                </a:cxn>
                <a:cxn ang="0">
                  <a:pos x="3610" y="0"/>
                </a:cxn>
                <a:cxn ang="0">
                  <a:pos x="3610" y="0"/>
                </a:cxn>
                <a:cxn ang="0">
                  <a:pos x="3720" y="0"/>
                </a:cxn>
                <a:cxn ang="0">
                  <a:pos x="3835" y="43"/>
                </a:cxn>
                <a:cxn ang="0">
                  <a:pos x="3960" y="43"/>
                </a:cxn>
                <a:cxn ang="0">
                  <a:pos x="4075" y="0"/>
                </a:cxn>
                <a:cxn ang="0">
                  <a:pos x="4075" y="0"/>
                </a:cxn>
                <a:cxn ang="0">
                  <a:pos x="4181" y="0"/>
                </a:cxn>
                <a:cxn ang="0">
                  <a:pos x="4301" y="43"/>
                </a:cxn>
                <a:cxn ang="0">
                  <a:pos x="4426" y="43"/>
                </a:cxn>
                <a:cxn ang="0">
                  <a:pos x="4541" y="0"/>
                </a:cxn>
                <a:cxn ang="0">
                  <a:pos x="4541" y="0"/>
                </a:cxn>
                <a:cxn ang="0">
                  <a:pos x="4647" y="0"/>
                </a:cxn>
                <a:cxn ang="0">
                  <a:pos x="4767" y="43"/>
                </a:cxn>
                <a:cxn ang="0">
                  <a:pos x="4891" y="43"/>
                </a:cxn>
                <a:cxn ang="0">
                  <a:pos x="5007" y="0"/>
                </a:cxn>
                <a:cxn ang="0">
                  <a:pos x="5007" y="0"/>
                </a:cxn>
                <a:cxn ang="0">
                  <a:pos x="5112" y="0"/>
                </a:cxn>
                <a:cxn ang="0">
                  <a:pos x="5227" y="43"/>
                </a:cxn>
                <a:cxn ang="0">
                  <a:pos x="5357" y="43"/>
                </a:cxn>
              </a:cxnLst>
              <a:rect l="0" t="0" r="r" b="b"/>
              <a:pathLst>
                <a:path w="5357" h="43">
                  <a:moveTo>
                    <a:pt x="10" y="0"/>
                  </a:moveTo>
                  <a:lnTo>
                    <a:pt x="10" y="43"/>
                  </a:lnTo>
                  <a:lnTo>
                    <a:pt x="0" y="43"/>
                  </a:lnTo>
                  <a:lnTo>
                    <a:pt x="0" y="0"/>
                  </a:lnTo>
                  <a:lnTo>
                    <a:pt x="10" y="0"/>
                  </a:lnTo>
                  <a:close/>
                  <a:moveTo>
                    <a:pt x="125" y="0"/>
                  </a:moveTo>
                  <a:lnTo>
                    <a:pt x="125" y="43"/>
                  </a:lnTo>
                  <a:lnTo>
                    <a:pt x="115" y="43"/>
                  </a:lnTo>
                  <a:lnTo>
                    <a:pt x="115" y="0"/>
                  </a:lnTo>
                  <a:lnTo>
                    <a:pt x="125" y="0"/>
                  </a:lnTo>
                  <a:close/>
                  <a:moveTo>
                    <a:pt x="240" y="0"/>
                  </a:moveTo>
                  <a:lnTo>
                    <a:pt x="240" y="43"/>
                  </a:lnTo>
                  <a:lnTo>
                    <a:pt x="231" y="43"/>
                  </a:lnTo>
                  <a:lnTo>
                    <a:pt x="231" y="0"/>
                  </a:lnTo>
                  <a:lnTo>
                    <a:pt x="240" y="0"/>
                  </a:lnTo>
                  <a:close/>
                  <a:moveTo>
                    <a:pt x="360" y="0"/>
                  </a:moveTo>
                  <a:lnTo>
                    <a:pt x="360" y="43"/>
                  </a:lnTo>
                  <a:lnTo>
                    <a:pt x="351" y="43"/>
                  </a:lnTo>
                  <a:lnTo>
                    <a:pt x="351" y="0"/>
                  </a:lnTo>
                  <a:lnTo>
                    <a:pt x="360" y="0"/>
                  </a:lnTo>
                  <a:close/>
                  <a:moveTo>
                    <a:pt x="475" y="0"/>
                  </a:moveTo>
                  <a:lnTo>
                    <a:pt x="475" y="43"/>
                  </a:lnTo>
                  <a:lnTo>
                    <a:pt x="466" y="43"/>
                  </a:lnTo>
                  <a:lnTo>
                    <a:pt x="466" y="0"/>
                  </a:lnTo>
                  <a:lnTo>
                    <a:pt x="475" y="0"/>
                  </a:lnTo>
                  <a:close/>
                  <a:moveTo>
                    <a:pt x="591" y="0"/>
                  </a:moveTo>
                  <a:lnTo>
                    <a:pt x="591" y="43"/>
                  </a:lnTo>
                  <a:lnTo>
                    <a:pt x="581" y="43"/>
                  </a:lnTo>
                  <a:lnTo>
                    <a:pt x="581" y="0"/>
                  </a:lnTo>
                  <a:lnTo>
                    <a:pt x="591" y="0"/>
                  </a:lnTo>
                  <a:close/>
                  <a:moveTo>
                    <a:pt x="706" y="0"/>
                  </a:moveTo>
                  <a:lnTo>
                    <a:pt x="706" y="43"/>
                  </a:lnTo>
                  <a:lnTo>
                    <a:pt x="696" y="43"/>
                  </a:lnTo>
                  <a:lnTo>
                    <a:pt x="696" y="0"/>
                  </a:lnTo>
                  <a:lnTo>
                    <a:pt x="706" y="0"/>
                  </a:lnTo>
                  <a:close/>
                  <a:moveTo>
                    <a:pt x="821" y="0"/>
                  </a:moveTo>
                  <a:lnTo>
                    <a:pt x="821" y="43"/>
                  </a:lnTo>
                  <a:lnTo>
                    <a:pt x="811" y="43"/>
                  </a:lnTo>
                  <a:lnTo>
                    <a:pt x="811" y="0"/>
                  </a:lnTo>
                  <a:lnTo>
                    <a:pt x="821" y="0"/>
                  </a:lnTo>
                  <a:close/>
                  <a:moveTo>
                    <a:pt x="941" y="0"/>
                  </a:moveTo>
                  <a:lnTo>
                    <a:pt x="941" y="43"/>
                  </a:lnTo>
                  <a:lnTo>
                    <a:pt x="931" y="43"/>
                  </a:lnTo>
                  <a:lnTo>
                    <a:pt x="931" y="0"/>
                  </a:lnTo>
                  <a:lnTo>
                    <a:pt x="941" y="0"/>
                  </a:lnTo>
                  <a:close/>
                  <a:moveTo>
                    <a:pt x="1056" y="0"/>
                  </a:moveTo>
                  <a:lnTo>
                    <a:pt x="1056" y="43"/>
                  </a:lnTo>
                  <a:lnTo>
                    <a:pt x="1047" y="43"/>
                  </a:lnTo>
                  <a:lnTo>
                    <a:pt x="1047" y="0"/>
                  </a:lnTo>
                  <a:lnTo>
                    <a:pt x="1056" y="0"/>
                  </a:lnTo>
                  <a:close/>
                  <a:moveTo>
                    <a:pt x="1171" y="0"/>
                  </a:moveTo>
                  <a:lnTo>
                    <a:pt x="1171" y="43"/>
                  </a:lnTo>
                  <a:lnTo>
                    <a:pt x="1162" y="43"/>
                  </a:lnTo>
                  <a:lnTo>
                    <a:pt x="1162" y="0"/>
                  </a:lnTo>
                  <a:lnTo>
                    <a:pt x="1171" y="0"/>
                  </a:lnTo>
                  <a:close/>
                  <a:moveTo>
                    <a:pt x="1287" y="0"/>
                  </a:moveTo>
                  <a:lnTo>
                    <a:pt x="1287" y="43"/>
                  </a:lnTo>
                  <a:lnTo>
                    <a:pt x="1277" y="43"/>
                  </a:lnTo>
                  <a:lnTo>
                    <a:pt x="1277" y="0"/>
                  </a:lnTo>
                  <a:lnTo>
                    <a:pt x="1287" y="0"/>
                  </a:lnTo>
                  <a:close/>
                  <a:moveTo>
                    <a:pt x="1407" y="0"/>
                  </a:moveTo>
                  <a:lnTo>
                    <a:pt x="1407" y="43"/>
                  </a:lnTo>
                  <a:lnTo>
                    <a:pt x="1397" y="43"/>
                  </a:lnTo>
                  <a:lnTo>
                    <a:pt x="1397" y="0"/>
                  </a:lnTo>
                  <a:lnTo>
                    <a:pt x="1407" y="0"/>
                  </a:lnTo>
                  <a:close/>
                  <a:moveTo>
                    <a:pt x="1522" y="0"/>
                  </a:moveTo>
                  <a:lnTo>
                    <a:pt x="1522" y="43"/>
                  </a:lnTo>
                  <a:lnTo>
                    <a:pt x="1512" y="43"/>
                  </a:lnTo>
                  <a:lnTo>
                    <a:pt x="1512" y="0"/>
                  </a:lnTo>
                  <a:lnTo>
                    <a:pt x="1522" y="0"/>
                  </a:lnTo>
                  <a:close/>
                  <a:moveTo>
                    <a:pt x="1637" y="0"/>
                  </a:moveTo>
                  <a:lnTo>
                    <a:pt x="1637" y="43"/>
                  </a:lnTo>
                  <a:lnTo>
                    <a:pt x="1627" y="43"/>
                  </a:lnTo>
                  <a:lnTo>
                    <a:pt x="1627" y="0"/>
                  </a:lnTo>
                  <a:lnTo>
                    <a:pt x="1637" y="0"/>
                  </a:lnTo>
                  <a:close/>
                  <a:moveTo>
                    <a:pt x="1752" y="0"/>
                  </a:moveTo>
                  <a:lnTo>
                    <a:pt x="1752" y="43"/>
                  </a:lnTo>
                  <a:lnTo>
                    <a:pt x="1743" y="43"/>
                  </a:lnTo>
                  <a:lnTo>
                    <a:pt x="1743" y="0"/>
                  </a:lnTo>
                  <a:lnTo>
                    <a:pt x="1752" y="0"/>
                  </a:lnTo>
                  <a:close/>
                  <a:moveTo>
                    <a:pt x="1867" y="0"/>
                  </a:moveTo>
                  <a:lnTo>
                    <a:pt x="1867" y="43"/>
                  </a:lnTo>
                  <a:lnTo>
                    <a:pt x="1858" y="43"/>
                  </a:lnTo>
                  <a:lnTo>
                    <a:pt x="1858" y="0"/>
                  </a:lnTo>
                  <a:lnTo>
                    <a:pt x="1867" y="0"/>
                  </a:lnTo>
                  <a:close/>
                  <a:moveTo>
                    <a:pt x="1987" y="0"/>
                  </a:moveTo>
                  <a:lnTo>
                    <a:pt x="1987" y="43"/>
                  </a:lnTo>
                  <a:lnTo>
                    <a:pt x="1978" y="43"/>
                  </a:lnTo>
                  <a:lnTo>
                    <a:pt x="1978" y="0"/>
                  </a:lnTo>
                  <a:lnTo>
                    <a:pt x="1987" y="0"/>
                  </a:lnTo>
                  <a:close/>
                  <a:moveTo>
                    <a:pt x="2103" y="0"/>
                  </a:moveTo>
                  <a:lnTo>
                    <a:pt x="2103" y="43"/>
                  </a:lnTo>
                  <a:lnTo>
                    <a:pt x="2093" y="43"/>
                  </a:lnTo>
                  <a:lnTo>
                    <a:pt x="2093" y="0"/>
                  </a:lnTo>
                  <a:lnTo>
                    <a:pt x="2103" y="0"/>
                  </a:lnTo>
                  <a:close/>
                  <a:moveTo>
                    <a:pt x="2218" y="0"/>
                  </a:moveTo>
                  <a:lnTo>
                    <a:pt x="2218" y="43"/>
                  </a:lnTo>
                  <a:lnTo>
                    <a:pt x="2208" y="43"/>
                  </a:lnTo>
                  <a:lnTo>
                    <a:pt x="2208" y="0"/>
                  </a:lnTo>
                  <a:lnTo>
                    <a:pt x="2218" y="0"/>
                  </a:lnTo>
                  <a:close/>
                  <a:moveTo>
                    <a:pt x="2333" y="0"/>
                  </a:moveTo>
                  <a:lnTo>
                    <a:pt x="2333" y="43"/>
                  </a:lnTo>
                  <a:lnTo>
                    <a:pt x="2323" y="43"/>
                  </a:lnTo>
                  <a:lnTo>
                    <a:pt x="2323" y="0"/>
                  </a:lnTo>
                  <a:lnTo>
                    <a:pt x="2333" y="0"/>
                  </a:lnTo>
                  <a:close/>
                  <a:moveTo>
                    <a:pt x="2448" y="0"/>
                  </a:moveTo>
                  <a:lnTo>
                    <a:pt x="2448" y="43"/>
                  </a:lnTo>
                  <a:lnTo>
                    <a:pt x="2439" y="43"/>
                  </a:lnTo>
                  <a:lnTo>
                    <a:pt x="2439" y="0"/>
                  </a:lnTo>
                  <a:lnTo>
                    <a:pt x="2448" y="0"/>
                  </a:lnTo>
                  <a:close/>
                  <a:moveTo>
                    <a:pt x="2568" y="0"/>
                  </a:moveTo>
                  <a:lnTo>
                    <a:pt x="2568" y="43"/>
                  </a:lnTo>
                  <a:lnTo>
                    <a:pt x="2559" y="43"/>
                  </a:lnTo>
                  <a:lnTo>
                    <a:pt x="2559" y="0"/>
                  </a:lnTo>
                  <a:lnTo>
                    <a:pt x="2568" y="0"/>
                  </a:lnTo>
                  <a:close/>
                  <a:moveTo>
                    <a:pt x="2683" y="0"/>
                  </a:moveTo>
                  <a:lnTo>
                    <a:pt x="2683" y="43"/>
                  </a:lnTo>
                  <a:lnTo>
                    <a:pt x="2674" y="43"/>
                  </a:lnTo>
                  <a:lnTo>
                    <a:pt x="2674" y="0"/>
                  </a:lnTo>
                  <a:lnTo>
                    <a:pt x="2683" y="0"/>
                  </a:lnTo>
                  <a:close/>
                  <a:moveTo>
                    <a:pt x="2799" y="0"/>
                  </a:moveTo>
                  <a:lnTo>
                    <a:pt x="2799" y="43"/>
                  </a:lnTo>
                  <a:lnTo>
                    <a:pt x="2789" y="43"/>
                  </a:lnTo>
                  <a:lnTo>
                    <a:pt x="2789" y="0"/>
                  </a:lnTo>
                  <a:lnTo>
                    <a:pt x="2799" y="0"/>
                  </a:lnTo>
                  <a:close/>
                  <a:moveTo>
                    <a:pt x="2914" y="0"/>
                  </a:moveTo>
                  <a:lnTo>
                    <a:pt x="2914" y="43"/>
                  </a:lnTo>
                  <a:lnTo>
                    <a:pt x="2904" y="43"/>
                  </a:lnTo>
                  <a:lnTo>
                    <a:pt x="2904" y="0"/>
                  </a:lnTo>
                  <a:lnTo>
                    <a:pt x="2914" y="0"/>
                  </a:lnTo>
                  <a:close/>
                  <a:moveTo>
                    <a:pt x="3029" y="0"/>
                  </a:moveTo>
                  <a:lnTo>
                    <a:pt x="3029" y="43"/>
                  </a:lnTo>
                  <a:lnTo>
                    <a:pt x="3019" y="43"/>
                  </a:lnTo>
                  <a:lnTo>
                    <a:pt x="3019" y="0"/>
                  </a:lnTo>
                  <a:lnTo>
                    <a:pt x="3029" y="0"/>
                  </a:lnTo>
                  <a:close/>
                  <a:moveTo>
                    <a:pt x="3149" y="0"/>
                  </a:moveTo>
                  <a:lnTo>
                    <a:pt x="3149" y="43"/>
                  </a:lnTo>
                  <a:lnTo>
                    <a:pt x="3139" y="43"/>
                  </a:lnTo>
                  <a:lnTo>
                    <a:pt x="3139" y="0"/>
                  </a:lnTo>
                  <a:lnTo>
                    <a:pt x="3149" y="0"/>
                  </a:lnTo>
                  <a:close/>
                  <a:moveTo>
                    <a:pt x="3264" y="0"/>
                  </a:moveTo>
                  <a:lnTo>
                    <a:pt x="3264" y="43"/>
                  </a:lnTo>
                  <a:lnTo>
                    <a:pt x="3255" y="43"/>
                  </a:lnTo>
                  <a:lnTo>
                    <a:pt x="3255" y="0"/>
                  </a:lnTo>
                  <a:lnTo>
                    <a:pt x="3264" y="0"/>
                  </a:lnTo>
                  <a:close/>
                  <a:moveTo>
                    <a:pt x="3379" y="0"/>
                  </a:moveTo>
                  <a:lnTo>
                    <a:pt x="3379" y="43"/>
                  </a:lnTo>
                  <a:lnTo>
                    <a:pt x="3370" y="43"/>
                  </a:lnTo>
                  <a:lnTo>
                    <a:pt x="3370" y="0"/>
                  </a:lnTo>
                  <a:lnTo>
                    <a:pt x="3379" y="0"/>
                  </a:lnTo>
                  <a:close/>
                  <a:moveTo>
                    <a:pt x="3495" y="0"/>
                  </a:moveTo>
                  <a:lnTo>
                    <a:pt x="3495" y="43"/>
                  </a:lnTo>
                  <a:lnTo>
                    <a:pt x="3485" y="43"/>
                  </a:lnTo>
                  <a:lnTo>
                    <a:pt x="3485" y="0"/>
                  </a:lnTo>
                  <a:lnTo>
                    <a:pt x="3495" y="0"/>
                  </a:lnTo>
                  <a:close/>
                  <a:moveTo>
                    <a:pt x="3610" y="0"/>
                  </a:moveTo>
                  <a:lnTo>
                    <a:pt x="3610" y="43"/>
                  </a:lnTo>
                  <a:lnTo>
                    <a:pt x="3600" y="43"/>
                  </a:lnTo>
                  <a:lnTo>
                    <a:pt x="3600" y="0"/>
                  </a:lnTo>
                  <a:lnTo>
                    <a:pt x="3610" y="0"/>
                  </a:lnTo>
                  <a:close/>
                  <a:moveTo>
                    <a:pt x="3730" y="0"/>
                  </a:moveTo>
                  <a:lnTo>
                    <a:pt x="3730" y="43"/>
                  </a:lnTo>
                  <a:lnTo>
                    <a:pt x="3720" y="43"/>
                  </a:lnTo>
                  <a:lnTo>
                    <a:pt x="3720" y="0"/>
                  </a:lnTo>
                  <a:lnTo>
                    <a:pt x="3730" y="0"/>
                  </a:lnTo>
                  <a:close/>
                  <a:moveTo>
                    <a:pt x="3845" y="0"/>
                  </a:moveTo>
                  <a:lnTo>
                    <a:pt x="3845" y="43"/>
                  </a:lnTo>
                  <a:lnTo>
                    <a:pt x="3835" y="43"/>
                  </a:lnTo>
                  <a:lnTo>
                    <a:pt x="3835" y="0"/>
                  </a:lnTo>
                  <a:lnTo>
                    <a:pt x="3845" y="0"/>
                  </a:lnTo>
                  <a:close/>
                  <a:moveTo>
                    <a:pt x="3960" y="0"/>
                  </a:moveTo>
                  <a:lnTo>
                    <a:pt x="3960" y="43"/>
                  </a:lnTo>
                  <a:lnTo>
                    <a:pt x="3951" y="43"/>
                  </a:lnTo>
                  <a:lnTo>
                    <a:pt x="3951" y="0"/>
                  </a:lnTo>
                  <a:lnTo>
                    <a:pt x="3960" y="0"/>
                  </a:lnTo>
                  <a:close/>
                  <a:moveTo>
                    <a:pt x="4075" y="0"/>
                  </a:moveTo>
                  <a:lnTo>
                    <a:pt x="4075" y="43"/>
                  </a:lnTo>
                  <a:lnTo>
                    <a:pt x="4066" y="43"/>
                  </a:lnTo>
                  <a:lnTo>
                    <a:pt x="4066" y="0"/>
                  </a:lnTo>
                  <a:lnTo>
                    <a:pt x="4075" y="0"/>
                  </a:lnTo>
                  <a:close/>
                  <a:moveTo>
                    <a:pt x="4191" y="0"/>
                  </a:moveTo>
                  <a:lnTo>
                    <a:pt x="4191" y="43"/>
                  </a:lnTo>
                  <a:lnTo>
                    <a:pt x="4181" y="43"/>
                  </a:lnTo>
                  <a:lnTo>
                    <a:pt x="4181" y="0"/>
                  </a:lnTo>
                  <a:lnTo>
                    <a:pt x="4191" y="0"/>
                  </a:lnTo>
                  <a:close/>
                  <a:moveTo>
                    <a:pt x="4311" y="0"/>
                  </a:moveTo>
                  <a:lnTo>
                    <a:pt x="4311" y="43"/>
                  </a:lnTo>
                  <a:lnTo>
                    <a:pt x="4301" y="43"/>
                  </a:lnTo>
                  <a:lnTo>
                    <a:pt x="4301" y="0"/>
                  </a:lnTo>
                  <a:lnTo>
                    <a:pt x="4311" y="0"/>
                  </a:lnTo>
                  <a:close/>
                  <a:moveTo>
                    <a:pt x="4426" y="0"/>
                  </a:moveTo>
                  <a:lnTo>
                    <a:pt x="4426" y="43"/>
                  </a:lnTo>
                  <a:lnTo>
                    <a:pt x="4416" y="43"/>
                  </a:lnTo>
                  <a:lnTo>
                    <a:pt x="4416" y="0"/>
                  </a:lnTo>
                  <a:lnTo>
                    <a:pt x="4426" y="0"/>
                  </a:lnTo>
                  <a:close/>
                  <a:moveTo>
                    <a:pt x="4541" y="0"/>
                  </a:moveTo>
                  <a:lnTo>
                    <a:pt x="4541" y="43"/>
                  </a:lnTo>
                  <a:lnTo>
                    <a:pt x="4531" y="43"/>
                  </a:lnTo>
                  <a:lnTo>
                    <a:pt x="4531" y="0"/>
                  </a:lnTo>
                  <a:lnTo>
                    <a:pt x="4541" y="0"/>
                  </a:lnTo>
                  <a:close/>
                  <a:moveTo>
                    <a:pt x="4656" y="0"/>
                  </a:moveTo>
                  <a:lnTo>
                    <a:pt x="4656" y="43"/>
                  </a:lnTo>
                  <a:lnTo>
                    <a:pt x="4647" y="43"/>
                  </a:lnTo>
                  <a:lnTo>
                    <a:pt x="4647" y="0"/>
                  </a:lnTo>
                  <a:lnTo>
                    <a:pt x="4656" y="0"/>
                  </a:lnTo>
                  <a:close/>
                  <a:moveTo>
                    <a:pt x="4776" y="0"/>
                  </a:moveTo>
                  <a:lnTo>
                    <a:pt x="4776" y="43"/>
                  </a:lnTo>
                  <a:lnTo>
                    <a:pt x="4767" y="43"/>
                  </a:lnTo>
                  <a:lnTo>
                    <a:pt x="4767" y="0"/>
                  </a:lnTo>
                  <a:lnTo>
                    <a:pt x="4776" y="0"/>
                  </a:lnTo>
                  <a:close/>
                  <a:moveTo>
                    <a:pt x="4891" y="0"/>
                  </a:moveTo>
                  <a:lnTo>
                    <a:pt x="4891" y="43"/>
                  </a:lnTo>
                  <a:lnTo>
                    <a:pt x="4882" y="43"/>
                  </a:lnTo>
                  <a:lnTo>
                    <a:pt x="4882" y="0"/>
                  </a:lnTo>
                  <a:lnTo>
                    <a:pt x="4891" y="0"/>
                  </a:lnTo>
                  <a:close/>
                  <a:moveTo>
                    <a:pt x="5007" y="0"/>
                  </a:moveTo>
                  <a:lnTo>
                    <a:pt x="5007" y="43"/>
                  </a:lnTo>
                  <a:lnTo>
                    <a:pt x="4997" y="43"/>
                  </a:lnTo>
                  <a:lnTo>
                    <a:pt x="4997" y="0"/>
                  </a:lnTo>
                  <a:lnTo>
                    <a:pt x="5007" y="0"/>
                  </a:lnTo>
                  <a:close/>
                  <a:moveTo>
                    <a:pt x="5122" y="0"/>
                  </a:moveTo>
                  <a:lnTo>
                    <a:pt x="5122" y="43"/>
                  </a:lnTo>
                  <a:lnTo>
                    <a:pt x="5112" y="43"/>
                  </a:lnTo>
                  <a:lnTo>
                    <a:pt x="5112" y="0"/>
                  </a:lnTo>
                  <a:lnTo>
                    <a:pt x="5122" y="0"/>
                  </a:lnTo>
                  <a:close/>
                  <a:moveTo>
                    <a:pt x="5237" y="0"/>
                  </a:moveTo>
                  <a:lnTo>
                    <a:pt x="5237" y="43"/>
                  </a:lnTo>
                  <a:lnTo>
                    <a:pt x="5227" y="43"/>
                  </a:lnTo>
                  <a:lnTo>
                    <a:pt x="5227" y="0"/>
                  </a:lnTo>
                  <a:lnTo>
                    <a:pt x="5237" y="0"/>
                  </a:lnTo>
                  <a:close/>
                  <a:moveTo>
                    <a:pt x="5357" y="0"/>
                  </a:moveTo>
                  <a:lnTo>
                    <a:pt x="5357" y="43"/>
                  </a:lnTo>
                  <a:lnTo>
                    <a:pt x="5347" y="43"/>
                  </a:lnTo>
                  <a:lnTo>
                    <a:pt x="5347" y="0"/>
                  </a:lnTo>
                  <a:lnTo>
                    <a:pt x="5357" y="0"/>
                  </a:lnTo>
                  <a:close/>
                </a:path>
              </a:pathLst>
            </a:custGeom>
            <a:solidFill>
              <a:srgbClr val="000000"/>
            </a:solidFill>
            <a:ln w="5"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sz="2000" dirty="0">
                <a:latin typeface="Calibri" pitchFamily="34" charset="0"/>
                <a:cs typeface="Calibri" pitchFamily="34" charset="0"/>
              </a:endParaRPr>
            </a:p>
          </p:txBody>
        </p:sp>
      </p:grpSp>
      <p:grpSp>
        <p:nvGrpSpPr>
          <p:cNvPr id="5" name="Group 5"/>
          <p:cNvGrpSpPr>
            <a:grpSpLocks noChangeAspect="1"/>
          </p:cNvGrpSpPr>
          <p:nvPr/>
        </p:nvGrpSpPr>
        <p:grpSpPr bwMode="auto">
          <a:xfrm>
            <a:off x="1186325" y="1578385"/>
            <a:ext cx="7649873" cy="4562823"/>
            <a:chOff x="592" y="1012"/>
            <a:chExt cx="4980" cy="2742"/>
          </a:xfrm>
        </p:grpSpPr>
        <p:sp>
          <p:nvSpPr>
            <p:cNvPr id="47" name="Freeform 9"/>
            <p:cNvSpPr>
              <a:spLocks noEditPoints="1"/>
            </p:cNvSpPr>
            <p:nvPr/>
          </p:nvSpPr>
          <p:spPr bwMode="auto">
            <a:xfrm>
              <a:off x="869" y="1162"/>
              <a:ext cx="31" cy="2479"/>
            </a:xfrm>
            <a:custGeom>
              <a:avLst/>
              <a:gdLst/>
              <a:ahLst/>
              <a:cxnLst>
                <a:cxn ang="0">
                  <a:pos x="0" y="2475"/>
                </a:cxn>
                <a:cxn ang="0">
                  <a:pos x="31" y="2475"/>
                </a:cxn>
                <a:cxn ang="0">
                  <a:pos x="31" y="2479"/>
                </a:cxn>
                <a:cxn ang="0">
                  <a:pos x="0" y="2479"/>
                </a:cxn>
                <a:cxn ang="0">
                  <a:pos x="0" y="2475"/>
                </a:cxn>
                <a:cxn ang="0">
                  <a:pos x="0" y="2168"/>
                </a:cxn>
                <a:cxn ang="0">
                  <a:pos x="31" y="2168"/>
                </a:cxn>
                <a:cxn ang="0">
                  <a:pos x="31" y="2172"/>
                </a:cxn>
                <a:cxn ang="0">
                  <a:pos x="0" y="2172"/>
                </a:cxn>
                <a:cxn ang="0">
                  <a:pos x="0" y="2168"/>
                </a:cxn>
                <a:cxn ang="0">
                  <a:pos x="0" y="1857"/>
                </a:cxn>
                <a:cxn ang="0">
                  <a:pos x="31" y="1857"/>
                </a:cxn>
                <a:cxn ang="0">
                  <a:pos x="31" y="1861"/>
                </a:cxn>
                <a:cxn ang="0">
                  <a:pos x="0" y="1861"/>
                </a:cxn>
                <a:cxn ang="0">
                  <a:pos x="0" y="1857"/>
                </a:cxn>
                <a:cxn ang="0">
                  <a:pos x="0" y="1549"/>
                </a:cxn>
                <a:cxn ang="0">
                  <a:pos x="31" y="1549"/>
                </a:cxn>
                <a:cxn ang="0">
                  <a:pos x="31" y="1553"/>
                </a:cxn>
                <a:cxn ang="0">
                  <a:pos x="0" y="1553"/>
                </a:cxn>
                <a:cxn ang="0">
                  <a:pos x="0" y="1549"/>
                </a:cxn>
                <a:cxn ang="0">
                  <a:pos x="0" y="1238"/>
                </a:cxn>
                <a:cxn ang="0">
                  <a:pos x="31" y="1238"/>
                </a:cxn>
                <a:cxn ang="0">
                  <a:pos x="31" y="1242"/>
                </a:cxn>
                <a:cxn ang="0">
                  <a:pos x="0" y="1242"/>
                </a:cxn>
                <a:cxn ang="0">
                  <a:pos x="0" y="1238"/>
                </a:cxn>
                <a:cxn ang="0">
                  <a:pos x="0" y="930"/>
                </a:cxn>
                <a:cxn ang="0">
                  <a:pos x="31" y="930"/>
                </a:cxn>
                <a:cxn ang="0">
                  <a:pos x="31" y="934"/>
                </a:cxn>
                <a:cxn ang="0">
                  <a:pos x="0" y="934"/>
                </a:cxn>
                <a:cxn ang="0">
                  <a:pos x="0" y="930"/>
                </a:cxn>
                <a:cxn ang="0">
                  <a:pos x="0" y="619"/>
                </a:cxn>
                <a:cxn ang="0">
                  <a:pos x="31" y="619"/>
                </a:cxn>
                <a:cxn ang="0">
                  <a:pos x="31" y="623"/>
                </a:cxn>
                <a:cxn ang="0">
                  <a:pos x="0" y="623"/>
                </a:cxn>
                <a:cxn ang="0">
                  <a:pos x="0" y="619"/>
                </a:cxn>
                <a:cxn ang="0">
                  <a:pos x="0" y="312"/>
                </a:cxn>
                <a:cxn ang="0">
                  <a:pos x="31" y="312"/>
                </a:cxn>
                <a:cxn ang="0">
                  <a:pos x="31" y="315"/>
                </a:cxn>
                <a:cxn ang="0">
                  <a:pos x="0" y="315"/>
                </a:cxn>
                <a:cxn ang="0">
                  <a:pos x="0" y="312"/>
                </a:cxn>
                <a:cxn ang="0">
                  <a:pos x="0" y="0"/>
                </a:cxn>
                <a:cxn ang="0">
                  <a:pos x="31" y="0"/>
                </a:cxn>
                <a:cxn ang="0">
                  <a:pos x="31" y="4"/>
                </a:cxn>
                <a:cxn ang="0">
                  <a:pos x="0" y="4"/>
                </a:cxn>
                <a:cxn ang="0">
                  <a:pos x="0" y="0"/>
                </a:cxn>
              </a:cxnLst>
              <a:rect l="0" t="0" r="r" b="b"/>
              <a:pathLst>
                <a:path w="31" h="2479">
                  <a:moveTo>
                    <a:pt x="0" y="2475"/>
                  </a:moveTo>
                  <a:lnTo>
                    <a:pt x="31" y="2475"/>
                  </a:lnTo>
                  <a:lnTo>
                    <a:pt x="31" y="2479"/>
                  </a:lnTo>
                  <a:lnTo>
                    <a:pt x="0" y="2479"/>
                  </a:lnTo>
                  <a:lnTo>
                    <a:pt x="0" y="2475"/>
                  </a:lnTo>
                  <a:close/>
                  <a:moveTo>
                    <a:pt x="0" y="2168"/>
                  </a:moveTo>
                  <a:lnTo>
                    <a:pt x="31" y="2168"/>
                  </a:lnTo>
                  <a:lnTo>
                    <a:pt x="31" y="2172"/>
                  </a:lnTo>
                  <a:lnTo>
                    <a:pt x="0" y="2172"/>
                  </a:lnTo>
                  <a:lnTo>
                    <a:pt x="0" y="2168"/>
                  </a:lnTo>
                  <a:close/>
                  <a:moveTo>
                    <a:pt x="0" y="1857"/>
                  </a:moveTo>
                  <a:lnTo>
                    <a:pt x="31" y="1857"/>
                  </a:lnTo>
                  <a:lnTo>
                    <a:pt x="31" y="1861"/>
                  </a:lnTo>
                  <a:lnTo>
                    <a:pt x="0" y="1861"/>
                  </a:lnTo>
                  <a:lnTo>
                    <a:pt x="0" y="1857"/>
                  </a:lnTo>
                  <a:close/>
                  <a:moveTo>
                    <a:pt x="0" y="1549"/>
                  </a:moveTo>
                  <a:lnTo>
                    <a:pt x="31" y="1549"/>
                  </a:lnTo>
                  <a:lnTo>
                    <a:pt x="31" y="1553"/>
                  </a:lnTo>
                  <a:lnTo>
                    <a:pt x="0" y="1553"/>
                  </a:lnTo>
                  <a:lnTo>
                    <a:pt x="0" y="1549"/>
                  </a:lnTo>
                  <a:close/>
                  <a:moveTo>
                    <a:pt x="0" y="1238"/>
                  </a:moveTo>
                  <a:lnTo>
                    <a:pt x="31" y="1238"/>
                  </a:lnTo>
                  <a:lnTo>
                    <a:pt x="31" y="1242"/>
                  </a:lnTo>
                  <a:lnTo>
                    <a:pt x="0" y="1242"/>
                  </a:lnTo>
                  <a:lnTo>
                    <a:pt x="0" y="1238"/>
                  </a:lnTo>
                  <a:close/>
                  <a:moveTo>
                    <a:pt x="0" y="930"/>
                  </a:moveTo>
                  <a:lnTo>
                    <a:pt x="31" y="930"/>
                  </a:lnTo>
                  <a:lnTo>
                    <a:pt x="31" y="934"/>
                  </a:lnTo>
                  <a:lnTo>
                    <a:pt x="0" y="934"/>
                  </a:lnTo>
                  <a:lnTo>
                    <a:pt x="0" y="930"/>
                  </a:lnTo>
                  <a:close/>
                  <a:moveTo>
                    <a:pt x="0" y="619"/>
                  </a:moveTo>
                  <a:lnTo>
                    <a:pt x="31" y="619"/>
                  </a:lnTo>
                  <a:lnTo>
                    <a:pt x="31" y="623"/>
                  </a:lnTo>
                  <a:lnTo>
                    <a:pt x="0" y="623"/>
                  </a:lnTo>
                  <a:lnTo>
                    <a:pt x="0" y="619"/>
                  </a:lnTo>
                  <a:close/>
                  <a:moveTo>
                    <a:pt x="0" y="312"/>
                  </a:moveTo>
                  <a:lnTo>
                    <a:pt x="31" y="312"/>
                  </a:lnTo>
                  <a:lnTo>
                    <a:pt x="31" y="315"/>
                  </a:lnTo>
                  <a:lnTo>
                    <a:pt x="0" y="315"/>
                  </a:lnTo>
                  <a:lnTo>
                    <a:pt x="0" y="312"/>
                  </a:lnTo>
                  <a:close/>
                  <a:moveTo>
                    <a:pt x="0" y="0"/>
                  </a:moveTo>
                  <a:lnTo>
                    <a:pt x="31" y="0"/>
                  </a:lnTo>
                  <a:lnTo>
                    <a:pt x="31" y="4"/>
                  </a:lnTo>
                  <a:lnTo>
                    <a:pt x="0" y="4"/>
                  </a:lnTo>
                  <a:lnTo>
                    <a:pt x="0" y="0"/>
                  </a:lnTo>
                  <a:close/>
                </a:path>
              </a:pathLst>
            </a:custGeom>
            <a:solidFill>
              <a:srgbClr val="868686"/>
            </a:solidFill>
            <a:ln w="4" cap="flat">
              <a:solidFill>
                <a:srgbClr val="868686"/>
              </a:solidFill>
              <a:prstDash val="solid"/>
              <a:bevel/>
              <a:headEnd/>
              <a:tailEnd/>
            </a:ln>
          </p:spPr>
          <p:txBody>
            <a:bodyPr vert="horz" wrap="square" lIns="91440" tIns="45720" rIns="91440" bIns="45720" numCol="1" anchor="t" anchorCtr="0" compatLnSpc="1">
              <a:prstTxWarp prst="textNoShape">
                <a:avLst/>
              </a:prstTxWarp>
            </a:bodyPr>
            <a:lstStyle/>
            <a:p>
              <a:endParaRPr lang="en-US" sz="2000" dirty="0">
                <a:latin typeface="Calibri" pitchFamily="34" charset="0"/>
                <a:cs typeface="Calibri" pitchFamily="34" charset="0"/>
              </a:endParaRPr>
            </a:p>
          </p:txBody>
        </p:sp>
        <p:sp>
          <p:nvSpPr>
            <p:cNvPr id="48" name="Freeform 12"/>
            <p:cNvSpPr>
              <a:spLocks/>
            </p:cNvSpPr>
            <p:nvPr/>
          </p:nvSpPr>
          <p:spPr bwMode="auto">
            <a:xfrm>
              <a:off x="941" y="1012"/>
              <a:ext cx="4270" cy="2567"/>
            </a:xfrm>
            <a:custGeom>
              <a:avLst/>
              <a:gdLst/>
              <a:ahLst/>
              <a:cxnLst>
                <a:cxn ang="0">
                  <a:pos x="783" y="9956"/>
                </a:cxn>
                <a:cxn ang="0">
                  <a:pos x="1546" y="9193"/>
                </a:cxn>
                <a:cxn ang="0">
                  <a:pos x="2698" y="7816"/>
                </a:cxn>
                <a:cxn ang="0">
                  <a:pos x="3083" y="7687"/>
                </a:cxn>
                <a:cxn ang="0">
                  <a:pos x="3844" y="5811"/>
                </a:cxn>
                <a:cxn ang="0">
                  <a:pos x="4625" y="5411"/>
                </a:cxn>
                <a:cxn ang="0">
                  <a:pos x="5385" y="4809"/>
                </a:cxn>
                <a:cxn ang="0">
                  <a:pos x="6156" y="3974"/>
                </a:cxn>
                <a:cxn ang="0">
                  <a:pos x="6920" y="3002"/>
                </a:cxn>
                <a:cxn ang="0">
                  <a:pos x="7685" y="1280"/>
                </a:cxn>
                <a:cxn ang="0">
                  <a:pos x="8069" y="911"/>
                </a:cxn>
                <a:cxn ang="0">
                  <a:pos x="8485" y="3"/>
                </a:cxn>
                <a:cxn ang="0">
                  <a:pos x="9258" y="469"/>
                </a:cxn>
                <a:cxn ang="0">
                  <a:pos x="10019" y="914"/>
                </a:cxn>
                <a:cxn ang="0">
                  <a:pos x="11172" y="1362"/>
                </a:cxn>
                <a:cxn ang="0">
                  <a:pos x="11933" y="1441"/>
                </a:cxn>
                <a:cxn ang="0">
                  <a:pos x="12711" y="1699"/>
                </a:cxn>
                <a:cxn ang="0">
                  <a:pos x="13091" y="1666"/>
                </a:cxn>
                <a:cxn ang="0">
                  <a:pos x="13864" y="2020"/>
                </a:cxn>
                <a:cxn ang="0">
                  <a:pos x="14633" y="2485"/>
                </a:cxn>
                <a:cxn ang="0">
                  <a:pos x="15405" y="3176"/>
                </a:cxn>
                <a:cxn ang="0">
                  <a:pos x="16171" y="4006"/>
                </a:cxn>
                <a:cxn ang="0">
                  <a:pos x="16539" y="4208"/>
                </a:cxn>
                <a:cxn ang="0">
                  <a:pos x="17331" y="4249"/>
                </a:cxn>
                <a:cxn ang="0">
                  <a:pos x="16539" y="4256"/>
                </a:cxn>
                <a:cxn ang="0">
                  <a:pos x="16140" y="4043"/>
                </a:cxn>
                <a:cxn ang="0">
                  <a:pos x="15370" y="3209"/>
                </a:cxn>
                <a:cxn ang="0">
                  <a:pos x="14606" y="2524"/>
                </a:cxn>
                <a:cxn ang="0">
                  <a:pos x="13839" y="2061"/>
                </a:cxn>
                <a:cxn ang="0">
                  <a:pos x="13076" y="1711"/>
                </a:cxn>
                <a:cxn ang="0">
                  <a:pos x="12688" y="1742"/>
                </a:cxn>
                <a:cxn ang="0">
                  <a:pos x="11929" y="1488"/>
                </a:cxn>
                <a:cxn ang="0">
                  <a:pos x="11155" y="1407"/>
                </a:cxn>
                <a:cxn ang="0">
                  <a:pos x="10004" y="959"/>
                </a:cxn>
                <a:cxn ang="0">
                  <a:pos x="9229" y="508"/>
                </a:cxn>
                <a:cxn ang="0">
                  <a:pos x="8465" y="46"/>
                </a:cxn>
                <a:cxn ang="0">
                  <a:pos x="8108" y="938"/>
                </a:cxn>
                <a:cxn ang="0">
                  <a:pos x="7345" y="2275"/>
                </a:cxn>
                <a:cxn ang="0">
                  <a:pos x="6574" y="3527"/>
                </a:cxn>
                <a:cxn ang="0">
                  <a:pos x="5803" y="4347"/>
                </a:cxn>
                <a:cxn ang="0">
                  <a:pos x="5038" y="5288"/>
                </a:cxn>
                <a:cxn ang="0">
                  <a:pos x="4262" y="5646"/>
                </a:cxn>
                <a:cxn ang="0">
                  <a:pos x="3507" y="7358"/>
                </a:cxn>
                <a:cxn ang="0">
                  <a:pos x="3107" y="7727"/>
                </a:cxn>
                <a:cxn ang="0">
                  <a:pos x="2350" y="8247"/>
                </a:cxn>
                <a:cxn ang="0">
                  <a:pos x="1195" y="9659"/>
                </a:cxn>
                <a:cxn ang="0">
                  <a:pos x="421" y="10238"/>
                </a:cxn>
                <a:cxn ang="0">
                  <a:pos x="17" y="10371"/>
                </a:cxn>
              </a:cxnLst>
              <a:rect l="0" t="0" r="r" b="b"/>
              <a:pathLst>
                <a:path w="17332" h="10420">
                  <a:moveTo>
                    <a:pt x="17" y="10371"/>
                  </a:moveTo>
                  <a:lnTo>
                    <a:pt x="401" y="10195"/>
                  </a:lnTo>
                  <a:lnTo>
                    <a:pt x="783" y="9956"/>
                  </a:lnTo>
                  <a:lnTo>
                    <a:pt x="780" y="9958"/>
                  </a:lnTo>
                  <a:lnTo>
                    <a:pt x="1164" y="9622"/>
                  </a:lnTo>
                  <a:lnTo>
                    <a:pt x="1546" y="9193"/>
                  </a:lnTo>
                  <a:lnTo>
                    <a:pt x="1928" y="8698"/>
                  </a:lnTo>
                  <a:lnTo>
                    <a:pt x="2313" y="8217"/>
                  </a:lnTo>
                  <a:lnTo>
                    <a:pt x="2698" y="7816"/>
                  </a:lnTo>
                  <a:cubicBezTo>
                    <a:pt x="2701" y="7813"/>
                    <a:pt x="2704" y="7811"/>
                    <a:pt x="2708" y="7810"/>
                  </a:cubicBezTo>
                  <a:lnTo>
                    <a:pt x="3092" y="7682"/>
                  </a:lnTo>
                  <a:lnTo>
                    <a:pt x="3083" y="7687"/>
                  </a:lnTo>
                  <a:lnTo>
                    <a:pt x="3467" y="7335"/>
                  </a:lnTo>
                  <a:lnTo>
                    <a:pt x="3460" y="7347"/>
                  </a:lnTo>
                  <a:lnTo>
                    <a:pt x="3844" y="5811"/>
                  </a:lnTo>
                  <a:cubicBezTo>
                    <a:pt x="3846" y="5804"/>
                    <a:pt x="3850" y="5798"/>
                    <a:pt x="3857" y="5795"/>
                  </a:cubicBezTo>
                  <a:lnTo>
                    <a:pt x="4241" y="5603"/>
                  </a:lnTo>
                  <a:lnTo>
                    <a:pt x="4625" y="5411"/>
                  </a:lnTo>
                  <a:lnTo>
                    <a:pt x="5010" y="5250"/>
                  </a:lnTo>
                  <a:lnTo>
                    <a:pt x="5001" y="5257"/>
                  </a:lnTo>
                  <a:lnTo>
                    <a:pt x="5385" y="4809"/>
                  </a:lnTo>
                  <a:lnTo>
                    <a:pt x="5768" y="4314"/>
                  </a:lnTo>
                  <a:cubicBezTo>
                    <a:pt x="5769" y="4313"/>
                    <a:pt x="5771" y="4311"/>
                    <a:pt x="5772" y="4310"/>
                  </a:cubicBezTo>
                  <a:lnTo>
                    <a:pt x="6156" y="3974"/>
                  </a:lnTo>
                  <a:lnTo>
                    <a:pt x="6153" y="3977"/>
                  </a:lnTo>
                  <a:lnTo>
                    <a:pt x="6537" y="3497"/>
                  </a:lnTo>
                  <a:lnTo>
                    <a:pt x="6920" y="3002"/>
                  </a:lnTo>
                  <a:lnTo>
                    <a:pt x="6918" y="3006"/>
                  </a:lnTo>
                  <a:lnTo>
                    <a:pt x="7302" y="2254"/>
                  </a:lnTo>
                  <a:lnTo>
                    <a:pt x="7685" y="1280"/>
                  </a:lnTo>
                  <a:cubicBezTo>
                    <a:pt x="7686" y="1276"/>
                    <a:pt x="7688" y="1274"/>
                    <a:pt x="7691" y="1271"/>
                  </a:cubicBezTo>
                  <a:lnTo>
                    <a:pt x="8075" y="903"/>
                  </a:lnTo>
                  <a:lnTo>
                    <a:pt x="8069" y="911"/>
                  </a:lnTo>
                  <a:lnTo>
                    <a:pt x="8453" y="15"/>
                  </a:lnTo>
                  <a:cubicBezTo>
                    <a:pt x="8456" y="9"/>
                    <a:pt x="8461" y="4"/>
                    <a:pt x="8467" y="2"/>
                  </a:cubicBezTo>
                  <a:cubicBezTo>
                    <a:pt x="8473" y="0"/>
                    <a:pt x="8480" y="0"/>
                    <a:pt x="8485" y="3"/>
                  </a:cubicBezTo>
                  <a:lnTo>
                    <a:pt x="8869" y="179"/>
                  </a:lnTo>
                  <a:cubicBezTo>
                    <a:pt x="8871" y="179"/>
                    <a:pt x="8872" y="180"/>
                    <a:pt x="8874" y="181"/>
                  </a:cubicBezTo>
                  <a:lnTo>
                    <a:pt x="9258" y="469"/>
                  </a:lnTo>
                  <a:lnTo>
                    <a:pt x="9643" y="790"/>
                  </a:lnTo>
                  <a:lnTo>
                    <a:pt x="9635" y="786"/>
                  </a:lnTo>
                  <a:lnTo>
                    <a:pt x="10019" y="914"/>
                  </a:lnTo>
                  <a:lnTo>
                    <a:pt x="10404" y="1058"/>
                  </a:lnTo>
                  <a:lnTo>
                    <a:pt x="10789" y="1218"/>
                  </a:lnTo>
                  <a:lnTo>
                    <a:pt x="11172" y="1362"/>
                  </a:lnTo>
                  <a:lnTo>
                    <a:pt x="11166" y="1361"/>
                  </a:lnTo>
                  <a:lnTo>
                    <a:pt x="11550" y="1409"/>
                  </a:lnTo>
                  <a:lnTo>
                    <a:pt x="11933" y="1441"/>
                  </a:lnTo>
                  <a:lnTo>
                    <a:pt x="12318" y="1489"/>
                  </a:lnTo>
                  <a:cubicBezTo>
                    <a:pt x="12321" y="1489"/>
                    <a:pt x="12324" y="1490"/>
                    <a:pt x="12327" y="1491"/>
                  </a:cubicBezTo>
                  <a:lnTo>
                    <a:pt x="12711" y="1699"/>
                  </a:lnTo>
                  <a:lnTo>
                    <a:pt x="12697" y="1697"/>
                  </a:lnTo>
                  <a:lnTo>
                    <a:pt x="13081" y="1665"/>
                  </a:lnTo>
                  <a:cubicBezTo>
                    <a:pt x="13085" y="1664"/>
                    <a:pt x="13088" y="1665"/>
                    <a:pt x="13091" y="1666"/>
                  </a:cubicBezTo>
                  <a:lnTo>
                    <a:pt x="13475" y="1794"/>
                  </a:lnTo>
                  <a:cubicBezTo>
                    <a:pt x="13477" y="1794"/>
                    <a:pt x="13478" y="1795"/>
                    <a:pt x="13480" y="1796"/>
                  </a:cubicBezTo>
                  <a:lnTo>
                    <a:pt x="13864" y="2020"/>
                  </a:lnTo>
                  <a:lnTo>
                    <a:pt x="14246" y="2211"/>
                  </a:lnTo>
                  <a:cubicBezTo>
                    <a:pt x="14247" y="2212"/>
                    <a:pt x="14248" y="2212"/>
                    <a:pt x="14249" y="2213"/>
                  </a:cubicBezTo>
                  <a:lnTo>
                    <a:pt x="14633" y="2485"/>
                  </a:lnTo>
                  <a:lnTo>
                    <a:pt x="15018" y="2773"/>
                  </a:lnTo>
                  <a:cubicBezTo>
                    <a:pt x="15019" y="2774"/>
                    <a:pt x="15020" y="2775"/>
                    <a:pt x="15021" y="2776"/>
                  </a:cubicBezTo>
                  <a:lnTo>
                    <a:pt x="15405" y="3176"/>
                  </a:lnTo>
                  <a:lnTo>
                    <a:pt x="15790" y="3674"/>
                  </a:lnTo>
                  <a:lnTo>
                    <a:pt x="15787" y="3670"/>
                  </a:lnTo>
                  <a:lnTo>
                    <a:pt x="16171" y="4006"/>
                  </a:lnTo>
                  <a:lnTo>
                    <a:pt x="16167" y="4003"/>
                  </a:lnTo>
                  <a:lnTo>
                    <a:pt x="16551" y="4211"/>
                  </a:lnTo>
                  <a:lnTo>
                    <a:pt x="16539" y="4208"/>
                  </a:lnTo>
                  <a:lnTo>
                    <a:pt x="16923" y="4208"/>
                  </a:lnTo>
                  <a:lnTo>
                    <a:pt x="17308" y="4224"/>
                  </a:lnTo>
                  <a:cubicBezTo>
                    <a:pt x="17322" y="4225"/>
                    <a:pt x="17332" y="4236"/>
                    <a:pt x="17331" y="4249"/>
                  </a:cubicBezTo>
                  <a:cubicBezTo>
                    <a:pt x="17331" y="4263"/>
                    <a:pt x="17320" y="4273"/>
                    <a:pt x="17306" y="4272"/>
                  </a:cubicBezTo>
                  <a:lnTo>
                    <a:pt x="16923" y="4256"/>
                  </a:lnTo>
                  <a:lnTo>
                    <a:pt x="16539" y="4256"/>
                  </a:lnTo>
                  <a:cubicBezTo>
                    <a:pt x="16535" y="4256"/>
                    <a:pt x="16532" y="4255"/>
                    <a:pt x="16528" y="4254"/>
                  </a:cubicBezTo>
                  <a:lnTo>
                    <a:pt x="16144" y="4046"/>
                  </a:lnTo>
                  <a:cubicBezTo>
                    <a:pt x="16142" y="4045"/>
                    <a:pt x="16141" y="4044"/>
                    <a:pt x="16140" y="4043"/>
                  </a:cubicBezTo>
                  <a:lnTo>
                    <a:pt x="15756" y="3707"/>
                  </a:lnTo>
                  <a:cubicBezTo>
                    <a:pt x="15755" y="3706"/>
                    <a:pt x="15753" y="3704"/>
                    <a:pt x="15752" y="3703"/>
                  </a:cubicBezTo>
                  <a:lnTo>
                    <a:pt x="15370" y="3209"/>
                  </a:lnTo>
                  <a:lnTo>
                    <a:pt x="14986" y="2809"/>
                  </a:lnTo>
                  <a:lnTo>
                    <a:pt x="14989" y="2812"/>
                  </a:lnTo>
                  <a:lnTo>
                    <a:pt x="14606" y="2524"/>
                  </a:lnTo>
                  <a:lnTo>
                    <a:pt x="14222" y="2252"/>
                  </a:lnTo>
                  <a:lnTo>
                    <a:pt x="14225" y="2254"/>
                  </a:lnTo>
                  <a:lnTo>
                    <a:pt x="13839" y="2061"/>
                  </a:lnTo>
                  <a:lnTo>
                    <a:pt x="13455" y="1837"/>
                  </a:lnTo>
                  <a:lnTo>
                    <a:pt x="13460" y="1839"/>
                  </a:lnTo>
                  <a:lnTo>
                    <a:pt x="13076" y="1711"/>
                  </a:lnTo>
                  <a:lnTo>
                    <a:pt x="13085" y="1712"/>
                  </a:lnTo>
                  <a:lnTo>
                    <a:pt x="12701" y="1744"/>
                  </a:lnTo>
                  <a:cubicBezTo>
                    <a:pt x="12697" y="1745"/>
                    <a:pt x="12692" y="1744"/>
                    <a:pt x="12688" y="1742"/>
                  </a:cubicBezTo>
                  <a:lnTo>
                    <a:pt x="12304" y="1534"/>
                  </a:lnTo>
                  <a:lnTo>
                    <a:pt x="12312" y="1536"/>
                  </a:lnTo>
                  <a:lnTo>
                    <a:pt x="11929" y="1488"/>
                  </a:lnTo>
                  <a:lnTo>
                    <a:pt x="11544" y="1456"/>
                  </a:lnTo>
                  <a:lnTo>
                    <a:pt x="11160" y="1408"/>
                  </a:lnTo>
                  <a:cubicBezTo>
                    <a:pt x="11159" y="1408"/>
                    <a:pt x="11157" y="1408"/>
                    <a:pt x="11155" y="1407"/>
                  </a:cubicBezTo>
                  <a:lnTo>
                    <a:pt x="10770" y="1263"/>
                  </a:lnTo>
                  <a:lnTo>
                    <a:pt x="10387" y="1103"/>
                  </a:lnTo>
                  <a:lnTo>
                    <a:pt x="10004" y="959"/>
                  </a:lnTo>
                  <a:lnTo>
                    <a:pt x="9620" y="831"/>
                  </a:lnTo>
                  <a:cubicBezTo>
                    <a:pt x="9617" y="830"/>
                    <a:pt x="9614" y="829"/>
                    <a:pt x="9612" y="827"/>
                  </a:cubicBezTo>
                  <a:lnTo>
                    <a:pt x="9229" y="508"/>
                  </a:lnTo>
                  <a:lnTo>
                    <a:pt x="8845" y="220"/>
                  </a:lnTo>
                  <a:lnTo>
                    <a:pt x="8849" y="222"/>
                  </a:lnTo>
                  <a:lnTo>
                    <a:pt x="8465" y="46"/>
                  </a:lnTo>
                  <a:lnTo>
                    <a:pt x="8498" y="34"/>
                  </a:lnTo>
                  <a:lnTo>
                    <a:pt x="8114" y="930"/>
                  </a:lnTo>
                  <a:cubicBezTo>
                    <a:pt x="8112" y="933"/>
                    <a:pt x="8110" y="936"/>
                    <a:pt x="8108" y="938"/>
                  </a:cubicBezTo>
                  <a:lnTo>
                    <a:pt x="7724" y="1306"/>
                  </a:lnTo>
                  <a:lnTo>
                    <a:pt x="7730" y="1297"/>
                  </a:lnTo>
                  <a:lnTo>
                    <a:pt x="7345" y="2275"/>
                  </a:lnTo>
                  <a:lnTo>
                    <a:pt x="6961" y="3027"/>
                  </a:lnTo>
                  <a:cubicBezTo>
                    <a:pt x="6960" y="3029"/>
                    <a:pt x="6959" y="3030"/>
                    <a:pt x="6958" y="3031"/>
                  </a:cubicBezTo>
                  <a:lnTo>
                    <a:pt x="6574" y="3527"/>
                  </a:lnTo>
                  <a:lnTo>
                    <a:pt x="6190" y="4007"/>
                  </a:lnTo>
                  <a:cubicBezTo>
                    <a:pt x="6189" y="4009"/>
                    <a:pt x="6188" y="4010"/>
                    <a:pt x="6187" y="4011"/>
                  </a:cubicBezTo>
                  <a:lnTo>
                    <a:pt x="5803" y="4347"/>
                  </a:lnTo>
                  <a:lnTo>
                    <a:pt x="5806" y="4343"/>
                  </a:lnTo>
                  <a:lnTo>
                    <a:pt x="5422" y="4840"/>
                  </a:lnTo>
                  <a:lnTo>
                    <a:pt x="5038" y="5288"/>
                  </a:lnTo>
                  <a:cubicBezTo>
                    <a:pt x="5035" y="5291"/>
                    <a:pt x="5032" y="5293"/>
                    <a:pt x="5029" y="5295"/>
                  </a:cubicBezTo>
                  <a:lnTo>
                    <a:pt x="4646" y="5454"/>
                  </a:lnTo>
                  <a:lnTo>
                    <a:pt x="4262" y="5646"/>
                  </a:lnTo>
                  <a:lnTo>
                    <a:pt x="3878" y="5838"/>
                  </a:lnTo>
                  <a:lnTo>
                    <a:pt x="3891" y="5822"/>
                  </a:lnTo>
                  <a:lnTo>
                    <a:pt x="3507" y="7358"/>
                  </a:lnTo>
                  <a:cubicBezTo>
                    <a:pt x="3506" y="7363"/>
                    <a:pt x="3503" y="7367"/>
                    <a:pt x="3500" y="7370"/>
                  </a:cubicBezTo>
                  <a:lnTo>
                    <a:pt x="3116" y="7722"/>
                  </a:lnTo>
                  <a:cubicBezTo>
                    <a:pt x="3113" y="7724"/>
                    <a:pt x="3110" y="7726"/>
                    <a:pt x="3107" y="7727"/>
                  </a:cubicBezTo>
                  <a:lnTo>
                    <a:pt x="2723" y="7855"/>
                  </a:lnTo>
                  <a:lnTo>
                    <a:pt x="2733" y="7849"/>
                  </a:lnTo>
                  <a:lnTo>
                    <a:pt x="2350" y="8247"/>
                  </a:lnTo>
                  <a:lnTo>
                    <a:pt x="1966" y="8727"/>
                  </a:lnTo>
                  <a:lnTo>
                    <a:pt x="1581" y="9224"/>
                  </a:lnTo>
                  <a:lnTo>
                    <a:pt x="1195" y="9659"/>
                  </a:lnTo>
                  <a:lnTo>
                    <a:pt x="811" y="9995"/>
                  </a:lnTo>
                  <a:cubicBezTo>
                    <a:pt x="810" y="9995"/>
                    <a:pt x="809" y="9996"/>
                    <a:pt x="808" y="9997"/>
                  </a:cubicBezTo>
                  <a:lnTo>
                    <a:pt x="421" y="10238"/>
                  </a:lnTo>
                  <a:lnTo>
                    <a:pt x="37" y="10414"/>
                  </a:lnTo>
                  <a:cubicBezTo>
                    <a:pt x="25" y="10420"/>
                    <a:pt x="11" y="10415"/>
                    <a:pt x="6" y="10402"/>
                  </a:cubicBezTo>
                  <a:cubicBezTo>
                    <a:pt x="0" y="10390"/>
                    <a:pt x="5" y="10376"/>
                    <a:pt x="17" y="10371"/>
                  </a:cubicBezTo>
                  <a:close/>
                </a:path>
              </a:pathLst>
            </a:custGeom>
            <a:solidFill>
              <a:srgbClr val="C00000"/>
            </a:solidFill>
            <a:ln w="25400" cap="flat">
              <a:solidFill>
                <a:srgbClr val="C00000"/>
              </a:solidFill>
              <a:prstDash val="solid"/>
              <a:bevel/>
              <a:headEnd/>
              <a:tailEnd/>
            </a:ln>
          </p:spPr>
          <p:txBody>
            <a:bodyPr vert="horz" wrap="square" lIns="91440" tIns="45720" rIns="91440" bIns="45720" numCol="1" anchor="t" anchorCtr="0" compatLnSpc="1">
              <a:prstTxWarp prst="textNoShape">
                <a:avLst/>
              </a:prstTxWarp>
            </a:bodyPr>
            <a:lstStyle/>
            <a:p>
              <a:endParaRPr lang="en-US" sz="2000" dirty="0">
                <a:latin typeface="Calibri" pitchFamily="34" charset="0"/>
                <a:cs typeface="Calibri" pitchFamily="34" charset="0"/>
              </a:endParaRPr>
            </a:p>
          </p:txBody>
        </p:sp>
        <p:sp>
          <p:nvSpPr>
            <p:cNvPr id="49" name="Freeform 13"/>
            <p:cNvSpPr>
              <a:spLocks/>
            </p:cNvSpPr>
            <p:nvPr/>
          </p:nvSpPr>
          <p:spPr bwMode="auto">
            <a:xfrm>
              <a:off x="1887" y="2617"/>
              <a:ext cx="3324" cy="741"/>
            </a:xfrm>
            <a:custGeom>
              <a:avLst/>
              <a:gdLst/>
              <a:ahLst/>
              <a:cxnLst>
                <a:cxn ang="0">
                  <a:pos x="395" y="2630"/>
                </a:cxn>
                <a:cxn ang="0">
                  <a:pos x="800" y="2721"/>
                </a:cxn>
                <a:cxn ang="0">
                  <a:pos x="1161" y="2297"/>
                </a:cxn>
                <a:cxn ang="0">
                  <a:pos x="1565" y="2337"/>
                </a:cxn>
                <a:cxn ang="0">
                  <a:pos x="1924" y="1264"/>
                </a:cxn>
                <a:cxn ang="0">
                  <a:pos x="2316" y="950"/>
                </a:cxn>
                <a:cxn ang="0">
                  <a:pos x="2352" y="958"/>
                </a:cxn>
                <a:cxn ang="0">
                  <a:pos x="2691" y="1763"/>
                </a:cxn>
                <a:cxn ang="0">
                  <a:pos x="3098" y="0"/>
                </a:cxn>
                <a:cxn ang="0">
                  <a:pos x="3506" y="1715"/>
                </a:cxn>
                <a:cxn ang="0">
                  <a:pos x="3850" y="1351"/>
                </a:cxn>
                <a:cxn ang="0">
                  <a:pos x="4252" y="929"/>
                </a:cxn>
                <a:cxn ang="0">
                  <a:pos x="4654" y="1466"/>
                </a:cxn>
                <a:cxn ang="0">
                  <a:pos x="5033" y="1766"/>
                </a:cxn>
                <a:cxn ang="0">
                  <a:pos x="5402" y="1760"/>
                </a:cxn>
                <a:cxn ang="0">
                  <a:pos x="6169" y="1744"/>
                </a:cxn>
                <a:cxn ang="0">
                  <a:pos x="6936" y="1681"/>
                </a:cxn>
                <a:cxn ang="0">
                  <a:pos x="7703" y="1585"/>
                </a:cxn>
                <a:cxn ang="0">
                  <a:pos x="8471" y="1489"/>
                </a:cxn>
                <a:cxn ang="0">
                  <a:pos x="9239" y="1377"/>
                </a:cxn>
                <a:cxn ang="0">
                  <a:pos x="10007" y="1265"/>
                </a:cxn>
                <a:cxn ang="0">
                  <a:pos x="10775" y="1153"/>
                </a:cxn>
                <a:cxn ang="0">
                  <a:pos x="11543" y="1025"/>
                </a:cxn>
                <a:cxn ang="0">
                  <a:pos x="12311" y="897"/>
                </a:cxn>
                <a:cxn ang="0">
                  <a:pos x="13079" y="769"/>
                </a:cxn>
                <a:cxn ang="0">
                  <a:pos x="13490" y="725"/>
                </a:cxn>
                <a:cxn ang="0">
                  <a:pos x="13086" y="816"/>
                </a:cxn>
                <a:cxn ang="0">
                  <a:pos x="12318" y="944"/>
                </a:cxn>
                <a:cxn ang="0">
                  <a:pos x="11550" y="1072"/>
                </a:cxn>
                <a:cxn ang="0">
                  <a:pos x="10781" y="1200"/>
                </a:cxn>
                <a:cxn ang="0">
                  <a:pos x="10013" y="1312"/>
                </a:cxn>
                <a:cxn ang="0">
                  <a:pos x="9245" y="1424"/>
                </a:cxn>
                <a:cxn ang="0">
                  <a:pos x="8477" y="1536"/>
                </a:cxn>
                <a:cxn ang="0">
                  <a:pos x="7709" y="1632"/>
                </a:cxn>
                <a:cxn ang="0">
                  <a:pos x="6940" y="1728"/>
                </a:cxn>
                <a:cxn ang="0">
                  <a:pos x="6171" y="1792"/>
                </a:cxn>
                <a:cxn ang="0">
                  <a:pos x="5402" y="1808"/>
                </a:cxn>
                <a:cxn ang="0">
                  <a:pos x="5004" y="1803"/>
                </a:cxn>
                <a:cxn ang="0">
                  <a:pos x="4615" y="1495"/>
                </a:cxn>
                <a:cxn ang="0">
                  <a:pos x="4268" y="969"/>
                </a:cxn>
                <a:cxn ang="0">
                  <a:pos x="3499" y="1738"/>
                </a:cxn>
                <a:cxn ang="0">
                  <a:pos x="3459" y="1726"/>
                </a:cxn>
                <a:cxn ang="0">
                  <a:pos x="3122" y="30"/>
                </a:cxn>
                <a:cxn ang="0">
                  <a:pos x="2717" y="1792"/>
                </a:cxn>
                <a:cxn ang="0">
                  <a:pos x="2309" y="979"/>
                </a:cxn>
                <a:cxn ang="0">
                  <a:pos x="1961" y="1291"/>
                </a:cxn>
                <a:cxn ang="0">
                  <a:pos x="1585" y="2368"/>
                </a:cxn>
                <a:cxn ang="0">
                  <a:pos x="1175" y="2336"/>
                </a:cxn>
                <a:cxn ang="0">
                  <a:pos x="812" y="2760"/>
                </a:cxn>
                <a:cxn ang="0">
                  <a:pos x="405" y="2672"/>
                </a:cxn>
                <a:cxn ang="0">
                  <a:pos x="42" y="3003"/>
                </a:cxn>
                <a:cxn ang="0">
                  <a:pos x="11" y="2966"/>
                </a:cxn>
              </a:cxnLst>
              <a:rect l="0" t="0" r="r" b="b"/>
              <a:pathLst>
                <a:path w="13492" h="3011">
                  <a:moveTo>
                    <a:pt x="11" y="2966"/>
                  </a:moveTo>
                  <a:lnTo>
                    <a:pt x="395" y="2630"/>
                  </a:lnTo>
                  <a:cubicBezTo>
                    <a:pt x="401" y="2625"/>
                    <a:pt x="409" y="2623"/>
                    <a:pt x="416" y="2625"/>
                  </a:cubicBezTo>
                  <a:lnTo>
                    <a:pt x="800" y="2721"/>
                  </a:lnTo>
                  <a:lnTo>
                    <a:pt x="777" y="2729"/>
                  </a:lnTo>
                  <a:lnTo>
                    <a:pt x="1161" y="2297"/>
                  </a:lnTo>
                  <a:cubicBezTo>
                    <a:pt x="1166" y="2291"/>
                    <a:pt x="1174" y="2288"/>
                    <a:pt x="1181" y="2289"/>
                  </a:cubicBezTo>
                  <a:lnTo>
                    <a:pt x="1565" y="2337"/>
                  </a:lnTo>
                  <a:lnTo>
                    <a:pt x="1540" y="2352"/>
                  </a:lnTo>
                  <a:lnTo>
                    <a:pt x="1924" y="1264"/>
                  </a:lnTo>
                  <a:cubicBezTo>
                    <a:pt x="1925" y="1260"/>
                    <a:pt x="1928" y="1256"/>
                    <a:pt x="1932" y="1254"/>
                  </a:cubicBezTo>
                  <a:lnTo>
                    <a:pt x="2316" y="950"/>
                  </a:lnTo>
                  <a:cubicBezTo>
                    <a:pt x="2321" y="945"/>
                    <a:pt x="2329" y="943"/>
                    <a:pt x="2336" y="945"/>
                  </a:cubicBezTo>
                  <a:cubicBezTo>
                    <a:pt x="2343" y="947"/>
                    <a:pt x="2349" y="952"/>
                    <a:pt x="2352" y="958"/>
                  </a:cubicBezTo>
                  <a:lnTo>
                    <a:pt x="2736" y="1758"/>
                  </a:lnTo>
                  <a:lnTo>
                    <a:pt x="2691" y="1763"/>
                  </a:lnTo>
                  <a:lnTo>
                    <a:pt x="3075" y="19"/>
                  </a:lnTo>
                  <a:cubicBezTo>
                    <a:pt x="3077" y="8"/>
                    <a:pt x="3087" y="1"/>
                    <a:pt x="3098" y="0"/>
                  </a:cubicBezTo>
                  <a:cubicBezTo>
                    <a:pt x="3110" y="0"/>
                    <a:pt x="3119" y="8"/>
                    <a:pt x="3122" y="19"/>
                  </a:cubicBezTo>
                  <a:lnTo>
                    <a:pt x="3506" y="1715"/>
                  </a:lnTo>
                  <a:lnTo>
                    <a:pt x="3466" y="1703"/>
                  </a:lnTo>
                  <a:lnTo>
                    <a:pt x="3850" y="1351"/>
                  </a:lnTo>
                  <a:lnTo>
                    <a:pt x="4233" y="936"/>
                  </a:lnTo>
                  <a:cubicBezTo>
                    <a:pt x="4238" y="931"/>
                    <a:pt x="4245" y="928"/>
                    <a:pt x="4252" y="929"/>
                  </a:cubicBezTo>
                  <a:cubicBezTo>
                    <a:pt x="4259" y="929"/>
                    <a:pt x="4266" y="933"/>
                    <a:pt x="4270" y="938"/>
                  </a:cubicBezTo>
                  <a:lnTo>
                    <a:pt x="4654" y="1466"/>
                  </a:lnTo>
                  <a:lnTo>
                    <a:pt x="4649" y="1462"/>
                  </a:lnTo>
                  <a:lnTo>
                    <a:pt x="5033" y="1766"/>
                  </a:lnTo>
                  <a:lnTo>
                    <a:pt x="5018" y="1760"/>
                  </a:lnTo>
                  <a:lnTo>
                    <a:pt x="5402" y="1760"/>
                  </a:lnTo>
                  <a:lnTo>
                    <a:pt x="5786" y="1760"/>
                  </a:lnTo>
                  <a:lnTo>
                    <a:pt x="6169" y="1744"/>
                  </a:lnTo>
                  <a:lnTo>
                    <a:pt x="6552" y="1713"/>
                  </a:lnTo>
                  <a:lnTo>
                    <a:pt x="6936" y="1681"/>
                  </a:lnTo>
                  <a:lnTo>
                    <a:pt x="7319" y="1633"/>
                  </a:lnTo>
                  <a:lnTo>
                    <a:pt x="7703" y="1585"/>
                  </a:lnTo>
                  <a:lnTo>
                    <a:pt x="8087" y="1537"/>
                  </a:lnTo>
                  <a:lnTo>
                    <a:pt x="8471" y="1489"/>
                  </a:lnTo>
                  <a:lnTo>
                    <a:pt x="8855" y="1425"/>
                  </a:lnTo>
                  <a:lnTo>
                    <a:pt x="9239" y="1377"/>
                  </a:lnTo>
                  <a:lnTo>
                    <a:pt x="9623" y="1313"/>
                  </a:lnTo>
                  <a:lnTo>
                    <a:pt x="10007" y="1265"/>
                  </a:lnTo>
                  <a:lnTo>
                    <a:pt x="10391" y="1201"/>
                  </a:lnTo>
                  <a:lnTo>
                    <a:pt x="10775" y="1153"/>
                  </a:lnTo>
                  <a:lnTo>
                    <a:pt x="11159" y="1089"/>
                  </a:lnTo>
                  <a:lnTo>
                    <a:pt x="11543" y="1025"/>
                  </a:lnTo>
                  <a:lnTo>
                    <a:pt x="11927" y="961"/>
                  </a:lnTo>
                  <a:lnTo>
                    <a:pt x="12311" y="897"/>
                  </a:lnTo>
                  <a:lnTo>
                    <a:pt x="12695" y="833"/>
                  </a:lnTo>
                  <a:lnTo>
                    <a:pt x="13079" y="769"/>
                  </a:lnTo>
                  <a:lnTo>
                    <a:pt x="13463" y="705"/>
                  </a:lnTo>
                  <a:cubicBezTo>
                    <a:pt x="13476" y="703"/>
                    <a:pt x="13488" y="711"/>
                    <a:pt x="13490" y="725"/>
                  </a:cubicBezTo>
                  <a:cubicBezTo>
                    <a:pt x="13492" y="738"/>
                    <a:pt x="13483" y="750"/>
                    <a:pt x="13470" y="752"/>
                  </a:cubicBezTo>
                  <a:lnTo>
                    <a:pt x="13086" y="816"/>
                  </a:lnTo>
                  <a:lnTo>
                    <a:pt x="12702" y="880"/>
                  </a:lnTo>
                  <a:lnTo>
                    <a:pt x="12318" y="944"/>
                  </a:lnTo>
                  <a:lnTo>
                    <a:pt x="11934" y="1008"/>
                  </a:lnTo>
                  <a:lnTo>
                    <a:pt x="11550" y="1072"/>
                  </a:lnTo>
                  <a:lnTo>
                    <a:pt x="11166" y="1136"/>
                  </a:lnTo>
                  <a:lnTo>
                    <a:pt x="10781" y="1200"/>
                  </a:lnTo>
                  <a:lnTo>
                    <a:pt x="10398" y="1248"/>
                  </a:lnTo>
                  <a:lnTo>
                    <a:pt x="10013" y="1312"/>
                  </a:lnTo>
                  <a:lnTo>
                    <a:pt x="9630" y="1360"/>
                  </a:lnTo>
                  <a:lnTo>
                    <a:pt x="9245" y="1424"/>
                  </a:lnTo>
                  <a:lnTo>
                    <a:pt x="8862" y="1472"/>
                  </a:lnTo>
                  <a:lnTo>
                    <a:pt x="8477" y="1536"/>
                  </a:lnTo>
                  <a:lnTo>
                    <a:pt x="8093" y="1584"/>
                  </a:lnTo>
                  <a:lnTo>
                    <a:pt x="7709" y="1632"/>
                  </a:lnTo>
                  <a:lnTo>
                    <a:pt x="7325" y="1680"/>
                  </a:lnTo>
                  <a:lnTo>
                    <a:pt x="6940" y="1728"/>
                  </a:lnTo>
                  <a:lnTo>
                    <a:pt x="6556" y="1760"/>
                  </a:lnTo>
                  <a:lnTo>
                    <a:pt x="6171" y="1792"/>
                  </a:lnTo>
                  <a:lnTo>
                    <a:pt x="5786" y="1808"/>
                  </a:lnTo>
                  <a:lnTo>
                    <a:pt x="5402" y="1808"/>
                  </a:lnTo>
                  <a:lnTo>
                    <a:pt x="5018" y="1808"/>
                  </a:lnTo>
                  <a:cubicBezTo>
                    <a:pt x="5013" y="1808"/>
                    <a:pt x="5008" y="1807"/>
                    <a:pt x="5004" y="1803"/>
                  </a:cubicBezTo>
                  <a:lnTo>
                    <a:pt x="4620" y="1499"/>
                  </a:lnTo>
                  <a:cubicBezTo>
                    <a:pt x="4618" y="1498"/>
                    <a:pt x="4616" y="1496"/>
                    <a:pt x="4615" y="1495"/>
                  </a:cubicBezTo>
                  <a:lnTo>
                    <a:pt x="4231" y="967"/>
                  </a:lnTo>
                  <a:lnTo>
                    <a:pt x="4268" y="969"/>
                  </a:lnTo>
                  <a:lnTo>
                    <a:pt x="3883" y="1386"/>
                  </a:lnTo>
                  <a:lnTo>
                    <a:pt x="3499" y="1738"/>
                  </a:lnTo>
                  <a:cubicBezTo>
                    <a:pt x="3492" y="1744"/>
                    <a:pt x="3483" y="1746"/>
                    <a:pt x="3475" y="1743"/>
                  </a:cubicBezTo>
                  <a:cubicBezTo>
                    <a:pt x="3467" y="1741"/>
                    <a:pt x="3461" y="1734"/>
                    <a:pt x="3459" y="1726"/>
                  </a:cubicBezTo>
                  <a:lnTo>
                    <a:pt x="3075" y="30"/>
                  </a:lnTo>
                  <a:lnTo>
                    <a:pt x="3122" y="30"/>
                  </a:lnTo>
                  <a:lnTo>
                    <a:pt x="2738" y="1774"/>
                  </a:lnTo>
                  <a:cubicBezTo>
                    <a:pt x="2736" y="1784"/>
                    <a:pt x="2727" y="1791"/>
                    <a:pt x="2717" y="1792"/>
                  </a:cubicBezTo>
                  <a:cubicBezTo>
                    <a:pt x="2707" y="1793"/>
                    <a:pt x="2697" y="1788"/>
                    <a:pt x="2693" y="1779"/>
                  </a:cubicBezTo>
                  <a:lnTo>
                    <a:pt x="2309" y="979"/>
                  </a:lnTo>
                  <a:lnTo>
                    <a:pt x="2345" y="987"/>
                  </a:lnTo>
                  <a:lnTo>
                    <a:pt x="1961" y="1291"/>
                  </a:lnTo>
                  <a:lnTo>
                    <a:pt x="1969" y="1280"/>
                  </a:lnTo>
                  <a:lnTo>
                    <a:pt x="1585" y="2368"/>
                  </a:lnTo>
                  <a:cubicBezTo>
                    <a:pt x="1581" y="2379"/>
                    <a:pt x="1571" y="2386"/>
                    <a:pt x="1559" y="2384"/>
                  </a:cubicBezTo>
                  <a:lnTo>
                    <a:pt x="1175" y="2336"/>
                  </a:lnTo>
                  <a:lnTo>
                    <a:pt x="1196" y="2328"/>
                  </a:lnTo>
                  <a:lnTo>
                    <a:pt x="812" y="2760"/>
                  </a:lnTo>
                  <a:cubicBezTo>
                    <a:pt x="806" y="2767"/>
                    <a:pt x="797" y="2770"/>
                    <a:pt x="789" y="2768"/>
                  </a:cubicBezTo>
                  <a:lnTo>
                    <a:pt x="405" y="2672"/>
                  </a:lnTo>
                  <a:lnTo>
                    <a:pt x="426" y="2667"/>
                  </a:lnTo>
                  <a:lnTo>
                    <a:pt x="42" y="3003"/>
                  </a:lnTo>
                  <a:cubicBezTo>
                    <a:pt x="32" y="3011"/>
                    <a:pt x="17" y="3010"/>
                    <a:pt x="8" y="3000"/>
                  </a:cubicBezTo>
                  <a:cubicBezTo>
                    <a:pt x="0" y="2990"/>
                    <a:pt x="1" y="2975"/>
                    <a:pt x="11" y="2966"/>
                  </a:cubicBezTo>
                  <a:close/>
                </a:path>
              </a:pathLst>
            </a:custGeom>
            <a:solidFill>
              <a:srgbClr val="FFC000"/>
            </a:solidFill>
            <a:ln w="25400" cap="flat">
              <a:solidFill>
                <a:srgbClr val="FFC000"/>
              </a:solidFill>
              <a:prstDash val="solid"/>
              <a:bevel/>
              <a:headEnd/>
              <a:tailEnd/>
            </a:ln>
          </p:spPr>
          <p:txBody>
            <a:bodyPr vert="horz" wrap="square" lIns="91440" tIns="45720" rIns="91440" bIns="45720" numCol="1" anchor="t" anchorCtr="0" compatLnSpc="1">
              <a:prstTxWarp prst="textNoShape">
                <a:avLst/>
              </a:prstTxWarp>
            </a:bodyPr>
            <a:lstStyle/>
            <a:p>
              <a:endParaRPr lang="en-US" sz="2000" dirty="0">
                <a:latin typeface="Calibri" pitchFamily="34" charset="0"/>
                <a:cs typeface="Calibri" pitchFamily="34" charset="0"/>
              </a:endParaRPr>
            </a:p>
          </p:txBody>
        </p:sp>
        <p:sp>
          <p:nvSpPr>
            <p:cNvPr id="50" name="Rectangle 14"/>
            <p:cNvSpPr>
              <a:spLocks noChangeArrowheads="1"/>
            </p:cNvSpPr>
            <p:nvPr/>
          </p:nvSpPr>
          <p:spPr bwMode="auto">
            <a:xfrm>
              <a:off x="748" y="3569"/>
              <a:ext cx="85" cy="18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52" name="Rectangle 16"/>
            <p:cNvSpPr>
              <a:spLocks noChangeArrowheads="1"/>
            </p:cNvSpPr>
            <p:nvPr/>
          </p:nvSpPr>
          <p:spPr bwMode="auto">
            <a:xfrm>
              <a:off x="674" y="2950"/>
              <a:ext cx="169" cy="18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40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54" name="Rectangle 18"/>
            <p:cNvSpPr>
              <a:spLocks noChangeArrowheads="1"/>
            </p:cNvSpPr>
            <p:nvPr/>
          </p:nvSpPr>
          <p:spPr bwMode="auto">
            <a:xfrm>
              <a:off x="674" y="2331"/>
              <a:ext cx="169" cy="18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80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56" name="Rectangle 20"/>
            <p:cNvSpPr>
              <a:spLocks noChangeArrowheads="1"/>
            </p:cNvSpPr>
            <p:nvPr/>
          </p:nvSpPr>
          <p:spPr bwMode="auto">
            <a:xfrm>
              <a:off x="592" y="1711"/>
              <a:ext cx="254" cy="18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120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58" name="Rectangle 22"/>
            <p:cNvSpPr>
              <a:spLocks noChangeArrowheads="1"/>
            </p:cNvSpPr>
            <p:nvPr/>
          </p:nvSpPr>
          <p:spPr bwMode="auto">
            <a:xfrm>
              <a:off x="592" y="1092"/>
              <a:ext cx="254" cy="18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160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59" name="Rectangle 34"/>
            <p:cNvSpPr>
              <a:spLocks noChangeArrowheads="1"/>
            </p:cNvSpPr>
            <p:nvPr/>
          </p:nvSpPr>
          <p:spPr bwMode="auto">
            <a:xfrm>
              <a:off x="2669" y="1839"/>
              <a:ext cx="1747" cy="37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Average </a:t>
              </a:r>
              <a:r>
                <a:rPr kumimoji="0" lang="en-US" sz="2000" b="0" i="0" u="none" strike="noStrike" cap="none" normalizeH="0" baseline="0" dirty="0" smtClean="0">
                  <a:ln>
                    <a:noFill/>
                  </a:ln>
                  <a:solidFill>
                    <a:srgbClr val="000000"/>
                  </a:solidFill>
                  <a:effectLst/>
                  <a:latin typeface="Calibri" pitchFamily="34" charset="0"/>
                  <a:cs typeface="Calibri" pitchFamily="34" charset="0"/>
                </a:rPr>
                <a:t>payments</a:t>
              </a:r>
              <a:br>
                <a:rPr kumimoji="0" lang="en-US" sz="2000" b="0" i="0" u="none" strike="noStrike" cap="none" normalizeH="0" baseline="0" dirty="0" smtClean="0">
                  <a:ln>
                    <a:noFill/>
                  </a:ln>
                  <a:solidFill>
                    <a:srgbClr val="000000"/>
                  </a:solidFill>
                  <a:effectLst/>
                  <a:latin typeface="Calibri" pitchFamily="34" charset="0"/>
                  <a:cs typeface="Calibri" pitchFamily="34" charset="0"/>
                </a:rPr>
              </a:br>
              <a:r>
                <a:rPr kumimoji="0" lang="en-US" sz="2000" b="0" i="0" u="none" strike="noStrike" cap="none" normalizeH="0" baseline="0" dirty="0" smtClean="0">
                  <a:ln>
                    <a:noFill/>
                  </a:ln>
                  <a:solidFill>
                    <a:srgbClr val="000000"/>
                  </a:solidFill>
                  <a:effectLst/>
                  <a:latin typeface="Calibri" pitchFamily="34" charset="0"/>
                  <a:cs typeface="Calibri" pitchFamily="34" charset="0"/>
                </a:rPr>
                <a:t>for renewable electricity</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60" name="Rectangle 41"/>
            <p:cNvSpPr>
              <a:spLocks noChangeArrowheads="1"/>
            </p:cNvSpPr>
            <p:nvPr/>
          </p:nvSpPr>
          <p:spPr bwMode="auto">
            <a:xfrm>
              <a:off x="2603" y="3173"/>
              <a:ext cx="2969" cy="37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Calibri" pitchFamily="34" charset="0"/>
                </a:rPr>
                <a:t>Baseload day-ahead price </a:t>
              </a:r>
              <a:br>
                <a:rPr kumimoji="0" lang="en-US" sz="2000" b="0" i="0" u="none" strike="noStrike" cap="none" normalizeH="0" baseline="0" dirty="0" smtClean="0">
                  <a:ln>
                    <a:noFill/>
                  </a:ln>
                  <a:solidFill>
                    <a:srgbClr val="000000"/>
                  </a:solidFill>
                  <a:effectLst/>
                  <a:latin typeface="Calibri" pitchFamily="34" charset="0"/>
                  <a:cs typeface="Calibri" pitchFamily="34" charset="0"/>
                </a:rPr>
              </a:br>
              <a:r>
                <a:rPr kumimoji="0" lang="en-US" sz="2000" b="0" i="0" u="none" strike="noStrike" cap="none" normalizeH="0" baseline="0" dirty="0" smtClean="0">
                  <a:ln>
                    <a:noFill/>
                  </a:ln>
                  <a:solidFill>
                    <a:srgbClr val="000000"/>
                  </a:solidFill>
                  <a:effectLst/>
                  <a:latin typeface="Calibri" pitchFamily="34" charset="0"/>
                  <a:cs typeface="Calibri" pitchFamily="34" charset="0"/>
                </a:rPr>
                <a:t>(2% price increase scenario from 2014</a:t>
              </a:r>
              <a:r>
                <a:rPr kumimoji="0" lang="en-US" sz="2000" b="0" i="0" u="none" strike="noStrike" cap="none" normalizeH="0" dirty="0" smtClean="0">
                  <a:ln>
                    <a:noFill/>
                  </a:ln>
                  <a:solidFill>
                    <a:srgbClr val="000000"/>
                  </a:solidFill>
                  <a:effectLst/>
                  <a:latin typeface="Calibri" pitchFamily="34" charset="0"/>
                  <a:cs typeface="Calibri" pitchFamily="34" charset="0"/>
                </a:rPr>
                <a:t> on</a:t>
              </a:r>
              <a:r>
                <a:rPr kumimoji="0" lang="en-US" sz="2000" b="0" i="0" u="none" strike="noStrike" cap="none" normalizeH="0" baseline="0" dirty="0" smtClean="0">
                  <a:ln>
                    <a:noFill/>
                  </a:ln>
                  <a:solidFill>
                    <a:srgbClr val="000000"/>
                  </a:solidFill>
                  <a:effectLst/>
                  <a:latin typeface="Calibri" pitchFamily="34" charset="0"/>
                  <a:cs typeface="Calibri" pitchFamily="34" charset="0"/>
                </a:rPr>
                <a:t>)</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grpSp>
      <p:sp>
        <p:nvSpPr>
          <p:cNvPr id="39" name="Rectangle 79"/>
          <p:cNvSpPr>
            <a:spLocks noChangeArrowheads="1"/>
          </p:cNvSpPr>
          <p:nvPr/>
        </p:nvSpPr>
        <p:spPr bwMode="auto">
          <a:xfrm>
            <a:off x="1735278" y="1531620"/>
            <a:ext cx="2573832" cy="92333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b="0" dirty="0" smtClean="0">
                <a:solidFill>
                  <a:srgbClr val="000000"/>
                </a:solidFill>
                <a:latin typeface="Calibri" pitchFamily="34" charset="0"/>
                <a:cs typeface="Calibri" pitchFamily="34" charset="0"/>
              </a:rPr>
              <a:t>Unit payments for </a:t>
            </a:r>
            <a:br>
              <a:rPr lang="en-US" sz="2000" b="0" dirty="0" smtClean="0">
                <a:solidFill>
                  <a:srgbClr val="000000"/>
                </a:solidFill>
                <a:latin typeface="Calibri" pitchFamily="34" charset="0"/>
                <a:cs typeface="Calibri" pitchFamily="34" charset="0"/>
              </a:rPr>
            </a:br>
            <a:r>
              <a:rPr lang="en-US" sz="2000" b="0" dirty="0" smtClean="0">
                <a:solidFill>
                  <a:srgbClr val="000000"/>
                </a:solidFill>
                <a:latin typeface="Calibri" pitchFamily="34" charset="0"/>
                <a:cs typeface="Calibri" pitchFamily="34" charset="0"/>
              </a:rPr>
              <a:t>REN electricity</a:t>
            </a:r>
            <a:r>
              <a:rPr kumimoji="0" lang="en-US" sz="2000" b="0" i="0" u="none" strike="noStrike" cap="none" normalizeH="0" baseline="0" dirty="0" smtClean="0">
                <a:ln>
                  <a:noFill/>
                </a:ln>
                <a:solidFill>
                  <a:srgbClr val="000000"/>
                </a:solidFill>
                <a:effectLst/>
                <a:latin typeface="Calibri" pitchFamily="34" charset="0"/>
                <a:cs typeface="Calibri" pitchFamily="34" charset="0"/>
              </a:rPr>
              <a:t> </a:t>
            </a:r>
            <a:br>
              <a:rPr kumimoji="0" lang="en-US" sz="2000" b="0" i="0" u="none" strike="noStrike" cap="none" normalizeH="0" baseline="0" dirty="0" smtClean="0">
                <a:ln>
                  <a:noFill/>
                </a:ln>
                <a:solidFill>
                  <a:srgbClr val="000000"/>
                </a:solidFill>
                <a:effectLst/>
                <a:latin typeface="Calibri" pitchFamily="34" charset="0"/>
                <a:cs typeface="Calibri" pitchFamily="34" charset="0"/>
              </a:rPr>
            </a:br>
            <a:r>
              <a:rPr kumimoji="0" lang="en-US" sz="2000" b="0" i="0" u="none" strike="noStrike" cap="none" normalizeH="0" dirty="0" smtClean="0">
                <a:ln>
                  <a:noFill/>
                </a:ln>
                <a:solidFill>
                  <a:srgbClr val="000000"/>
                </a:solidFill>
                <a:effectLst/>
                <a:latin typeface="Calibri" pitchFamily="34" charset="0"/>
                <a:cs typeface="Calibri" pitchFamily="34" charset="0"/>
              </a:rPr>
              <a:t>[</a:t>
            </a:r>
            <a:r>
              <a:rPr kumimoji="0" lang="en-US" sz="2000" b="0" i="0" u="none" strike="noStrike" cap="none" normalizeH="0" baseline="0" dirty="0" smtClean="0">
                <a:ln>
                  <a:noFill/>
                </a:ln>
                <a:solidFill>
                  <a:srgbClr val="000000"/>
                </a:solidFill>
                <a:effectLst/>
                <a:latin typeface="Calibri" pitchFamily="34" charset="0"/>
                <a:cs typeface="Calibri" pitchFamily="34" charset="0"/>
              </a:rPr>
              <a:t>Euro/MWh]</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p:txBody>
      </p:sp>
    </p:spTree>
    <p:extLst>
      <p:ext uri="{BB962C8B-B14F-4D97-AF65-F5344CB8AC3E}">
        <p14:creationId xmlns:p14="http://schemas.microsoft.com/office/powerpoint/2010/main" val="260132300"/>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89088" y="381000"/>
            <a:ext cx="7127875" cy="1116000"/>
          </a:xfrm>
        </p:spPr>
        <p:txBody>
          <a:bodyPr/>
          <a:lstStyle/>
          <a:p>
            <a:r>
              <a:rPr lang="en-US" dirty="0" smtClean="0"/>
              <a:t>PV Cost Reduction due to Learning Effects</a:t>
            </a:r>
            <a:r>
              <a:rPr lang="en-US" sz="1800" dirty="0" smtClean="0"/>
              <a:t> [Source: </a:t>
            </a:r>
            <a:r>
              <a:rPr lang="en-US" sz="1800" dirty="0" err="1" smtClean="0"/>
              <a:t>Prognos</a:t>
            </a:r>
            <a:r>
              <a:rPr lang="en-US" sz="1800" dirty="0" smtClean="0"/>
              <a:t>/EWI/GWS 2014, p. 119] </a:t>
            </a:r>
            <a:endParaRPr lang="en-US" sz="1800" dirty="0"/>
          </a:p>
        </p:txBody>
      </p:sp>
      <p:pic>
        <p:nvPicPr>
          <p:cNvPr id="1026" name="Picture 2"/>
          <p:cNvPicPr>
            <a:picLocks noChangeAspect="1" noChangeArrowheads="1"/>
          </p:cNvPicPr>
          <p:nvPr/>
        </p:nvPicPr>
        <p:blipFill>
          <a:blip r:embed="rId2" cstate="print"/>
          <a:srcRect/>
          <a:stretch>
            <a:fillRect/>
          </a:stretch>
        </p:blipFill>
        <p:spPr bwMode="auto">
          <a:xfrm>
            <a:off x="1343025" y="1660525"/>
            <a:ext cx="7258050" cy="4451350"/>
          </a:xfrm>
          <a:prstGeom prst="rect">
            <a:avLst/>
          </a:prstGeom>
          <a:noFill/>
          <a:ln w="9525">
            <a:noFill/>
            <a:miter lim="800000"/>
            <a:headEnd/>
            <a:tailEnd/>
          </a:ln>
        </p:spPr>
      </p:pic>
      <p:sp>
        <p:nvSpPr>
          <p:cNvPr id="4" name="Textfeld 3"/>
          <p:cNvSpPr txBox="1"/>
          <p:nvPr/>
        </p:nvSpPr>
        <p:spPr>
          <a:xfrm>
            <a:off x="2011680" y="1588770"/>
            <a:ext cx="4987263" cy="369332"/>
          </a:xfrm>
          <a:prstGeom prst="rect">
            <a:avLst/>
          </a:prstGeom>
          <a:solidFill>
            <a:schemeClr val="bg1"/>
          </a:solidFill>
        </p:spPr>
        <p:txBody>
          <a:bodyPr wrap="none" rtlCol="0">
            <a:spAutoFit/>
          </a:bodyPr>
          <a:lstStyle/>
          <a:p>
            <a:r>
              <a:rPr lang="en-US" dirty="0" smtClean="0">
                <a:latin typeface="Calibri" pitchFamily="34" charset="0"/>
              </a:rPr>
              <a:t>Investment expenditures [global average, Euro/kW]</a:t>
            </a:r>
            <a:endParaRPr lang="en-US" dirty="0">
              <a:latin typeface="Calibri" pitchFamily="34" charset="0"/>
            </a:endParaRPr>
          </a:p>
        </p:txBody>
      </p:sp>
      <p:sp>
        <p:nvSpPr>
          <p:cNvPr id="5" name="Textfeld 4"/>
          <p:cNvSpPr txBox="1"/>
          <p:nvPr/>
        </p:nvSpPr>
        <p:spPr>
          <a:xfrm>
            <a:off x="4987290" y="6107430"/>
            <a:ext cx="3302635" cy="369332"/>
          </a:xfrm>
          <a:prstGeom prst="rect">
            <a:avLst/>
          </a:prstGeom>
          <a:solidFill>
            <a:schemeClr val="bg1"/>
          </a:solidFill>
        </p:spPr>
        <p:txBody>
          <a:bodyPr wrap="none" rtlCol="0">
            <a:spAutoFit/>
          </a:bodyPr>
          <a:lstStyle/>
          <a:p>
            <a:r>
              <a:rPr lang="en-US" dirty="0" smtClean="0">
                <a:latin typeface="Calibri" pitchFamily="34" charset="0"/>
              </a:rPr>
              <a:t>Global PV capacity installed [GW]</a:t>
            </a:r>
            <a:endParaRPr lang="en-US" dirty="0">
              <a:latin typeface="Calibri" pitchFamily="34" charset="0"/>
            </a:endParaRPr>
          </a:p>
        </p:txBody>
      </p:sp>
      <p:sp>
        <p:nvSpPr>
          <p:cNvPr id="6" name="Rechteck 5"/>
          <p:cNvSpPr/>
          <p:nvPr/>
        </p:nvSpPr>
        <p:spPr>
          <a:xfrm>
            <a:off x="4339357" y="2524244"/>
            <a:ext cx="3827907" cy="369332"/>
          </a:xfrm>
          <a:prstGeom prst="rect">
            <a:avLst/>
          </a:prstGeom>
          <a:solidFill>
            <a:schemeClr val="bg1"/>
          </a:solidFill>
        </p:spPr>
        <p:txBody>
          <a:bodyPr wrap="none">
            <a:spAutoFit/>
          </a:bodyPr>
          <a:lstStyle/>
          <a:p>
            <a:r>
              <a:rPr lang="de-DE" altLang="en-US" dirty="0" smtClean="0">
                <a:latin typeface="Calibri" pitchFamily="34" charset="0"/>
              </a:rPr>
              <a:t> </a:t>
            </a:r>
            <a:r>
              <a:rPr lang="en-US" altLang="en-US" dirty="0" smtClean="0">
                <a:latin typeface="Calibri" pitchFamily="34" charset="0"/>
              </a:rPr>
              <a:t>14.3% progress ratio for PV since 2006</a:t>
            </a:r>
            <a:endParaRPr lang="en-US" dirty="0"/>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Global Performance of German PV Support</a:t>
            </a:r>
            <a:endParaRPr lang="en-US" dirty="0"/>
          </a:p>
        </p:txBody>
      </p:sp>
      <p:sp>
        <p:nvSpPr>
          <p:cNvPr id="3" name="Inhaltsplatzhalter 2"/>
          <p:cNvSpPr>
            <a:spLocks noGrp="1"/>
          </p:cNvSpPr>
          <p:nvPr>
            <p:ph idx="1"/>
          </p:nvPr>
        </p:nvSpPr>
        <p:spPr>
          <a:xfrm>
            <a:off x="2262188" y="1677451"/>
            <a:ext cx="6559550" cy="4726524"/>
          </a:xfrm>
        </p:spPr>
        <p:txBody>
          <a:bodyPr/>
          <a:lstStyle/>
          <a:p>
            <a:pPr marL="0" indent="0">
              <a:spcBef>
                <a:spcPts val="1800"/>
              </a:spcBef>
              <a:buNone/>
            </a:pPr>
            <a:r>
              <a:rPr lang="en-US" altLang="en-US" sz="2000" dirty="0" smtClean="0"/>
              <a:t>Without the German PV support </a:t>
            </a:r>
          </a:p>
          <a:p>
            <a:pPr>
              <a:spcBef>
                <a:spcPts val="1200"/>
              </a:spcBef>
            </a:pPr>
            <a:r>
              <a:rPr lang="en-US" altLang="en-US" sz="2000" dirty="0" smtClean="0"/>
              <a:t>Average </a:t>
            </a:r>
            <a:r>
              <a:rPr lang="en-US" altLang="en-US" sz="2000" dirty="0" smtClean="0"/>
              <a:t>costs of PV investments </a:t>
            </a:r>
            <a:r>
              <a:rPr lang="en-US" altLang="en-US" sz="2000" dirty="0" smtClean="0"/>
              <a:t>in 2012 would </a:t>
            </a:r>
            <a:r>
              <a:rPr lang="en-US" altLang="en-US" sz="2000" dirty="0" smtClean="0"/>
              <a:t>have been </a:t>
            </a:r>
            <a:r>
              <a:rPr lang="en-US" altLang="en-US" sz="2000" dirty="0" smtClean="0"/>
              <a:t/>
            </a:r>
            <a:br>
              <a:rPr lang="en-US" altLang="en-US" sz="2000" dirty="0" smtClean="0"/>
            </a:br>
            <a:r>
              <a:rPr lang="en-US" altLang="en-US" sz="2000" dirty="0" smtClean="0"/>
              <a:t>2600 </a:t>
            </a:r>
            <a:r>
              <a:rPr lang="en-US" altLang="en-US" sz="2000" dirty="0" smtClean="0"/>
              <a:t>Euro/</a:t>
            </a:r>
            <a:r>
              <a:rPr lang="en-US" altLang="en-US" sz="2000" dirty="0" err="1" smtClean="0"/>
              <a:t>kW</a:t>
            </a:r>
            <a:r>
              <a:rPr lang="en-US" altLang="en-US" sz="2000" baseline="-25000" dirty="0" err="1" smtClean="0"/>
              <a:t>el</a:t>
            </a:r>
            <a:r>
              <a:rPr lang="en-US" altLang="en-US" sz="2000" dirty="0" smtClean="0"/>
              <a:t>  instead of 2000 Euro/</a:t>
            </a:r>
            <a:r>
              <a:rPr lang="en-US" altLang="en-US" sz="2000" dirty="0" err="1" smtClean="0"/>
              <a:t>kW</a:t>
            </a:r>
            <a:r>
              <a:rPr lang="en-US" altLang="en-US" sz="2000" baseline="-25000" dirty="0" err="1" smtClean="0"/>
              <a:t>el</a:t>
            </a:r>
            <a:r>
              <a:rPr lang="en-US" altLang="en-US" sz="2000" baseline="-25000" dirty="0" smtClean="0"/>
              <a:t> </a:t>
            </a:r>
            <a:r>
              <a:rPr lang="en-US" altLang="en-US" sz="2000" dirty="0" smtClean="0"/>
              <a:t> </a:t>
            </a:r>
            <a:r>
              <a:rPr lang="en-US" altLang="en-US" sz="2000" dirty="0" smtClean="0"/>
              <a:t/>
            </a:r>
            <a:br>
              <a:rPr lang="en-US" altLang="en-US" sz="2000" dirty="0" smtClean="0"/>
            </a:br>
            <a:r>
              <a:rPr lang="en-US" altLang="en-US" sz="2000" dirty="0" smtClean="0"/>
              <a:t>(70 </a:t>
            </a:r>
            <a:r>
              <a:rPr lang="en-US" altLang="en-US" sz="2000" dirty="0" err="1" smtClean="0"/>
              <a:t>GW</a:t>
            </a:r>
            <a:r>
              <a:rPr lang="en-US" altLang="en-US" sz="2000" baseline="-25000" dirty="0" err="1" smtClean="0"/>
              <a:t>el</a:t>
            </a:r>
            <a:r>
              <a:rPr lang="en-US" altLang="en-US" sz="2000" dirty="0" smtClean="0"/>
              <a:t> cumulated PV capacities </a:t>
            </a:r>
            <a:r>
              <a:rPr lang="en-US" altLang="en-US" sz="2000" dirty="0" smtClean="0"/>
              <a:t>outside)</a:t>
            </a:r>
            <a:endParaRPr lang="en-US" altLang="en-US" sz="2000" dirty="0" smtClean="0"/>
          </a:p>
          <a:p>
            <a:pPr>
              <a:spcBef>
                <a:spcPts val="1200"/>
              </a:spcBef>
            </a:pPr>
            <a:r>
              <a:rPr lang="en-US" altLang="en-US" sz="2000" dirty="0" smtClean="0"/>
              <a:t>the global PV investments would have cost 40 billion </a:t>
            </a:r>
            <a:r>
              <a:rPr lang="en-US" altLang="en-US" sz="2000" dirty="0"/>
              <a:t>Euros </a:t>
            </a:r>
            <a:r>
              <a:rPr lang="en-US" altLang="en-US" sz="2000" dirty="0" smtClean="0"/>
              <a:t>more in 2012. This represents 5 times the German REN levy used to finance PV</a:t>
            </a:r>
          </a:p>
          <a:p>
            <a:pPr marL="0" indent="0">
              <a:spcBef>
                <a:spcPts val="3000"/>
              </a:spcBef>
              <a:buNone/>
            </a:pPr>
            <a:r>
              <a:rPr lang="en-US" altLang="en-US" sz="2000" dirty="0" smtClean="0"/>
              <a:t>Conclusion</a:t>
            </a:r>
          </a:p>
          <a:p>
            <a:pPr>
              <a:spcBef>
                <a:spcPts val="1200"/>
              </a:spcBef>
            </a:pPr>
            <a:r>
              <a:rPr lang="en-US" altLang="en-US" sz="2000" dirty="0" smtClean="0"/>
              <a:t>Technologies that are (nearly) market ready need </a:t>
            </a:r>
            <a:r>
              <a:rPr lang="en-US" altLang="en-US" sz="2000" dirty="0" smtClean="0"/>
              <a:t/>
            </a:r>
            <a:br>
              <a:rPr lang="en-US" altLang="en-US" sz="2000" dirty="0" smtClean="0"/>
            </a:br>
            <a:r>
              <a:rPr lang="en-US" altLang="en-US" sz="2000" dirty="0" smtClean="0"/>
              <a:t>a </a:t>
            </a:r>
            <a:r>
              <a:rPr lang="en-US" altLang="en-US" sz="2000" u="sng" dirty="0" smtClean="0"/>
              <a:t>strong</a:t>
            </a:r>
            <a:r>
              <a:rPr lang="en-US" altLang="en-US" sz="2000" dirty="0" smtClean="0"/>
              <a:t> </a:t>
            </a:r>
            <a:r>
              <a:rPr lang="en-US" altLang="en-US" sz="2000" dirty="0" smtClean="0"/>
              <a:t>but </a:t>
            </a:r>
            <a:r>
              <a:rPr lang="en-US" altLang="en-US" sz="2000" u="sng" dirty="0" smtClean="0"/>
              <a:t>short</a:t>
            </a:r>
            <a:r>
              <a:rPr lang="en-US" altLang="en-US" sz="2000" dirty="0" smtClean="0"/>
              <a:t> political impulse</a:t>
            </a:r>
          </a:p>
          <a:p>
            <a:pPr>
              <a:spcBef>
                <a:spcPts val="1200"/>
              </a:spcBef>
            </a:pPr>
            <a:r>
              <a:rPr lang="en-US" altLang="en-US" sz="2000" dirty="0" smtClean="0"/>
              <a:t>Subsidies are easier to implement than emission taxes or bans but the abolishment of subsidies some day in the future is politically rather challenging </a:t>
            </a:r>
          </a:p>
          <a:p>
            <a:pPr>
              <a:spcBef>
                <a:spcPts val="1800"/>
              </a:spcBef>
            </a:pPr>
            <a:endParaRPr lang="en-US" sz="2000" dirty="0"/>
          </a:p>
          <a:p>
            <a:pPr>
              <a:spcBef>
                <a:spcPts val="1800"/>
              </a:spcBef>
            </a:pPr>
            <a:endParaRPr lang="en-US" sz="2000" dirty="0" smtClean="0"/>
          </a:p>
          <a:p>
            <a:pPr marL="0" indent="0">
              <a:spcBef>
                <a:spcPts val="1800"/>
              </a:spcBef>
              <a:buNone/>
            </a:pPr>
            <a:endParaRPr lang="en-US" sz="2000" dirty="0" smtClean="0"/>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Agenda: Towards Net Zero GHG Emissions</a:t>
            </a:r>
            <a:endParaRPr lang="en-US" dirty="0"/>
          </a:p>
        </p:txBody>
      </p:sp>
      <p:sp>
        <p:nvSpPr>
          <p:cNvPr id="3" name="Inhaltsplatzhalter 2"/>
          <p:cNvSpPr>
            <a:spLocks noGrp="1"/>
          </p:cNvSpPr>
          <p:nvPr>
            <p:ph idx="1"/>
          </p:nvPr>
        </p:nvSpPr>
        <p:spPr>
          <a:xfrm>
            <a:off x="2720340" y="1865014"/>
            <a:ext cx="6101398" cy="4538961"/>
          </a:xfrm>
        </p:spPr>
        <p:txBody>
          <a:bodyPr/>
          <a:lstStyle/>
          <a:p>
            <a:pPr>
              <a:spcBef>
                <a:spcPts val="2400"/>
              </a:spcBef>
            </a:pPr>
            <a:r>
              <a:rPr lang="en-US" sz="2400" dirty="0" smtClean="0"/>
              <a:t>Status today</a:t>
            </a:r>
          </a:p>
          <a:p>
            <a:pPr>
              <a:spcBef>
                <a:spcPts val="2400"/>
              </a:spcBef>
            </a:pPr>
            <a:r>
              <a:rPr lang="en-US" sz="2400" dirty="0" smtClean="0"/>
              <a:t>Innovations in the short run: Promotion of technologies that are market ready</a:t>
            </a:r>
          </a:p>
          <a:p>
            <a:pPr>
              <a:spcBef>
                <a:spcPts val="2400"/>
              </a:spcBef>
            </a:pPr>
            <a:r>
              <a:rPr lang="en-US" sz="2400" b="1" dirty="0" smtClean="0"/>
              <a:t>Innovations in the long run: Don’t neglect technologies that may </a:t>
            </a:r>
            <a:r>
              <a:rPr lang="en-US" sz="2400" b="1" dirty="0" smtClean="0"/>
              <a:t>only be </a:t>
            </a:r>
            <a:r>
              <a:rPr lang="en-US" sz="2400" b="1" dirty="0" smtClean="0"/>
              <a:t>needed </a:t>
            </a:r>
            <a:br>
              <a:rPr lang="en-US" sz="2400" b="1" dirty="0" smtClean="0"/>
            </a:br>
            <a:r>
              <a:rPr lang="en-US" sz="2400" b="1" dirty="0" smtClean="0"/>
              <a:t>after 2035</a:t>
            </a:r>
          </a:p>
          <a:p>
            <a:pPr>
              <a:spcBef>
                <a:spcPts val="2400"/>
              </a:spcBef>
            </a:pPr>
            <a:r>
              <a:rPr lang="en-US" sz="2400" dirty="0" smtClean="0"/>
              <a:t>Present approach is short term focused, in spite of the long term GHG ambitions</a:t>
            </a:r>
          </a:p>
        </p:txBody>
      </p:sp>
    </p:spTree>
    <p:extLst>
      <p:ext uri="{BB962C8B-B14F-4D97-AF65-F5344CB8AC3E}">
        <p14:creationId xmlns:p14="http://schemas.microsoft.com/office/powerpoint/2010/main" val="2663079137"/>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a:xfrm>
            <a:off x="1692275" y="381000"/>
            <a:ext cx="6985000" cy="1012825"/>
          </a:xfrm>
        </p:spPr>
        <p:txBody>
          <a:bodyPr/>
          <a:lstStyle/>
          <a:p>
            <a:r>
              <a:rPr lang="en-US" dirty="0" smtClean="0"/>
              <a:t>Electricity Generation from Wind and PV</a:t>
            </a:r>
            <a:r>
              <a:rPr lang="en-US" sz="1800" dirty="0" smtClean="0"/>
              <a:t/>
            </a:r>
            <a:br>
              <a:rPr lang="en-US" sz="1800" dirty="0" smtClean="0"/>
            </a:br>
            <a:r>
              <a:rPr lang="en-US" sz="1800" dirty="0" smtClean="0"/>
              <a:t> [Source: from Grosse </a:t>
            </a:r>
            <a:r>
              <a:rPr lang="en-US" sz="1800" dirty="0" err="1" smtClean="0"/>
              <a:t>Böckmann</a:t>
            </a:r>
            <a:r>
              <a:rPr lang="en-US" sz="1800" dirty="0" smtClean="0"/>
              <a:t> 2010] </a:t>
            </a:r>
          </a:p>
        </p:txBody>
      </p:sp>
      <p:pic>
        <p:nvPicPr>
          <p:cNvPr id="1536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28738" y="1654175"/>
            <a:ext cx="7380287" cy="4387850"/>
          </a:xfrm>
          <a:prstGeom prst="rect">
            <a:avLst/>
          </a:prstGeom>
          <a:noFill/>
          <a:ln w="9525">
            <a:noFill/>
            <a:miter lim="800000"/>
            <a:headEnd type="none" w="sm" len="sm"/>
            <a:tailEnd type="none" w="sm" len="sm"/>
          </a:ln>
        </p:spPr>
      </p:pic>
      <p:sp>
        <p:nvSpPr>
          <p:cNvPr id="15364" name="Textfeld 5"/>
          <p:cNvSpPr txBox="1">
            <a:spLocks noChangeArrowheads="1"/>
          </p:cNvSpPr>
          <p:nvPr/>
        </p:nvSpPr>
        <p:spPr bwMode="auto">
          <a:xfrm>
            <a:off x="3433763" y="6030913"/>
            <a:ext cx="4770473" cy="369332"/>
          </a:xfrm>
          <a:prstGeom prst="rect">
            <a:avLst/>
          </a:prstGeom>
          <a:noFill/>
          <a:ln w="9525">
            <a:noFill/>
            <a:miter lim="800000"/>
            <a:headEnd/>
            <a:tailEnd/>
          </a:ln>
        </p:spPr>
        <p:txBody>
          <a:bodyPr wrap="none">
            <a:spAutoFit/>
          </a:bodyPr>
          <a:lstStyle/>
          <a:p>
            <a:r>
              <a:rPr lang="en-US" b="0" dirty="0">
                <a:latin typeface="Calibri" pitchFamily="34" charset="0"/>
              </a:rPr>
              <a:t>Assumed wind and PV capacity in Germany [GW]</a:t>
            </a:r>
          </a:p>
        </p:txBody>
      </p:sp>
      <p:sp>
        <p:nvSpPr>
          <p:cNvPr id="15365" name="Textfeld 6"/>
          <p:cNvSpPr txBox="1">
            <a:spLocks noChangeArrowheads="1"/>
          </p:cNvSpPr>
          <p:nvPr/>
        </p:nvSpPr>
        <p:spPr bwMode="auto">
          <a:xfrm>
            <a:off x="1887538" y="1577975"/>
            <a:ext cx="2976584" cy="369332"/>
          </a:xfrm>
          <a:prstGeom prst="rect">
            <a:avLst/>
          </a:prstGeom>
          <a:noFill/>
          <a:ln w="9525">
            <a:noFill/>
            <a:miter lim="800000"/>
            <a:headEnd/>
            <a:tailEnd/>
          </a:ln>
        </p:spPr>
        <p:txBody>
          <a:bodyPr wrap="none">
            <a:spAutoFit/>
          </a:bodyPr>
          <a:lstStyle/>
          <a:p>
            <a:r>
              <a:rPr lang="en-US" b="0" dirty="0" smtClean="0">
                <a:latin typeface="Calibri" pitchFamily="34" charset="0"/>
              </a:rPr>
              <a:t>Renewable generation </a:t>
            </a:r>
            <a:r>
              <a:rPr lang="en-US" b="0" dirty="0">
                <a:latin typeface="Calibri" pitchFamily="34" charset="0"/>
              </a:rPr>
              <a:t>[</a:t>
            </a:r>
            <a:r>
              <a:rPr lang="en-US" b="0" dirty="0" err="1">
                <a:latin typeface="Calibri" pitchFamily="34" charset="0"/>
              </a:rPr>
              <a:t>TWh</a:t>
            </a:r>
            <a:r>
              <a:rPr lang="en-US" b="0" dirty="0">
                <a:latin typeface="Calibri" pitchFamily="34" charset="0"/>
              </a:rPr>
              <a:t>]</a:t>
            </a:r>
          </a:p>
        </p:txBody>
      </p:sp>
      <p:sp>
        <p:nvSpPr>
          <p:cNvPr id="15366" name="Textfeld 7"/>
          <p:cNvSpPr txBox="1">
            <a:spLocks noChangeArrowheads="1"/>
          </p:cNvSpPr>
          <p:nvPr/>
        </p:nvSpPr>
        <p:spPr bwMode="auto">
          <a:xfrm>
            <a:off x="6607629" y="1600200"/>
            <a:ext cx="1875755" cy="369332"/>
          </a:xfrm>
          <a:prstGeom prst="rect">
            <a:avLst/>
          </a:prstGeom>
          <a:noFill/>
          <a:ln w="9525">
            <a:noFill/>
            <a:miter lim="800000"/>
            <a:headEnd/>
            <a:tailEnd/>
          </a:ln>
        </p:spPr>
        <p:txBody>
          <a:bodyPr wrap="square">
            <a:spAutoFit/>
          </a:bodyPr>
          <a:lstStyle/>
          <a:p>
            <a:r>
              <a:rPr lang="en-US" b="0" dirty="0">
                <a:latin typeface="Calibri" pitchFamily="34" charset="0"/>
              </a:rPr>
              <a:t>% of </a:t>
            </a:r>
            <a:r>
              <a:rPr lang="en-US" b="0" dirty="0" smtClean="0">
                <a:latin typeface="Calibri" pitchFamily="34" charset="0"/>
              </a:rPr>
              <a:t>generation</a:t>
            </a:r>
            <a:endParaRPr lang="en-US" b="0" dirty="0">
              <a:latin typeface="Calibri" pitchFamily="34" charset="0"/>
            </a:endParaRPr>
          </a:p>
        </p:txBody>
      </p:sp>
      <p:sp>
        <p:nvSpPr>
          <p:cNvPr id="15367" name="Line 11"/>
          <p:cNvSpPr>
            <a:spLocks noChangeShapeType="1"/>
          </p:cNvSpPr>
          <p:nvPr/>
        </p:nvSpPr>
        <p:spPr bwMode="auto">
          <a:xfrm flipH="1">
            <a:off x="1795463" y="1566863"/>
            <a:ext cx="0" cy="4100512"/>
          </a:xfrm>
          <a:prstGeom prst="line">
            <a:avLst/>
          </a:prstGeom>
          <a:noFill/>
          <a:ln w="25400">
            <a:solidFill>
              <a:srgbClr val="000000"/>
            </a:solidFill>
            <a:round/>
            <a:headEnd type="triangle" w="med" len="lg"/>
            <a:tailEnd/>
          </a:ln>
        </p:spPr>
        <p:txBody>
          <a:bodyPr/>
          <a:lstStyle/>
          <a:p>
            <a:endParaRPr lang="en-US">
              <a:latin typeface="Calibri" pitchFamily="34" charset="0"/>
            </a:endParaRPr>
          </a:p>
        </p:txBody>
      </p:sp>
      <p:sp>
        <p:nvSpPr>
          <p:cNvPr id="15368" name="Line 62"/>
          <p:cNvSpPr>
            <a:spLocks noChangeShapeType="1"/>
          </p:cNvSpPr>
          <p:nvPr/>
        </p:nvSpPr>
        <p:spPr bwMode="auto">
          <a:xfrm>
            <a:off x="1793875" y="5667375"/>
            <a:ext cx="6457950" cy="4763"/>
          </a:xfrm>
          <a:prstGeom prst="line">
            <a:avLst/>
          </a:prstGeom>
          <a:noFill/>
          <a:ln w="25400">
            <a:solidFill>
              <a:srgbClr val="000000"/>
            </a:solidFill>
            <a:round/>
            <a:headEnd/>
            <a:tailEnd/>
          </a:ln>
        </p:spPr>
        <p:txBody>
          <a:bodyPr/>
          <a:lstStyle/>
          <a:p>
            <a:endParaRPr lang="en-US">
              <a:latin typeface="Calibri" pitchFamily="34" charset="0"/>
            </a:endParaRPr>
          </a:p>
        </p:txBody>
      </p:sp>
      <p:sp>
        <p:nvSpPr>
          <p:cNvPr id="15369" name="Line 11"/>
          <p:cNvSpPr>
            <a:spLocks noChangeShapeType="1"/>
          </p:cNvSpPr>
          <p:nvPr/>
        </p:nvSpPr>
        <p:spPr bwMode="auto">
          <a:xfrm flipH="1">
            <a:off x="8250238" y="1577975"/>
            <a:ext cx="1587" cy="4100513"/>
          </a:xfrm>
          <a:prstGeom prst="line">
            <a:avLst/>
          </a:prstGeom>
          <a:noFill/>
          <a:ln w="25400">
            <a:solidFill>
              <a:srgbClr val="000000"/>
            </a:solidFill>
            <a:round/>
            <a:headEnd type="triangle" w="med" len="lg"/>
            <a:tailEnd/>
          </a:ln>
        </p:spPr>
        <p:txBody>
          <a:bodyPr/>
          <a:lstStyle/>
          <a:p>
            <a:endParaRPr lang="en-US">
              <a:latin typeface="Calibri" pitchFamily="34" charset="0"/>
            </a:endParaRPr>
          </a:p>
        </p:txBody>
      </p:sp>
      <p:sp>
        <p:nvSpPr>
          <p:cNvPr id="15370" name="Freeform 2366"/>
          <p:cNvSpPr>
            <a:spLocks/>
          </p:cNvSpPr>
          <p:nvPr/>
        </p:nvSpPr>
        <p:spPr bwMode="auto">
          <a:xfrm>
            <a:off x="3066098" y="4895215"/>
            <a:ext cx="71437" cy="71438"/>
          </a:xfrm>
          <a:custGeom>
            <a:avLst/>
            <a:gdLst>
              <a:gd name="T0" fmla="*/ 2147483647 w 42"/>
              <a:gd name="T1" fmla="*/ 2147483647 h 43"/>
              <a:gd name="T2" fmla="*/ 2147483647 w 42"/>
              <a:gd name="T3" fmla="*/ 2147483647 h 43"/>
              <a:gd name="T4" fmla="*/ 2147483647 w 42"/>
              <a:gd name="T5" fmla="*/ 2147483647 h 43"/>
              <a:gd name="T6" fmla="*/ 2147483647 w 42"/>
              <a:gd name="T7" fmla="*/ 2147483647 h 43"/>
              <a:gd name="T8" fmla="*/ 2147483647 w 42"/>
              <a:gd name="T9" fmla="*/ 2147483647 h 43"/>
              <a:gd name="T10" fmla="*/ 2147483647 w 42"/>
              <a:gd name="T11" fmla="*/ 2147483647 h 43"/>
              <a:gd name="T12" fmla="*/ 2147483647 w 42"/>
              <a:gd name="T13" fmla="*/ 2147483647 h 43"/>
              <a:gd name="T14" fmla="*/ 2147483647 w 42"/>
              <a:gd name="T15" fmla="*/ 2147483647 h 43"/>
              <a:gd name="T16" fmla="*/ 2147483647 w 42"/>
              <a:gd name="T17" fmla="*/ 2147483647 h 43"/>
              <a:gd name="T18" fmla="*/ 2147483647 w 42"/>
              <a:gd name="T19" fmla="*/ 2147483647 h 43"/>
              <a:gd name="T20" fmla="*/ 2147483647 w 42"/>
              <a:gd name="T21" fmla="*/ 2147483647 h 43"/>
              <a:gd name="T22" fmla="*/ 2147483647 w 42"/>
              <a:gd name="T23" fmla="*/ 2147483647 h 43"/>
              <a:gd name="T24" fmla="*/ 2147483647 w 42"/>
              <a:gd name="T25" fmla="*/ 2147483647 h 43"/>
              <a:gd name="T26" fmla="*/ 2147483647 w 42"/>
              <a:gd name="T27" fmla="*/ 2147483647 h 43"/>
              <a:gd name="T28" fmla="*/ 2147483647 w 42"/>
              <a:gd name="T29" fmla="*/ 2147483647 h 43"/>
              <a:gd name="T30" fmla="*/ 2147483647 w 42"/>
              <a:gd name="T31" fmla="*/ 2147483647 h 43"/>
              <a:gd name="T32" fmla="*/ 2147483647 w 42"/>
              <a:gd name="T33" fmla="*/ 2147483647 h 43"/>
              <a:gd name="T34" fmla="*/ 2147483647 w 42"/>
              <a:gd name="T35" fmla="*/ 2147483647 h 43"/>
              <a:gd name="T36" fmla="*/ 2147483647 w 42"/>
              <a:gd name="T37" fmla="*/ 2147483647 h 43"/>
              <a:gd name="T38" fmla="*/ 2147483647 w 42"/>
              <a:gd name="T39" fmla="*/ 2147483647 h 43"/>
              <a:gd name="T40" fmla="*/ 2147483647 w 42"/>
              <a:gd name="T41" fmla="*/ 2147483647 h 43"/>
              <a:gd name="T42" fmla="*/ 2147483647 w 42"/>
              <a:gd name="T43" fmla="*/ 2147483647 h 43"/>
              <a:gd name="T44" fmla="*/ 0 w 42"/>
              <a:gd name="T45" fmla="*/ 2147483647 h 43"/>
              <a:gd name="T46" fmla="*/ 0 w 42"/>
              <a:gd name="T47" fmla="*/ 2147483647 h 43"/>
              <a:gd name="T48" fmla="*/ 0 w 42"/>
              <a:gd name="T49" fmla="*/ 2147483647 h 43"/>
              <a:gd name="T50" fmla="*/ 0 w 42"/>
              <a:gd name="T51" fmla="*/ 2147483647 h 43"/>
              <a:gd name="T52" fmla="*/ 0 w 42"/>
              <a:gd name="T53" fmla="*/ 2147483647 h 43"/>
              <a:gd name="T54" fmla="*/ 2147483647 w 42"/>
              <a:gd name="T55" fmla="*/ 2147483647 h 43"/>
              <a:gd name="T56" fmla="*/ 2147483647 w 42"/>
              <a:gd name="T57" fmla="*/ 2147483647 h 43"/>
              <a:gd name="T58" fmla="*/ 2147483647 w 42"/>
              <a:gd name="T59" fmla="*/ 2147483647 h 43"/>
              <a:gd name="T60" fmla="*/ 2147483647 w 42"/>
              <a:gd name="T61" fmla="*/ 2147483647 h 43"/>
              <a:gd name="T62" fmla="*/ 2147483647 w 42"/>
              <a:gd name="T63" fmla="*/ 2147483647 h 43"/>
              <a:gd name="T64" fmla="*/ 2147483647 w 42"/>
              <a:gd name="T65" fmla="*/ 2147483647 h 43"/>
              <a:gd name="T66" fmla="*/ 2147483647 w 42"/>
              <a:gd name="T67" fmla="*/ 2147483647 h 43"/>
              <a:gd name="T68" fmla="*/ 2147483647 w 42"/>
              <a:gd name="T69" fmla="*/ 0 h 43"/>
              <a:gd name="T70" fmla="*/ 2147483647 w 42"/>
              <a:gd name="T71" fmla="*/ 0 h 43"/>
              <a:gd name="T72" fmla="*/ 2147483647 w 42"/>
              <a:gd name="T73" fmla="*/ 0 h 43"/>
              <a:gd name="T74" fmla="*/ 2147483647 w 42"/>
              <a:gd name="T75" fmla="*/ 0 h 43"/>
              <a:gd name="T76" fmla="*/ 2147483647 w 42"/>
              <a:gd name="T77" fmla="*/ 0 h 43"/>
              <a:gd name="T78" fmla="*/ 2147483647 w 42"/>
              <a:gd name="T79" fmla="*/ 0 h 43"/>
              <a:gd name="T80" fmla="*/ 2147483647 w 42"/>
              <a:gd name="T81" fmla="*/ 2147483647 h 43"/>
              <a:gd name="T82" fmla="*/ 2147483647 w 42"/>
              <a:gd name="T83" fmla="*/ 2147483647 h 43"/>
              <a:gd name="T84" fmla="*/ 2147483647 w 42"/>
              <a:gd name="T85" fmla="*/ 2147483647 h 43"/>
              <a:gd name="T86" fmla="*/ 2147483647 w 42"/>
              <a:gd name="T87" fmla="*/ 2147483647 h 43"/>
              <a:gd name="T88" fmla="*/ 2147483647 w 42"/>
              <a:gd name="T89" fmla="*/ 2147483647 h 43"/>
              <a:gd name="T90" fmla="*/ 2147483647 w 42"/>
              <a:gd name="T91" fmla="*/ 2147483647 h 43"/>
              <a:gd name="T92" fmla="*/ 2147483647 w 42"/>
              <a:gd name="T93" fmla="*/ 2147483647 h 43"/>
              <a:gd name="T94" fmla="*/ 2147483647 w 42"/>
              <a:gd name="T95" fmla="*/ 2147483647 h 43"/>
              <a:gd name="T96" fmla="*/ 2147483647 w 42"/>
              <a:gd name="T97" fmla="*/ 2147483647 h 43"/>
              <a:gd name="T98" fmla="*/ 2147483647 w 42"/>
              <a:gd name="T99" fmla="*/ 2147483647 h 4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2"/>
              <a:gd name="T151" fmla="*/ 0 h 43"/>
              <a:gd name="T152" fmla="*/ 42 w 42"/>
              <a:gd name="T153" fmla="*/ 43 h 4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2" h="43">
                <a:moveTo>
                  <a:pt x="42" y="22"/>
                </a:moveTo>
                <a:lnTo>
                  <a:pt x="42" y="22"/>
                </a:lnTo>
                <a:lnTo>
                  <a:pt x="42" y="24"/>
                </a:lnTo>
                <a:lnTo>
                  <a:pt x="42" y="26"/>
                </a:lnTo>
                <a:lnTo>
                  <a:pt x="42" y="27"/>
                </a:lnTo>
                <a:lnTo>
                  <a:pt x="41" y="27"/>
                </a:lnTo>
                <a:lnTo>
                  <a:pt x="41" y="29"/>
                </a:lnTo>
                <a:lnTo>
                  <a:pt x="41" y="31"/>
                </a:lnTo>
                <a:lnTo>
                  <a:pt x="39" y="32"/>
                </a:lnTo>
                <a:lnTo>
                  <a:pt x="37" y="34"/>
                </a:lnTo>
                <a:lnTo>
                  <a:pt x="36" y="36"/>
                </a:lnTo>
                <a:lnTo>
                  <a:pt x="36" y="37"/>
                </a:lnTo>
                <a:lnTo>
                  <a:pt x="34" y="37"/>
                </a:lnTo>
                <a:lnTo>
                  <a:pt x="34" y="39"/>
                </a:lnTo>
                <a:lnTo>
                  <a:pt x="32" y="39"/>
                </a:lnTo>
                <a:lnTo>
                  <a:pt x="30" y="39"/>
                </a:lnTo>
                <a:lnTo>
                  <a:pt x="29" y="41"/>
                </a:lnTo>
                <a:lnTo>
                  <a:pt x="27" y="41"/>
                </a:lnTo>
                <a:lnTo>
                  <a:pt x="25" y="41"/>
                </a:lnTo>
                <a:lnTo>
                  <a:pt x="24" y="43"/>
                </a:lnTo>
                <a:lnTo>
                  <a:pt x="22" y="43"/>
                </a:lnTo>
                <a:lnTo>
                  <a:pt x="20" y="43"/>
                </a:lnTo>
                <a:lnTo>
                  <a:pt x="19" y="43"/>
                </a:lnTo>
                <a:lnTo>
                  <a:pt x="17" y="41"/>
                </a:lnTo>
                <a:lnTo>
                  <a:pt x="15" y="41"/>
                </a:lnTo>
                <a:lnTo>
                  <a:pt x="14" y="41"/>
                </a:lnTo>
                <a:lnTo>
                  <a:pt x="12" y="39"/>
                </a:lnTo>
                <a:lnTo>
                  <a:pt x="10" y="39"/>
                </a:lnTo>
                <a:lnTo>
                  <a:pt x="8" y="39"/>
                </a:lnTo>
                <a:lnTo>
                  <a:pt x="8" y="37"/>
                </a:lnTo>
                <a:lnTo>
                  <a:pt x="7" y="37"/>
                </a:lnTo>
                <a:lnTo>
                  <a:pt x="7" y="36"/>
                </a:lnTo>
                <a:lnTo>
                  <a:pt x="5" y="34"/>
                </a:lnTo>
                <a:lnTo>
                  <a:pt x="3" y="32"/>
                </a:lnTo>
                <a:lnTo>
                  <a:pt x="2" y="31"/>
                </a:lnTo>
                <a:lnTo>
                  <a:pt x="2" y="29"/>
                </a:lnTo>
                <a:lnTo>
                  <a:pt x="2" y="27"/>
                </a:lnTo>
                <a:lnTo>
                  <a:pt x="0" y="27"/>
                </a:lnTo>
                <a:lnTo>
                  <a:pt x="0" y="26"/>
                </a:lnTo>
                <a:lnTo>
                  <a:pt x="0" y="24"/>
                </a:lnTo>
                <a:lnTo>
                  <a:pt x="0" y="22"/>
                </a:lnTo>
                <a:lnTo>
                  <a:pt x="0" y="21"/>
                </a:lnTo>
                <a:lnTo>
                  <a:pt x="0" y="19"/>
                </a:lnTo>
                <a:lnTo>
                  <a:pt x="0" y="17"/>
                </a:lnTo>
                <a:lnTo>
                  <a:pt x="0" y="15"/>
                </a:lnTo>
                <a:lnTo>
                  <a:pt x="2" y="14"/>
                </a:lnTo>
                <a:lnTo>
                  <a:pt x="2" y="12"/>
                </a:lnTo>
                <a:lnTo>
                  <a:pt x="2" y="10"/>
                </a:lnTo>
                <a:lnTo>
                  <a:pt x="3" y="10"/>
                </a:lnTo>
                <a:lnTo>
                  <a:pt x="3" y="9"/>
                </a:lnTo>
                <a:lnTo>
                  <a:pt x="5" y="7"/>
                </a:lnTo>
                <a:lnTo>
                  <a:pt x="7" y="5"/>
                </a:lnTo>
                <a:lnTo>
                  <a:pt x="8" y="4"/>
                </a:lnTo>
                <a:lnTo>
                  <a:pt x="10" y="2"/>
                </a:lnTo>
                <a:lnTo>
                  <a:pt x="12" y="2"/>
                </a:lnTo>
                <a:lnTo>
                  <a:pt x="14" y="2"/>
                </a:lnTo>
                <a:lnTo>
                  <a:pt x="14" y="0"/>
                </a:lnTo>
                <a:lnTo>
                  <a:pt x="15" y="0"/>
                </a:lnTo>
                <a:lnTo>
                  <a:pt x="17" y="0"/>
                </a:lnTo>
                <a:lnTo>
                  <a:pt x="19" y="0"/>
                </a:lnTo>
                <a:lnTo>
                  <a:pt x="20" y="0"/>
                </a:lnTo>
                <a:lnTo>
                  <a:pt x="22" y="0"/>
                </a:lnTo>
                <a:lnTo>
                  <a:pt x="24" y="0"/>
                </a:lnTo>
                <a:lnTo>
                  <a:pt x="25" y="0"/>
                </a:lnTo>
                <a:lnTo>
                  <a:pt x="27" y="0"/>
                </a:lnTo>
                <a:lnTo>
                  <a:pt x="29" y="0"/>
                </a:lnTo>
                <a:lnTo>
                  <a:pt x="29" y="2"/>
                </a:lnTo>
                <a:lnTo>
                  <a:pt x="30" y="2"/>
                </a:lnTo>
                <a:lnTo>
                  <a:pt x="32" y="2"/>
                </a:lnTo>
                <a:lnTo>
                  <a:pt x="34" y="4"/>
                </a:lnTo>
                <a:lnTo>
                  <a:pt x="36" y="5"/>
                </a:lnTo>
                <a:lnTo>
                  <a:pt x="37" y="7"/>
                </a:lnTo>
                <a:lnTo>
                  <a:pt x="39" y="9"/>
                </a:lnTo>
                <a:lnTo>
                  <a:pt x="39" y="10"/>
                </a:lnTo>
                <a:lnTo>
                  <a:pt x="41" y="10"/>
                </a:lnTo>
                <a:lnTo>
                  <a:pt x="41" y="12"/>
                </a:lnTo>
                <a:lnTo>
                  <a:pt x="41" y="14"/>
                </a:lnTo>
                <a:lnTo>
                  <a:pt x="42" y="15"/>
                </a:lnTo>
                <a:lnTo>
                  <a:pt x="42" y="17"/>
                </a:lnTo>
                <a:lnTo>
                  <a:pt x="42" y="19"/>
                </a:lnTo>
                <a:lnTo>
                  <a:pt x="42" y="21"/>
                </a:lnTo>
                <a:lnTo>
                  <a:pt x="42" y="22"/>
                </a:lnTo>
                <a:close/>
              </a:path>
            </a:pathLst>
          </a:custGeom>
          <a:solidFill>
            <a:srgbClr val="FF0000"/>
          </a:solidFill>
          <a:ln w="12700">
            <a:solidFill>
              <a:srgbClr val="000000"/>
            </a:solidFill>
            <a:round/>
            <a:headEnd/>
            <a:tailEnd/>
          </a:ln>
        </p:spPr>
        <p:txBody>
          <a:bodyPr/>
          <a:lstStyle/>
          <a:p>
            <a:endParaRPr lang="en-US">
              <a:latin typeface="Calibri" pitchFamily="34" charset="0"/>
            </a:endParaRPr>
          </a:p>
        </p:txBody>
      </p:sp>
      <p:sp>
        <p:nvSpPr>
          <p:cNvPr id="15371" name="Textfeld 10"/>
          <p:cNvSpPr txBox="1">
            <a:spLocks noChangeArrowheads="1"/>
          </p:cNvSpPr>
          <p:nvPr/>
        </p:nvSpPr>
        <p:spPr bwMode="auto">
          <a:xfrm>
            <a:off x="2021840" y="4361815"/>
            <a:ext cx="652743" cy="369332"/>
          </a:xfrm>
          <a:prstGeom prst="rect">
            <a:avLst/>
          </a:prstGeom>
          <a:noFill/>
          <a:ln w="9525">
            <a:solidFill>
              <a:srgbClr val="000000"/>
            </a:solidFill>
            <a:miter lim="800000"/>
            <a:headEnd/>
            <a:tailEnd/>
          </a:ln>
        </p:spPr>
        <p:txBody>
          <a:bodyPr wrap="none">
            <a:spAutoFit/>
          </a:bodyPr>
          <a:lstStyle/>
          <a:p>
            <a:r>
              <a:rPr lang="en-US" b="0" dirty="0" smtClean="0">
                <a:latin typeface="Calibri" pitchFamily="34" charset="0"/>
              </a:rPr>
              <a:t>2016</a:t>
            </a:r>
            <a:endParaRPr lang="en-US" b="0" dirty="0">
              <a:latin typeface="Calibri" pitchFamily="34" charset="0"/>
            </a:endParaRPr>
          </a:p>
        </p:txBody>
      </p:sp>
      <p:cxnSp>
        <p:nvCxnSpPr>
          <p:cNvPr id="15372" name="Gerade Verbindung mit Pfeil 12"/>
          <p:cNvCxnSpPr>
            <a:cxnSpLocks noChangeShapeType="1"/>
          </p:cNvCxnSpPr>
          <p:nvPr/>
        </p:nvCxnSpPr>
        <p:spPr bwMode="auto">
          <a:xfrm>
            <a:off x="2674585" y="4731149"/>
            <a:ext cx="384846" cy="183750"/>
          </a:xfrm>
          <a:prstGeom prst="straightConnector1">
            <a:avLst/>
          </a:prstGeom>
          <a:noFill/>
          <a:ln w="9525" algn="ctr">
            <a:solidFill>
              <a:schemeClr val="tx1"/>
            </a:solidFill>
            <a:round/>
            <a:headEnd type="none" w="sm" len="sm"/>
            <a:tailEnd type="triangle" w="med" len="lg"/>
          </a:ln>
        </p:spPr>
      </p:cxnSp>
      <p:sp>
        <p:nvSpPr>
          <p:cNvPr id="15373" name="Textfeld 14"/>
          <p:cNvSpPr txBox="1">
            <a:spLocks noChangeArrowheads="1"/>
          </p:cNvSpPr>
          <p:nvPr/>
        </p:nvSpPr>
        <p:spPr bwMode="auto">
          <a:xfrm>
            <a:off x="5751262" y="4615543"/>
            <a:ext cx="2404090" cy="369332"/>
          </a:xfrm>
          <a:prstGeom prst="rect">
            <a:avLst/>
          </a:prstGeom>
          <a:solidFill>
            <a:schemeClr val="bg1"/>
          </a:solidFill>
          <a:ln w="9525">
            <a:solidFill>
              <a:srgbClr val="000000"/>
            </a:solidFill>
            <a:miter lim="800000"/>
            <a:headEnd/>
            <a:tailEnd/>
          </a:ln>
        </p:spPr>
        <p:txBody>
          <a:bodyPr wrap="square">
            <a:spAutoFit/>
          </a:bodyPr>
          <a:lstStyle/>
          <a:p>
            <a:pPr algn="r"/>
            <a:r>
              <a:rPr lang="en-US" b="0" dirty="0">
                <a:latin typeface="Calibri" pitchFamily="34" charset="0"/>
              </a:rPr>
              <a:t>Usable </a:t>
            </a:r>
            <a:r>
              <a:rPr lang="en-US" b="0" dirty="0" smtClean="0">
                <a:latin typeface="Calibri" pitchFamily="34" charset="0"/>
              </a:rPr>
              <a:t>REN generation</a:t>
            </a:r>
            <a:endParaRPr lang="en-US" b="0" dirty="0">
              <a:latin typeface="Calibri" pitchFamily="34" charset="0"/>
            </a:endParaRPr>
          </a:p>
        </p:txBody>
      </p:sp>
      <p:sp>
        <p:nvSpPr>
          <p:cNvPr id="15374" name="Textfeld 15"/>
          <p:cNvSpPr txBox="1">
            <a:spLocks noChangeArrowheads="1"/>
          </p:cNvSpPr>
          <p:nvPr/>
        </p:nvSpPr>
        <p:spPr bwMode="auto">
          <a:xfrm>
            <a:off x="5722827" y="3058431"/>
            <a:ext cx="2432525" cy="369332"/>
          </a:xfrm>
          <a:prstGeom prst="rect">
            <a:avLst/>
          </a:prstGeom>
          <a:solidFill>
            <a:schemeClr val="bg1"/>
          </a:solidFill>
          <a:ln w="9525">
            <a:solidFill>
              <a:srgbClr val="000000"/>
            </a:solidFill>
            <a:miter lim="800000"/>
            <a:headEnd/>
            <a:tailEnd/>
          </a:ln>
        </p:spPr>
        <p:txBody>
          <a:bodyPr wrap="none">
            <a:spAutoFit/>
          </a:bodyPr>
          <a:lstStyle/>
          <a:p>
            <a:pPr algn="r"/>
            <a:r>
              <a:rPr lang="en-US" dirty="0" smtClean="0">
                <a:latin typeface="Calibri" pitchFamily="34" charset="0"/>
              </a:rPr>
              <a:t>Surplus power</a:t>
            </a:r>
            <a:r>
              <a:rPr lang="en-US" b="0" dirty="0" smtClean="0">
                <a:latin typeface="Calibri" pitchFamily="34" charset="0"/>
              </a:rPr>
              <a:t> potential</a:t>
            </a:r>
            <a:endParaRPr lang="en-US" b="0" dirty="0">
              <a:latin typeface="Calibri" pitchFamily="34" charset="0"/>
            </a:endParaRPr>
          </a:p>
        </p:txBody>
      </p:sp>
      <p:sp>
        <p:nvSpPr>
          <p:cNvPr id="17" name="Textfeld 14"/>
          <p:cNvSpPr txBox="1">
            <a:spLocks noChangeArrowheads="1"/>
          </p:cNvSpPr>
          <p:nvPr/>
        </p:nvSpPr>
        <p:spPr bwMode="auto">
          <a:xfrm>
            <a:off x="1850570" y="2982685"/>
            <a:ext cx="2873829" cy="369332"/>
          </a:xfrm>
          <a:prstGeom prst="rect">
            <a:avLst/>
          </a:prstGeom>
          <a:noFill/>
          <a:ln w="9525">
            <a:noFill/>
            <a:miter lim="800000"/>
            <a:headEnd/>
            <a:tailEnd/>
          </a:ln>
        </p:spPr>
        <p:txBody>
          <a:bodyPr wrap="square">
            <a:spAutoFit/>
          </a:bodyPr>
          <a:lstStyle/>
          <a:p>
            <a:r>
              <a:rPr lang="en-US" b="0" dirty="0" smtClean="0">
                <a:latin typeface="Calibri" pitchFamily="34" charset="0"/>
              </a:rPr>
              <a:t>Annual load in Germany</a:t>
            </a:r>
            <a:endParaRPr lang="en-US" b="0" dirty="0">
              <a:latin typeface="Calibri" pitchFamily="34" charset="0"/>
            </a:endParaRPr>
          </a:p>
        </p:txBody>
      </p:sp>
    </p:spTree>
    <p:extLst>
      <p:ext uri="{BB962C8B-B14F-4D97-AF65-F5344CB8AC3E}">
        <p14:creationId xmlns:p14="http://schemas.microsoft.com/office/powerpoint/2010/main" val="3401897661"/>
      </p:ext>
    </p:extLst>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prognoseforum">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prognoseforum">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gnoseforum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prognoseforum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prognoseforum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prognoseforum</Template>
  <TotalTime>0</TotalTime>
  <Words>543</Words>
  <Application>Microsoft Office PowerPoint</Application>
  <PresentationFormat>Bildschirmpräsentation (4:3)</PresentationFormat>
  <Paragraphs>139</Paragraphs>
  <Slides>14</Slides>
  <Notes>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14</vt:i4>
      </vt:variant>
    </vt:vector>
  </HeadingPairs>
  <TitlesOfParts>
    <vt:vector size="20" baseType="lpstr">
      <vt:lpstr>Arial</vt:lpstr>
      <vt:lpstr>Calibri</vt:lpstr>
      <vt:lpstr>Symbol</vt:lpstr>
      <vt:lpstr>Times New Roman</vt:lpstr>
      <vt:lpstr>prognoseforum</vt:lpstr>
      <vt:lpstr>Adobe Acrobat Document</vt:lpstr>
      <vt:lpstr>Innovation in the Energy Sector: Technologies after 2030  and Necessary Policies Today   Prof. Dr. Georg Erdmann, TU Berlin President, GEE e.V., Former President IAEE Independent Expert Group "Energie der Zukunft" Steering Committee Member, ICEF Tokyo  10th European IAEE Conference Vienna, 6 September 2017</vt:lpstr>
      <vt:lpstr>Germany: Will the 2020 Targets be Reached?  [Assessment Report of the Independent Expert Commission 2016]</vt:lpstr>
      <vt:lpstr>Agenda: Towards Net Zero GHG Emissions</vt:lpstr>
      <vt:lpstr>REN Capacity Additions in Germany </vt:lpstr>
      <vt:lpstr>High Unit Payments for Renewable Electricity  [Source: Own calculations based on EEG 2014]</vt:lpstr>
      <vt:lpstr>PV Cost Reduction due to Learning Effects [Source: Prognos/EWI/GWS 2014, p. 119] </vt:lpstr>
      <vt:lpstr>Global Performance of German PV Support</vt:lpstr>
      <vt:lpstr>Agenda: Towards Net Zero GHG Emissions</vt:lpstr>
      <vt:lpstr>Electricity Generation from Wind and PV  [Source: from Grosse Böckmann 2010] </vt:lpstr>
      <vt:lpstr>Some Major Problems to be Solved after 2035</vt:lpstr>
      <vt:lpstr>Disruptive Innovations are Needed</vt:lpstr>
      <vt:lpstr>Agenda: Towards Net Zero GHG Emissions</vt:lpstr>
      <vt:lpstr>Necessary Innovation Policies Today</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Prof. Dr. Georg Erdmann Fachgebiet Energiesysteme der TU Berlin</dc:title>
  <dc:creator>Georg Erdmann</dc:creator>
  <cp:lastModifiedBy>Erdmann</cp:lastModifiedBy>
  <cp:revision>225</cp:revision>
  <cp:lastPrinted>2001-11-21T20:38:47Z</cp:lastPrinted>
  <dcterms:created xsi:type="dcterms:W3CDTF">2011-10-30T12:25:04Z</dcterms:created>
  <dcterms:modified xsi:type="dcterms:W3CDTF">2017-09-06T12:52:58Z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3</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D:\Eigene Dateien\erdmann\energieforschung\prognoseforum\homepage\strom</vt:lpwstr>
  </property>
</Properties>
</file>